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742" r:id="rId4"/>
  </p:sldMasterIdLst>
  <p:notesMasterIdLst>
    <p:notesMasterId r:id="rId29"/>
  </p:notesMasterIdLst>
  <p:sldIdLst>
    <p:sldId id="381" r:id="rId5"/>
    <p:sldId id="290" r:id="rId6"/>
    <p:sldId id="348" r:id="rId7"/>
    <p:sldId id="354" r:id="rId8"/>
    <p:sldId id="355" r:id="rId9"/>
    <p:sldId id="382" r:id="rId10"/>
    <p:sldId id="286" r:id="rId11"/>
    <p:sldId id="265" r:id="rId12"/>
    <p:sldId id="266" r:id="rId13"/>
    <p:sldId id="285" r:id="rId14"/>
    <p:sldId id="289" r:id="rId15"/>
    <p:sldId id="308" r:id="rId16"/>
    <p:sldId id="301" r:id="rId17"/>
    <p:sldId id="302" r:id="rId18"/>
    <p:sldId id="263" r:id="rId19"/>
    <p:sldId id="264" r:id="rId20"/>
    <p:sldId id="315" r:id="rId21"/>
    <p:sldId id="296" r:id="rId22"/>
    <p:sldId id="297" r:id="rId23"/>
    <p:sldId id="298" r:id="rId24"/>
    <p:sldId id="309" r:id="rId25"/>
    <p:sldId id="356" r:id="rId26"/>
    <p:sldId id="371" r:id="rId27"/>
    <p:sldId id="372" r:id="rId2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50" autoAdjust="0"/>
  </p:normalViewPr>
  <p:slideViewPr>
    <p:cSldViewPr>
      <p:cViewPr varScale="1">
        <p:scale>
          <a:sx n="78" d="100"/>
          <a:sy n="78" d="100"/>
        </p:scale>
        <p:origin x="-1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C533BC5-EBE6-8F4C-AEDE-D0C1FCFB11D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144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DECE6-C9A7-B541-B9A6-1AF8845579D8}" type="slidenum">
              <a:rPr lang="pt-BR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520F52-8BCD-4543-B537-B2AEABCE89EB}" type="slidenum">
              <a:rPr lang="pt-BR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52FA17-9ED7-8344-BE3D-BBC1F0FD6C76}" type="slidenum">
              <a:rPr lang="pt-BR"/>
              <a:pPr>
                <a:defRPr/>
              </a:pPr>
              <a:t>8</a:t>
            </a:fld>
            <a:endParaRPr lang="pt-BR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DEA926-4A72-0848-82A4-145E378039A2}" type="slidenum">
              <a:rPr lang="pt-BR"/>
              <a:pPr>
                <a:defRPr/>
              </a:pPr>
              <a:t>9</a:t>
            </a:fld>
            <a:endParaRPr lang="pt-BR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4ED13-111E-F040-8258-22877EA2105B}" type="slidenum">
              <a:rPr lang="pt-BR"/>
              <a:pPr>
                <a:defRPr/>
              </a:pPr>
              <a:t>15</a:t>
            </a:fld>
            <a:endParaRPr lang="pt-BR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0FA981-76BF-C94D-B67D-0B75482CBC37}" type="slidenum">
              <a:rPr lang="pt-BR"/>
              <a:pPr>
                <a:defRPr/>
              </a:pPr>
              <a:t>16</a:t>
            </a:fld>
            <a:endParaRPr lang="pt-BR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3B962-FD86-3542-90C3-532FB629B47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40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DB114-B718-BE46-B308-FF2A8DD6364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95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073DC-F751-5A46-8BFD-EDDF9EAA28C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232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1B9A3-58A3-914F-AB58-49AF70AC8F0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294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90243-9227-254A-8F47-A23711C1D76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464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423F0-6C53-A74E-BF5D-C3DE87336C7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8313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421C5-745A-C741-92D9-6CBF81A4D87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035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9F0B9-59D8-794A-8281-DB754A83E95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98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F2309-B611-7E4A-B168-218BF790A1A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34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06B67-570D-BE45-9C1B-3DE22A6CBB5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919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6EF3-11EC-9C4B-876D-B2BC513790D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18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32B1B-81B2-5B48-87C1-6828D34F22C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522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D1A1-318B-B942-A3CB-8E8720AA20C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008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D292A-7304-D444-8EA5-24BB29101B2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1548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9C301-1B34-B34B-8DDC-60A41A5F055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15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3887C-6E5B-0F4C-AE49-8F919F676FD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988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ED762-FF06-7B4A-BB9B-67B9EF83B19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404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DF089-EEE9-7E45-A2DE-0A58756EA09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017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E30A-2118-F74C-A8F1-94F26F81B7E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0424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08EF0-F89F-FB42-8EB3-6B22676313C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220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576EB-1A90-2346-B305-FAAA9365CF0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187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C66B-9864-4242-962A-A69A37FEFC9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77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540C-1A2A-5E49-B937-471366C025A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433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43D77-4AEA-304A-8185-4F1474352E2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570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A5263-4B49-2342-A3AF-B50456FD2F7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603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DDA36-63ED-0C4E-A126-66A83A37AA9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270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F452-EB02-B244-B486-E2D8534B60C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117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61AC6-5A70-A041-8736-6B44DF21E6A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14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D702-FB95-BD4A-BB41-75E41BD6B98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25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0D2C-6FF3-4B4E-BD92-263CF3C6981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91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01766-0B58-314B-B79B-52B91DCC0C1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16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1EAF9-9EF2-5142-84B6-E489B95C513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16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0416-3C2F-6344-8AC8-897B2BCCDBE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B8AA-0756-D941-97C4-686F1BC347C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975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9FD2-54B0-AF44-B166-74CF74FCF03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25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F218D-61CC-C94A-BDC2-12E5623B804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5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5ECA6-0090-2F41-8C81-534A52C2DCE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76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4F455-B688-3944-84C4-BDD7AA0D89FC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73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CE9B4-F199-8241-B487-DDC90A54D7D9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1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DA3B7-C8A4-4940-9BE1-432DAACC1FD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42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DF28B-1D6E-154F-8CAF-267C4B28B13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72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BACEC-6453-5446-AFE4-99ED2FC4F93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57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79D0-CE64-2A44-96D7-9B6B91E8CD2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53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83BF-9344-1640-8F47-823CB59362E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78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96546A9-0971-6148-8361-A904361681E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EBD3ABF-C59A-4940-AD37-6D149B50A5D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C96B931-1621-C444-8CBB-3BB13265A87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C953FBA-0E6C-EC4A-81F5-79FE99C4ACA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4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hyperlink" Target="http://disciplinas.stoa.usp.br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image" Target="../media/image2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1"/>
            <a:ext cx="6785762" cy="2279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84" y="2276872"/>
            <a:ext cx="5814790" cy="187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0750"/>
            <a:ext cx="4212580" cy="26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0"/>
            <a:ext cx="788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81300"/>
            <a:ext cx="650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017963"/>
            <a:ext cx="6502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72225" y="44450"/>
            <a:ext cx="2282825" cy="5876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9144000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4000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12"/>
          <p:cNvGrpSpPr>
            <a:grpSpLocks/>
          </p:cNvGrpSpPr>
          <p:nvPr/>
        </p:nvGrpSpPr>
        <p:grpSpPr bwMode="auto">
          <a:xfrm>
            <a:off x="755650" y="333375"/>
            <a:ext cx="4271963" cy="5715000"/>
            <a:chOff x="1610" y="0"/>
            <a:chExt cx="2691" cy="3600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0"/>
              <a:ext cx="2646" cy="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508" name="Text Box 4"/>
            <p:cNvSpPr txBox="1">
              <a:spLocks noChangeArrowheads="1"/>
            </p:cNvSpPr>
            <p:nvPr/>
          </p:nvSpPr>
          <p:spPr bwMode="auto">
            <a:xfrm>
              <a:off x="1610" y="2341"/>
              <a:ext cx="604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2 m</a:t>
              </a:r>
            </a:p>
          </p:txBody>
        </p:sp>
      </p:grpSp>
      <p:grpSp>
        <p:nvGrpSpPr>
          <p:cNvPr id="74754" name="Group 13"/>
          <p:cNvGrpSpPr>
            <a:grpSpLocks/>
          </p:cNvGrpSpPr>
          <p:nvPr/>
        </p:nvGrpSpPr>
        <p:grpSpPr bwMode="auto">
          <a:xfrm>
            <a:off x="6300788" y="1989138"/>
            <a:ext cx="1577975" cy="1671637"/>
            <a:chOff x="3969" y="1253"/>
            <a:chExt cx="994" cy="1053"/>
          </a:xfrm>
        </p:grpSpPr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1253"/>
              <a:ext cx="858" cy="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3969" y="2069"/>
              <a:ext cx="676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1 cm</a:t>
              </a:r>
            </a:p>
          </p:txBody>
        </p:sp>
      </p:grpSp>
      <p:grpSp>
        <p:nvGrpSpPr>
          <p:cNvPr id="74755" name="Group 14"/>
          <p:cNvGrpSpPr>
            <a:grpSpLocks/>
          </p:cNvGrpSpPr>
          <p:nvPr/>
        </p:nvGrpSpPr>
        <p:grpSpPr bwMode="auto">
          <a:xfrm>
            <a:off x="6300788" y="4652963"/>
            <a:ext cx="1908175" cy="1816100"/>
            <a:chOff x="3969" y="2931"/>
            <a:chExt cx="1202" cy="1144"/>
          </a:xfrm>
        </p:grpSpPr>
        <p:pic>
          <p:nvPicPr>
            <p:cNvPr id="2151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931"/>
              <a:ext cx="930" cy="1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>
              <a:off x="3969" y="3838"/>
              <a:ext cx="727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~10 </a:t>
              </a:r>
              <a:r>
                <a:rPr lang="pt-BR">
                  <a:latin typeface="Symbol" charset="0"/>
                  <a:cs typeface="+mn-cs"/>
                </a:rPr>
                <a:t>m</a:t>
              </a:r>
              <a:r>
                <a:rPr lang="pt-BR">
                  <a:cs typeface="+mn-cs"/>
                </a:rPr>
                <a:t>m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8"/>
          <p:cNvGrpSpPr>
            <a:grpSpLocks/>
          </p:cNvGrpSpPr>
          <p:nvPr/>
        </p:nvGrpSpPr>
        <p:grpSpPr bwMode="auto">
          <a:xfrm>
            <a:off x="5403850" y="44450"/>
            <a:ext cx="3705225" cy="5351463"/>
            <a:chOff x="2971" y="300"/>
            <a:chExt cx="2334" cy="3371"/>
          </a:xfrm>
        </p:grpSpPr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00"/>
              <a:ext cx="2334" cy="2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556" name="Text Box 4"/>
            <p:cNvSpPr txBox="1">
              <a:spLocks noChangeArrowheads="1"/>
            </p:cNvSpPr>
            <p:nvPr/>
          </p:nvSpPr>
          <p:spPr bwMode="auto">
            <a:xfrm>
              <a:off x="3582" y="3267"/>
              <a:ext cx="168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1 Angstron</a:t>
              </a:r>
            </a:p>
            <a:p>
              <a:pPr>
                <a:defRPr/>
              </a:pPr>
              <a:r>
                <a:rPr lang="pt-BR">
                  <a:cs typeface="+mn-cs"/>
                </a:rPr>
                <a:t>Atom (ferro sobre cobre)</a:t>
              </a:r>
            </a:p>
          </p:txBody>
        </p:sp>
      </p:grpSp>
      <p:pic>
        <p:nvPicPr>
          <p:cNvPr id="76802" name="Picture 7" descr="250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3990975"/>
            <a:ext cx="2857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03" name="Group 9"/>
          <p:cNvGrpSpPr>
            <a:grpSpLocks/>
          </p:cNvGrpSpPr>
          <p:nvPr/>
        </p:nvGrpSpPr>
        <p:grpSpPr bwMode="auto">
          <a:xfrm>
            <a:off x="107950" y="44450"/>
            <a:ext cx="2116138" cy="2687638"/>
            <a:chOff x="204" y="119"/>
            <a:chExt cx="1333" cy="1693"/>
          </a:xfrm>
        </p:grpSpPr>
        <p:pic>
          <p:nvPicPr>
            <p:cNvPr id="2356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19"/>
              <a:ext cx="1313" cy="1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736" y="1581"/>
              <a:ext cx="8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0,1</a:t>
              </a:r>
              <a:r>
                <a:rPr lang="pt-BR">
                  <a:latin typeface="Symbol" charset="0"/>
                  <a:cs typeface="+mn-cs"/>
                </a:rPr>
                <a:t>m</a:t>
              </a:r>
              <a:r>
                <a:rPr lang="pt-BR">
                  <a:cs typeface="+mn-cs"/>
                </a:rPr>
                <a:t>m </a:t>
              </a:r>
            </a:p>
          </p:txBody>
        </p:sp>
      </p:grpSp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08275"/>
            <a:ext cx="2149475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7" descr="25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81075"/>
            <a:ext cx="2857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7" descr="25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75"/>
            <a:ext cx="2857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0693400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/>
          <p:cNvSpPr txBox="1">
            <a:spLocks noChangeArrowheads="1"/>
          </p:cNvSpPr>
          <p:nvPr/>
        </p:nvSpPr>
        <p:spPr bwMode="auto">
          <a:xfrm>
            <a:off x="723900" y="333375"/>
            <a:ext cx="762549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dirty="0">
                <a:solidFill>
                  <a:srgbClr val="000000"/>
                </a:solidFill>
              </a:rPr>
              <a:t>Bem vindos à aula </a:t>
            </a:r>
            <a:r>
              <a:rPr lang="pt-BR" sz="2800" dirty="0" smtClean="0">
                <a:solidFill>
                  <a:srgbClr val="000000"/>
                </a:solidFill>
              </a:rPr>
              <a:t>5</a:t>
            </a:r>
            <a:endParaRPr lang="pt-BR" sz="2800" dirty="0">
              <a:solidFill>
                <a:srgbClr val="000000"/>
              </a:solidFill>
            </a:endParaRPr>
          </a:p>
          <a:p>
            <a:pPr eaLnBrk="1" hangingPunct="1"/>
            <a:endParaRPr lang="pt-BR" sz="2800" dirty="0">
              <a:solidFill>
                <a:srgbClr val="000000"/>
              </a:solidFill>
            </a:endParaRPr>
          </a:p>
          <a:p>
            <a:pPr eaLnBrk="1" hangingPunct="1"/>
            <a:r>
              <a:rPr lang="pt-BR" sz="2800" dirty="0">
                <a:solidFill>
                  <a:srgbClr val="000000"/>
                </a:solidFill>
              </a:rPr>
              <a:t>Dinâmica: Forças e leis de Newton</a:t>
            </a:r>
          </a:p>
          <a:p>
            <a:pPr lvl="0" eaLnBrk="1" hangingPunct="1"/>
            <a:endParaRPr lang="en-US" sz="1800" dirty="0">
              <a:solidFill>
                <a:srgbClr val="000000"/>
              </a:solidFill>
            </a:endParaRPr>
          </a:p>
          <a:p>
            <a:pPr lvl="0" eaLnBrk="1" hangingPunct="1"/>
            <a:r>
              <a:rPr lang="en-US" sz="1800" dirty="0">
                <a:solidFill>
                  <a:srgbClr val="000000"/>
                </a:solidFill>
                <a:hlinkClick r:id="rId2"/>
              </a:rPr>
              <a:t>http://disciplinas.stoa.usp.br/</a:t>
            </a:r>
            <a:endParaRPr lang="en-US" sz="1800" dirty="0">
              <a:solidFill>
                <a:srgbClr val="000000"/>
              </a:solidFill>
            </a:endParaRPr>
          </a:p>
          <a:p>
            <a:pPr lvl="0" eaLnBrk="1" hangingPunct="1"/>
            <a:endParaRPr lang="en-US" sz="1800" dirty="0">
              <a:solidFill>
                <a:srgbClr val="000000"/>
              </a:solidFill>
            </a:endParaRPr>
          </a:p>
          <a:p>
            <a:pPr lvl="0" eaLnBrk="1" hangingPunct="1"/>
            <a:r>
              <a:rPr lang="en-US" sz="1800" dirty="0" err="1">
                <a:solidFill>
                  <a:srgbClr val="000000"/>
                </a:solidFill>
              </a:rPr>
              <a:t>Livros-texto</a:t>
            </a:r>
            <a:r>
              <a:rPr lang="en-US" sz="1800" dirty="0">
                <a:solidFill>
                  <a:srgbClr val="000000"/>
                </a:solidFill>
              </a:rPr>
              <a:t>: Física 1 – H. M. </a:t>
            </a:r>
            <a:r>
              <a:rPr lang="en-US" sz="1800" dirty="0" err="1">
                <a:solidFill>
                  <a:srgbClr val="000000"/>
                </a:solidFill>
              </a:rPr>
              <a:t>Nussenzveig</a:t>
            </a:r>
            <a:endParaRPr lang="en-US" sz="1800" dirty="0">
              <a:solidFill>
                <a:srgbClr val="000000"/>
              </a:solidFill>
            </a:endParaRPr>
          </a:p>
          <a:p>
            <a:pPr lvl="0" eaLnBrk="1" hangingPunct="1"/>
            <a:endParaRPr lang="en-US" sz="1800" dirty="0">
              <a:solidFill>
                <a:srgbClr val="000000"/>
              </a:solidFill>
            </a:endParaRPr>
          </a:p>
          <a:p>
            <a:pPr lvl="0" eaLnBrk="1" hangingPunct="1"/>
            <a:r>
              <a:rPr lang="en-US" sz="1800" dirty="0" err="1">
                <a:solidFill>
                  <a:srgbClr val="000000"/>
                </a:solidFill>
              </a:rPr>
              <a:t>Aulas</a:t>
            </a:r>
            <a:r>
              <a:rPr lang="en-US" sz="1800" dirty="0">
                <a:solidFill>
                  <a:srgbClr val="000000"/>
                </a:solidFill>
              </a:rPr>
              <a:t> de </a:t>
            </a:r>
            <a:r>
              <a:rPr lang="en-US" sz="1800" dirty="0" err="1">
                <a:solidFill>
                  <a:srgbClr val="000000"/>
                </a:solidFill>
              </a:rPr>
              <a:t>exercícios</a:t>
            </a:r>
            <a:r>
              <a:rPr lang="en-US" sz="1800" dirty="0">
                <a:solidFill>
                  <a:srgbClr val="000000"/>
                </a:solidFill>
              </a:rPr>
              <a:t>: 	</a:t>
            </a:r>
            <a:r>
              <a:rPr lang="pt-BR" sz="1800" dirty="0">
                <a:solidFill>
                  <a:srgbClr val="000000"/>
                </a:solidFill>
              </a:rPr>
              <a:t>Quarta-feira: 13:10 às 14:50</a:t>
            </a:r>
          </a:p>
          <a:p>
            <a:pPr lvl="0" eaLnBrk="1" hangingPunct="1"/>
            <a:r>
              <a:rPr lang="pt-BR" sz="1800" dirty="0">
                <a:solidFill>
                  <a:srgbClr val="000000"/>
                </a:solidFill>
              </a:rPr>
              <a:t>	Sala: C2-01	Sexta-feira: 13:10 às 14:50 (primeiro horário)</a:t>
            </a:r>
          </a:p>
          <a:p>
            <a:pPr lvl="0" eaLnBrk="1" hangingPunct="1"/>
            <a:r>
              <a:rPr lang="pt-BR" sz="1800" dirty="0">
                <a:solidFill>
                  <a:srgbClr val="000000"/>
                </a:solidFill>
              </a:rPr>
              <a:t>			Sexta-feira: 15:00 às 16:40 (segundo horário)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81300"/>
            <a:ext cx="650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88913"/>
            <a:ext cx="6438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557338"/>
            <a:ext cx="6438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017963"/>
            <a:ext cx="6502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10350" y="44450"/>
            <a:ext cx="2282825" cy="5876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81300"/>
            <a:ext cx="650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88913"/>
            <a:ext cx="6438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557338"/>
            <a:ext cx="6438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017963"/>
            <a:ext cx="6502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4449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from Top Secret movie (original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6834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versed clip of bookstore scene from Top Secret!(198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9184938" cy="61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4000" u="sng" dirty="0" smtClean="0">
                <a:solidFill>
                  <a:schemeClr val="accent2"/>
                </a:solidFill>
                <a:latin typeface="Comic Sans MS" charset="0"/>
                <a:cs typeface="+mj-cs"/>
              </a:rPr>
              <a:t>Os Princípios da Dinâmica </a:t>
            </a:r>
            <a:br>
              <a:rPr lang="pt-BR" sz="4000" u="sng" dirty="0" smtClean="0">
                <a:solidFill>
                  <a:schemeClr val="accent2"/>
                </a:solidFill>
                <a:latin typeface="Comic Sans MS" charset="0"/>
                <a:cs typeface="+mj-cs"/>
              </a:rPr>
            </a:br>
            <a:r>
              <a:rPr lang="pt-BR" sz="4000" dirty="0" smtClean="0">
                <a:solidFill>
                  <a:schemeClr val="accent2"/>
                </a:solidFill>
                <a:latin typeface="Comic Sans MS" charset="0"/>
                <a:cs typeface="+mj-cs"/>
              </a:rPr>
              <a:t>As leis de Newton (1643-1727)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7700"/>
            <a:ext cx="2955925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557338"/>
            <a:ext cx="3649663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19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39552" y="6420"/>
            <a:ext cx="8012113" cy="196566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200">
                <a:solidFill>
                  <a:srgbClr val="000000"/>
                </a:solidFill>
              </a:rPr>
              <a:t>1º. Axioma: Todo corpo persiste em seu estado de repouso, ou de movimento retilíneo uniforme, a menos que seja compelido a modificar este estado pela ação de forças impressas a ele. </a:t>
            </a:r>
            <a:r>
              <a:rPr lang="pt-BR" sz="2200">
                <a:solidFill>
                  <a:srgbClr val="000000"/>
                </a:solidFill>
                <a:sym typeface="Wingdings" charset="0"/>
              </a:rPr>
              <a:t> </a:t>
            </a:r>
            <a:r>
              <a:rPr lang="pt-BR" sz="2200">
                <a:solidFill>
                  <a:srgbClr val="000000"/>
                </a:solidFill>
              </a:rPr>
              <a:t>Inércia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39552" y="2204864"/>
            <a:ext cx="8012113" cy="243964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200">
                <a:solidFill>
                  <a:srgbClr val="000000"/>
                </a:solidFill>
              </a:rPr>
              <a:t>2º. Axioma: A variação do momento é proporcional à força impressa, e tem a direção da força. </a:t>
            </a:r>
            <a:br>
              <a:rPr lang="pt-BR" sz="2200">
                <a:solidFill>
                  <a:srgbClr val="000000"/>
                </a:solidFill>
              </a:rPr>
            </a:br>
            <a:r>
              <a:rPr lang="pt-BR" sz="2200">
                <a:solidFill>
                  <a:srgbClr val="000000"/>
                </a:solidFill>
              </a:rPr>
              <a:t>A quantidade de movimento é a medida do mesmo, que se origina conjuntamente da velocidade e da massa.</a:t>
            </a:r>
            <a:br>
              <a:rPr lang="pt-BR" sz="2200">
                <a:solidFill>
                  <a:srgbClr val="000000"/>
                </a:solidFill>
              </a:rPr>
            </a:br>
            <a:r>
              <a:rPr lang="pt-BR" sz="2200">
                <a:solidFill>
                  <a:srgbClr val="000000"/>
                </a:solidFill>
              </a:rPr>
              <a:t> </a:t>
            </a:r>
            <a:r>
              <a:rPr lang="pt-BR" sz="2200">
                <a:solidFill>
                  <a:srgbClr val="000000"/>
                </a:solidFill>
                <a:sym typeface="Wingdings" charset="0"/>
              </a:rPr>
              <a:t> Definição da massa i</a:t>
            </a:r>
            <a:r>
              <a:rPr lang="pt-BR" sz="2200">
                <a:solidFill>
                  <a:srgbClr val="000000"/>
                </a:solidFill>
              </a:rPr>
              <a:t>nercial, avaliação da força resultante.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39552" y="4892334"/>
            <a:ext cx="8012113" cy="196566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200">
                <a:solidFill>
                  <a:srgbClr val="000000"/>
                </a:solidFill>
              </a:rPr>
              <a:t>3º. Axioma: A toda ação corresponde uma reação igual e contrária, as ações mútuas de dois corpos, um sobre o outro, são sempre iguais e dirigidas em sentidos opostos. </a:t>
            </a:r>
            <a:r>
              <a:rPr lang="pt-BR" sz="2200">
                <a:solidFill>
                  <a:srgbClr val="000000"/>
                </a:solidFill>
                <a:sym typeface="Wingdings" charset="0"/>
              </a:rPr>
              <a:t> Conservação de momento</a:t>
            </a:r>
            <a:endParaRPr lang="pt-BR" sz="2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2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2474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246" cy="34820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5816" y="4869160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/1489/</a:t>
            </a:r>
          </a:p>
        </p:txBody>
      </p:sp>
    </p:spTree>
    <p:extLst>
      <p:ext uri="{BB962C8B-B14F-4D97-AF65-F5344CB8AC3E}">
        <p14:creationId xmlns:p14="http://schemas.microsoft.com/office/powerpoint/2010/main" val="45191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3175"/>
            <a:ext cx="9017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0" y="28575"/>
            <a:ext cx="30194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</a:rPr>
              <a:t>Cavendish (1797)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27088" y="4797425"/>
            <a:ext cx="188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pt-BR">
                <a:cs typeface="+mn-cs"/>
              </a:rPr>
              <a:t>D ~ 12,7 10</a:t>
            </a:r>
            <a:r>
              <a:rPr lang="pt-BR" baseline="30000">
                <a:cs typeface="+mn-cs"/>
              </a:rPr>
              <a:t> 3  </a:t>
            </a:r>
            <a:r>
              <a:rPr lang="pt-BR">
                <a:cs typeface="+mn-cs"/>
              </a:rPr>
              <a:t>km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09638"/>
            <a:ext cx="57531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76825" y="1052513"/>
            <a:ext cx="16303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pt-BR">
                <a:cs typeface="+mn-cs"/>
              </a:rPr>
              <a:t>R ~1,5 10</a:t>
            </a:r>
            <a:r>
              <a:rPr lang="pt-BR" baseline="30000">
                <a:cs typeface="+mn-cs"/>
              </a:rPr>
              <a:t>8</a:t>
            </a:r>
            <a:r>
              <a:rPr lang="pt-BR">
                <a:cs typeface="+mn-cs"/>
              </a:rPr>
              <a:t> km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835150" y="5734050"/>
            <a:ext cx="292258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pt-BR">
                <a:cs typeface="+mn-cs"/>
              </a:rPr>
              <a:t>D ~ 10</a:t>
            </a:r>
            <a:r>
              <a:rPr lang="pt-BR" baseline="30000">
                <a:cs typeface="+mn-cs"/>
              </a:rPr>
              <a:t>5</a:t>
            </a:r>
            <a:r>
              <a:rPr lang="pt-BR">
                <a:cs typeface="+mn-cs"/>
              </a:rPr>
              <a:t> anos-luz ~ 10</a:t>
            </a:r>
            <a:r>
              <a:rPr lang="pt-BR" baseline="30000">
                <a:cs typeface="+mn-cs"/>
              </a:rPr>
              <a:t>18</a:t>
            </a:r>
            <a:r>
              <a:rPr lang="pt-BR">
                <a:cs typeface="+mn-cs"/>
              </a:rPr>
              <a:t> km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4808</TotalTime>
  <Words>199</Words>
  <Application>Microsoft Macintosh PowerPoint</Application>
  <PresentationFormat>On-screen Show (4:3)</PresentationFormat>
  <Paragraphs>32</Paragraphs>
  <Slides>24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Design padrão</vt:lpstr>
      <vt:lpstr>2_Design padrão</vt:lpstr>
      <vt:lpstr>3_Design padrão</vt:lpstr>
      <vt:lpstr>4_Design padrão</vt:lpstr>
      <vt:lpstr>PowerPoint Presentation</vt:lpstr>
      <vt:lpstr>PowerPoint Presentation</vt:lpstr>
      <vt:lpstr>Os Princípios da Dinâmica  As leis de Newton (1643-1727)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lmcal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5: aplicações</dc:title>
  <dc:subject/>
  <dc:creator>martinelli</dc:creator>
  <cp:keywords/>
  <dc:description/>
  <cp:lastModifiedBy>Marcelo Martinelli</cp:lastModifiedBy>
  <cp:revision>51</cp:revision>
  <dcterms:created xsi:type="dcterms:W3CDTF">2010-03-01T21:01:48Z</dcterms:created>
  <dcterms:modified xsi:type="dcterms:W3CDTF">2017-03-30T18:40:38Z</dcterms:modified>
  <cp:category/>
</cp:coreProperties>
</file>