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545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1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51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871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44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1959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45205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32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88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7774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12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90146C2-9862-407E-AABB-A93471454B6B}" type="datetimeFigureOut">
              <a:rPr lang="pt-BR" smtClean="0"/>
              <a:t>28/08/2018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33C0C21C-C7AB-4DF3-82AB-C7A0F1E9A7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45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4D324-7D96-469D-8A47-214342039E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Caso Clínico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25EEF8-5A31-40B2-A992-7F75789587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Nutrição Materno Infantil – Trabalho em pequenos grupos</a:t>
            </a:r>
          </a:p>
        </p:txBody>
      </p:sp>
    </p:spTree>
    <p:extLst>
      <p:ext uri="{BB962C8B-B14F-4D97-AF65-F5344CB8AC3E}">
        <p14:creationId xmlns:p14="http://schemas.microsoft.com/office/powerpoint/2010/main" val="2248683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2B246-9C5E-4ADD-85DF-6024F009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7A7822-146E-46F2-9AEB-8AC623D1C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573" y="1024364"/>
            <a:ext cx="7315200" cy="512064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pt-BR" dirty="0"/>
              <a:t>Embora o comportamento alimentar possa ter sido realizado de forma adequada, após o período de seletividade alimentar, MAC mantém ingestão insuficiente de nutrientes, apresentando inclusive, sinais clínicos de deficiências nutricionais.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4734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2F920-17EF-4A23-8A56-9AE8D0585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DIVISÃO GRUPOS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A4EF10-A2EA-4AF6-8617-735E46A89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4 GRUPOS</a:t>
            </a:r>
          </a:p>
          <a:p>
            <a:pPr>
              <a:lnSpc>
                <a:spcPct val="150000"/>
              </a:lnSpc>
            </a:pPr>
            <a:r>
              <a:rPr lang="pt-BR" dirty="0"/>
              <a:t>CADA GRUPO RECEBERÁ 1 TEXTO E 1 QUESTÃO RELACIONADA AO TEXTO E AO CASO CLÍNICO</a:t>
            </a:r>
          </a:p>
          <a:p>
            <a:pPr>
              <a:lnSpc>
                <a:spcPct val="150000"/>
              </a:lnSpc>
            </a:pPr>
            <a:r>
              <a:rPr lang="pt-BR" dirty="0"/>
              <a:t>1 HORA PARA LER OS TEXTOS </a:t>
            </a:r>
          </a:p>
          <a:p>
            <a:pPr>
              <a:lnSpc>
                <a:spcPct val="150000"/>
              </a:lnSpc>
            </a:pPr>
            <a:r>
              <a:rPr lang="pt-BR" dirty="0"/>
              <a:t>1 HORA PARA RESPONDER A QUESTÃO</a:t>
            </a:r>
          </a:p>
        </p:txBody>
      </p:sp>
    </p:spTree>
    <p:extLst>
      <p:ext uri="{BB962C8B-B14F-4D97-AF65-F5344CB8AC3E}">
        <p14:creationId xmlns:p14="http://schemas.microsoft.com/office/powerpoint/2010/main" val="370015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10E8E81C-92E3-4D59-88F3-E748720A80B0}"/>
              </a:ext>
            </a:extLst>
          </p:cNvPr>
          <p:cNvSpPr/>
          <p:nvPr/>
        </p:nvSpPr>
        <p:spPr>
          <a:xfrm>
            <a:off x="5425681" y="2101844"/>
            <a:ext cx="4619134" cy="4713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4631D17-87EE-4425-B444-222D5EC84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Anamnese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93DFB7-7530-4E51-8782-284F344D0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648" y="864108"/>
            <a:ext cx="7315200" cy="512064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t-BR" dirty="0"/>
              <a:t>MAC, sexo feminino, 3 anos de idade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pt-BR" dirty="0"/>
              <a:t>Queixa principal: “ Minha filha não come”</a:t>
            </a:r>
          </a:p>
          <a:p>
            <a:pPr algn="just">
              <a:lnSpc>
                <a:spcPct val="160000"/>
              </a:lnSpc>
            </a:pPr>
            <a:r>
              <a:rPr lang="pt-BR" dirty="0"/>
              <a:t>Filha única, nascida </a:t>
            </a:r>
            <a:r>
              <a:rPr lang="pt-BR" b="1" dirty="0"/>
              <a:t>a termo </a:t>
            </a:r>
            <a:r>
              <a:rPr lang="pt-BR" dirty="0"/>
              <a:t>de parto cesárea sem intercorrências; </a:t>
            </a:r>
          </a:p>
          <a:p>
            <a:pPr algn="just">
              <a:lnSpc>
                <a:spcPct val="160000"/>
              </a:lnSpc>
            </a:pPr>
            <a:r>
              <a:rPr lang="pt-BR" dirty="0"/>
              <a:t>Recebeu </a:t>
            </a:r>
            <a:r>
              <a:rPr lang="pt-BR" b="1" dirty="0"/>
              <a:t>seio materno exclusivo </a:t>
            </a:r>
            <a:r>
              <a:rPr lang="pt-BR" dirty="0"/>
              <a:t>até o </a:t>
            </a:r>
            <a:r>
              <a:rPr lang="pt-BR" b="1" dirty="0"/>
              <a:t>final do 4º mês</a:t>
            </a:r>
            <a:r>
              <a:rPr lang="pt-BR" dirty="0"/>
              <a:t> de vida, quando a mãe retornou ao trabalho em período integral. Desde então recebeu </a:t>
            </a:r>
            <a:r>
              <a:rPr lang="pt-BR" b="1" dirty="0"/>
              <a:t>aleitamento misto com formula infantil</a:t>
            </a:r>
            <a:r>
              <a:rPr lang="pt-BR" dirty="0"/>
              <a:t>. </a:t>
            </a:r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397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2B246-9C5E-4ADD-85DF-6024F009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Anamnese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7A7822-146E-46F2-9AEB-8AC623D1C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573" y="1024364"/>
            <a:ext cx="7315200" cy="51206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A </a:t>
            </a:r>
            <a:r>
              <a:rPr lang="pt-BR" b="1" dirty="0"/>
              <a:t>alimentação complementar </a:t>
            </a:r>
            <a:r>
              <a:rPr lang="pt-BR" dirty="0"/>
              <a:t>foi iniciada aos </a:t>
            </a:r>
            <a:r>
              <a:rPr lang="pt-BR" b="1" dirty="0"/>
              <a:t>5 meses </a:t>
            </a:r>
            <a:r>
              <a:rPr lang="pt-BR" dirty="0"/>
              <a:t>e os pais se alternavam para oferecer o almoço para a criança que ficava aos cuidados de uma empregada/baba, que já trabalhava na residência da família antes do nascimento da criança. 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Em torno dos </a:t>
            </a:r>
            <a:r>
              <a:rPr lang="pt-BR" b="1" dirty="0"/>
              <a:t>10 meses de vida</a:t>
            </a:r>
            <a:r>
              <a:rPr lang="pt-BR" dirty="0"/>
              <a:t>, mantinha a </a:t>
            </a:r>
            <a:r>
              <a:rPr lang="pt-BR" b="1" dirty="0"/>
              <a:t>aceitação de variadas frutas e legumes</a:t>
            </a:r>
            <a:r>
              <a:rPr lang="pt-BR" dirty="0"/>
              <a:t>. Consumo de alimentação similar ao hábito da família. 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Em torno de </a:t>
            </a:r>
            <a:r>
              <a:rPr lang="pt-BR" b="1" dirty="0"/>
              <a:t>24 meses</a:t>
            </a:r>
            <a:r>
              <a:rPr lang="pt-BR" dirty="0"/>
              <a:t> de vida a empregada/baba afastou-se do emprego.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5530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2B246-9C5E-4ADD-85DF-6024F009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Anamnese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7A7822-146E-46F2-9AEB-8AC623D1C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573" y="1024364"/>
            <a:ext cx="7315200" cy="51206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A criança iniciou as </a:t>
            </a:r>
            <a:r>
              <a:rPr lang="pt-BR" b="1" dirty="0"/>
              <a:t>atividades na escolinha em horário integral</a:t>
            </a:r>
            <a:r>
              <a:rPr lang="pt-BR" dirty="0"/>
              <a:t>, onde realiza a refeição do </a:t>
            </a:r>
            <a:r>
              <a:rPr lang="pt-BR" b="1" dirty="0"/>
              <a:t>almoço</a:t>
            </a:r>
            <a:r>
              <a:rPr lang="pt-BR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Após o início das atividades escolares, MAC foi </a:t>
            </a:r>
            <a:r>
              <a:rPr lang="pt-BR" b="1" dirty="0"/>
              <a:t>modificando/ reduzindo a aceitação alimentar de frutas, verduras, legumes e carnes</a:t>
            </a:r>
            <a:r>
              <a:rPr lang="pt-BR" dirty="0"/>
              <a:t>, atingindo a situação atual, onde consome </a:t>
            </a:r>
            <a:r>
              <a:rPr lang="pt-BR" b="1" dirty="0"/>
              <a:t>quase que exclusivamente alimentos lácteos.  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Desenvolvimento neuromotor adequado, vacinação completa, com relatos de </a:t>
            </a:r>
            <a:r>
              <a:rPr lang="pt-BR" b="1" dirty="0"/>
              <a:t>frequentes episódios de resfriados</a:t>
            </a:r>
            <a:r>
              <a:rPr lang="pt-BR" dirty="0"/>
              <a:t>. Sem internações ou maiores intercorrências de saúde.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639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2B246-9C5E-4ADD-85DF-6024F009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Anamnese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7A7822-146E-46F2-9AEB-8AC623D1C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573" y="1024364"/>
            <a:ext cx="7315200" cy="512064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dirty="0"/>
              <a:t>Os pais estão bastante preocupados e buscam apoio do Pediatra pela primeira vez. Trata-se de uma criança bastante ativa, alegre, que brinca bastante principalmente aos finais-de-semana.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5602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2B246-9C5E-4ADD-85DF-6024F009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Anamnese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7A7822-146E-46F2-9AEB-8AC623D1C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573" y="1024364"/>
            <a:ext cx="7315200" cy="512064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b="1" dirty="0"/>
              <a:t>Hábito intestinal: </a:t>
            </a:r>
            <a:r>
              <a:rPr lang="pt-BR" dirty="0"/>
              <a:t>Fezes em </a:t>
            </a:r>
            <a:r>
              <a:rPr lang="pt-BR" dirty="0" err="1"/>
              <a:t>cíbalos</a:t>
            </a:r>
            <a:r>
              <a:rPr lang="pt-BR" dirty="0"/>
              <a:t>, com dificuldade, chora bastante a as vezes somente após estimulo de um supositório de glicerina. Frequência: 2-3x/semana.</a:t>
            </a:r>
          </a:p>
          <a:p>
            <a:pPr algn="just">
              <a:lnSpc>
                <a:spcPct val="150000"/>
              </a:lnSpc>
            </a:pPr>
            <a:r>
              <a:rPr lang="pt-BR" b="1" dirty="0"/>
              <a:t>Exame físico: </a:t>
            </a:r>
            <a:r>
              <a:rPr lang="pt-BR" dirty="0"/>
              <a:t>BEG, ativa, interativa, descorada ++, estatura na média para idade e sexo, e peso -1 z--score. Não apresenta perda de peso significativa.  Apresenta mucosas descoradas e abdômen distendido ++.</a:t>
            </a:r>
          </a:p>
          <a:p>
            <a:pPr algn="just">
              <a:lnSpc>
                <a:spcPct val="150000"/>
              </a:lnSpc>
            </a:pPr>
            <a:r>
              <a:rPr lang="pt-BR" b="1" dirty="0"/>
              <a:t>Anamnese alimentar: </a:t>
            </a:r>
            <a:r>
              <a:rPr lang="pt-BR" dirty="0"/>
              <a:t>Refere que nos últimos 3 meses reduziu de forma significativa a ingestão alimentar, consumindo apenas </a:t>
            </a:r>
            <a:r>
              <a:rPr lang="pt-BR" b="1" dirty="0"/>
              <a:t>de batata frita e arroz</a:t>
            </a:r>
            <a:r>
              <a:rPr lang="pt-BR" dirty="0"/>
              <a:t>. Não aceita nenhum alimento adicional. Avó sugeriu incluir no preparo do leite fruta + farinha de arroz, com objetivo de aumentar a ingestão calórica. Aceitação deste preparado de leite é de: 1 copo grande (250ml)/ 4x/dia – desjejum, após almoço e jantar e ceia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6094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2B246-9C5E-4ADD-85DF-6024F009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7A7822-146E-46F2-9AEB-8AC623D1C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573" y="1024364"/>
            <a:ext cx="7315200" cy="51206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MAC apresenta várias características observadas em crianças desta faixa etária.  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Notadamente o fato de manter padrão alimentar único e monótono (</a:t>
            </a:r>
            <a:r>
              <a:rPr lang="pt-BR" i="1" dirty="0" err="1"/>
              <a:t>pick</a:t>
            </a:r>
            <a:r>
              <a:rPr lang="pt-BR" i="1" dirty="0"/>
              <a:t> </a:t>
            </a:r>
            <a:r>
              <a:rPr lang="pt-BR" i="1" dirty="0" err="1"/>
              <a:t>eating</a:t>
            </a:r>
            <a:r>
              <a:rPr lang="pt-BR" dirty="0"/>
              <a:t>). A dieta está baseada na ingestão excessiva e quase que exclusiva de carboidratos e leite.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A constipação intestinal, pode ser resultado da baixa/insuficiente ingestão de fibras na alimentação. 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Clinicamente apresenta </a:t>
            </a:r>
            <a:r>
              <a:rPr lang="pt-BR" b="1" dirty="0"/>
              <a:t>baixo peso e sinais de anemia ferropriva.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9251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2B246-9C5E-4ADD-85DF-6024F009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7A7822-146E-46F2-9AEB-8AC623D1C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573" y="1024364"/>
            <a:ext cx="7315200" cy="512064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pt-BR" dirty="0"/>
              <a:t>O histórico de alimentação nos indica que a criança mantinha boa aceitação de vários grupos alimentares, sem restrições até a </a:t>
            </a:r>
            <a:r>
              <a:rPr lang="pt-BR" b="1" dirty="0"/>
              <a:t>entrada na escola</a:t>
            </a:r>
            <a:r>
              <a:rPr lang="pt-BR" dirty="0"/>
              <a:t>.  </a:t>
            </a:r>
          </a:p>
          <a:p>
            <a:pPr algn="just">
              <a:lnSpc>
                <a:spcPct val="160000"/>
              </a:lnSpc>
            </a:pPr>
            <a:r>
              <a:rPr lang="pt-BR" dirty="0"/>
              <a:t>A família, embora bem esclarecida, vive uma realidade bastante comum nos dias atuais - rotina da família, com pais que trabalham fora. O retorno da licença gestação, implica em alteração na rotina alimentar do lactente. Apesar disto, a oferta de alimentos variados foi realizada com sucesso, entretanto não dispomos de informações sobre a “relação/postura” dos pais e da baba em relação ao comportamento alimentar.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6621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90720765-8688-45F8-9199-B1AC346BA590}"/>
              </a:ext>
            </a:extLst>
          </p:cNvPr>
          <p:cNvSpPr/>
          <p:nvPr/>
        </p:nvSpPr>
        <p:spPr>
          <a:xfrm>
            <a:off x="3765573" y="4666268"/>
            <a:ext cx="7490031" cy="11673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12B246-9C5E-4ADD-85DF-6024F009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7A7822-146E-46F2-9AEB-8AC623D1C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573" y="1024364"/>
            <a:ext cx="7315200" cy="5120640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pt-BR" dirty="0"/>
              <a:t>Observada alteração da rotina da criança </a:t>
            </a:r>
            <a:r>
              <a:rPr lang="pt-BR" b="1" dirty="0"/>
              <a:t>após entrada na escola: </a:t>
            </a:r>
            <a:r>
              <a:rPr lang="pt-BR" dirty="0"/>
              <a:t>Novos cuidadores;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dirty="0"/>
              <a:t>- Atividades coletivas (outras crianças);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dirty="0"/>
              <a:t>- Preparações do almoço elaboradas pela escola – diferentes temperos, apresentação, textura, etc. </a:t>
            </a:r>
          </a:p>
          <a:p>
            <a:pPr marL="0" indent="0" algn="ctr">
              <a:lnSpc>
                <a:spcPct val="170000"/>
              </a:lnSpc>
              <a:buNone/>
            </a:pPr>
            <a:endParaRPr lang="pt-BR" dirty="0"/>
          </a:p>
          <a:p>
            <a:pPr marL="0" indent="0" algn="ctr">
              <a:lnSpc>
                <a:spcPct val="170000"/>
              </a:lnSpc>
              <a:buNone/>
            </a:pPr>
            <a:r>
              <a:rPr lang="pt-BR" dirty="0"/>
              <a:t>Considerando o histórico relatado, concluímos que a criança perdeu o interesse em comer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322787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Quadr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TM03457475[[fn=Quadro]]</Template>
  <TotalTime>45</TotalTime>
  <Words>468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Quadro</vt:lpstr>
      <vt:lpstr>Caso Clínico </vt:lpstr>
      <vt:lpstr>Anamnese</vt:lpstr>
      <vt:lpstr>Anamnese</vt:lpstr>
      <vt:lpstr>Anamnese</vt:lpstr>
      <vt:lpstr>Anamnese</vt:lpstr>
      <vt:lpstr>Anamnese</vt:lpstr>
      <vt:lpstr>Discussão</vt:lpstr>
      <vt:lpstr>Discussão</vt:lpstr>
      <vt:lpstr>Discussão</vt:lpstr>
      <vt:lpstr>Discussão</vt:lpstr>
      <vt:lpstr>DIVISÃO GRUPOS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</dc:title>
  <dc:creator>Carolina Estevam Martinez</dc:creator>
  <cp:lastModifiedBy>Carolina Estevam Martinez</cp:lastModifiedBy>
  <cp:revision>5</cp:revision>
  <dcterms:created xsi:type="dcterms:W3CDTF">2018-08-28T13:05:23Z</dcterms:created>
  <dcterms:modified xsi:type="dcterms:W3CDTF">2018-08-28T13:50:32Z</dcterms:modified>
</cp:coreProperties>
</file>