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314" r:id="rId3"/>
    <p:sldId id="2762" r:id="rId4"/>
    <p:sldId id="2763" r:id="rId5"/>
    <p:sldId id="2760" r:id="rId6"/>
    <p:sldId id="2710" r:id="rId7"/>
    <p:sldId id="2711" r:id="rId8"/>
    <p:sldId id="2712" r:id="rId9"/>
    <p:sldId id="2713" r:id="rId10"/>
    <p:sldId id="2714" r:id="rId11"/>
    <p:sldId id="2715" r:id="rId12"/>
    <p:sldId id="2716" r:id="rId13"/>
    <p:sldId id="2717" r:id="rId14"/>
    <p:sldId id="2718" r:id="rId15"/>
    <p:sldId id="2719" r:id="rId16"/>
    <p:sldId id="2720" r:id="rId17"/>
    <p:sldId id="2721" r:id="rId18"/>
    <p:sldId id="2722" r:id="rId19"/>
    <p:sldId id="2723" r:id="rId20"/>
    <p:sldId id="2724" r:id="rId21"/>
    <p:sldId id="2725" r:id="rId22"/>
    <p:sldId id="2726" r:id="rId23"/>
    <p:sldId id="2727" r:id="rId24"/>
    <p:sldId id="2728" r:id="rId25"/>
    <p:sldId id="2729" r:id="rId26"/>
    <p:sldId id="2730" r:id="rId27"/>
    <p:sldId id="2731" r:id="rId28"/>
    <p:sldId id="2732" r:id="rId29"/>
    <p:sldId id="2733" r:id="rId30"/>
    <p:sldId id="2734" r:id="rId31"/>
    <p:sldId id="2735" r:id="rId32"/>
    <p:sldId id="2736" r:id="rId33"/>
    <p:sldId id="2737" r:id="rId34"/>
    <p:sldId id="2738" r:id="rId35"/>
    <p:sldId id="2739" r:id="rId36"/>
    <p:sldId id="2740" r:id="rId37"/>
    <p:sldId id="2741" r:id="rId38"/>
    <p:sldId id="2743" r:id="rId39"/>
    <p:sldId id="2744" r:id="rId40"/>
    <p:sldId id="2745" r:id="rId41"/>
    <p:sldId id="2746" r:id="rId42"/>
    <p:sldId id="2747" r:id="rId43"/>
    <p:sldId id="2748" r:id="rId44"/>
    <p:sldId id="2749" r:id="rId45"/>
    <p:sldId id="2750" r:id="rId46"/>
    <p:sldId id="2751" r:id="rId47"/>
    <p:sldId id="2752" r:id="rId48"/>
    <p:sldId id="2753" r:id="rId49"/>
    <p:sldId id="2754" r:id="rId50"/>
    <p:sldId id="2755" r:id="rId51"/>
    <p:sldId id="2756" r:id="rId52"/>
    <p:sldId id="2757" r:id="rId53"/>
    <p:sldId id="2758" r:id="rId54"/>
    <p:sldId id="2759" r:id="rId55"/>
    <p:sldId id="2647" r:id="rId56"/>
    <p:sldId id="2671" r:id="rId57"/>
    <p:sldId id="2672" r:id="rId58"/>
    <p:sldId id="2673" r:id="rId59"/>
    <p:sldId id="2674" r:id="rId60"/>
    <p:sldId id="2675" r:id="rId61"/>
    <p:sldId id="2676" r:id="rId62"/>
    <p:sldId id="2677" r:id="rId63"/>
    <p:sldId id="2678" r:id="rId64"/>
    <p:sldId id="2679" r:id="rId65"/>
    <p:sldId id="2680" r:id="rId66"/>
    <p:sldId id="2681" r:id="rId67"/>
    <p:sldId id="2682" r:id="rId68"/>
    <p:sldId id="2683" r:id="rId69"/>
    <p:sldId id="2684" r:id="rId70"/>
    <p:sldId id="2685" r:id="rId71"/>
    <p:sldId id="2686" r:id="rId72"/>
    <p:sldId id="2687" r:id="rId73"/>
    <p:sldId id="2688" r:id="rId74"/>
    <p:sldId id="2689" r:id="rId75"/>
    <p:sldId id="2690" r:id="rId76"/>
    <p:sldId id="2691" r:id="rId77"/>
    <p:sldId id="2692" r:id="rId78"/>
    <p:sldId id="2693" r:id="rId79"/>
    <p:sldId id="2694" r:id="rId80"/>
    <p:sldId id="2695" r:id="rId81"/>
    <p:sldId id="2696" r:id="rId82"/>
    <p:sldId id="2697" r:id="rId83"/>
    <p:sldId id="2698" r:id="rId84"/>
    <p:sldId id="2699" r:id="rId85"/>
    <p:sldId id="2700" r:id="rId86"/>
    <p:sldId id="2701" r:id="rId87"/>
    <p:sldId id="2702" r:id="rId88"/>
    <p:sldId id="2703" r:id="rId89"/>
    <p:sldId id="2704" r:id="rId90"/>
    <p:sldId id="2705" r:id="rId91"/>
    <p:sldId id="2706" r:id="rId92"/>
    <p:sldId id="2707" r:id="rId93"/>
    <p:sldId id="2708" r:id="rId94"/>
    <p:sldId id="2709" r:id="rId9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FF0066"/>
    <a:srgbClr val="FF5050"/>
    <a:srgbClr val="00FF00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/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C673009-EE7B-4436-9E40-718AC6F2000D}" type="presOf" srcId="{D99D3D8E-C663-4D41-86FE-F1B513701A39}" destId="{0CB07404-5638-49C7-88F7-C87A66397649}" srcOrd="0" destOrd="0" presId="urn:microsoft.com/office/officeart/2005/8/layout/cycle2"/>
    <dgm:cxn modelId="{A9D67266-2E62-4BC6-8106-87FA8289DA31}" type="presOf" srcId="{494FF2AB-B0D0-4086-B92A-B8FCF329FF33}" destId="{79A2866C-A135-4CF1-B900-27973BCF786F}" srcOrd="0" destOrd="0" presId="urn:microsoft.com/office/officeart/2005/8/layout/cycle2"/>
    <dgm:cxn modelId="{E3197EBE-305F-47CE-A795-9FE84C6ECA70}" type="presOf" srcId="{8823601E-CE1C-40F7-B1DD-E2FA6831DEE1}" destId="{848B9A53-B4B4-443D-95D7-1AC88F4DB975}" srcOrd="1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FEB80B56-9801-4579-9A70-740783A9FD20}" type="presOf" srcId="{8823601E-CE1C-40F7-B1DD-E2FA6831DEE1}" destId="{F4BF4068-E93A-4D2B-A5E2-A335313EEAD5}" srcOrd="0" destOrd="0" presId="urn:microsoft.com/office/officeart/2005/8/layout/cycle2"/>
    <dgm:cxn modelId="{044C4FCA-671E-42FA-8BB1-57D6A32DF435}" type="presOf" srcId="{FBAC0FE5-B5EC-4D51-A755-A22AF8B93DFD}" destId="{97759700-E402-4CEB-90A8-65D4ECDB6EED}" srcOrd="0" destOrd="0" presId="urn:microsoft.com/office/officeart/2005/8/layout/cycle2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364680D7-7213-41F0-9012-1C2D443F0055}" type="presOf" srcId="{A6807A9B-97D9-422B-B293-AA834AD56E5B}" destId="{6D096920-0CDC-4767-B841-BF9F994254D1}" srcOrd="0" destOrd="0" presId="urn:microsoft.com/office/officeart/2005/8/layout/cycle2"/>
    <dgm:cxn modelId="{4BBF1036-0D0C-4CFE-973F-87BE6FB56077}" type="presOf" srcId="{D99D3D8E-C663-4D41-86FE-F1B513701A39}" destId="{E701795E-76C8-4594-9868-03FA1728CB48}" srcOrd="1" destOrd="0" presId="urn:microsoft.com/office/officeart/2005/8/layout/cycle2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3C9EA4E9-0666-48D5-8B7A-EF9F2712CEC7}" type="presOf" srcId="{281D79F2-378E-4E61-9E8E-3B9521C8A3A7}" destId="{93F8B9E1-6F7B-4971-A82D-71408ACF5FDE}" srcOrd="0" destOrd="0" presId="urn:microsoft.com/office/officeart/2005/8/layout/cycle2"/>
    <dgm:cxn modelId="{F988F12A-5959-4CE4-B168-114DBCA23693}" type="presOf" srcId="{4F2B82ED-502C-41B1-8DA2-4995938A740E}" destId="{D43BEC1C-FF66-4ECC-AC96-5CE921DC5AE9}" srcOrd="0" destOrd="0" presId="urn:microsoft.com/office/officeart/2005/8/layout/cycle2"/>
    <dgm:cxn modelId="{F56BC273-66D6-4A20-96DD-6BB932B00CC9}" type="presOf" srcId="{494FF2AB-B0D0-4086-B92A-B8FCF329FF33}" destId="{41F71F02-09FE-44E4-A623-216569402673}" srcOrd="1" destOrd="0" presId="urn:microsoft.com/office/officeart/2005/8/layout/cycle2"/>
    <dgm:cxn modelId="{98F63C16-4DF2-4FCB-B054-A2D4D041CCB4}" type="presParOf" srcId="{6D096920-0CDC-4767-B841-BF9F994254D1}" destId="{D43BEC1C-FF66-4ECC-AC96-5CE921DC5AE9}" srcOrd="0" destOrd="0" presId="urn:microsoft.com/office/officeart/2005/8/layout/cycle2"/>
    <dgm:cxn modelId="{8B2F019D-FD4A-4F79-8B65-49C9FEBE32A1}" type="presParOf" srcId="{6D096920-0CDC-4767-B841-BF9F994254D1}" destId="{F4BF4068-E93A-4D2B-A5E2-A335313EEAD5}" srcOrd="1" destOrd="0" presId="urn:microsoft.com/office/officeart/2005/8/layout/cycle2"/>
    <dgm:cxn modelId="{7B22244E-519C-44D0-B1A8-F378069EC956}" type="presParOf" srcId="{F4BF4068-E93A-4D2B-A5E2-A335313EEAD5}" destId="{848B9A53-B4B4-443D-95D7-1AC88F4DB975}" srcOrd="0" destOrd="0" presId="urn:microsoft.com/office/officeart/2005/8/layout/cycle2"/>
    <dgm:cxn modelId="{D638BC8E-5FB9-4BE6-A78A-215DF916BEE9}" type="presParOf" srcId="{6D096920-0CDC-4767-B841-BF9F994254D1}" destId="{97759700-E402-4CEB-90A8-65D4ECDB6EED}" srcOrd="2" destOrd="0" presId="urn:microsoft.com/office/officeart/2005/8/layout/cycle2"/>
    <dgm:cxn modelId="{C103C5B0-3C41-4E3A-B647-00C5FB2507EE}" type="presParOf" srcId="{6D096920-0CDC-4767-B841-BF9F994254D1}" destId="{79A2866C-A135-4CF1-B900-27973BCF786F}" srcOrd="3" destOrd="0" presId="urn:microsoft.com/office/officeart/2005/8/layout/cycle2"/>
    <dgm:cxn modelId="{D5B144AA-5D5D-4630-A101-B17F698C8A19}" type="presParOf" srcId="{79A2866C-A135-4CF1-B900-27973BCF786F}" destId="{41F71F02-09FE-44E4-A623-216569402673}" srcOrd="0" destOrd="0" presId="urn:microsoft.com/office/officeart/2005/8/layout/cycle2"/>
    <dgm:cxn modelId="{CC737EBB-A1A6-4254-AEDD-F79D2026B921}" type="presParOf" srcId="{6D096920-0CDC-4767-B841-BF9F994254D1}" destId="{93F8B9E1-6F7B-4971-A82D-71408ACF5FDE}" srcOrd="4" destOrd="0" presId="urn:microsoft.com/office/officeart/2005/8/layout/cycle2"/>
    <dgm:cxn modelId="{24ACA583-60E0-42F6-AD51-FA097DCF12E7}" type="presParOf" srcId="{6D096920-0CDC-4767-B841-BF9F994254D1}" destId="{0CB07404-5638-49C7-88F7-C87A66397649}" srcOrd="5" destOrd="0" presId="urn:microsoft.com/office/officeart/2005/8/layout/cycle2"/>
    <dgm:cxn modelId="{925C7E22-6D82-413D-B168-89FE928C0D58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5D6111C7-B4BF-46E1-849D-87C2B9975D7E}" type="presOf" srcId="{FAA4BC3A-3EA4-4EBF-AE4A-3FA3FFE0A28A}" destId="{D62D1201-C31B-4141-A1D9-D4A8C29C9C06}" srcOrd="0" destOrd="0" presId="urn:microsoft.com/office/officeart/2005/8/layout/vList6"/>
    <dgm:cxn modelId="{D90C15A9-FACA-4BEF-A312-49B732130361}" type="presOf" srcId="{C5EEE343-87F1-4C9A-B18F-C84BFA0F58BB}" destId="{1959311A-6F94-44E8-AF80-0D2EE232A7E6}" srcOrd="0" destOrd="0" presId="urn:microsoft.com/office/officeart/2005/8/layout/vList6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1DFB4C58-1900-4E0B-B056-FF5A0686F159}" type="presOf" srcId="{D5283E24-7A62-4600-A015-A803B585E5D6}" destId="{32ACE2DD-2561-48BB-ACB2-C8C1E8399125}" srcOrd="0" destOrd="0" presId="urn:microsoft.com/office/officeart/2005/8/layout/vList6"/>
    <dgm:cxn modelId="{2FCAE9E7-3CF9-4605-AFFA-EF7598F421F3}" type="presParOf" srcId="{1959311A-6F94-44E8-AF80-0D2EE232A7E6}" destId="{0CA51AEF-0802-496C-BDCA-523CC67474AC}" srcOrd="0" destOrd="0" presId="urn:microsoft.com/office/officeart/2005/8/layout/vList6"/>
    <dgm:cxn modelId="{4C657309-7D2F-4B75-B23C-00A02ABA107D}" type="presParOf" srcId="{0CA51AEF-0802-496C-BDCA-523CC67474AC}" destId="{D62D1201-C31B-4141-A1D9-D4A8C29C9C06}" srcOrd="0" destOrd="0" presId="urn:microsoft.com/office/officeart/2005/8/layout/vList6"/>
    <dgm:cxn modelId="{3471E3C3-7290-4F16-AB7F-EAA6F451E63D}" type="presParOf" srcId="{0CA51AEF-0802-496C-BDCA-523CC67474AC}" destId="{32ACE2DD-2561-48BB-ACB2-C8C1E83991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/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/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5D3145E-4317-4531-AE72-7D16B2C692DF}" type="presOf" srcId="{A6807A9B-97D9-422B-B293-AA834AD56E5B}" destId="{6D096920-0CDC-4767-B841-BF9F994254D1}" srcOrd="0" destOrd="0" presId="urn:microsoft.com/office/officeart/2005/8/layout/cycle2"/>
    <dgm:cxn modelId="{297CB4C4-70ED-4D07-9E3B-A600309D1E35}" type="presOf" srcId="{281D79F2-378E-4E61-9E8E-3B9521C8A3A7}" destId="{93F8B9E1-6F7B-4971-A82D-71408ACF5FDE}" srcOrd="0" destOrd="0" presId="urn:microsoft.com/office/officeart/2005/8/layout/cycle2"/>
    <dgm:cxn modelId="{68BA1BBE-F6B8-4076-A5C4-94ACBC258EC2}" type="presOf" srcId="{8823601E-CE1C-40F7-B1DD-E2FA6831DEE1}" destId="{848B9A53-B4B4-443D-95D7-1AC88F4DB975}" srcOrd="1" destOrd="0" presId="urn:microsoft.com/office/officeart/2005/8/layout/cycle2"/>
    <dgm:cxn modelId="{7B34ED64-45B8-41ED-839C-3ABF5FB71E11}" type="presOf" srcId="{8823601E-CE1C-40F7-B1DD-E2FA6831DEE1}" destId="{F4BF4068-E93A-4D2B-A5E2-A335313EEAD5}" srcOrd="0" destOrd="0" presId="urn:microsoft.com/office/officeart/2005/8/layout/cycle2"/>
    <dgm:cxn modelId="{48C8E21E-3AC0-49A6-B7C8-44CC8FBF2180}" type="presOf" srcId="{494FF2AB-B0D0-4086-B92A-B8FCF329FF33}" destId="{41F71F02-09FE-44E4-A623-216569402673}" srcOrd="1" destOrd="0" presId="urn:microsoft.com/office/officeart/2005/8/layout/cycle2"/>
    <dgm:cxn modelId="{520DB34D-4085-4193-BF06-F2246D66EB0F}" type="presOf" srcId="{D99D3D8E-C663-4D41-86FE-F1B513701A39}" destId="{E701795E-76C8-4594-9868-03FA1728CB48}" srcOrd="1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552A077E-B0BA-4E0E-8B08-C517F78004C7}" type="presOf" srcId="{4F2B82ED-502C-41B1-8DA2-4995938A740E}" destId="{D43BEC1C-FF66-4ECC-AC96-5CE921DC5AE9}" srcOrd="0" destOrd="0" presId="urn:microsoft.com/office/officeart/2005/8/layout/cycle2"/>
    <dgm:cxn modelId="{FE884B7E-F061-480C-8B18-03103B0A32CA}" type="presOf" srcId="{D99D3D8E-C663-4D41-86FE-F1B513701A39}" destId="{0CB07404-5638-49C7-88F7-C87A66397649}" srcOrd="0" destOrd="0" presId="urn:microsoft.com/office/officeart/2005/8/layout/cycle2"/>
    <dgm:cxn modelId="{CB00E05C-C517-43AF-A5A8-BAD537C4863F}" type="presOf" srcId="{FBAC0FE5-B5EC-4D51-A755-A22AF8B93DFD}" destId="{97759700-E402-4CEB-90A8-65D4ECDB6EED}" srcOrd="0" destOrd="0" presId="urn:microsoft.com/office/officeart/2005/8/layout/cycle2"/>
    <dgm:cxn modelId="{AA4E83BF-37B4-4C19-902F-3B430C8D9EBB}" type="presOf" srcId="{494FF2AB-B0D0-4086-B92A-B8FCF329FF33}" destId="{79A2866C-A135-4CF1-B900-27973BCF786F}" srcOrd="0" destOrd="0" presId="urn:microsoft.com/office/officeart/2005/8/layout/cycle2"/>
    <dgm:cxn modelId="{04CF0804-3489-433B-BF63-4DD04756DE7D}" type="presParOf" srcId="{6D096920-0CDC-4767-B841-BF9F994254D1}" destId="{D43BEC1C-FF66-4ECC-AC96-5CE921DC5AE9}" srcOrd="0" destOrd="0" presId="urn:microsoft.com/office/officeart/2005/8/layout/cycle2"/>
    <dgm:cxn modelId="{7A567E73-7CAB-4B67-98C3-AC1CB8AEB414}" type="presParOf" srcId="{6D096920-0CDC-4767-B841-BF9F994254D1}" destId="{F4BF4068-E93A-4D2B-A5E2-A335313EEAD5}" srcOrd="1" destOrd="0" presId="urn:microsoft.com/office/officeart/2005/8/layout/cycle2"/>
    <dgm:cxn modelId="{A752B1F6-F1C0-4234-AB36-4DDF67434E98}" type="presParOf" srcId="{F4BF4068-E93A-4D2B-A5E2-A335313EEAD5}" destId="{848B9A53-B4B4-443D-95D7-1AC88F4DB975}" srcOrd="0" destOrd="0" presId="urn:microsoft.com/office/officeart/2005/8/layout/cycle2"/>
    <dgm:cxn modelId="{63C7E479-554E-4DB9-9E91-FBBC46F5CD85}" type="presParOf" srcId="{6D096920-0CDC-4767-B841-BF9F994254D1}" destId="{97759700-E402-4CEB-90A8-65D4ECDB6EED}" srcOrd="2" destOrd="0" presId="urn:microsoft.com/office/officeart/2005/8/layout/cycle2"/>
    <dgm:cxn modelId="{AF955C45-2B7A-4023-8891-159C980B142F}" type="presParOf" srcId="{6D096920-0CDC-4767-B841-BF9F994254D1}" destId="{79A2866C-A135-4CF1-B900-27973BCF786F}" srcOrd="3" destOrd="0" presId="urn:microsoft.com/office/officeart/2005/8/layout/cycle2"/>
    <dgm:cxn modelId="{4BF6A97E-6E8B-404F-99B9-34833A859047}" type="presParOf" srcId="{79A2866C-A135-4CF1-B900-27973BCF786F}" destId="{41F71F02-09FE-44E4-A623-216569402673}" srcOrd="0" destOrd="0" presId="urn:microsoft.com/office/officeart/2005/8/layout/cycle2"/>
    <dgm:cxn modelId="{74B41750-72C9-4958-BDB7-721F8606A7E5}" type="presParOf" srcId="{6D096920-0CDC-4767-B841-BF9F994254D1}" destId="{93F8B9E1-6F7B-4971-A82D-71408ACF5FDE}" srcOrd="4" destOrd="0" presId="urn:microsoft.com/office/officeart/2005/8/layout/cycle2"/>
    <dgm:cxn modelId="{A353D261-EF49-4ADF-9128-B1F8F3757735}" type="presParOf" srcId="{6D096920-0CDC-4767-B841-BF9F994254D1}" destId="{0CB07404-5638-49C7-88F7-C87A66397649}" srcOrd="5" destOrd="0" presId="urn:microsoft.com/office/officeart/2005/8/layout/cycle2"/>
    <dgm:cxn modelId="{D4CA4829-9815-4375-9B45-3A47DB376C8C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EE15ACDB-E5FB-4B51-B0AE-85466286F2EF}">
      <dgm:prSet phldrT="[Texto]"/>
      <dgm:spPr/>
      <dgm:t>
        <a:bodyPr/>
        <a:lstStyle/>
        <a:p>
          <a:r>
            <a:rPr lang="pt-BR" dirty="0" smtClean="0"/>
            <a:t>Meditação com foco em algo agradável</a:t>
          </a:r>
          <a:endParaRPr lang="pt-BR" dirty="0"/>
        </a:p>
      </dgm:t>
    </dgm:pt>
    <dgm:pt modelId="{2E988573-59AF-4D30-86C0-A293B988A2F3}" type="parTrans" cxnId="{C794B92A-35A7-4518-8116-DD49C9443CD3}">
      <dgm:prSet/>
      <dgm:spPr/>
      <dgm:t>
        <a:bodyPr/>
        <a:lstStyle/>
        <a:p>
          <a:endParaRPr lang="pt-BR"/>
        </a:p>
      </dgm:t>
    </dgm:pt>
    <dgm:pt modelId="{092AC483-1786-4A10-9FCF-738724A56947}" type="sibTrans" cxnId="{C794B92A-35A7-4518-8116-DD49C9443CD3}">
      <dgm:prSet/>
      <dgm:spPr/>
      <dgm:t>
        <a:bodyPr/>
        <a:lstStyle/>
        <a:p>
          <a:endParaRPr lang="pt-BR"/>
        </a:p>
      </dgm:t>
    </dgm:pt>
    <dgm:pt modelId="{C9850E5D-FF72-49BB-97C9-87B1A59F868A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0A21C32C-0217-48A7-8840-9702EBC014ED}" type="parTrans" cxnId="{4494CF02-3E58-4263-BF7C-E1A61F3B5E2C}">
      <dgm:prSet/>
      <dgm:spPr/>
      <dgm:t>
        <a:bodyPr/>
        <a:lstStyle/>
        <a:p>
          <a:endParaRPr lang="pt-BR"/>
        </a:p>
      </dgm:t>
    </dgm:pt>
    <dgm:pt modelId="{976A251B-DC88-4BC7-992A-CC0E219213BD}" type="sibTrans" cxnId="{4494CF02-3E58-4263-BF7C-E1A61F3B5E2C}">
      <dgm:prSet/>
      <dgm:spPr/>
      <dgm:t>
        <a:bodyPr/>
        <a:lstStyle/>
        <a:p>
          <a:endParaRPr lang="pt-BR"/>
        </a:p>
      </dgm:t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4472F-4274-40E7-AB04-032B8E4413DD}" type="pres">
      <dgm:prSet presAssocID="{1B77287F-1909-43E2-A35E-9CC15AF278BF}" presName="spacing" presStyleCnt="0"/>
      <dgm:spPr/>
    </dgm:pt>
    <dgm:pt modelId="{C523301E-5ED0-4381-BAAE-48EFDF2C920F}" type="pres">
      <dgm:prSet presAssocID="{EE15ACDB-E5FB-4B51-B0AE-85466286F2EF}" presName="linNode" presStyleCnt="0"/>
      <dgm:spPr/>
    </dgm:pt>
    <dgm:pt modelId="{E5FF884E-B842-4BF0-A113-4D8239227C91}" type="pres">
      <dgm:prSet presAssocID="{EE15ACDB-E5FB-4B51-B0AE-85466286F2E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4E84D-0478-4CCD-9C6E-D6377EF9D232}" type="pres">
      <dgm:prSet presAssocID="{EE15ACDB-E5FB-4B51-B0AE-85466286F2E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6786BF-87F6-4878-BA2B-E40B63E6ED80}" type="presOf" srcId="{C5EEE343-87F1-4C9A-B18F-C84BFA0F58BB}" destId="{1959311A-6F94-44E8-AF80-0D2EE232A7E6}" srcOrd="0" destOrd="0" presId="urn:microsoft.com/office/officeart/2005/8/layout/vList6"/>
    <dgm:cxn modelId="{3F4365F5-65C2-4D80-AD0B-94080C7A5E69}" type="presOf" srcId="{D5283E24-7A62-4600-A015-A803B585E5D6}" destId="{32ACE2DD-2561-48BB-ACB2-C8C1E8399125}" srcOrd="0" destOrd="0" presId="urn:microsoft.com/office/officeart/2005/8/layout/vList6"/>
    <dgm:cxn modelId="{C794B92A-35A7-4518-8116-DD49C9443CD3}" srcId="{C5EEE343-87F1-4C9A-B18F-C84BFA0F58BB}" destId="{EE15ACDB-E5FB-4B51-B0AE-85466286F2EF}" srcOrd="1" destOrd="0" parTransId="{2E988573-59AF-4D30-86C0-A293B988A2F3}" sibTransId="{092AC483-1786-4A10-9FCF-738724A56947}"/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5577CE89-DE6B-49E5-A4DD-E9728AF52A61}" type="presOf" srcId="{EE15ACDB-E5FB-4B51-B0AE-85466286F2EF}" destId="{E5FF884E-B842-4BF0-A113-4D8239227C91}" srcOrd="0" destOrd="0" presId="urn:microsoft.com/office/officeart/2005/8/layout/vList6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ACD80101-4E75-403C-9B8D-CCF17AFCD335}" type="presOf" srcId="{C9850E5D-FF72-49BB-97C9-87B1A59F868A}" destId="{D134E84D-0478-4CCD-9C6E-D6377EF9D232}" srcOrd="0" destOrd="0" presId="urn:microsoft.com/office/officeart/2005/8/layout/vList6"/>
    <dgm:cxn modelId="{D2D72313-C1BB-425A-B97C-334D9F53178B}" type="presOf" srcId="{FAA4BC3A-3EA4-4EBF-AE4A-3FA3FFE0A28A}" destId="{D62D1201-C31B-4141-A1D9-D4A8C29C9C06}" srcOrd="0" destOrd="0" presId="urn:microsoft.com/office/officeart/2005/8/layout/vList6"/>
    <dgm:cxn modelId="{4494CF02-3E58-4263-BF7C-E1A61F3B5E2C}" srcId="{EE15ACDB-E5FB-4B51-B0AE-85466286F2EF}" destId="{C9850E5D-FF72-49BB-97C9-87B1A59F868A}" srcOrd="0" destOrd="0" parTransId="{0A21C32C-0217-48A7-8840-9702EBC014ED}" sibTransId="{976A251B-DC88-4BC7-992A-CC0E219213BD}"/>
    <dgm:cxn modelId="{C43EE8C1-E1FB-4AC5-BE0F-4B0374D2C537}" type="presParOf" srcId="{1959311A-6F94-44E8-AF80-0D2EE232A7E6}" destId="{0CA51AEF-0802-496C-BDCA-523CC67474AC}" srcOrd="0" destOrd="0" presId="urn:microsoft.com/office/officeart/2005/8/layout/vList6"/>
    <dgm:cxn modelId="{188078C3-BD35-4494-A43A-2BC718988F1B}" type="presParOf" srcId="{0CA51AEF-0802-496C-BDCA-523CC67474AC}" destId="{D62D1201-C31B-4141-A1D9-D4A8C29C9C06}" srcOrd="0" destOrd="0" presId="urn:microsoft.com/office/officeart/2005/8/layout/vList6"/>
    <dgm:cxn modelId="{DDCA0C19-E433-4B77-AAC2-E7F4D2DAA212}" type="presParOf" srcId="{0CA51AEF-0802-496C-BDCA-523CC67474AC}" destId="{32ACE2DD-2561-48BB-ACB2-C8C1E8399125}" srcOrd="1" destOrd="0" presId="urn:microsoft.com/office/officeart/2005/8/layout/vList6"/>
    <dgm:cxn modelId="{90D33B88-0EBC-4585-ABA1-DA6732A19EF6}" type="presParOf" srcId="{1959311A-6F94-44E8-AF80-0D2EE232A7E6}" destId="{BFD4472F-4274-40E7-AB04-032B8E4413DD}" srcOrd="1" destOrd="0" presId="urn:microsoft.com/office/officeart/2005/8/layout/vList6"/>
    <dgm:cxn modelId="{68DB7B88-3B17-49BC-9C70-324F44B6BEDD}" type="presParOf" srcId="{1959311A-6F94-44E8-AF80-0D2EE232A7E6}" destId="{C523301E-5ED0-4381-BAAE-48EFDF2C920F}" srcOrd="2" destOrd="0" presId="urn:microsoft.com/office/officeart/2005/8/layout/vList6"/>
    <dgm:cxn modelId="{6CE8C95F-E4B1-41B9-B125-E0BF5D9DF119}" type="presParOf" srcId="{C523301E-5ED0-4381-BAAE-48EFDF2C920F}" destId="{E5FF884E-B842-4BF0-A113-4D8239227C91}" srcOrd="0" destOrd="0" presId="urn:microsoft.com/office/officeart/2005/8/layout/vList6"/>
    <dgm:cxn modelId="{D71DF885-9F15-4E4F-8F21-608D807E6846}" type="presParOf" srcId="{C523301E-5ED0-4381-BAAE-48EFDF2C920F}" destId="{D134E84D-0478-4CCD-9C6E-D6377EF9D2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/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944CDA2-A389-4B14-883C-79D08AE25310}" type="presOf" srcId="{A6807A9B-97D9-422B-B293-AA834AD56E5B}" destId="{6D096920-0CDC-4767-B841-BF9F994254D1}" srcOrd="0" destOrd="0" presId="urn:microsoft.com/office/officeart/2005/8/layout/cycle2"/>
    <dgm:cxn modelId="{DA77BA0F-79AC-4ACE-AAB0-F80D7623C258}" type="presOf" srcId="{D99D3D8E-C663-4D41-86FE-F1B513701A39}" destId="{0CB07404-5638-49C7-88F7-C87A66397649}" srcOrd="0" destOrd="0" presId="urn:microsoft.com/office/officeart/2005/8/layout/cycle2"/>
    <dgm:cxn modelId="{AD97A32B-F5A5-4C8F-AC58-50D58B0D6860}" type="presOf" srcId="{281D79F2-378E-4E61-9E8E-3B9521C8A3A7}" destId="{93F8B9E1-6F7B-4971-A82D-71408ACF5FDE}" srcOrd="0" destOrd="0" presId="urn:microsoft.com/office/officeart/2005/8/layout/cycle2"/>
    <dgm:cxn modelId="{47BFB084-E366-474B-A315-87868D802AC2}" type="presOf" srcId="{494FF2AB-B0D0-4086-B92A-B8FCF329FF33}" destId="{79A2866C-A135-4CF1-B900-27973BCF786F}" srcOrd="0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A1A78A6A-2467-46B6-AA1C-7FC6920897EE}" type="presOf" srcId="{8823601E-CE1C-40F7-B1DD-E2FA6831DEE1}" destId="{F4BF4068-E93A-4D2B-A5E2-A335313EEAD5}" srcOrd="0" destOrd="0" presId="urn:microsoft.com/office/officeart/2005/8/layout/cycle2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715704FA-B316-431D-9BD5-E8FF6E2072B5}" type="presOf" srcId="{FBAC0FE5-B5EC-4D51-A755-A22AF8B93DFD}" destId="{97759700-E402-4CEB-90A8-65D4ECDB6EED}" srcOrd="0" destOrd="0" presId="urn:microsoft.com/office/officeart/2005/8/layout/cycle2"/>
    <dgm:cxn modelId="{80CAC048-0B3C-4D10-9779-67FB357F6284}" type="presOf" srcId="{4F2B82ED-502C-41B1-8DA2-4995938A740E}" destId="{D43BEC1C-FF66-4ECC-AC96-5CE921DC5AE9}" srcOrd="0" destOrd="0" presId="urn:microsoft.com/office/officeart/2005/8/layout/cycle2"/>
    <dgm:cxn modelId="{6036CCAF-EC9E-4D70-9D07-BAEB93FC95EB}" type="presOf" srcId="{D99D3D8E-C663-4D41-86FE-F1B513701A39}" destId="{E701795E-76C8-4594-9868-03FA1728CB48}" srcOrd="1" destOrd="0" presId="urn:microsoft.com/office/officeart/2005/8/layout/cycle2"/>
    <dgm:cxn modelId="{EE42E1EB-5639-463D-BFBE-B44A77450FAE}" type="presOf" srcId="{494FF2AB-B0D0-4086-B92A-B8FCF329FF33}" destId="{41F71F02-09FE-44E4-A623-216569402673}" srcOrd="1" destOrd="0" presId="urn:microsoft.com/office/officeart/2005/8/layout/cycle2"/>
    <dgm:cxn modelId="{0CD1024F-6890-4D90-A9BC-CE973683B253}" type="presOf" srcId="{8823601E-CE1C-40F7-B1DD-E2FA6831DEE1}" destId="{848B9A53-B4B4-443D-95D7-1AC88F4DB975}" srcOrd="1" destOrd="0" presId="urn:microsoft.com/office/officeart/2005/8/layout/cycle2"/>
    <dgm:cxn modelId="{921E31BD-7D34-48F2-815E-D2D55802C11F}" type="presParOf" srcId="{6D096920-0CDC-4767-B841-BF9F994254D1}" destId="{D43BEC1C-FF66-4ECC-AC96-5CE921DC5AE9}" srcOrd="0" destOrd="0" presId="urn:microsoft.com/office/officeart/2005/8/layout/cycle2"/>
    <dgm:cxn modelId="{A2AFE903-A155-4BCE-848C-75D75567A576}" type="presParOf" srcId="{6D096920-0CDC-4767-B841-BF9F994254D1}" destId="{F4BF4068-E93A-4D2B-A5E2-A335313EEAD5}" srcOrd="1" destOrd="0" presId="urn:microsoft.com/office/officeart/2005/8/layout/cycle2"/>
    <dgm:cxn modelId="{BBBB86D4-63D7-4536-860E-0B7AFFC37DF0}" type="presParOf" srcId="{F4BF4068-E93A-4D2B-A5E2-A335313EEAD5}" destId="{848B9A53-B4B4-443D-95D7-1AC88F4DB975}" srcOrd="0" destOrd="0" presId="urn:microsoft.com/office/officeart/2005/8/layout/cycle2"/>
    <dgm:cxn modelId="{ACB314AF-F4A4-4AB6-87CB-A2A7A2EBAAD4}" type="presParOf" srcId="{6D096920-0CDC-4767-B841-BF9F994254D1}" destId="{97759700-E402-4CEB-90A8-65D4ECDB6EED}" srcOrd="2" destOrd="0" presId="urn:microsoft.com/office/officeart/2005/8/layout/cycle2"/>
    <dgm:cxn modelId="{B3BCD556-4C13-4D9F-9E1D-9678B637BE23}" type="presParOf" srcId="{6D096920-0CDC-4767-B841-BF9F994254D1}" destId="{79A2866C-A135-4CF1-B900-27973BCF786F}" srcOrd="3" destOrd="0" presId="urn:microsoft.com/office/officeart/2005/8/layout/cycle2"/>
    <dgm:cxn modelId="{354ADF88-66CB-4C3E-A8D4-9D9ABC6B1531}" type="presParOf" srcId="{79A2866C-A135-4CF1-B900-27973BCF786F}" destId="{41F71F02-09FE-44E4-A623-216569402673}" srcOrd="0" destOrd="0" presId="urn:microsoft.com/office/officeart/2005/8/layout/cycle2"/>
    <dgm:cxn modelId="{445AABF9-9806-48ED-AB9C-452F50ADE6CF}" type="presParOf" srcId="{6D096920-0CDC-4767-B841-BF9F994254D1}" destId="{93F8B9E1-6F7B-4971-A82D-71408ACF5FDE}" srcOrd="4" destOrd="0" presId="urn:microsoft.com/office/officeart/2005/8/layout/cycle2"/>
    <dgm:cxn modelId="{E40B5475-40FF-4789-8868-BF3724754824}" type="presParOf" srcId="{6D096920-0CDC-4767-B841-BF9F994254D1}" destId="{0CB07404-5638-49C7-88F7-C87A66397649}" srcOrd="5" destOrd="0" presId="urn:microsoft.com/office/officeart/2005/8/layout/cycle2"/>
    <dgm:cxn modelId="{E824DAFA-4644-45E8-A545-55669BE192F2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EE15ACDB-E5FB-4B51-B0AE-85466286F2EF}">
      <dgm:prSet phldrT="[Texto]"/>
      <dgm:spPr/>
      <dgm:t>
        <a:bodyPr/>
        <a:lstStyle/>
        <a:p>
          <a:r>
            <a:rPr lang="pt-BR" dirty="0" smtClean="0"/>
            <a:t>Meditação com foco em algo agradável</a:t>
          </a:r>
          <a:endParaRPr lang="pt-BR" dirty="0"/>
        </a:p>
      </dgm:t>
    </dgm:pt>
    <dgm:pt modelId="{2E988573-59AF-4D30-86C0-A293B988A2F3}" type="parTrans" cxnId="{C794B92A-35A7-4518-8116-DD49C9443CD3}">
      <dgm:prSet/>
      <dgm:spPr/>
      <dgm:t>
        <a:bodyPr/>
        <a:lstStyle/>
        <a:p>
          <a:endParaRPr lang="pt-BR"/>
        </a:p>
      </dgm:t>
    </dgm:pt>
    <dgm:pt modelId="{092AC483-1786-4A10-9FCF-738724A56947}" type="sibTrans" cxnId="{C794B92A-35A7-4518-8116-DD49C9443CD3}">
      <dgm:prSet/>
      <dgm:spPr/>
      <dgm:t>
        <a:bodyPr/>
        <a:lstStyle/>
        <a:p>
          <a:endParaRPr lang="pt-BR"/>
        </a:p>
      </dgm:t>
    </dgm:pt>
    <dgm:pt modelId="{C9850E5D-FF72-49BB-97C9-87B1A59F868A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0A21C32C-0217-48A7-8840-9702EBC014ED}" type="parTrans" cxnId="{4494CF02-3E58-4263-BF7C-E1A61F3B5E2C}">
      <dgm:prSet/>
      <dgm:spPr/>
      <dgm:t>
        <a:bodyPr/>
        <a:lstStyle/>
        <a:p>
          <a:endParaRPr lang="pt-BR"/>
        </a:p>
      </dgm:t>
    </dgm:pt>
    <dgm:pt modelId="{976A251B-DC88-4BC7-992A-CC0E219213BD}" type="sibTrans" cxnId="{4494CF02-3E58-4263-BF7C-E1A61F3B5E2C}">
      <dgm:prSet/>
      <dgm:spPr/>
      <dgm:t>
        <a:bodyPr/>
        <a:lstStyle/>
        <a:p>
          <a:endParaRPr lang="pt-BR"/>
        </a:p>
      </dgm:t>
    </dgm:pt>
    <dgm:pt modelId="{A31502B0-D5FA-408F-9E7E-0F3D803AD2DA}">
      <dgm:prSet phldrT="[Texto]"/>
      <dgm:spPr/>
      <dgm:t>
        <a:bodyPr/>
        <a:lstStyle/>
        <a:p>
          <a:r>
            <a:rPr lang="pt-BR" dirty="0" smtClean="0"/>
            <a:t>Meditação para competências aplicadas a desafios práticos</a:t>
          </a:r>
          <a:endParaRPr lang="pt-BR" dirty="0"/>
        </a:p>
      </dgm:t>
    </dgm:pt>
    <dgm:pt modelId="{D33ED4B5-548F-4AD7-92A9-489A6A1400FD}" type="parTrans" cxnId="{E0F8AFE9-FE92-4DC5-B38D-BDDC40689DC5}">
      <dgm:prSet/>
      <dgm:spPr/>
    </dgm:pt>
    <dgm:pt modelId="{CF1013E9-94F9-4F00-8F6A-A4796C3566AD}" type="sibTrans" cxnId="{E0F8AFE9-FE92-4DC5-B38D-BDDC40689DC5}">
      <dgm:prSet/>
      <dgm:spPr/>
    </dgm:pt>
    <dgm:pt modelId="{496C502D-AEE6-4283-A5D4-4F8CDEB52C95}">
      <dgm:prSet/>
      <dgm:spPr/>
      <dgm:t>
        <a:bodyPr/>
        <a:lstStyle/>
        <a:p>
          <a:r>
            <a:rPr lang="pt-BR" dirty="0" err="1" smtClean="0"/>
            <a:t>Utilildade</a:t>
          </a:r>
          <a:endParaRPr lang="pt-BR" dirty="0"/>
        </a:p>
      </dgm:t>
    </dgm:pt>
    <dgm:pt modelId="{8C163D14-B2CD-4B68-8731-9BF2F9F2867F}" type="parTrans" cxnId="{5FB51215-4FBF-472E-B97E-106CFBBC7E42}">
      <dgm:prSet/>
      <dgm:spPr/>
    </dgm:pt>
    <dgm:pt modelId="{D1C3DBE3-54FF-47FF-9981-7D60ED0C0D8A}" type="sibTrans" cxnId="{5FB51215-4FBF-472E-B97E-106CFBBC7E42}">
      <dgm:prSet/>
      <dgm:spPr/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4472F-4274-40E7-AB04-032B8E4413DD}" type="pres">
      <dgm:prSet presAssocID="{1B77287F-1909-43E2-A35E-9CC15AF278BF}" presName="spacing" presStyleCnt="0"/>
      <dgm:spPr/>
    </dgm:pt>
    <dgm:pt modelId="{C523301E-5ED0-4381-BAAE-48EFDF2C920F}" type="pres">
      <dgm:prSet presAssocID="{EE15ACDB-E5FB-4B51-B0AE-85466286F2EF}" presName="linNode" presStyleCnt="0"/>
      <dgm:spPr/>
    </dgm:pt>
    <dgm:pt modelId="{E5FF884E-B842-4BF0-A113-4D8239227C91}" type="pres">
      <dgm:prSet presAssocID="{EE15ACDB-E5FB-4B51-B0AE-85466286F2E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4E84D-0478-4CCD-9C6E-D6377EF9D232}" type="pres">
      <dgm:prSet presAssocID="{EE15ACDB-E5FB-4B51-B0AE-85466286F2E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E0DB02-E33D-4BC9-AE9E-4ABDF7928336}" type="pres">
      <dgm:prSet presAssocID="{092AC483-1786-4A10-9FCF-738724A56947}" presName="spacing" presStyleCnt="0"/>
      <dgm:spPr/>
    </dgm:pt>
    <dgm:pt modelId="{0C628A1A-2C5D-4A69-8AE4-9130BC170153}" type="pres">
      <dgm:prSet presAssocID="{A31502B0-D5FA-408F-9E7E-0F3D803AD2DA}" presName="linNode" presStyleCnt="0"/>
      <dgm:spPr/>
    </dgm:pt>
    <dgm:pt modelId="{8CD1B447-E2AB-4023-BB2C-70C1ACFA0C25}" type="pres">
      <dgm:prSet presAssocID="{A31502B0-D5FA-408F-9E7E-0F3D803AD2D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3F2DA3-93B7-4BF2-81A3-FAB8C2C9E0EF}" type="pres">
      <dgm:prSet presAssocID="{A31502B0-D5FA-408F-9E7E-0F3D803AD2D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6CD1F9-2FE4-4672-83AC-74F4EC1BD343}" type="presOf" srcId="{C5EEE343-87F1-4C9A-B18F-C84BFA0F58BB}" destId="{1959311A-6F94-44E8-AF80-0D2EE232A7E6}" srcOrd="0" destOrd="0" presId="urn:microsoft.com/office/officeart/2005/8/layout/vList6"/>
    <dgm:cxn modelId="{C794B92A-35A7-4518-8116-DD49C9443CD3}" srcId="{C5EEE343-87F1-4C9A-B18F-C84BFA0F58BB}" destId="{EE15ACDB-E5FB-4B51-B0AE-85466286F2EF}" srcOrd="1" destOrd="0" parTransId="{2E988573-59AF-4D30-86C0-A293B988A2F3}" sibTransId="{092AC483-1786-4A10-9FCF-738724A56947}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863B52F2-09FB-4D05-B466-8B84EDB1B8FE}" type="presOf" srcId="{496C502D-AEE6-4283-A5D4-4F8CDEB52C95}" destId="{B33F2DA3-93B7-4BF2-81A3-FAB8C2C9E0EF}" srcOrd="0" destOrd="0" presId="urn:microsoft.com/office/officeart/2005/8/layout/vList6"/>
    <dgm:cxn modelId="{4494CF02-3E58-4263-BF7C-E1A61F3B5E2C}" srcId="{EE15ACDB-E5FB-4B51-B0AE-85466286F2EF}" destId="{C9850E5D-FF72-49BB-97C9-87B1A59F868A}" srcOrd="0" destOrd="0" parTransId="{0A21C32C-0217-48A7-8840-9702EBC014ED}" sibTransId="{976A251B-DC88-4BC7-992A-CC0E219213BD}"/>
    <dgm:cxn modelId="{5A07332E-295C-4A37-8CDE-9A2BB10372EE}" type="presOf" srcId="{D5283E24-7A62-4600-A015-A803B585E5D6}" destId="{32ACE2DD-2561-48BB-ACB2-C8C1E8399125}" srcOrd="0" destOrd="0" presId="urn:microsoft.com/office/officeart/2005/8/layout/vList6"/>
    <dgm:cxn modelId="{52BF5605-9CC2-4569-A483-040F12DDB5C6}" type="presOf" srcId="{EE15ACDB-E5FB-4B51-B0AE-85466286F2EF}" destId="{E5FF884E-B842-4BF0-A113-4D8239227C91}" srcOrd="0" destOrd="0" presId="urn:microsoft.com/office/officeart/2005/8/layout/vList6"/>
    <dgm:cxn modelId="{E0F8AFE9-FE92-4DC5-B38D-BDDC40689DC5}" srcId="{C5EEE343-87F1-4C9A-B18F-C84BFA0F58BB}" destId="{A31502B0-D5FA-408F-9E7E-0F3D803AD2DA}" srcOrd="2" destOrd="0" parTransId="{D33ED4B5-548F-4AD7-92A9-489A6A1400FD}" sibTransId="{CF1013E9-94F9-4F00-8F6A-A4796C3566AD}"/>
    <dgm:cxn modelId="{5EEE62CA-EE90-48A8-A416-4910B3794000}" type="presOf" srcId="{FAA4BC3A-3EA4-4EBF-AE4A-3FA3FFE0A28A}" destId="{D62D1201-C31B-4141-A1D9-D4A8C29C9C06}" srcOrd="0" destOrd="0" presId="urn:microsoft.com/office/officeart/2005/8/layout/vList6"/>
    <dgm:cxn modelId="{5FB51215-4FBF-472E-B97E-106CFBBC7E42}" srcId="{A31502B0-D5FA-408F-9E7E-0F3D803AD2DA}" destId="{496C502D-AEE6-4283-A5D4-4F8CDEB52C95}" srcOrd="0" destOrd="0" parTransId="{8C163D14-B2CD-4B68-8731-9BF2F9F2867F}" sibTransId="{D1C3DBE3-54FF-47FF-9981-7D60ED0C0D8A}"/>
    <dgm:cxn modelId="{CBD2D85B-1AF7-4C3D-8D04-3D85BF8F97E2}" type="presOf" srcId="{A31502B0-D5FA-408F-9E7E-0F3D803AD2DA}" destId="{8CD1B447-E2AB-4023-BB2C-70C1ACFA0C25}" srcOrd="0" destOrd="0" presId="urn:microsoft.com/office/officeart/2005/8/layout/vList6"/>
    <dgm:cxn modelId="{9F86DF3C-2BD7-4BF0-8F96-2A1FDDE6A7AD}" type="presOf" srcId="{C9850E5D-FF72-49BB-97C9-87B1A59F868A}" destId="{D134E84D-0478-4CCD-9C6E-D6377EF9D232}" srcOrd="0" destOrd="0" presId="urn:microsoft.com/office/officeart/2005/8/layout/vList6"/>
    <dgm:cxn modelId="{5FAF564D-6E7D-43AA-997A-3CE550EA4135}" type="presParOf" srcId="{1959311A-6F94-44E8-AF80-0D2EE232A7E6}" destId="{0CA51AEF-0802-496C-BDCA-523CC67474AC}" srcOrd="0" destOrd="0" presId="urn:microsoft.com/office/officeart/2005/8/layout/vList6"/>
    <dgm:cxn modelId="{44D48661-46BC-41A0-A926-F16D4C9CCCC6}" type="presParOf" srcId="{0CA51AEF-0802-496C-BDCA-523CC67474AC}" destId="{D62D1201-C31B-4141-A1D9-D4A8C29C9C06}" srcOrd="0" destOrd="0" presId="urn:microsoft.com/office/officeart/2005/8/layout/vList6"/>
    <dgm:cxn modelId="{A8D6187C-2D06-4F70-8B36-C6616F942D01}" type="presParOf" srcId="{0CA51AEF-0802-496C-BDCA-523CC67474AC}" destId="{32ACE2DD-2561-48BB-ACB2-C8C1E8399125}" srcOrd="1" destOrd="0" presId="urn:microsoft.com/office/officeart/2005/8/layout/vList6"/>
    <dgm:cxn modelId="{EC23F136-D2CE-4D1A-AB84-C9513D372433}" type="presParOf" srcId="{1959311A-6F94-44E8-AF80-0D2EE232A7E6}" destId="{BFD4472F-4274-40E7-AB04-032B8E4413DD}" srcOrd="1" destOrd="0" presId="urn:microsoft.com/office/officeart/2005/8/layout/vList6"/>
    <dgm:cxn modelId="{A1048C2E-3EB0-4821-ACCE-ADC8FCBDBEEF}" type="presParOf" srcId="{1959311A-6F94-44E8-AF80-0D2EE232A7E6}" destId="{C523301E-5ED0-4381-BAAE-48EFDF2C920F}" srcOrd="2" destOrd="0" presId="urn:microsoft.com/office/officeart/2005/8/layout/vList6"/>
    <dgm:cxn modelId="{80CD4F72-3C40-4BE4-859A-D5C7499DC534}" type="presParOf" srcId="{C523301E-5ED0-4381-BAAE-48EFDF2C920F}" destId="{E5FF884E-B842-4BF0-A113-4D8239227C91}" srcOrd="0" destOrd="0" presId="urn:microsoft.com/office/officeart/2005/8/layout/vList6"/>
    <dgm:cxn modelId="{35996472-033F-49D1-A804-78227BFFCF5E}" type="presParOf" srcId="{C523301E-5ED0-4381-BAAE-48EFDF2C920F}" destId="{D134E84D-0478-4CCD-9C6E-D6377EF9D232}" srcOrd="1" destOrd="0" presId="urn:microsoft.com/office/officeart/2005/8/layout/vList6"/>
    <dgm:cxn modelId="{4A00AD3C-9776-488B-BC2D-C3698347C748}" type="presParOf" srcId="{1959311A-6F94-44E8-AF80-0D2EE232A7E6}" destId="{2FE0DB02-E33D-4BC9-AE9E-4ABDF7928336}" srcOrd="3" destOrd="0" presId="urn:microsoft.com/office/officeart/2005/8/layout/vList6"/>
    <dgm:cxn modelId="{5D6A4921-4BE6-4E9D-A718-967EAEAAB36B}" type="presParOf" srcId="{1959311A-6F94-44E8-AF80-0D2EE232A7E6}" destId="{0C628A1A-2C5D-4A69-8AE4-9130BC170153}" srcOrd="4" destOrd="0" presId="urn:microsoft.com/office/officeart/2005/8/layout/vList6"/>
    <dgm:cxn modelId="{1840F70C-410D-4C69-BAE7-F91ACA123A08}" type="presParOf" srcId="{0C628A1A-2C5D-4A69-8AE4-9130BC170153}" destId="{8CD1B447-E2AB-4023-BB2C-70C1ACFA0C25}" srcOrd="0" destOrd="0" presId="urn:microsoft.com/office/officeart/2005/8/layout/vList6"/>
    <dgm:cxn modelId="{8529B261-6540-446C-BCD4-B6DC1EC6DC69}" type="presParOf" srcId="{0C628A1A-2C5D-4A69-8AE4-9130BC170153}" destId="{B33F2DA3-93B7-4BF2-81A3-FAB8C2C9E0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4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01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YS2XXx2m8" TargetMode="External"/><Relationship Id="rId2" Type="http://schemas.openxmlformats.org/officeDocument/2006/relationships/hyperlink" Target="https://www.youtube.com/watch?v=Yvm_DsY621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4BsHv0WlX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akeupproject.com.au/blog/search-inside-yourself-review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Aula 3</a:t>
            </a: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Pólo</a:t>
            </a:r>
            <a:r>
              <a:rPr lang="pt-BR" dirty="0" smtClean="0"/>
              <a:t> (discípulo de Górgias)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pt-BR" dirty="0" smtClean="0"/>
              <a:t>Mas os oradores são admirados</a:t>
            </a:r>
          </a:p>
          <a:p>
            <a:r>
              <a:rPr lang="pt-BR" dirty="0" smtClean="0"/>
              <a:t>E detêm o maior poder em suas </a:t>
            </a:r>
            <a:r>
              <a:rPr lang="pt-BR" dirty="0" err="1" smtClean="0"/>
              <a:t>pólis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Pólo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endParaRPr lang="pt-BR" dirty="0"/>
          </a:p>
          <a:p>
            <a:r>
              <a:rPr lang="pt-BR" dirty="0" smtClean="0"/>
              <a:t>Podem</a:t>
            </a:r>
          </a:p>
          <a:p>
            <a:pPr lvl="1">
              <a:lnSpc>
                <a:spcPct val="160000"/>
              </a:lnSpc>
            </a:pPr>
            <a:r>
              <a:rPr lang="pt-BR" dirty="0"/>
              <a:t> mandar matar alguém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confiscar </a:t>
            </a:r>
            <a:r>
              <a:rPr lang="pt-BR" dirty="0"/>
              <a:t>os bens de alguém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6" y="116632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56612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/>
              <a:t>Dermi</a:t>
            </a:r>
            <a:r>
              <a:rPr lang="pt-BR" sz="2400" b="1" dirty="0"/>
              <a:t> Azevedo, </a:t>
            </a:r>
            <a:r>
              <a:rPr lang="pt-BR" sz="2400" b="1" dirty="0" smtClean="0"/>
              <a:t>pai </a:t>
            </a:r>
            <a:r>
              <a:rPr lang="pt-BR" sz="2400" b="1" dirty="0"/>
              <a:t>de Carlos </a:t>
            </a:r>
            <a:r>
              <a:rPr lang="pt-BR" sz="2400" b="1" dirty="0" smtClean="0"/>
              <a:t>Alexandre</a:t>
            </a:r>
          </a:p>
          <a:p>
            <a:pPr algn="ctr"/>
            <a:r>
              <a:rPr lang="pt-BR" sz="2400" b="1" dirty="0" smtClean="0"/>
              <a:t>em </a:t>
            </a:r>
            <a:r>
              <a:rPr lang="pt-BR" sz="2400" b="1" dirty="0"/>
              <a:t>frente ao prédio onde funcionava o </a:t>
            </a:r>
            <a:r>
              <a:rPr lang="pt-BR" sz="2400" b="1" dirty="0" err="1"/>
              <a:t>Deops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4624"/>
            <a:ext cx="8291264" cy="33843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i="1" dirty="0"/>
              <a:t>Meu coração sangra de dor. </a:t>
            </a:r>
            <a:endParaRPr lang="pt-BR" sz="2800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2800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800" i="1" dirty="0" smtClean="0"/>
              <a:t>O </a:t>
            </a:r>
            <a:r>
              <a:rPr lang="pt-BR" sz="2800" i="1" dirty="0"/>
              <a:t>meu filho mais velho, Carlos Alexandre Azevedo, suicidou-se na madrugada de hoje, com uma overdose de medicamentos. </a:t>
            </a:r>
            <a:endParaRPr lang="pt-BR" sz="2800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2800" i="1" dirty="0"/>
          </a:p>
        </p:txBody>
      </p:sp>
      <p:pic>
        <p:nvPicPr>
          <p:cNvPr id="5" name="Picture 4" descr="http://2.bp.blogspot.com/-B6rvRzQjBuo/TooBMgnArsI/AAAAAAAAAEk/wNnFnq8wdvQ/s1600/remedi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571227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49080"/>
            <a:ext cx="8003232" cy="25922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Com </a:t>
            </a:r>
            <a:r>
              <a:rPr lang="pt-BR" i="1" dirty="0"/>
              <a:t>apenas um ano e oito meses de vida, ele foi preso e torturado, em 14 de janeiro de 1974, no DEOPS paulista, pela "equipe" do delegado Sérgio Fleury, onde se encontrava preso com sua mãe. </a:t>
            </a:r>
            <a:endParaRPr lang="pt-BR" i="1" dirty="0" smtClean="0"/>
          </a:p>
        </p:txBody>
      </p:sp>
      <p:pic>
        <p:nvPicPr>
          <p:cNvPr id="36868" name="Picture 4" descr="http://www.jb.com.br/media/fotos/2011/09/16/627w/crianca-de-apenas-1-ano-e-8-meses-morreu-depois-de-ser-atropel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9721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4" name="Picture 6" descr="http://www.brasildefato.com.br/sites/default/files/carlos_alexandre_azeve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65783" cy="45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Dente quebrado</a:t>
            </a:r>
          </a:p>
          <a:p>
            <a:r>
              <a:rPr lang="pt-BR" dirty="0" smtClean="0"/>
              <a:t>Choques</a:t>
            </a:r>
          </a:p>
          <a:p>
            <a:r>
              <a:rPr lang="pt-BR" dirty="0" smtClean="0"/>
              <a:t>Jogado </a:t>
            </a:r>
            <a:r>
              <a:rPr lang="pt-BR" dirty="0"/>
              <a:t>no </a:t>
            </a:r>
            <a:r>
              <a:rPr lang="pt-BR" dirty="0" smtClean="0"/>
              <a:t>chão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/>
              <a:t>"A </a:t>
            </a:r>
            <a:r>
              <a:rPr lang="pt-BR" i="1" dirty="0"/>
              <a:t>queda provocou lesões cerebrais das quais não mais se recuperou</a:t>
            </a:r>
            <a:r>
              <a:rPr lang="pt-BR" i="1" dirty="0" smtClean="0"/>
              <a:t>"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4372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8257"/>
            <a:ext cx="36827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40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4000" i="1" dirty="0" smtClean="0"/>
              <a:t>O </a:t>
            </a:r>
            <a:r>
              <a:rPr lang="pt-BR" sz="4000" i="1" dirty="0"/>
              <a:t>suicídio é o limite de sua angústia. </a:t>
            </a:r>
            <a:endParaRPr lang="pt-BR" sz="4000" i="1" dirty="0" smtClean="0"/>
          </a:p>
        </p:txBody>
      </p:sp>
      <p:pic>
        <p:nvPicPr>
          <p:cNvPr id="4" name="Picture 2" descr="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628"/>
            <a:ext cx="4104456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24128" y="5941729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/>
              <a:t>†</a:t>
            </a:r>
            <a:r>
              <a:rPr lang="pt-BR" sz="2800" dirty="0" smtClean="0"/>
              <a:t> 18/02/2013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147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Cálicles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pt-BR" dirty="0" smtClean="0"/>
              <a:t>Os mais fracos se unem e criam regras para inibir o mais forte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47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veganaporamoraosanimais.blog.terra.com.br/files/2011/12/le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4" y="1417638"/>
            <a:ext cx="8549680" cy="5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Provinha 1 na 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458" y="2060848"/>
            <a:ext cx="813690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Prólogo e Capítulo 1 do livro do Luc Ferry</a:t>
            </a:r>
          </a:p>
          <a:p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49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Cálicles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pt-BR" dirty="0" smtClean="0"/>
              <a:t>Na natureza, o mais forte vence o mais fraco</a:t>
            </a:r>
          </a:p>
          <a:p>
            <a:endParaRPr lang="pt-BR" dirty="0"/>
          </a:p>
          <a:p>
            <a:r>
              <a:rPr lang="pt-BR" dirty="0" smtClean="0"/>
              <a:t>Justiça é o mais forte dominar o mais fraco </a:t>
            </a:r>
          </a:p>
          <a:p>
            <a:pPr lvl="1"/>
            <a:r>
              <a:rPr lang="pt-BR" dirty="0" smtClean="0"/>
              <a:t>e ter mais do que o mais fraco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724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PAIDÉIA: A EDUCAÇÃO CIVILIZATÓRIA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7355160" cy="478112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A real natureza das pessoas não é a violência, mas a cultura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A cultura é o sentido da natureza humana</a:t>
            </a:r>
          </a:p>
          <a:p>
            <a:pPr>
              <a:lnSpc>
                <a:spcPct val="160000"/>
              </a:lnSpc>
            </a:pPr>
            <a:endParaRPr lang="pt-BR" dirty="0" smtClean="0"/>
          </a:p>
          <a:p>
            <a:pPr>
              <a:lnSpc>
                <a:spcPct val="160000"/>
              </a:lnSpc>
            </a:pPr>
            <a:r>
              <a:rPr lang="pt-BR" dirty="0" smtClean="0"/>
              <a:t>O verdadeiro </a:t>
            </a:r>
            <a:r>
              <a:rPr lang="pt-BR" dirty="0"/>
              <a:t>poder se baseia na razão</a:t>
            </a:r>
          </a:p>
          <a:p>
            <a:pPr lvl="1">
              <a:lnSpc>
                <a:spcPct val="160000"/>
              </a:lnSpc>
            </a:pPr>
            <a:endParaRPr lang="pt-BR" dirty="0" smtClean="0"/>
          </a:p>
          <a:p>
            <a:pPr lvl="1">
              <a:lnSpc>
                <a:spcPct val="160000"/>
              </a:lnSpc>
            </a:pPr>
            <a:endParaRPr lang="pt-BR" dirty="0"/>
          </a:p>
          <a:p>
            <a:pPr lvl="1">
              <a:lnSpc>
                <a:spcPct val="16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572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abcnews.go.com/images/US/ap_triple_bypass_burger_heart_attack_ll_120215_w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47601" cy="39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www.tuzsuz.com/wp-content/uploads/2012/04/kalp-krizinden-korun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443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1.bp.blogspot.com/_BfUrSaFs9gY/TOLDw0ruybI/AAAAAAAAEVE/4PzRfwxPXQg/s1600/h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53228"/>
            <a:ext cx="9024714" cy="5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1.bp.blogspot.com/_BfUrSaFs9gY/TOLDwHli2iI/AAAAAAAAEVA/OeOejsICWro/s1600/h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" y="836712"/>
            <a:ext cx="9109745" cy="53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-cdn.newser.com/square-image/113354-20111101160938/heart-attack-grill-spokesman-dies-at-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4284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40568" y="-99392"/>
            <a:ext cx="10081120" cy="7200800"/>
          </a:xfrm>
          <a:solidFill>
            <a:schemeClr val="tx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2" descr="data:image/jpeg;base64,/9j/4AAQSkZJRgABAQAAAQABAAD/2wCEAAkGBxQSEhQUExQUExUUGBoYFxcXGBodHBoYFxcXGBsXFxgYHCogGBolHBoXIjEhJSkrLi4uGiAzODMsNygtLisBCgoKDg0OGxAQGiwkHyQsLCwsLCwsLCwsLCwsLCwsLCwsLCwsLCwsLCwsLCwsLCwsLCwsLCwsLCwsLCwsLCssLP/AABEIARwAsQMBIgACEQEDEQH/xAAcAAEAAwEBAQEBAAAAAAAAAAAABAUGBwMCAQj/xABGEAABAgQDBQQHBQYEBQUAAAABAAIDBBEhBRIxBkFRYXETIoGRBzKhscHR8BRCUmKCIzNykrLhU8Li8VRzk6LSCBUkJUT/xAAZAQEAAwEBAAAAAAAAAAAAAAAAAQIDBAX/xAAiEQEBAAICAQQDAQAAAAAAAAAAAQIRAyExEhNBUQQiMqH/2gAMAwEAAhEDEQA/AO4oiIImK4gyXhOixK5W00FSSSAABvNSFg2ekKKIj6wmFmY5aktIbW1TeppyC8/SRiwMwyA4lghtzjMDkc5/sJABGu9yzMGTz5u7QcqUPTj4rn5OSy6i+OO3QZPa979IbKcKmv1qrmRx5j7PBhnn6v8AN86LnkBlCCCetFLl54nVhA4g19hAoq48tWuDp4RYvA8eDHBuYOYaDLW7eYGtOX0dmCujHKZM7NP1ERWQIiICIiAiIgIiICIiAiIgIiICIiDle1j2xZmO1wznMGhtK2aANNwqCfNUOE4bEhxaPcRDHqNdVxF9K3qOvtWv2kw0iciEE0i5YvjkEItBFwDlNRzUf7Cx3rQmO5uNT7QuHP8AqxtPDxm8VgsY9zzkDdc1G+WYgVVPJ7RQngXsfvClCONj7lcxMMh0o2CL8Mo+vFZrFNkYLavhufLOP4R3SebCMp8FGt+as0sOEyJo4PbTj7wpctPRYJpDiuAH3Sai24B1QB0ouZx5iPJ0fFoWbo0LMW/rabt9qvJLaYPAJINd7d/Mc+Sn9sUdV0SW2wc0/tYYI4st7CSD5haPD8XhRvUeCfwmxty3+C51Iz7HjUfXFe7pS+YWNiCOO6yvhzZfPatwjpiLF4XtO+GcsfvMp6wHerzvf39VqZDEYcYVhuDuI3jqDcLoxzmXhnZYloiK6BERAREQEREBERAREQEREFXj2HGMyrf3jK5eddW+NB4gLIwidCKEWIIobbiNxXQlW4pg7I3e9R/4gP6hvWPLxeruL45aZNsS1FILM1jopb8Eit+6Hc2ke51F6QcMikju5eZIp5C6zwwynVWtnwoJzAWvBDW3NsuoNd1OatsJ9H8oyTbLRYQcMzohNSC17zUhjxRzQKAW1otFI4eIdzdx38Og+KnLbDDXaly25LjPoymYJc+SjiKNRCigBx5B47pPCobzO9ZeT2rmYLjDiwiCw0cx1Q5vIhwBFV/QSq8Y2dlpr9/BZEIFA4ijgOAeKOHgUvHL4JlXP5XE2xAC5uWo0NvKq/Dma4PhktcNDvXntBgMbD3F7A6LK/i1dDHCJxHB/nTf5yM+14tpuPDryXNnLKvO2rwzbB4o2Yh13doz3lny8lrZaZZEaHMcHNO8H2cjyXPYUMVod69GzcSAQYb8lSMwIqCL6jfqtcOTKf0rcZ8Ohos7A2oaHBsVtPztuK8xqB5q/hRA4BzSCDcEaEclvMpVH2iIpBERAREQEREBERAREQEREBERAREQfjmgggioOoWBx/YPI4xpGjTqZewYf+WTZh/Ke70W/XhOTbITHRIjmsYwVc5xoAOZKjLGWaqZdOYS07WrHAsiMs5rhQtPQqPiOIFjmjUu9gF6jn9daH0kekuHHc37JLOPZkH7TEa5pI/Cxv4Txf8Ay71TYZtH9sitIBDmirgfILDPGyLSunyNHtBNCVa4RPGA+lSYbtRw/MPiFmcImTYFaRrA5p+qKuE348pvXlsgV+qtwGazw6E96Gcrh/SfEUVkumXcZi/CVl9rtrmytIcMNiRjqDowEVBfQ1JNrcL8K46HOvmHGJHe5w1yn1Rya0WG76NVXLkkTJt1hrwdCD0X0ufwYRaatGWwpSxFOi02DYm5xDH6nR3Hr80meyxdIiK6BERAREQEREBERARFjtu9sRKDsYJBmHDXUQh+Jw3uO5vibWMW6F5j20ECUYXRngGlmChe48Gtr7TQcSFyLGMbjYhEBinLDaSWQm1yt5n8bqfePOgFaKpdEzvdEiOdEe81c46uJ+tN1lPlya0ADRSq5s+XfUaTFKjSkJkJxdSgaSfK6yXo6lAXve0auoP4Qf7rQTjDke55JsQBx4Be2xWG9hDa3gL9eKz9X66Wk7a5sgCK6OC8m4r2dna8Oik9tQKsm4YiG97JllqdJk+3lJY1EhTBjs9XR7a2cwXp1F6Hd5q9xb0iNewNlAS8+s57bM5AVo53s66LDbQxqAQm2LzSg/CFBgTDWkMqG01PChpl62qpx5Mpirce06E4vjxhEJc8uzVO+uvz8Vb4c7KaG4+vNUUzHLKPDKgnKXb7KbMzWQtfuNLjmqbtu1tNlLTTXEgG7aA/D3KwgRspBGrSD5LK4dPilRStdwqDXdv+jvV9IP7Rwa2pLjSnvOq6MM99M8sW0+1s4ovj/wBvh8Pafmi6FEpERAREQEREBEUXE8QZLwnxopyshtLnHlwA3kmwG8lBS7cbUtkIFbOjRKtgs4u/ER+FtQT4DeuMhj4jy97i+I85nOdqSbkn5L8xbEYs9N/aIhpWuRlaiGwWa0e2p3kk71byUoc19ab1y83J8Rrji8pOXtpWhup4hGthuXtKy9M7Tru6KWWfsw4blzbaaUMaCXRA3UC9OdPktNKS4a1UUNv7V1ePwWngDuhTJuo8PJ4sq+M/KrQtuAq+aw50R1rCtypuNvhO455tBHeJwHcAKe8qSx7Sc1BUmpqtVjGyzX95lXOA8SqvD9mYkRwB7oqBzuaaK+vEVRnYkAwscKgqqmps5Q0ElorSvNd8wfZCUl2NaILHuAu97Q5xPGp06BXbYLRSjQKCgsNOC2x4JGdzcW2M2dmZqjvUh/eeeG6jdXH2c11vB8Ghy7aMBLj6z3XcfHcOQsrFFrjhIraIiK6BERAREQEREBcf9Je0n2mMZaGT2UF1HkaPiixHMNuOteAK3HpEx50pKEwv30Vwhw+RNS5/g0OPWi4tKwOPgsuXLU0tjNrLD5WrmgBasS2UDkKjmFB2dlgTTf8AXktLOywdDpoR6pXJMblutt6UziGuBNq71YQYIAFFTx2F4DbAhesOYiMy1bmaNcuvkqY3V7WseGPShhOEQaGx66KRI4k1zReiuoMzCjtLXUIpcHXyWcMpBhxnZBatqkn3laZST9pVJ9VbGH2osSCParKWBAodQo0q8HRS2FdHHJ5Uyvw+xCFVIlYQ7WHUD1h77e1RnRKXU2XAJDgbi/T6K1klUrUIvKWi5mg/VV6qyBERAREQEREBERARFivSjjhgS7YMNxbFmCRUWLYTaZyDuJq1v6jwUW6myMPtttB9rm3FhzQYFWQ6XDiaZ4leBIAGtmAjVQcOgZiNy85OXo0AAf7K2wloBHH40XBnl6rt0YzS+w+QH3bPGh49QrqXb3e9dRJRtACpYNzTeteKSdoz7Z3aSRMM52+qVXSeJEmlKlbWMwRGEUB6/VlzvFY32eI5pGUg3oPks+bj1d4pxy3NVpYMMCIxxpUgrNYxPhsZ1LCpoohxyJEeGwWuiPpQMYCXE/wtvRW2D+jecmn55p32ZvCofEI5AHK0Hma8lGPHll1ouUiRhWKA6lXrJtpGuiu5TYCRY1reyc4j7zokSpPE5XAeAACjY/6P4EWC5svml4tO48PeRUbnNc41B4i415HbHhzx8VS541no2Igvyggj4q5w+MVzfZyUjZi1xPaMcWuBNe800IqLVqF0WQ9UVFCLFZ4er1+Vrr0tdhDqs8T8FOUXDIWWG0cRXzupS7owEREBERAREQEREBcc28mO2xOI0+rAayGPFvaE9avp+kLsa4ljz64lOA3PaDwGRlFlzfyvh5froAbQDgvOEDWvyX6yJV3hResNrd+5cWmzRyEXuAV5qXBj0ND4H4KnljRWMM5hpSqnHLSbFk129fkls1CmY/bx4bYjGsyNa4VDnE1c5wPrZRQDq7gFBlYji5sPXO4NB4VNL8fit5AhBjQ1tgAAPBdnHZlNsM5p5SWHwoIpChQ4Q4MY1o8mhSURaqCIo2JTHZwYkT8DHO/laTv6IOQ4DEzRnvH34r3W/M4lbuWh53wwd5usLstCoxltP9gug4OysVvIEnyPzC4uG7yrfOdRpQiIu1gIiICIiAiIgIiIPwrjm30qZfE3xPuzDWOB5tAYRXiC0H9QXZFn9tNmxPQMoo2Kw5oTj+Le12/K6wPCgN6UVM8fVjpON1XL4QrQ8V4PiFr6cVDEaJAeYUZrmPYRma7UfAjeCDQqTMPDqEdVw3Gy6rfa7k4td6t5d2hFqLJScwRS6v5OYr4hU8VedrkN0Isd3hvBG9abBcW7QBr7P3fmHEc+Xj0ycF9uNVJZUULdRfWhB+qrowz13GeWO26RV+EYgIraE99vrD4qwXXLLNxhZoVFtzFyyE1+aE5n/U7n+ZXqx3pQnA2UELfGe2nJsNzYhPmGj9SjK6lqZ5ZbZxoApwC32zcCxf8Ap+PyWF2Uly5tXd0O06Diuj4IykIHiSfLu/Bcf42Pe23Lek9ERdzAREQEREBERAREQEREHE/S3OdrPdkWhogMaA77zi8B93C+UVAA45uKycrHMOxNQN51vx+a3vpjkMsxBjbokMtPWGa36h//AGrnT4wYa1oDr04rm5Jutcb0umvzXap0lOEam4WdYHMu0+HyVlLzbX62PxXPlivK1knPZrK4lo9N6wsOM6HzCusKxUGx+iqdxfy10pFIeHsNHDd7weIWvk5kRGhw8RwO8LCyxNKtVphk6YbgTYaPHEceo18+K6uLk0yzxa1ct25mBMT4YDVsBoYeAeTmfTjbIPArpOITjYUGJFN2w2OeejWl3wXIdmJV7qPd3nOqXuO95OZzvNx81b8nLWOp8q8U7208CG1jLDT3EV+BW4kIWSG1vAX6m59tVk8PgZ4jGG9xXoLn4hbRODHW6clERF0MxERAREQEREBERAREQc99MmH5peDG/wAJ5aeFIgF6fxNaPFcafBsW00Jp01HhqF/Q3pAh5sOme6HUZmofyuDs3hSvgv5+nc2raWFxvPCm4HzWHJ5aYeH5LRLBpr+Xpw6j63r0ffrxCrph1m0J4gjca6r2k5vO0VFHGm/wqPFZWdbWi6kjFAo0h1LFpsel9+utFPlmCJ6v7OI3VpVNITJhuFVDxTF3NBfD9Zht7ys/T6vC29On4DPFtGvt9e5XU1EMMg6tPDWvJZHZLHGzcJrnN3Xobgi2/ctNGiAQ2uLssMbzqdwDWnU14pj6pLFrrykY7iwMt9mB/e0uT6rARUc66efBeMgxsJjQN3xovKRk4cT9oalxFieBFRyJG7qrHDJMxnZLUae84bgD7z8Sp3llZ/ivUi42WlLGKfvWb0rc+J9yv18w2BoAAoAKAcANy+l24Y+maYW7uxERWQIiICIiAiIgIiICIiCPiMqIsKJDOkRjmHo5pb8V/O0pBuWusaab6j42X9IrhOLQGiamctaCYitobaufpTdrToFjz+F8PLO4jg9AOFLePy0VNKw6ZmGxacwO8Am/hWtua6I2DVjQ4igqD76e9Us/gJiO/ZAN5u+W9c2OXxWtZ6FFz0FRmH1Y8NVFZLlziw2rcn3lSMQwGYloge4h7agV0orWSlnPeQwXO87uJ+uCvdTwqmyT+whiFLtJiuH3T6t66/Q16KswyDMz+JwocVzndhUuG5gApZumpG7zV6cXlpRrwHF8YWOVpNHcK6dbqTsMIbYcaJDiB0aOaRH0y9jDABLn1u31jQmxrVRj87TWxkbgtbmIY8tY6gvSzuXG/MLY4BLBsIOpRz7uPu9iwkGNUDJVocAyCB62QEF0SlLE6Dj3eK6RJwy2GxpuQ0A9QBU+a04Z2rnXsiIulkIiICIiAiIgIiICIiAiIgLiO2LhCn5uv+Ix4HHMxpIH85XZ5ybZCY58RwYxtyT9XO6m9cex97JycdMMaWtIAAdqcopnIGlQB4BY81kx7Xwl2hYeXONSKcBpTlzV/h8Fjbvv0Khug5KEEaX3aKpxjEnMYXDQeA81w7tvTfUeu1s8IoLW2a2/lz3qslYohQy61SLdSqyBM5oRJNSb+1fXalwAO5aXaiC6UfEf3aimrvFazZbD5ptYDIQjscS8thua11QKAl0Qi1xUKFJQtB4ldV9HeH5Yb45HrnKz+Fup8Tb9Knj3lloy6m3rsls06GGxpmhjEA5dRDO5ooaUbWwFt9zprERduOMxmoxtt8iIisgREQEREBERAREQERR5+abBhRIrvVhsc93RjS4+wIJCrMcxyFKszRHXp3W7z8hzXPpraqai94vLIZvRgAsN1R3j5qljOMWIIj6uJIFCeO+51XNl+RPhrOP7TsZxaPOPq4UZXuNNaAU1DaXPM31sNF+wZUilSW/FekxGZDJIoaggmmgGnjvWX2qxeNAhwonZPyx3FsJzrBxGW4r3stxelDWxK5f2zv216xaGZmYMME0rTef7rGY5NOm3tY05YepdxG4Aa+Nla4ZI1AMY9pEIrSncHQE36mvgvuYkg1xdTXpSoP8AZThNVGVQxJMhQXBozWAzHm5o8Nf918SkkXAU6qVPmkOnNo8zVT8IFmgKc6jGJuC4O5zgKXcQPOw8KLr8lLCFDYxujAAPDestsjLViF25g9psOtsy2C6fx8dTbPkvehERdDMREQEREBERAREQEREH4oOPSPbysxBBoY0KJDrp67HN13aqeiD+d9ncR7WAIZq1w1aeLbEcajgrmTgOBJ1ty+uCz+20D7HiswxtWtfE7ZnCkWkQ04UeXDwWzw5lWtNqOFfO687lx9NdOF3F7shs42K8R41HNYe43cX2OcjQ0tTnXgFWf+oGGPsko4kik20VG6sKKa/9oW62TZSVYfxFx83u+FFjvTs5v2KADdxmoZaBr3WxC4j9NfNdnFjMcGOV3kyOzkOjGl2tBXqPDiFMxCGCB5+aj4RFAaBalPrXcrDEadn4jzP0Vx4+WtUU8LADc4O8q/MK4waRpl40qqOcAL4YJpfXhpX4LXYPBIDSHNdy30UZeU4t9stAywa73OJPhZXCpdmpoFhZUZmmtPyml/Ov0VdLv49emac+XkREV0CIiAiIgIiICIiAiIgIoeL4nClYL48Z2SHDFXHxoABvJJAA4lcex70rT0Qf/DhwoTan12ue+lbE1oG1G6h6qLZPJpVenBn/ANtCtYwIZPMh8X4BvkrjBJ4PY2n4aHwPuv7VkIMePPRe1nYrnxgMgJYwANBJFMjQCBc6b1d7NuZ2sVldCGtLrVoLuFtK103Lj57ut8Hb8BcDLQKadmz+kea4Btrta7E58Fg/YS4c2CDfMS4AxdNXACnIDiV9vxaZY+IGRo0MPzNLM7iMpqMoFaCxsRpuUGTkMmjWg20BGgoBa3Ba3k/XSkx7XctEy5a8Pd/sv3G5491gIzPNhvo3U08QPFRYLjW4HtsvoygMQRCSXhuWgFqE1041pfoudolvlA8NJaHZbOrvHIhTpSYaywq3KBTXed5+tFHMZwFKEjp9VXiCSQSCAPgs+07bGHOBoa4OIduI162+itNhW0zXO7ON3TT19Gnkfwn2dFziBOEPvVw4Ai3mVLhTla5hUA1FXA+BaDWithy5Y3oyxldchxA4VaQ4HQg1HmF9rmuF4s6CP2bi3kQcp5kaV00ItwVjg23pe/JHhUaK1isrltW5YakC3EldmHNMp2xywsblF8wogcA5pBBAII0INwQvpbKCIiAiIgIiICIiCo2twJs/KRpV7i0RWgZh91zXB7XU3gOaDTeuIv8ARxiMn9ztmCt4Rz79A00ff+Ff0KirljKmXT+cwXsNIjHtI1BDmnxB0XtBxFm406UX9CqJNYVAi/vIMKJ/Exp94WV4Z9rzNw2G+Eb3Pivdjoe7P0zA/wCRdZi7GyDtZSCP4Whv9NFGGwOH/wDD06RIo/zqvsX7PXHOIbGutUjq7+y9xJs3uA/V/oK6ND2KkW6QB4vefe5fh2Jkf8AfzxP/ACUexl9p9yOeCXh7nA9Xf6F6Ml265h/Mf/FdDZsdJD/87T1Lj73L7GyUl/w0Py/unsZfZ7kc5MOHx9591F9AQfxNrzDvi7RdKh7NSbdJWB/02/JS4WGwW+rCht6MaPcE9i/Z7kcxbFhgVaW+DG19tV7wsKjTBAhw4lN5iAtYOYzD+kLqAbRfqt7H3Ue4iYVJdjBZDrXIKV4nfTkpaIuiTTMREQEREBERB//Z"/>
          <p:cNvSpPr>
            <a:spLocks noChangeAspect="1" noChangeArrowheads="1"/>
          </p:cNvSpPr>
          <p:nvPr/>
        </p:nvSpPr>
        <p:spPr bwMode="auto">
          <a:xfrm>
            <a:off x="1878574" y="2677172"/>
            <a:ext cx="259529" cy="2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http://4.bp.blogspot.com/_W11TcXdVKsg/S7_s31WjDDI/AAAAAAAAAA0/loU_h9rFt9A/s1600/dis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83" y="203477"/>
            <a:ext cx="4128145" cy="66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8112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sz="3600" dirty="0" smtClean="0"/>
              <a:t>A violência não exerce um autêntico poder</a:t>
            </a:r>
          </a:p>
          <a:p>
            <a:pPr lvl="1">
              <a:lnSpc>
                <a:spcPct val="160000"/>
              </a:lnSpc>
            </a:pPr>
            <a:r>
              <a:rPr lang="pt-BR" sz="3200" dirty="0"/>
              <a:t>p</a:t>
            </a:r>
            <a:r>
              <a:rPr lang="pt-BR" sz="3200" dirty="0" smtClean="0"/>
              <a:t>orque a injustiça é um estado doente da alma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467544" y="5301208"/>
            <a:ext cx="835292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>
              <a:lnSpc>
                <a:spcPct val="160000"/>
              </a:lnSpc>
            </a:pPr>
            <a:r>
              <a:rPr lang="pt-BR" sz="4000" dirty="0"/>
              <a:t>SÓ A JUSTIÇA É A SAÚDE DA </a:t>
            </a:r>
            <a:r>
              <a:rPr lang="pt-BR" sz="4000" dirty="0" smtClean="0"/>
              <a:t>ALMA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426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468560" y="2348880"/>
            <a:ext cx="914501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60000"/>
              </a:lnSpc>
            </a:pPr>
            <a:r>
              <a:rPr lang="pt-BR" sz="3600" dirty="0"/>
              <a:t>Ninguém pode querer conscientemente o que é nocivo e injusto</a:t>
            </a:r>
          </a:p>
        </p:txBody>
      </p:sp>
    </p:spTree>
    <p:extLst>
      <p:ext uri="{BB962C8B-B14F-4D97-AF65-F5344CB8AC3E}">
        <p14:creationId xmlns:p14="http://schemas.microsoft.com/office/powerpoint/2010/main" val="11474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</a:t>
            </a:r>
            <a:r>
              <a:rPr lang="pt-BR" dirty="0"/>
              <a:t>para 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304" y="1988840"/>
            <a:ext cx="841716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a</a:t>
            </a:r>
            <a:r>
              <a:rPr lang="pt-BR" sz="2800" dirty="0" smtClean="0"/>
              <a:t>) Ver </a:t>
            </a:r>
            <a:r>
              <a:rPr lang="pt-BR" sz="2800" dirty="0"/>
              <a:t>estes vídeos:</a:t>
            </a:r>
          </a:p>
          <a:p>
            <a:pPr marL="0" indent="0">
              <a:buNone/>
            </a:pPr>
            <a:r>
              <a:rPr lang="pt-BR" sz="2800" dirty="0">
                <a:hlinkClick r:id="rId2"/>
              </a:rPr>
              <a:t>https://</a:t>
            </a:r>
            <a:r>
              <a:rPr lang="pt-BR" sz="2800" dirty="0" smtClean="0">
                <a:hlinkClick r:id="rId2"/>
              </a:rPr>
              <a:t>www.youtube.com/watch?v=Yvm_DsY621o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>
                <a:hlinkClick r:id="rId3"/>
              </a:rPr>
              <a:t>https</a:t>
            </a:r>
            <a:r>
              <a:rPr lang="pt-BR" sz="2800" dirty="0">
                <a:hlinkClick r:id="rId3"/>
              </a:rPr>
              <a:t>://</a:t>
            </a:r>
            <a:r>
              <a:rPr lang="pt-BR" sz="2800" dirty="0" smtClean="0">
                <a:hlinkClick r:id="rId3"/>
              </a:rPr>
              <a:t>www.youtube.com/watch?v=TYYS2XXx2m8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Argumente </a:t>
            </a:r>
            <a:r>
              <a:rPr lang="pt-BR" sz="2800" dirty="0"/>
              <a:t>em que medida estes vídeos se relacionam com o propósito da filosofia (capítulo 1 do livro de Luc Ferry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723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Objetivo da Ordem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Fazer com que a justiça entre na alma dos cidadãos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E que delas saia a injustiça </a:t>
            </a:r>
          </a:p>
          <a:p>
            <a:pPr>
              <a:lnSpc>
                <a:spcPct val="160000"/>
              </a:lnSpc>
            </a:pPr>
            <a:endParaRPr lang="pt-BR" dirty="0"/>
          </a:p>
          <a:p>
            <a:pPr>
              <a:lnSpc>
                <a:spcPct val="160000"/>
              </a:lnSpc>
            </a:pPr>
            <a:r>
              <a:rPr lang="pt-BR" dirty="0" smtClean="0"/>
              <a:t>Estimular as virtudes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Desenraizar os vícios</a:t>
            </a:r>
          </a:p>
          <a:p>
            <a:pPr lvl="1">
              <a:lnSpc>
                <a:spcPct val="16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06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5328" y="2420888"/>
            <a:ext cx="929937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 gestão da </a:t>
            </a:r>
            <a:r>
              <a:rPr lang="pt-BR" dirty="0" err="1" smtClean="0"/>
              <a:t>pólis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requer CONHECIMENTO SOBRE A FORMAÇÃO DA EXCELÊNCIA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5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BR" sz="7200" dirty="0" smtClean="0"/>
              <a:t>O verdadeiro LÍDER é um EDUCADOR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10326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FONTE da Ordem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A ordem social começa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pela ordem na psique das pessoas, a qual baseia-se: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na justiça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no domínio sobre si mesmo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e nas virtudes</a:t>
            </a:r>
          </a:p>
          <a:p>
            <a:pPr lvl="1">
              <a:lnSpc>
                <a:spcPct val="16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099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modelo de gestão do líder depende de UMA ESCOLHA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693" y="2008410"/>
            <a:ext cx="8579296" cy="471338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concepção de que as pessoas são medíocres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VERSUS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concepção de que as pessoas são seres em busca de excelência</a:t>
            </a:r>
          </a:p>
        </p:txBody>
      </p:sp>
    </p:spTree>
    <p:extLst>
      <p:ext uri="{BB962C8B-B14F-4D97-AF65-F5344CB8AC3E}">
        <p14:creationId xmlns:p14="http://schemas.microsoft.com/office/powerpoint/2010/main" val="21396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200" dirty="0" smtClean="0">
                <a:solidFill>
                  <a:schemeClr val="bg1"/>
                </a:solidFill>
              </a:rPr>
              <a:t>                 </a:t>
            </a:r>
          </a:p>
          <a:p>
            <a:endParaRPr lang="pt-BR" sz="7200" dirty="0">
              <a:solidFill>
                <a:schemeClr val="bg1"/>
              </a:solidFill>
            </a:endParaRPr>
          </a:p>
          <a:p>
            <a:endParaRPr lang="pt-BR" sz="7200" dirty="0" smtClean="0">
              <a:solidFill>
                <a:schemeClr val="bg1"/>
              </a:solidFill>
            </a:endParaRPr>
          </a:p>
          <a:p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8032" y="2204864"/>
            <a:ext cx="882047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pt-BR" sz="5400" b="1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pt-BR" sz="5400" b="1" dirty="0">
              <a:solidFill>
                <a:schemeClr val="bg1"/>
              </a:solidFill>
            </a:endParaRPr>
          </a:p>
          <a:p>
            <a:r>
              <a:rPr lang="pt-BR" sz="5400" b="1" dirty="0" smtClean="0">
                <a:solidFill>
                  <a:schemeClr val="bg1"/>
                </a:solidFill>
              </a:rPr>
              <a:t>“Liderança para pessoas autênticas</a:t>
            </a:r>
            <a:r>
              <a:rPr lang="pt-BR" sz="5400" b="1" dirty="0">
                <a:solidFill>
                  <a:schemeClr val="bg1"/>
                </a:solidFill>
              </a:rPr>
              <a:t>” </a:t>
            </a:r>
            <a:r>
              <a:rPr lang="pt-BR" sz="5400" b="1" dirty="0" smtClean="0">
                <a:solidFill>
                  <a:schemeClr val="bg1"/>
                </a:solidFill>
              </a:rPr>
              <a:t>-  </a:t>
            </a:r>
            <a:r>
              <a:rPr lang="pt-BR" sz="5400" b="1" dirty="0" err="1" smtClean="0">
                <a:solidFill>
                  <a:schemeClr val="bg1"/>
                </a:solidFill>
              </a:rPr>
              <a:t>Götz</a:t>
            </a:r>
            <a:r>
              <a:rPr lang="pt-BR" sz="5400" b="1" dirty="0" smtClean="0">
                <a:solidFill>
                  <a:schemeClr val="bg1"/>
                </a:solidFill>
              </a:rPr>
              <a:t> Werner</a:t>
            </a:r>
          </a:p>
          <a:p>
            <a:pPr marL="571500" indent="-571500">
              <a:buFontTx/>
              <a:buChar char="-"/>
            </a:pPr>
            <a:endParaRPr lang="pt-BR" sz="54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pt-BR" sz="54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pt-BR" sz="8800" b="1" dirty="0"/>
          </a:p>
        </p:txBody>
      </p:sp>
    </p:spTree>
    <p:extLst>
      <p:ext uri="{BB962C8B-B14F-4D97-AF65-F5344CB8AC3E}">
        <p14:creationId xmlns:p14="http://schemas.microsoft.com/office/powerpoint/2010/main" val="31660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Götz</a:t>
            </a:r>
            <a:r>
              <a:rPr lang="pt-BR" dirty="0" smtClean="0"/>
              <a:t> Werner – Empresário de varejo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www.dhbw-loerrach.de/uploads/pics/Goetz_Wern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8" y="1568260"/>
            <a:ext cx="7973664" cy="56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096" y="980728"/>
            <a:ext cx="2808312" cy="1080120"/>
          </a:xfrm>
        </p:spPr>
        <p:txBody>
          <a:bodyPr>
            <a:normAutofit/>
          </a:bodyPr>
          <a:lstStyle/>
          <a:p>
            <a:pPr algn="l"/>
            <a:r>
              <a:rPr lang="de-DE" sz="3800" dirty="0" smtClean="0"/>
              <a:t>Dm-drogerie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2276872"/>
            <a:ext cx="4464496" cy="367240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 smtClean="0"/>
              <a:t>3200 lojas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 12 países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55 mil funcionários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Faturamento </a:t>
            </a:r>
            <a:r>
              <a:rPr lang="pt-BR" dirty="0"/>
              <a:t>anual: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9 </a:t>
            </a:r>
            <a:r>
              <a:rPr lang="pt-BR" dirty="0"/>
              <a:t>bilhões de Euros</a:t>
            </a:r>
          </a:p>
          <a:p>
            <a:pPr lvl="1"/>
            <a:endParaRPr lang="pt-BR" dirty="0"/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47106" name="Picture 2" descr="http://www.ostrava.avionshoppingpark.cz/~/media/Czech%20and%20Slovakia/Images/Ostrava/Obchody/DM%20drogerie/CZ_dm_drogerie_470x470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80728"/>
            <a:ext cx="511256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9304" y="2060848"/>
            <a:ext cx="6264696" cy="3456384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pt-BR" sz="3800" dirty="0" smtClean="0"/>
              <a:t>	Filial de estagiários </a:t>
            </a:r>
            <a:endParaRPr lang="pt-BR" sz="3800" dirty="0"/>
          </a:p>
          <a:p>
            <a:pPr lvl="2">
              <a:buNone/>
            </a:pPr>
            <a:endParaRPr lang="pt-BR" sz="2800" dirty="0" smtClean="0"/>
          </a:p>
          <a:p>
            <a:pPr lvl="2">
              <a:buNone/>
            </a:pPr>
            <a:r>
              <a:rPr lang="pt-BR" sz="2800" dirty="0"/>
              <a:t>	</a:t>
            </a:r>
            <a:r>
              <a:rPr lang="pt-BR" sz="2800" dirty="0" smtClean="0"/>
              <a:t>Estagiários lideram sozinhos uma filial normal por 4 a 6 semanas </a:t>
            </a:r>
            <a:endParaRPr lang="pt-BR" sz="2000" dirty="0" smtClean="0"/>
          </a:p>
        </p:txBody>
      </p:sp>
      <p:pic>
        <p:nvPicPr>
          <p:cNvPr id="5126" name="Picture 6" descr="http://www.business-on.de/dateien/bilder/dm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384042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4128617"/>
            <a:ext cx="8795320" cy="362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i="1" dirty="0" smtClean="0"/>
              <a:t>	“Liderar para mim significa </a:t>
            </a:r>
            <a:r>
              <a:rPr lang="pt-BR" i="1" u="sng" dirty="0" smtClean="0"/>
              <a:t>criar espaços livres</a:t>
            </a:r>
            <a:r>
              <a:rPr lang="pt-BR" i="1" dirty="0" smtClean="0"/>
              <a:t> para que as pessoas possam trazer as suas </a:t>
            </a:r>
            <a:br>
              <a:rPr lang="pt-BR" i="1" dirty="0" smtClean="0"/>
            </a:br>
            <a:r>
              <a:rPr lang="pt-BR" i="1" dirty="0" smtClean="0"/>
              <a:t>ideias e sua força de iniciativa”</a:t>
            </a:r>
          </a:p>
          <a:p>
            <a:pPr>
              <a:lnSpc>
                <a:spcPct val="150000"/>
              </a:lnSpc>
              <a:buNone/>
            </a:pPr>
            <a:endParaRPr lang="pt-BR" sz="3600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3600" dirty="0"/>
          </a:p>
        </p:txBody>
      </p:sp>
      <p:pic>
        <p:nvPicPr>
          <p:cNvPr id="3074" name="Picture 2" descr="http://campogeno.files.wordpress.com/2013/07/goetz-werner-reich-und-fuer-ein-bedingungsloses-grundeinkommen-foto-d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2" y="-1"/>
            <a:ext cx="7489960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</a:t>
            </a:r>
            <a:r>
              <a:rPr lang="pt-BR" dirty="0"/>
              <a:t>para 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304" y="1988840"/>
            <a:ext cx="841716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b) </a:t>
            </a:r>
            <a:r>
              <a:rPr lang="pt-BR" sz="2400" dirty="0" smtClean="0"/>
              <a:t>Ler o texto – “O Método Socrático”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c) Ver </a:t>
            </a:r>
            <a:r>
              <a:rPr lang="pt-BR" sz="2400" dirty="0"/>
              <a:t>este vídeo sobre a difusão da meditação </a:t>
            </a:r>
            <a:r>
              <a:rPr lang="pt-BR" sz="2400" dirty="0" err="1"/>
              <a:t>mindfulness</a:t>
            </a:r>
            <a:r>
              <a:rPr lang="pt-BR" sz="2400" dirty="0"/>
              <a:t> nas empresas nos EUA</a:t>
            </a: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https://www.youtube.com/watch?v=24BsHv0WlXY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63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96552" y="1844824"/>
            <a:ext cx="9545876" cy="362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i="1" dirty="0" smtClean="0"/>
              <a:t>	</a:t>
            </a:r>
            <a:endParaRPr lang="pt-BR" sz="4400" i="1" dirty="0" smtClean="0"/>
          </a:p>
          <a:p>
            <a:pPr marL="457200" lvl="1" indent="0">
              <a:buNone/>
            </a:pPr>
            <a:r>
              <a:rPr lang="pt-BR" sz="4000" i="1" dirty="0" smtClean="0"/>
              <a:t>“Com isso as pessoas trabalham com mais objetividade e podem ser autênticas”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046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107504"/>
            <a:ext cx="15402024" cy="86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Nossa economia </a:t>
            </a:r>
            <a:r>
              <a:rPr lang="pt-BR" dirty="0" smtClean="0"/>
              <a:t>contemporânea só </a:t>
            </a:r>
            <a:r>
              <a:rPr lang="pt-BR" dirty="0"/>
              <a:t>consegue visualizar no indivíduo o aspecto do egoísta </a:t>
            </a:r>
            <a:r>
              <a:rPr lang="pt-BR" dirty="0" smtClean="0"/>
              <a:t>anárquico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indivíduo deve se </a:t>
            </a:r>
            <a:r>
              <a:rPr lang="pt-BR" dirty="0" smtClean="0"/>
              <a:t>submeter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pensador autônomo é colocado sob </a:t>
            </a:r>
            <a:r>
              <a:rPr lang="pt-BR" dirty="0" smtClean="0"/>
              <a:t>limites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8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16" y="1855365"/>
            <a:ext cx="8964488" cy="4525963"/>
          </a:xfrm>
        </p:spPr>
        <p:txBody>
          <a:bodyPr>
            <a:noAutofit/>
          </a:bodyPr>
          <a:lstStyle/>
          <a:p>
            <a:r>
              <a:rPr lang="pt-BR" sz="3600" dirty="0"/>
              <a:t>O ponto chave é nos tornarmos conscientes de que </a:t>
            </a:r>
            <a:endParaRPr lang="pt-BR" sz="3600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indivíduo é o elemento da iniciativa </a:t>
            </a:r>
            <a:r>
              <a:rPr lang="pt-BR" dirty="0" smtClean="0"/>
              <a:t>e que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comunidade é o elemento </a:t>
            </a:r>
            <a:r>
              <a:rPr lang="pt-BR" dirty="0" smtClean="0"/>
              <a:t>da </a:t>
            </a:r>
            <a:r>
              <a:rPr lang="pt-BR" dirty="0"/>
              <a:t>sustentação e </a:t>
            </a:r>
            <a:r>
              <a:rPr lang="pt-BR" dirty="0" smtClean="0"/>
              <a:t>apoio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127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7"/>
            <a:ext cx="3970784" cy="4525963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Dm </a:t>
            </a:r>
            <a:r>
              <a:rPr lang="pt-BR" dirty="0" err="1" smtClean="0"/>
              <a:t>drogerie</a:t>
            </a:r>
            <a:r>
              <a:rPr lang="pt-BR" dirty="0" smtClean="0"/>
              <a:t> incubou a </a:t>
            </a:r>
            <a:r>
              <a:rPr lang="pt-BR" dirty="0" err="1" smtClean="0"/>
              <a:t>Alnatura</a:t>
            </a:r>
            <a:endParaRPr lang="pt-BR" dirty="0" smtClean="0"/>
          </a:p>
          <a:p>
            <a:pPr lvl="1"/>
            <a:r>
              <a:rPr lang="pt-BR" dirty="0" smtClean="0"/>
              <a:t>Rede de supermercados de produtos sustentáveis</a:t>
            </a:r>
          </a:p>
        </p:txBody>
      </p:sp>
      <p:sp>
        <p:nvSpPr>
          <p:cNvPr id="4" name="AutoShape 2" descr="data:image/jpeg;base64,/9j/4AAQSkZJRgABAQAAAQABAAD/2wCEAAkGBxQSEhQUExQUFRQXGBcXGBgXFhUXFRQUGBcYFxgcFRcYHCghGBolHRgUITEiJikrLi4uFx8zODMsNygtLisBCgoKDg0OGxAQGywkICQsLCwsLCwsLCwsLCwsLCwsLCwsLCwsLCwsLCwsLCwsLCwsLCwsLCwsLCwsLCwsLCwsLP/AABEIAPoAyQMBEQACEQEDEQH/xAAcAAABBQEBAQAAAAAAAAAAAAAFAQIDBAYABwj/xABSEAABAwEEBQYHDAgEAwkAAAABAgMRAAQSITEFBhNBUSJhcYGRsRQyUpKhwdEHFSMkQlNicqKy0vAzNFRzgpPC4RZDY7MXg/ElNVVllKPD4uP/xAAaAQACAwEBAAAAAAAAAAAAAAAAAQIDBAUG/8QAOREAAgECBAMECAYCAgMBAAAAAAECAxEEEiExE0FRBTJhcRQiIzOBkbHBBhVSU6HRcvA0YiRC4YL/2gAMAwEAAhEDEQA/AJgqK6NjLcalCicpFQnWpw0k0n4sEmyTYGfFPYar9Lo/rXzQ8rIVMKkgpUR0GmsXQ/XH5ojlfQgasayfFUBzpNWPHYe3fj80RUJdC+02pOF1XmmqHjcN+5H5osUX0Jg2T8lXYah6dhv3I/NDUX0GqbV5Kuw0en4X9yPzQZZdCVLR8k9hqPp+F/cj8x5X0IXLGombp7Kku0sL+5H5keHLoQuWJfkK7Ka7Twn7kfmJ05dCJWjnPIV2VL81wf7i+ZHhy6He9znkKo/NcH+4g4cugxejHfIVTXa+C/cQcKfQZ71vfNq9Hto/N8F+4v5DhT6He9b3zZ7U+2l+b4L9xfJ/0HCn0FGinvmz2p9tH5xgv3P4f9Bwp9Bfep75s9qfbS/OcF+5/D/oOFPoL71PfNnzkfipfnWC/X/D/oOFPoL71P8AkfaR+Kl+dYL9f8P+g4U+g33lf8j7SPbS/O8F+r+GHBl0FGhHvJHnJ9tH55g/1P5MODMcNBPeSnzk0fnuD6v5MODMgtuj1tXb4AvTEEHKJ7xW3C4yliYuVPZaEZQcdyqU1rICRQAVtKcJrLBlzCGiFS2frHuFeP8AxDpil/ivuaKL9UuzXBLjpoEdNIBZoGdNAhQaQDqYC0ARO2lKQSTgMScgAM5NTjTciviK9lqUV6eb2anQoKQkhJKQTBMfiHbWqOCnnUGrN9SfDquahazfUjtGsCENtuKvXXPFhIJynETU4YKU5ygt0EKVWUpQVrouK0qhKw2pSQswQnEEzIEbpwOFUrDTcXNLQglUcc9tC4lwGqGmgU0xxqNyYk07gdNO4HVK4CzRcDpp3AUUwHCncAHrRm30K701638Ov2c14r6GXEboCBFejM465SANKQCKxp2NBNo5EJIHlHuFeR/EDviV/ivuX0tizXBuWCUXAWi4C0hnUALQIWaEDBdu000hYbWsJJE74HC8ch11vo4SpKOdK5Dg1asc0VoA3XH7K5tVLU+wuJOcDdgMEnowPNhHRiqVeGRLLJbGmMaVeGRLLJDGrMlDjjSCCzaW1KaO4LAJAHRj9mpOblGM5d6D18ibm5RU33oOz8jmWy4iwJIIErKpGASgg48MAabkoyrNeFviNyUZVmn0t8R9mtSQXLY4JKlFLKd5+TI6sJ+txFE6bajh48u8wnTclHDx5ayZb0al1Ev2l0oSr5ByPDA+LzAY8aprcOa4VGN7cymtkmlSoxvbmHNFaUQ8DdMwYxEEcJHA7q52Jw06L9ZFM6c6TyzL1ZUxnU0wOqQHUAdTAUUwHpqQAXWYYt9Cv6a9X+HH6lTzX3MuI3QGu16Uzi7Ogdgw6LvRWRal70J7CZSen1CvH/iBWxK/xX3LqXdJ64JcdQM6kB1AC0CFoEQPvgG7vIKo5gQO899aKVNv1uRVVeljJ2q2IXjabC4k71pBnz4T312qdKUfdVV5GynScfdVV5CaPuj9UfCgZlh7AK4hM4T0dZNSq5n76Fv+0SdRSfvo/wD6iaLR9gS0kAJjEqgm9s1KAkIJyHRXNrVpTlq/Dz8znVaspu7f/wB8y3VJUDrfYoKXG0JK0i6m+qG2xiSoJykfnKtdGrdZJt2eum78DTRq3WSTdnrpu/ACuli9Lzq7S5wR4g5k4jDoPVXQSrZbU4qC8dzoJVstqaUF47hTRtqVeSlFlLTZzV4pyMEi6Jxjec6x4ilHK3Kpd9DJXpxUXJ1Ly6Gk3CuOVo6gkdUgFpiOimAopgSJFSAD6yJ/R/x/016n8OPSp8PuZsRyBF2vSmcWOagAuFVkZouTWVMAxx9Qrx/b7/8AJX+K+5dT2JIrhlx1IDqAOikAtArCimBm37Xdt0KyUNn0SAR9rvrtU6V8LdeZmn3iuoONruJtwviBddTEzkLypmeark4TjndLTqmbk4TjmdLTqiVdg2l7wtppuP8AOQsJk9Bz6+yoxq5PcSb/AOrVxKrktwJN+DQ2w6VaYBSu0l0fJ5CpSPr76dXDVKzzKGX4/YdXC1KruoZfiWBrRZ+KvNqr8ureHzK/y6t4fMrvuM2lYvWk7P5uC2J+srP8xFXxjVoR9Wnr13Lowq0IaU9eu5YLLyJDSWLO0BO0JCiRxkjvHXUM9KWtRylLpsVqdKWtRuUumw/RSCtd7wpbt3MAFKCSCBO48eqo4mShC3DUb/MVd5Y5eGo3+ZpDXFXUqQlMkLTAUCmAtSEKBQA8VIAXrCMG/wCL+mvT/hzep8PuZ8RyA8V6gyi3aBhIt8KzXL7Fiy+Ken1CvGfiD/kr/FfcvpbEprhlwkUgOigDooAUCmAsUITMnrdo8lV8ZKGfBQEdwB7a7vZ1ZOGR8iiorO5FofTSXeQ7cRaki6hxaQQrhwg9ffFTrYeUNY3cOaQoycdH3eaFtmjA2NrbFOPKxhKAq6OlUC6MsOT11OnXc/UopRXjv8jpU67n6lBKK6sms6HiJasrLKfKcHK7TB7RUZcK9pzlJ+BGXBvapUlJ+BMF2o4B2yK+jIPoillofpmLLQX/AKzKtsBT+s2NMfOM4R2HvIqyFn7qo/JllNJ+5qPyZasOjFtlK2XlIZOKkupIKRzpMCTxw6TVVTERmnGcby5NFFbExkmqkVmXNBjRiEq5SEhLckiBF9XGOHsrmYmT7rd39DLFSk80glFZi06KAFAp2AcE1IBbtOwHUCHJqSAGaxDBvpV3CvT/AIc71TyX3M2J2QHr1NjLc6iwyorWF35hfmmuVxJG/IGtAWlTrRUpJSb5EERhCfbXlO3JOWITf6V9ycVZBCK4wzqErsZ51pLWJ42hxTbq9mF8lIUbpSiBlwVE/wAVeno4KmqSjKKvbX4nYpYeHDSa1sejIIUAoZKAI6CJFeZnHLJx6HJlGzsLdqIhwTTENfswWkpUJB/OHPVtOcoSTiJq+hjNPaqKxIF5O5QGI6RXcw2OjPR6MqcWgRZNJWyy4JO0QNyheAHeOoitM6NGrq1ZkLJlpzW5tyBaLIFEbwTPUCPXVUcHKHu52LKc6lPuv5HDT1j3WNZ6SYqXBxH7hb6VX/Uy0zrM4QEWezBA3CCewAD11TLCwvmqTuZ5ZpO7Ctg0E++Qu1qN3MN5T9YDADmzrLWxVOCy0Vr1JxpW3NOluMAMK5liwds6LAO2Z4U7DOuU7ACtP6W8HRyRLhHJnIbpPsrbhMLxpa7Dgs01HqY/QFoKLQ0okwVBJx3L5OPaD1V2sVSUqMlbl9Dt4impUmkj0UivMnCFFNADdYAu6i42lZkzeKhAgZXa7nY05RlOz5IjKKe4ISH/ANnZ853216Diz6shkj0HRaP2dnznaOJPqx5I9AurTDf7Mn+av2VVckSM2gOC8lAbExAUVdcnp9FeX7a9+vJEkLFcgdgZrHatlZnVb7t0dKsPWa2YGlnrRRZTjnko+J5UlcOBP0Se6O416rlc7Oe1RRPU9UrWFWNBJjZyg8wRl9kprzOPotYh256nOxkMtV+Opn2NLuO28BLrgaU4ISSbt0JyKeBIJ666E8NCnhdYq6W5oVKDw2a2tjQ616RDTC0gkOLEJumCn6UjKK5+Aw7qVFLkv9sYaFuLFPqZzQutrragHiXW95MbRPOD8roOPPXTxHZ1OavBWf8AB1KuChNXho/4JNMaaU9am9i44luW0clagFcsyq7PPGPAUUMKqVF50m9eRDC0VwpZlqr/AENXp9TLSFOOISTjECCpW4SK5mE4s5KMXocuFPPNR6nnNkdF9BclQBF7eSmcYnfE16GcbxaR3qmFpyg4pIr6W0ohL60pQpKZF0cxAjGinB5Ffcw4arSjBRktRbVpNTMQpwTPiqUMuMVLInyRsrOlTtmivki5YtLOO7M33EpF0RfXiLxMqxxOJ6gKqlRgk9F8kV0clSEpJLny8D0LWPSng7aikSshV0YxPE8wwrg4TDcWWuy3OI3ZmH0bpNbIdWklSyyoJvEkJUSkzid0Gu3XoRmop7JnXxkUqcWlzQMt+kVNJBlZkx4ysMCfVWhQi+SNFWcKcU2v4CmrOsa5SoKWUXglSFEqEYTE5GDzVmxOFhOD01K506Vem2lqE9bnrzxTuTyezP0k1HAwy0kc7AwzVr9DK2S0FTrycrpF3oAgntrczqUqinKSPW7FaNo2hzykg9ZGPpmvKVoZKjj0ZxKsMs3HoTCoIrGWq0FAEXcT8pKVbt0jCu12R35eQmQp0m5/p/ym/wANd0Q730c/0/5Tf4aAMWtTvzqe1ugA/q0pRaVeVeN844ZXU8K8v2179eSJIJ1yCRkfdBtMIbbG8lR6BgPTNdrsmnrKfwNmBhmq36L6mLbQkSYJUcuAArsu9zdKjKVVTvsanVC1fB2pri3fHSAUq9BR2Vz8bD16c/GxV2lC8VNeRS0En481+8/pNXYnXDy8icF/4fw+4c1+Tin6n9RrH2X3X5nNoL28fMwrtmcvbRGIAgp4xie+uxdLRm/EV5Uqqt0CGi1AuMkb3G/viq6ncfkzcpqdJyXNP6Gr90G1ytDY3YnpP9rvbXN7Mp2i5dTmdn081VyfJfUxbDRC1KJkKAEcLuXrrrPY30HN15NrT+jQW2xtKszLgTyiFBUweUg3eGEiD11jpykqsos5WJhw8Rbxv8yXV3Rrb6bQXEzcQFJ4SQvPsFRxVWUHBLmzb2p3Y/H7Am4ErgYAEVrfdF2drRl/vI2uvY5KP4/6a5PZu8vgcee5i2Mj9Q9wrrS2O1jfcx80SNFMG8kKkYScAeMRjhhuzptPkaa9BVYpN2Cmqmi0qcKyAG2vhFAbziQI4SPRFZcZWcUoLeWhmxMlQpZIrcp212+4SeOPScTWiEcsbIj2dTtScubKTrKdqXAbsi6EmMfaamlbcsoUOE7t3bN5qbaL1nKd6FEfwq5Q9JV2Vw+0oZaubqjDj4WqX6hwVzzCCdZmbzaMSIVuJHyTXZ7H95Ly+4mZ7wT6S+1XtrviO8E51+n20AAHtDfTX21dw0VZ2a/Udi5ZlCSfhVmTnkmvJ9uK2IXki6Dug6a4pM831xtJctSgMbgCR0jE+mvT4CCp0E3z1OngllpuXX7AdWr9qW3tFpUhGGeGeWBx9FXrFUs2RO7M1XFTZa0XaC0sY/JKFc4Um6fb1VKrBTjb4nQb42F+H0LVgtaWrUhxUlKFgmACYjdJHGoVKbnScVzQ6MXPC5VzX3COs+nG7SRswsQkjlhI3zhCjWfBYWVFWlb4GOOFnTqwk+pY1c0el2xvKjlpWog8U3EkjvNQxNd068VyaDtFeuvIAspCHUbgFpUfOBPdW9+tB26F+BlfDyXn9CfWO2lx9xYBOJgdw7h1VXh4KnSSZLCvg4fO+eoHdstpBClC4MFXYIlM8+JmDVsJwlsZXj55l0DNjtHIUjd4w64B7k1GUfWUi/tCF3CovIN6k4i1D/ST/wDJWHH6On5/0PtN3jH4/Yzlrch0pOEgEc5xn1V0I7FfZlRJOLNBpzWFNobQLikuCb2V0kxikzMYbxWTDYSVGb10ZGfZ8nPR6Adts3FKg3bpAO44bvR21rk1sWY+qlGNNf7Yo26wKeRCSQU8rpjD11K6juWY2bjCLT5/Ys6C0kuCcQqChf0kmPYD1VCcFLcldYmg1z+5cs2j3XyUtRfiZMAJE549NRq1Y0o3kKrN4ehFR32AuntAKsqr6lla0qBJOXHCp0qyqRTRzKdeXEWZmy1JtMPKTucRI6U4j0FVYu06d6akuTN+NWampdPubSuEcgZabGXQACBBnGeEV2Ox37WXl9xMpDR6vIV5p9leiIai+96/IX5h9lAGZtDWFaCgMasD4A/vF+qvIdvf8leSNFN+qEXFQCeGOFcWKu7Flzz1vVm0O2kOBSmxeC1FSTEzJgKznhXoamNo06WXfkTpV6iWXkb3SyUlly8UpBBxUQEg5jE88VxMK5KpFpCactjzt3Vh5832lEJg4jFJjgRmd0V6KWMp0/VluSp1qtNZTrTqfaVGRtBgJwwkCCeul6dRXNBHEVIqyFZ1KtAxUVmQRG8bgeY0vzCl1QSr1HY2mqeglWRlaFuFZWb0YQnCIHE5T+Z5OLxKrVE0rWCdSU16xlbfqe+6q8L6IAEDfju58fRXUjj6SVrkKdWpCNkXtVtXQm0KtCn/ANEVFSApJCSQoG/ndA5XDLmqjG4lumqaj3uf9F2arZKV9Q9rBYfCEtra5cg4pIIKTiCDvGfbWbB1+C3GehnqRkntqZJnUl1BvFSuVeSEkgRIgZnPh0V0fT6b+BZKpVkrGp1O1a8DSsqWpanAAQYhKROA5zOPVXMxmL40lbZDlUlJWkwPrDqipzIEieSoYnrAxrfQx0GtdGUxcoO6A9n1TWlaA9aNkknC8oJURh4qVZnEdtXSxV4vIs3ka4Vq81pc1WsmjUBttlKkoF1SE3lpCiTEnlEFRx9NY8FUk80nrz2KHCpN5km7HaC1PTZmXJUpbigIk4JjcMd+89HCo1Mc5VFbZDnOUo2bAVt1EcWsqBUmdwKY+9WyOOp7XIxqTirI0Wo2h2mWi4hZdK5F4ggJCSQUpkTEjE5GBXPx1Wcp5WrWLakqi9WZ2tOhzaZCcZACog3SOOPCKswmIVKNpadDO0000Q6paqCykuLUpayISDkgbz9YjDoqGMxnF9WOxa6s2rNmomsBWWbIMT0V1uyPevyEzUpFehAdBoA+f7Trk8oEbVMEEH4JO/rqVyvKaXUa0FyzKUTe+FXjAG5JyHTXl+25XxC8kWRVkHVVxSQgoGA9bbAt1La07NexKnFNOeK4mIk84hUTxPRXS7OqqDcXdZtLrkX4eeVtO+umgzRukQVWFDCQy24l11aABEAGACRlevGRGFW1aLtVlN5pJpJ/74FsqVlPNq1ZIhc008WStLoSXrZsmlEJIQyDE5YjA4njnVkcNTVTK43ywu/Fk40Y50mto3Yj+mH7P4WkubfZ7JKFlCBdccmQQnAwMY4gcaccNSq8N5ct73XggVKE1BtWvf5IVGkLU03aVuF24lm8hTqWQtLxISLobJEGSceHa5UaE5QjFK7etr7fEjkpylGKte/K+3xD2jEOtMqcfdLirgWeSEhASiSBGe+TvrDVcKlRRpxsr289TPUcZStFWMOkrs7JJkm2WdR/5pcw+ws9aq7Pq1Z2/bl/FjoWU55f0NfLn9Axp63LaCksLeSmzJQ2buxDQWBGIXy1nECAIw6azYalGbvUSeZt63vb6IppwzNOSTzPx2+hZtdnU7b2EreWkoZDuF0XVmEKSiR8rGd8ZVXCShhpOMb3dvh/8IReWjJpc7ECdMOLsxIeO1etNxuCLzbZUkQAMhAOP0qs9HhGrrH1Yxu/F2JKklNaaJXfyClkLr9qfIeWllpxCQgRyygcoE5gTnxnmrPUyUqMVlTlJN36XKZWjTWmruB9cAXHnSD+rtNee46P6T6K1YB5acV+pv8AhF+GeWK/7P7EjpNotVndVIC1laAfk2dnlAkfTN49QqStSozhHkrPzf8ARJeyhKK5LXzf9Dm9JOuWhlbbj1x12AFrauFsHlANJ5SYE4qpOjCNKUZJXS5J7+ZDhqMXGS2XT7k4tDq27TaS8sNoU8G0CLphJQmTwlQw4iq8sIzhSUVdpXf8kXFLLTS1drvzGatrUW3EKcU1sGykNpiRIKi6qZvGSYGQwzmni1FSUkr5nv8AYeIt3kr3e/2LepjBDG0KyouEqUmRCVXiCeN4wJnhVPaM/aZUrWKsU/Wy22DxrnGUUUAB9bbZsmEq2zjMuBN5vxjKVmMssJ6hXW7IftX5CZm0a1n/AMRtvYDXohHf4o/8xt3p9tAEdo1dSKeUVzQ6qWYNsFI+cUfQmvLds+/Xkia2CprjkhBSBlO26As76wt1oLUAACVKGAxAgEDea10cVXpRywdkTjVnFWTsWLXoSzvBAcaQoNiEDIJGGEAjk4DDKpUq9andxb13CNSUW2nuVrVq22tVnSEoFna2pLePKUsYdQMnOZq+GKqJSeuZ218iyFdpPq+ZeZ0PZ0NFlLbYaOJTmCcMTJknAY8wqmVas5523fqVyqSbzN6kbOgrMhtTSWmw2sgqTJhRGIvSZMU5V68pKTbugdWbd3J3Lz7aFpKV3SlQIIJEEHAg81VRU4vMr3I3sQO2FhQbCktkNxcBuwiIi7wyHZU4zqxu03rv4jztNtPcjf0TZlrK1NsqWqJUbpJiPTgOypxq14xypuw1UklZPQmdsrKnEuqDZcT4qzdvJzyPWe2op1VFwV7PkRUmlZPcga0ZZUqvhtgLm9eARIVxB3GpupiGsrbsPPK1rlphDSL1wtpvKKlQUiVHMniTxqElUlvdicr7ka7LZ1bSQydpG0ko5d3xb3GMKlF1la19Nt9AzPTXYclpgKCxsryU3AqU8lHkg7hzU/a2trvf4iu+pBZ7FZGyFITZ0qBJBFwEEiDB3YYVOUsRJWbl/JJzk1ZseWbLs9l8BsvIlF3O9lPHGo+3zZ9b9RZne9zvi18rvMX1C6VXm5KcMCZxGA7KWWta2tviLM7WG2BphsFDGyAm8UoKeYSQD0ClW4svWqX+ISk5bssVnIjhTAp6a0ft2giCYWFYCTgFD111eyffPyB7AxrVM+Q55p9lejsRJ/8ACZ8hzzVeyiwHnzmm3D/nK86oZmFkbbUl4rsxUolR2ihJx3JrzHbHv/gia2DRrkjOApAefe6K2k2lF5KcGwAd5EzjhuJPbur0/ZHuX5kHuZlLDfBPorq2QiTwZryUeiloPQXwdryUeiiyDQXYN+SjsFFkGgmwb8lHophoKGm+CPs0BocUN8EeigNBuza4I+zSsg0Fhv6H2aYaCfBfQ+zQIWW/ofZoGSptKRMLGOJ5QxOWNLQQ7wpPljzh7aNAONrT5Y87+9GgDFWseWPO/vRoBofc9tE2wgEEFpc7zgpJEemud2mk6N/Ea3PRiK88MUCgYD15fKLKFBRRDiMQSkwQoZjqrpdmv23wYnsYRGmFfPL/AJivbXeuRHe+6vnl+er20ZgMmiy4ZUZwPU/c3RFij/VX3IrznazvWXkia2NIa5QxyaEB5v7qLc2hv6h/pr0nZLtSfmQe5kEtCunmEO2QpXAXZDhRcDtkOFFwO2YouB2yFFwE2QouAmzouAmzp3AUN0XAcGqjcB6WaWYCVNnpZgHeDUs4CGzU84Gl9zhq7beltz+msePd6PxQ1uenqrgEzhQAB1+ResSh9Ns/ardgHar8GJ7Hl7jRAwrtpkCjfc5+yrPVAKOsRVKkI3vufH4oRwdWPQiuF2rpWXkiyOxoTXMGORTA8/8AdIs6lPt3Ukwg8fo16XsiDlSdupCW5jHjcN1cJPAmD2V1HTaERm0J4jtpcNjHpeBxEEc3/SjIFmcpwAThExM76fDYhvhKeKe3+1HDYCeEp4p7aOGwO8JTxHb/AGo4bA7wlPEdv9qOGx2E8KTxHb/ajhMVhRak8R2n2UcLxCw8WxPN2n2UuF4jsWG7QLt8AXZCZk5nL5NLgvqIkFtHAfa/DUOD4jszhpRH0e1X4afo76iJbPbA4pKEBJUowBeViT/BQsO+ojV6m2N1u2N7RF0FDoGJMm6DvSKydo0XCg79UOL1PQFGvOMmxoNFwAWvj12xqMTy2h5ziU+ut2AWatbwYPYxfggNdPPYrud4AnhRxGFyC0IqUWI1+oYizK/fOdyK43a3vl5ItjsaE1zRjkUAZbW1PwyOdPdFes7D9zJ+JVPc8z1sEWhXQj7orqz7w47AWaRI1ur+ri3WEr2gQFEmClR3xOChnAo4ebUOJl0Lz+qxKNkXZJWCFXTCRBVF0q5jv31JQtoRc76lY6gq/aE/yz+OpcMjnGnUFz59HmK9tGQec4agO/Pt+Yr20cMM5ZT7ny4/TN+ar20sjDOR/wDDxz9oR/LV+KjhhnF/4eL/AGhH8s/io4YZxR7niv2lP8o/jo4YZwlYtSVhhaQ8OQ62b4SQQYviEhXMBM50nHkO/MraV1UdbZccDyVXUlRSA6FEJGIEuEZc1Q4NtR8W+hgL1FguFNWFfG2Dwdb9KgKa3Qnqj2FkfGrP/wA3/aPsrH2vrh/iRpqzD6q8iy1jZoEAtexNiWP9Rj/fbrf2e/bfB/QHsSf4fZn5fnD2VT6bU8CzhxH+8LP0/OHsp+mVPAOGjDPiuzEzGr1H/VlfvV9ya43anvl5IuhsHa5xIeimIzOtkbVEzN0x6K9V2J7l+ZXPcxmlXrKlwh4C9hMtqUchGIB3RXXe4lcrItejt6UfyV/hoDU1+inGi0gtg7MjkwCkRzAxG+pq9iLJ1lIkkKgEbiTOIwjpodwQnhKOC/NXRdgKLSjgvzV0XYC+Ep4OeaujULAxWkX9rd2B2d/xuV+ikSrOb2OV2i7HYK+Ep8lzzVUaisL4UnyXPNVRdisO8KT5LnmqpDsafRNtYULQsI+DGxBSW45d043T1Y1GzbJ6WJn7ZZAhRU0Cm6oqltJF2MZE44ThTySC6Mf/AIm1f+YY/wDQ/wD51HUZLY9YtBqcQGmGb5UkJixhJvFQCYVcEYxjQFzQWq0Ml1gIRdVeXBupH+UsnEHmrB2qmsO7+AotXLK68m2WMZNK4gJrur4k7zKaPY8g1t7Pft15P6A9gwTjWIvHTQB5u+K9JExGo1LHxdX71fcmuN2p75eSLobBuucSHopgZrWsfDN/VPqr1fYnuX5lU1qeaa3/AKdX8H3RXWluNbAJIpDPUNWP1Rn6vrNXQ2KpBNXiKP0kd9DEh6XARAGPX20iXwOCyKdyNiRLpouFh6RiD9Ff3kUASg1IVhb9QY0Kl2lYlcn0cr4K2H6bHdFOPeB7Fa1qlpz6i/umrHsRR4ZEAdArMi1hLV4/GGf3rX+4mhiPZCv4zZvrr/2Haydq/wDGl8BR3DqzXjmy4hUqq3IADrwfiL/MEnscSa29mu+Jj8foRlsHzmaz82X8h0UWA84fr0cTEajU39XV+9X3Jrj9p++Xki6GwaNc4kORTAzOtSjtkjddx9Feq7D91LzK5bnnGtol5UcE/dFdZ7ggEEERIigZ6Rqy58Va6CPtGrIPQrkGJ+DX9Zv7wqREYjCkSJ7k4jrxpXCw4JoED9a9Kmy2YKT+kWFNo5lKUnlc8CT2U7jSuef2W0KQ4HwpRcBBmSSrp4jHKoXLEj1RVqbSgLWsIBAVyiBgRNTvcqBNq1qsqJuqU4eCEmPOVApDsSWDTxOjbdaQkJIcswiZgbQIzKTjB4UXHYAWbWF5wReVdVKTOzgzgf8ALHHdwoc9AsYh5MKujdh2VWtiRY0Sq482o5BaD2KBo3Cx6rYdLtu2mzhBkhajGGWycG4niKy9q/8AFl8PqRW6NatdeJbLiI1BgBNdh8QtP1P6k1v7L0xcP95MjLYPg1U92XElIZ5u/XoomI2mhbGGWykYgrKhOcFKZnrmuBjanEmn4GhK2hbmslwHJNFwMvrU6A+kE4kYdgr1XYb9lLz/ALK5bnnes36wTIyT3Cuw9wQKtGY6KSJHo2pgBsbYIBxX99VRu0y2EU46hXSFkULJaFtkC4pnxtxUsAE80x21bGV1qUVIWloALJrAylAvuSrHcZgYZHE5HHGmRtclc1mZSkrSoKO5GSuw4jM5jdVEZ1HUs1oGWQItGurvyENIHPeWe8D0VoC1tytp5u1PtNPuphtBu4lIKlL5YIQMkwU4motk1EEMmEydwAgbyDnPTFRZJBpvQxXZl2hSV8nEkEKCQRKbwHKCcU4xAxkiKrz1M1lsRnB7oDA1oI2NVoX/ALj0iD87Zsv36T66iCIdXrAmEFasEp2hAOIF8SCdxIJPRVU5WRPJzD+g9X7EqyWdbjCVLW0hSjeVKlFIJOfGuZXxU4VGk+ZLD4eriJWh8yX3gsAMizAfxr/FVPp1XqdH8nq276v5EBYYa0jZA0kIvBciTiYPEmrcRUlVwdRvwOfVw9ShPLU+BtTXlBEVotCWxKzHeegb6sp0pVHaKFKSW5lNbdLlyzPoSISUGSczl2V2sBg1TrRlJ6lLqX0RsWsQOgd1cyXeZrWxNSA84tFegRjRvWPFFeaxHfNT3ONUiFTQBi9bwPD7JOICkSCJSQVtgyOia9N2Pf0ediPM0Ol9S7HaZUtu4qI2jai3AHN4hjnTWiGKnFav5ljhFlXQvubWFMKcUu08JVdQIO8NkXjxkweAqTxkpd0Sgi1rq43Y2WEMtNtpKlwEpCUiAnckY+NUqEpNtvUtp5b6gJL5c0PpMqMmWfvt4RurdSby6lWItm0PK0gjEVYVRbT0F2p49/tpWLOJIjVBIKsRhIxxA3T29tPYhJ31ZvdbLWRZLOmLoWC9414gyEAEwJgEwOjhVVOrnb8DRVouml4ox9nbUtSW2wpaieSlOJMRw5t9WMoR6/Y2TZbPbExeJs20UiRgC0pBSMxklRniqs8quSSj1NcaOeDlfY8Rs6ZUkZxB6sK1GJm+0BhoXSgO5VmP/uI9g7KCIX1Isq025BUICVpbViCQpKcBh9ZOVc/EyvGxp/8AXY9Ve0c25m2g7pugEdYxrl6tk4VZ0+67A1GirKHIKwTMXOQADwkJmeaaacdi942q42/v+wwxY22zKG0JPEJAPbE1YZZ1JTd5O5i9N6VDbjiE4rClA8E4ntNcuGCc5tz2u/iZ51LaIzTzpWZUSTxNdKEIwVooztt7lDS4lhz6prRQ94gW56JZDyEfVT3CuBU778zoLYnqIzzd+vQRMRvGPFHRXmsR3zS9xTVIjhQAEdYS5pNpC0hSQypZBxAIKQknr7q9F2a3HCSa62Eu8GrdaitLiFNOEBUApGcYpIkRioAdfSaudNSVrl+XxOstpLQhLbilKhSlEGJMZgJGNwTHVShRUdmSUPEq+6Q2PAlLKQVNlBSccLzraFRHMa0YWT4qj1KJ7XMloZU6G0l0tffbrq20KTzxmylZhIAMEypSUARO9RjMcaBlN5uDEjDgZHaKYDEAnAb8Ouhitc9fRoZLrVlQ4m+EpU2oHIiZBB6EntrFhXeUmdXGq0IL/eQf0Hq4xZJDTcFRkrJBVjGE7gImONa2jnoHrfvW+0sGeUwhGO8EH8SuysWLVssjoYJpqUTxZhsocKViCmUkfSSYPpFbm7q6OZazsz0HU5QOi9JcL9mPHAOJoewluM1U0stFps4jx7U3OZwWtM9GCY66x1YJpvwLXO+h7hbrSpC0gIKkEG8QMjIiOYALnA/Jy38+MU0TSuA9nK7xaWBevKTtJTenEgBMkAXVc8xuqPo8L3uMkd005eu7MJN2cwqDOGIO8Y5enAaIUU9Sqq1FabmE0nO2cnO8T24+uqqitJmN7leKiIq6T/QufUV3VbR94iUdzfaOPwTX1EfdFcKqvaS8zdHYtVWSPNnzXoImI3jPijorzWI75pYtUiOTQBmtJ2ssWx19ISVN2VAF6Y5doQkyARu7q9N2ZBSwyi+cmOCvMq/40eJxasxJ+grH7ddL0SHVmlQRKjXV0ZM2eeISof1Uehw6sfDQd1qUXtFuLVgV2dpwgeKDeDmE4/8AQVipWjiVEz1FZMyGg1xoXSZ4Fo9i0V2uRQtzDWVaUoClC8CoJVEchO/diqJ5qg73sWJK2pb1h0OGUi7BAMBacdpzFPyIAMcYVUYTzMnVp5VcEaOSS4gZcpOBGeIqctmVQ7yPd7LbLrqG0wQlAkXohQMQcDjh6aowsLQv1NeLqXqW6Bi+owYRvyWTv4XROXGtBlM5rU4GLVY7TgApXg68x4wK0HquqHXVNeGaDNGHnln56HlWtViKbfaYSf0q1DCRyuX66lSd6cSrEK1Vmi1RlOjNKTgQGVDLcrDLLKrORUtwLoNw+E2M8H0KPNCh7apmvVl5De57PpnWZ1DzjdxohClAXkqJgHCeVnWWnhoSindmqNNNXKVs1ltaUSllmYF3kK3zHyuY4Vb6JDxE4R5AVsvPcpbhbcJnkuFCcRPinkkdJxqWWEfVZ0KOHi6atFPrzd/qULQpRWSvFRgzF0kQIJAyrn1bZtDkY+hGjVyx/u3gMqsxFbSX6Jz6iu41ZR95HzJLc3ei1fAtfu2/uCuJWXtJebNy2Lc1WM84fyr0CMRvWfFHRXmcR3zUxTVIjhQMymsnj2sx/l2RIP1nHVEfYFep7JXsY+ch0u+BZnCU3TIGQwkHlc43T2xXaNVhtos11JIM47iDyYmTHSB007DT1PQNYmI0e8kbrEoeayojurjQft0/EzVOZidEH/sfSe8fBfeSa7K2KHuDNS9T3bQA+VIDAWU3FXipy6QVXRlG6Z3HDfUZK60NOHpNu72NfrZqcp5sKsy0Q2mQ1BClkDGFlUEwBAIHTUKNLJe71L8VTlNabI8v0FZi5bmETgtxM/V3iecAjrqdSVotmKjHNNRN5oi0JQp0pMBBeWQolRSPCXBClYkwFJ5R6zTg7xQ6kUpuxttHW0FRRjeSpScoxgL38xOVSIlPX1gO2B2JCmyHASMigi9l9EntFIDA62uhRQ6kkh5pCsTHLRDa5EZykdtVUdE10LcUvWUuqH6sKSBcvm45IWAJJjeqYCgDjBBiDxqqrKVy6hTi1fcitDJSsLOBQuUpi6AmSRhJ6Y3QcaSk7NFVaml8zdaziLY9jHLBnhISfXU6D9mi+HcRGLbji6onK/BF0Scx8qZJ5pPGr7kcvgVH1X/GdkgHGFdQBjfz0mNXWyJtcP1hKvKZZV9mPVXFluzm1u+BJpFRDbv0bn1FfdNWUu+vMFubbQpmzsfum/uJrjV/ey82b47IuxVIzzl+vQIxG+Z8UdA7q81iO+a2KaoEcKYjL6eUIfJyL7COpDTxOXOa9X2WrU4eT+pOjuwIlpsiLwBznlHhhHnV2NDR6xG7ZRBhaFYHATOXAilYkn4Hpul0hSHkDEFpaOb9GUn11w4u1VPxM8tUzznQC50PpI/RbPpFd4zcwvqY+4zZ2AskJIUFApJuFSuQcMp5Qk4cnpqiE3KUlyR2KMbU4p7l3XO2u2dlp1sxDl0pzvhQKjeHDkn0VKcVJNMKtR0kmjDOaYQCVtWRtLpJVtFJKikkybid1VKk3pKWhmdeK9aELMuWa1GzWNdoeSst2ht9gKF0qNoU6tWKSQQOQSTWtbGJvW7Ltk90ezofW/s3FpNwBAASdps0JWvGRklQzoFmCb/uiWe0N2ltTD6ErSpKSbkrCxBBAPIPWR0ZUmh5kzLGH7O0kuBLjcpIUYSWybwKcIBBBHWOFZs3Dk9NGa8nHhHVXRu9SNDWIIDjF9wgnlLUSb5AvckG6CMsOfE51fKEZ6tF1GKivVZX181bYQ0bS1LbgPKEqUHEnA4E8lQKgZ4SOEV1FGELIpr0r3kENZ3YtazhCg2SSkKwLaJwOeX5mq8M/ZodPWJAFoTmpCioEZJCRkZIGE8/HCtOgmmyG0okBIEkEwo3E8kEg4hXGOzhSGnzDdus6VJYUpIJ2DQM4+LIrynaM5wrNJmWcU2VPA2/IT2Vh49TqQyoraTsLexeIQmdm5u33DV2Gr1ONBN819RZEP0HpFoWZiXEghpsHHEEIGdX4ijN1ZWXNlsZKyL3vsx86j01X6PU6Mlnj1MG6on5KuyvQejTMljeaOfS42FIMjLrAEivL42lKlVyy3NN77ExTWS4HAUxGM025LH17U6rzUJA+/XscBG0UuiRZhubBjCVCUwkznJgQMczgDXRND6lC1KxSgZqUkdRIFFtGyNWVlY9VsfKERhiJ6TuriO2e/iUR2AOrVms9mZfaWrboWG+SpEbRWIukScjcknjXavljcglnnZFax6T2SygrwSG0jFSQcE70EHxid8YmqYXgrHfw6p1I3fkHlWxl1IFoQlTMXsQVgEZKxxAz451OM7sqxuFapNx5CNt6J8hr+Wv2VacEDe6M5Y1aLcbYUlNwpWhKUEC/tUTEjAkFfbTQjxrR6ceaRwzx/v2VNCZsdCBi6vbXZvC7IOUVNW5kHfkWx4FeSSlCgCCRdOIBxGPNQ1ESzGu1HtDYD2zSENqdUUIyCEnH11W9jr4OMnBuxN7pD/xZu6rNwpVhIgtqMHHk+LMngaqqRTjqGKcoR8xdPkF1smeUywcIky2OPOB6az4fu/FldK+QrJZbCgFByDuMD5IMgmN8+jr06Em5WI7WhAMITe3AhUkHHMAkTgf7UmCbZo0CbPZj/pkeaoivK9raVvmZp7kcVyyBDb0y07+7X901dh/ex819QPPLCSG0AggwBkcwK9XOjPM9DO0W4PA+ar2VHgz6BYgteqVpHiJvDgVIB+9FdHMiyxr9SGFs2UIcQpKwtZIgnAxGIkV5rtbDVamIzQi2rIshsHi4OfsPsrleg1/0MkRrcgE4yAT4qtwnhU44GvdeoxMw+kQrwezEBUS+SSkwFFaUgGRgeRlXq8Mst7luHso6g8Or/IrVmNGgOstpLtpanLaojmAUMubCpz0gzHN3Z6LadYEMpbKQHDeAUAYupT45yzBERXIjh5Sm76DzJICuaPcvG6hREmPFGE4V1b6FNmDdMaGcIKg2SpRCdxmThABzFQqNJXNmFqzXqJbl/RyXEoLSmyg7OSTBvEynGIu4is8p5WmuZ1PSnUoyhazSsL7zrObc9N2tt0eesD9YdXT4M+QlQuoK/Gw5PKOExkOFGYLGA0SnEDib3qHrqcRM2Gi9CPOs30C8hSlYXom6bswcMwaHJJgkxr2g305sq6gD92aWZBZhDV3SAZvpXIIF5UgCIxnjkd9Jysej7OlDgqIX1jtKF2Fbh5MBChlibwEDpmKJetEfaMPYv5lvSKypuxLyKrFZldBuGax0VbMvFnKov1Skmry4ep5Wd4z0nhFFxWNRZHpslnKiSZeGRP+ZzDhXn+1MPOrU9RXMtVWYxbw5/NX7K5qwGI/SVDXgFIWnHFKh4qt4I4VdSwOIU03Hn4AYdvVV1GAIH8UemDXrs6IZSX/AA895Sf5n/1ozILGtNo4R2iq7EhVWkmouCYXGLtCjmfz20OCGNU7OE4dFCSQDFEHMT1VNAU7To8LmCkHcC20R6UE01YVgS7oopxUyJ3LaVdI6kj1Cp6MjZlcNpRMKUg8CCDz4jfzmKYrFxnSLyRgsLHAqSs9d03qVkO7HOacVKCpvFKr+Ei9yVACDzkYzVVam5RsjVg5+0L2i9LJWlxLiQlxAQu8JvLQCEm8N0KUDA45YEkyR0TWxPi2pyXUkTpxrI3utJ9lTysx3Ft2mWgw85g4lKSSnK8IxHK4iaLO4zyHRbRSTPyRHp/sauiVs9g0DZ9nZWUHA3ATzKVy1elR7Kpk9SxbFs9FIZjNYsbWAM7qAvIggco54RdjuqSOpg1LJoai12FDjCW3E3kkJN3EQUjdGIzqc9EXdpTTp5erI1WYFKEyuEJCESpRuoGSZJneaoUFdvqcZSa2Y0WRPBXnK9tGVDzS6jxY08D5yu+aMqDM+paWVlKU3iEpmAmEgExJ5IEnDM76WRXuJu+4gKgcFKHHGe+aWRdCNhxK/KHWme4inkj0Cw4rXvukdPcCMO2paAMg8D9mjQQ0n8xTA4DnoAW7SGKlHR+eNFgF2lFh3HBzmpiuKFfmKBjSvs6KLAU7RYm3PGbSefI9oppsjoDfeFSZuOSk/IMxzQZMdMVK5OlN05ZkWrTYAtwOKSUQgtlKVXkqSUFGJIByJ9FQs73HKea9+ZQe0CQZaIP0VyOxQj1dNTUupW49Cm9ZmcQ+h1kkwSCVIPWQfXT15CsuYM8Ds7RdbuFxpVxQtAUSWVEERcQYUjiDxywAquTkmmvkXQjFpp/M1TFptF0KGxeSQCkiUkp3HERiKfqsr9ZDXtPlEbRhxM54pjqUcDTy9BXKRYDz7jxnY7AzMAhYBBg4jxccCeelqrGilXnBeqzQ2e0X0IkxyU8PGGeIzn1GoqUmtSzE15VEkx0Dp9HCgynAcOojGmAt7noA49fXlQI4L/6fnOkFxS5+RFMLihfV059poELe5z2UgIwmmB12gDh00ALe/IoA6PzhQAl3ooA5X5gj20AJJ40ANvU7gOBw/v30wOSfzhQMdP5mgBFGUkGI4GIPTQIqixspIIbbBO8IQDlOJj8zRuMthzOObn5vVRYLjUiRlPThO7KlYLlR/RbSpIBROeyUpEzxu57+2mBcSCEpBUpcCLy1XlkDKVHFRHE0h3Onmk85gUWFc6ezeBxmiwHFUcI45nhv6qBHdXowPsosA24f7UgHpb6B30Adc4duYp2Ady+I/PVRYCIGogOFMByaAONADVbqAIkHDroAVVADd5oAWfz1igB1SAVrPqHeaAHpONAESDyR0DuoA5Ry6fUaAHExlhTAYg4q6f6U0gFVkej1UASJGAoGI9mKBDTQA5sZ9NACLOFAE8YCkwEPjDo9YoAlAiYpgUL1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SEhQUExQUFRQXGBcXGBgXFhUXFRQUGBcYFxgcFRcYHCghGBolHRgUITEiJikrLi4uFx8zODMsNygtLisBCgoKDg0OGxAQGywkICQsLCwsLCwsLCwsLCwsLCwsLCwsLCwsLCwsLCwsLCwsLCwsLCwsLCwsLCwsLCwsLCwsLP/AABEIAPoAyQMBEQACEQEDEQH/xAAcAAABBQEBAQAAAAAAAAAAAAAFAQIDBAYABwj/xABSEAABAwEEBQYHDAgEAwkAAAABAgMRAAQSITEFBhNBUSJhcYGRsRQyUpKhwdEHFSMkQlNicqKy0vAzNFRzgpPC4RZDY7MXg/ElNVVllKPD4uP/xAAaAQACAwEBAAAAAAAAAAAAAAAAAQIDBAUG/8QAOREAAgECBAMECAYCAgMBAAAAAAECAxEEEiExE0FRBTJhcRQiIzOBkbHBBhVSU6HRcvA0YiRC4YL/2gAMAwEAAhEDEQA/AJgqK6NjLcalCicpFQnWpw0k0n4sEmyTYGfFPYar9Lo/rXzQ8rIVMKkgpUR0GmsXQ/XH5ojlfQgasayfFUBzpNWPHYe3fj80RUJdC+02pOF1XmmqHjcN+5H5osUX0Jg2T8lXYah6dhv3I/NDUX0GqbV5Kuw0en4X9yPzQZZdCVLR8k9hqPp+F/cj8x5X0IXLGombp7Kku0sL+5H5keHLoQuWJfkK7Ka7Twn7kfmJ05dCJWjnPIV2VL81wf7i+ZHhy6He9znkKo/NcH+4g4cugxejHfIVTXa+C/cQcKfQZ71vfNq9Hto/N8F+4v5DhT6He9b3zZ7U+2l+b4L9xfJ/0HCn0FGinvmz2p9tH5xgv3P4f9Bwp9Bfep75s9qfbS/OcF+5/D/oOFPoL71PfNnzkfipfnWC/X/D/oOFPoL71P8AkfaR+Kl+dYL9f8P+g4U+g33lf8j7SPbS/O8F+r+GHBl0FGhHvJHnJ9tH55g/1P5MODMcNBPeSnzk0fnuD6v5MODMgtuj1tXb4AvTEEHKJ7xW3C4yliYuVPZaEZQcdyqU1rICRQAVtKcJrLBlzCGiFS2frHuFeP8AxDpil/ivuaKL9UuzXBLjpoEdNIBZoGdNAhQaQDqYC0ARO2lKQSTgMScgAM5NTjTciviK9lqUV6eb2anQoKQkhJKQTBMfiHbWqOCnnUGrN9SfDquahazfUjtGsCENtuKvXXPFhIJynETU4YKU5ygt0EKVWUpQVrouK0qhKw2pSQswQnEEzIEbpwOFUrDTcXNLQglUcc9tC4lwGqGmgU0xxqNyYk07gdNO4HVK4CzRcDpp3AUUwHCncAHrRm30K701638Ov2c14r6GXEboCBFejM465SANKQCKxp2NBNo5EJIHlHuFeR/EDviV/ivuX0tizXBuWCUXAWi4C0hnUALQIWaEDBdu000hYbWsJJE74HC8ch11vo4SpKOdK5Dg1asc0VoA3XH7K5tVLU+wuJOcDdgMEnowPNhHRiqVeGRLLJbGmMaVeGRLLJDGrMlDjjSCCzaW1KaO4LAJAHRj9mpOblGM5d6D18ibm5RU33oOz8jmWy4iwJIIErKpGASgg48MAabkoyrNeFviNyUZVmn0t8R9mtSQXLY4JKlFLKd5+TI6sJ+txFE6bajh48u8wnTclHDx5ayZb0al1Ev2l0oSr5ByPDA+LzAY8aprcOa4VGN7cymtkmlSoxvbmHNFaUQ8DdMwYxEEcJHA7q52Jw06L9ZFM6c6TyzL1ZUxnU0wOqQHUAdTAUUwHpqQAXWYYt9Cv6a9X+HH6lTzX3MuI3QGu16Uzi7Ogdgw6LvRWRal70J7CZSen1CvH/iBWxK/xX3LqXdJ64JcdQM6kB1AC0CFoEQPvgG7vIKo5gQO899aKVNv1uRVVeljJ2q2IXjabC4k71pBnz4T312qdKUfdVV5GynScfdVV5CaPuj9UfCgZlh7AK4hM4T0dZNSq5n76Fv+0SdRSfvo/wD6iaLR9gS0kAJjEqgm9s1KAkIJyHRXNrVpTlq/Dz8znVaspu7f/wB8y3VJUDrfYoKXG0JK0i6m+qG2xiSoJykfnKtdGrdZJt2eum78DTRq3WSTdnrpu/ACuli9Lzq7S5wR4g5k4jDoPVXQSrZbU4qC8dzoJVstqaUF47hTRtqVeSlFlLTZzV4pyMEi6Jxjec6x4ilHK3Kpd9DJXpxUXJ1Ly6Gk3CuOVo6gkdUgFpiOimAopgSJFSAD6yJ/R/x/016n8OPSp8PuZsRyBF2vSmcWOagAuFVkZouTWVMAxx9Qrx/b7/8AJX+K+5dT2JIrhlx1IDqAOikAtArCimBm37Xdt0KyUNn0SAR9rvrtU6V8LdeZmn3iuoONruJtwviBddTEzkLypmeark4TjndLTqmbk4TjmdLTqiVdg2l7wtppuP8AOQsJk9Bz6+yoxq5PcSb/AOrVxKrktwJN+DQ2w6VaYBSu0l0fJ5CpSPr76dXDVKzzKGX4/YdXC1KruoZfiWBrRZ+KvNqr8ureHzK/y6t4fMrvuM2lYvWk7P5uC2J+srP8xFXxjVoR9Wnr13Lowq0IaU9eu5YLLyJDSWLO0BO0JCiRxkjvHXUM9KWtRylLpsVqdKWtRuUumw/RSCtd7wpbt3MAFKCSCBO48eqo4mShC3DUb/MVd5Y5eGo3+ZpDXFXUqQlMkLTAUCmAtSEKBQA8VIAXrCMG/wCL+mvT/hzep8PuZ8RyA8V6gyi3aBhIt8KzXL7Fiy+Ken1CvGfiD/kr/FfcvpbEprhlwkUgOigDooAUCmAsUITMnrdo8lV8ZKGfBQEdwB7a7vZ1ZOGR8iiorO5FofTSXeQ7cRaki6hxaQQrhwg9ffFTrYeUNY3cOaQoycdH3eaFtmjA2NrbFOPKxhKAq6OlUC6MsOT11OnXc/UopRXjv8jpU67n6lBKK6sms6HiJasrLKfKcHK7TB7RUZcK9pzlJ+BGXBvapUlJ+BMF2o4B2yK+jIPoillofpmLLQX/AKzKtsBT+s2NMfOM4R2HvIqyFn7qo/JllNJ+5qPyZasOjFtlK2XlIZOKkupIKRzpMCTxw6TVVTERmnGcby5NFFbExkmqkVmXNBjRiEq5SEhLckiBF9XGOHsrmYmT7rd39DLFSk80glFZi06KAFAp2AcE1IBbtOwHUCHJqSAGaxDBvpV3CvT/AIc71TyX3M2J2QHr1NjLc6iwyorWF35hfmmuVxJG/IGtAWlTrRUpJSb5EERhCfbXlO3JOWITf6V9ycVZBCK4wzqErsZ51pLWJ42hxTbq9mF8lIUbpSiBlwVE/wAVeno4KmqSjKKvbX4nYpYeHDSa1sejIIUAoZKAI6CJFeZnHLJx6HJlGzsLdqIhwTTENfswWkpUJB/OHPVtOcoSTiJq+hjNPaqKxIF5O5QGI6RXcw2OjPR6MqcWgRZNJWyy4JO0QNyheAHeOoitM6NGrq1ZkLJlpzW5tyBaLIFEbwTPUCPXVUcHKHu52LKc6lPuv5HDT1j3WNZ6SYqXBxH7hb6VX/Uy0zrM4QEWezBA3CCewAD11TLCwvmqTuZ5ZpO7Ctg0E++Qu1qN3MN5T9YDADmzrLWxVOCy0Vr1JxpW3NOluMAMK5liwds6LAO2Z4U7DOuU7ACtP6W8HRyRLhHJnIbpPsrbhMLxpa7Dgs01HqY/QFoKLQ0okwVBJx3L5OPaD1V2sVSUqMlbl9Dt4impUmkj0UivMnCFFNADdYAu6i42lZkzeKhAgZXa7nY05RlOz5IjKKe4ISH/ANnZ853216Diz6shkj0HRaP2dnznaOJPqx5I9AurTDf7Mn+av2VVckSM2gOC8lAbExAUVdcnp9FeX7a9+vJEkLFcgdgZrHatlZnVb7t0dKsPWa2YGlnrRRZTjnko+J5UlcOBP0Se6O416rlc7Oe1RRPU9UrWFWNBJjZyg8wRl9kprzOPotYh256nOxkMtV+Opn2NLuO28BLrgaU4ISSbt0JyKeBIJ666E8NCnhdYq6W5oVKDw2a2tjQ616RDTC0gkOLEJumCn6UjKK5+Aw7qVFLkv9sYaFuLFPqZzQutrragHiXW95MbRPOD8roOPPXTxHZ1OavBWf8AB1KuChNXho/4JNMaaU9am9i44luW0clagFcsyq7PPGPAUUMKqVF50m9eRDC0VwpZlqr/AENXp9TLSFOOISTjECCpW4SK5mE4s5KMXocuFPPNR6nnNkdF9BclQBF7eSmcYnfE16GcbxaR3qmFpyg4pIr6W0ohL60pQpKZF0cxAjGinB5Ffcw4arSjBRktRbVpNTMQpwTPiqUMuMVLInyRsrOlTtmivki5YtLOO7M33EpF0RfXiLxMqxxOJ6gKqlRgk9F8kV0clSEpJLny8D0LWPSng7aikSshV0YxPE8wwrg4TDcWWuy3OI3ZmH0bpNbIdWklSyyoJvEkJUSkzid0Gu3XoRmop7JnXxkUqcWlzQMt+kVNJBlZkx4ysMCfVWhQi+SNFWcKcU2v4CmrOsa5SoKWUXglSFEqEYTE5GDzVmxOFhOD01K506Vem2lqE9bnrzxTuTyezP0k1HAwy0kc7AwzVr9DK2S0FTrycrpF3oAgntrczqUqinKSPW7FaNo2hzykg9ZGPpmvKVoZKjj0ZxKsMs3HoTCoIrGWq0FAEXcT8pKVbt0jCu12R35eQmQp0m5/p/ym/wANd0Q730c/0/5Tf4aAMWtTvzqe1ugA/q0pRaVeVeN844ZXU8K8v2179eSJIJ1yCRkfdBtMIbbG8lR6BgPTNdrsmnrKfwNmBhmq36L6mLbQkSYJUcuAArsu9zdKjKVVTvsanVC1fB2pri3fHSAUq9BR2Vz8bD16c/GxV2lC8VNeRS0En481+8/pNXYnXDy8icF/4fw+4c1+Tin6n9RrH2X3X5nNoL28fMwrtmcvbRGIAgp4xie+uxdLRm/EV5Uqqt0CGi1AuMkb3G/viq6ncfkzcpqdJyXNP6Gr90G1ytDY3YnpP9rvbXN7Mp2i5dTmdn081VyfJfUxbDRC1KJkKAEcLuXrrrPY30HN15NrT+jQW2xtKszLgTyiFBUweUg3eGEiD11jpykqsos5WJhw8Rbxv8yXV3Rrb6bQXEzcQFJ4SQvPsFRxVWUHBLmzb2p3Y/H7Am4ErgYAEVrfdF2drRl/vI2uvY5KP4/6a5PZu8vgcee5i2Mj9Q9wrrS2O1jfcx80SNFMG8kKkYScAeMRjhhuzptPkaa9BVYpN2Cmqmi0qcKyAG2vhFAbziQI4SPRFZcZWcUoLeWhmxMlQpZIrcp212+4SeOPScTWiEcsbIj2dTtScubKTrKdqXAbsi6EmMfaamlbcsoUOE7t3bN5qbaL1nKd6FEfwq5Q9JV2Vw+0oZaubqjDj4WqX6hwVzzCCdZmbzaMSIVuJHyTXZ7H95Ly+4mZ7wT6S+1XtrviO8E51+n20AAHtDfTX21dw0VZ2a/Udi5ZlCSfhVmTnkmvJ9uK2IXki6Dug6a4pM831xtJctSgMbgCR0jE+mvT4CCp0E3z1OngllpuXX7AdWr9qW3tFpUhGGeGeWBx9FXrFUs2RO7M1XFTZa0XaC0sY/JKFc4Um6fb1VKrBTjb4nQb42F+H0LVgtaWrUhxUlKFgmACYjdJHGoVKbnScVzQ6MXPC5VzX3COs+nG7SRswsQkjlhI3zhCjWfBYWVFWlb4GOOFnTqwk+pY1c0el2xvKjlpWog8U3EkjvNQxNd068VyaDtFeuvIAspCHUbgFpUfOBPdW9+tB26F+BlfDyXn9CfWO2lx9xYBOJgdw7h1VXh4KnSSZLCvg4fO+eoHdstpBClC4MFXYIlM8+JmDVsJwlsZXj55l0DNjtHIUjd4w64B7k1GUfWUi/tCF3CovIN6k4i1D/ST/wDJWHH6On5/0PtN3jH4/Yzlrch0pOEgEc5xn1V0I7FfZlRJOLNBpzWFNobQLikuCb2V0kxikzMYbxWTDYSVGb10ZGfZ8nPR6Adts3FKg3bpAO44bvR21rk1sWY+qlGNNf7Yo26wKeRCSQU8rpjD11K6juWY2bjCLT5/Ys6C0kuCcQqChf0kmPYD1VCcFLcldYmg1z+5cs2j3XyUtRfiZMAJE549NRq1Y0o3kKrN4ehFR32AuntAKsqr6lla0qBJOXHCp0qyqRTRzKdeXEWZmy1JtMPKTucRI6U4j0FVYu06d6akuTN+NWampdPubSuEcgZabGXQACBBnGeEV2Ox37WXl9xMpDR6vIV5p9leiIai+96/IX5h9lAGZtDWFaCgMasD4A/vF+qvIdvf8leSNFN+qEXFQCeGOFcWKu7Flzz1vVm0O2kOBSmxeC1FSTEzJgKznhXoamNo06WXfkTpV6iWXkb3SyUlly8UpBBxUQEg5jE88VxMK5KpFpCactjzt3Vh5832lEJg4jFJjgRmd0V6KWMp0/VluSp1qtNZTrTqfaVGRtBgJwwkCCeul6dRXNBHEVIqyFZ1KtAxUVmQRG8bgeY0vzCl1QSr1HY2mqeglWRlaFuFZWb0YQnCIHE5T+Z5OLxKrVE0rWCdSU16xlbfqe+6q8L6IAEDfju58fRXUjj6SVrkKdWpCNkXtVtXQm0KtCn/ANEVFSApJCSQoG/ndA5XDLmqjG4lumqaj3uf9F2arZKV9Q9rBYfCEtra5cg4pIIKTiCDvGfbWbB1+C3GehnqRkntqZJnUl1BvFSuVeSEkgRIgZnPh0V0fT6b+BZKpVkrGp1O1a8DSsqWpanAAQYhKROA5zOPVXMxmL40lbZDlUlJWkwPrDqipzIEieSoYnrAxrfQx0GtdGUxcoO6A9n1TWlaA9aNkknC8oJURh4qVZnEdtXSxV4vIs3ka4Vq81pc1WsmjUBttlKkoF1SE3lpCiTEnlEFRx9NY8FUk80nrz2KHCpN5km7HaC1PTZmXJUpbigIk4JjcMd+89HCo1Mc5VFbZDnOUo2bAVt1EcWsqBUmdwKY+9WyOOp7XIxqTirI0Wo2h2mWi4hZdK5F4ggJCSQUpkTEjE5GBXPx1Wcp5WrWLakqi9WZ2tOhzaZCcZACog3SOOPCKswmIVKNpadDO0000Q6paqCykuLUpayISDkgbz9YjDoqGMxnF9WOxa6s2rNmomsBWWbIMT0V1uyPevyEzUpFehAdBoA+f7Trk8oEbVMEEH4JO/rqVyvKaXUa0FyzKUTe+FXjAG5JyHTXl+25XxC8kWRVkHVVxSQgoGA9bbAt1La07NexKnFNOeK4mIk84hUTxPRXS7OqqDcXdZtLrkX4eeVtO+umgzRukQVWFDCQy24l11aABEAGACRlevGRGFW1aLtVlN5pJpJ/74FsqVlPNq1ZIhc008WStLoSXrZsmlEJIQyDE5YjA4njnVkcNTVTK43ywu/Fk40Y50mto3Yj+mH7P4WkubfZ7JKFlCBdccmQQnAwMY4gcaccNSq8N5ct73XggVKE1BtWvf5IVGkLU03aVuF24lm8hTqWQtLxISLobJEGSceHa5UaE5QjFK7etr7fEjkpylGKte/K+3xD2jEOtMqcfdLirgWeSEhASiSBGe+TvrDVcKlRRpxsr289TPUcZStFWMOkrs7JJkm2WdR/5pcw+ws9aq7Pq1Z2/bl/FjoWU55f0NfLn9Axp63LaCksLeSmzJQ2buxDQWBGIXy1nECAIw6azYalGbvUSeZt63vb6IppwzNOSTzPx2+hZtdnU7b2EreWkoZDuF0XVmEKSiR8rGd8ZVXCShhpOMb3dvh/8IReWjJpc7ECdMOLsxIeO1etNxuCLzbZUkQAMhAOP0qs9HhGrrH1Yxu/F2JKklNaaJXfyClkLr9qfIeWllpxCQgRyygcoE5gTnxnmrPUyUqMVlTlJN36XKZWjTWmruB9cAXHnSD+rtNee46P6T6K1YB5acV+pv8AhF+GeWK/7P7EjpNotVndVIC1laAfk2dnlAkfTN49QqStSozhHkrPzf8ARJeyhKK5LXzf9Dm9JOuWhlbbj1x12AFrauFsHlANJ5SYE4qpOjCNKUZJXS5J7+ZDhqMXGS2XT7k4tDq27TaS8sNoU8G0CLphJQmTwlQw4iq8sIzhSUVdpXf8kXFLLTS1drvzGatrUW3EKcU1sGykNpiRIKi6qZvGSYGQwzmni1FSUkr5nv8AYeIt3kr3e/2LepjBDG0KyouEqUmRCVXiCeN4wJnhVPaM/aZUrWKsU/Wy22DxrnGUUUAB9bbZsmEq2zjMuBN5vxjKVmMssJ6hXW7IftX5CZm0a1n/AMRtvYDXohHf4o/8xt3p9tAEdo1dSKeUVzQ6qWYNsFI+cUfQmvLds+/Xkia2CprjkhBSBlO26As76wt1oLUAACVKGAxAgEDea10cVXpRywdkTjVnFWTsWLXoSzvBAcaQoNiEDIJGGEAjk4DDKpUq9andxb13CNSUW2nuVrVq22tVnSEoFna2pLePKUsYdQMnOZq+GKqJSeuZ218iyFdpPq+ZeZ0PZ0NFlLbYaOJTmCcMTJknAY8wqmVas5523fqVyqSbzN6kbOgrMhtTSWmw2sgqTJhRGIvSZMU5V68pKTbugdWbd3J3Lz7aFpKV3SlQIIJEEHAg81VRU4vMr3I3sQO2FhQbCktkNxcBuwiIi7wyHZU4zqxu03rv4jztNtPcjf0TZlrK1NsqWqJUbpJiPTgOypxq14xypuw1UklZPQmdsrKnEuqDZcT4qzdvJzyPWe2op1VFwV7PkRUmlZPcga0ZZUqvhtgLm9eARIVxB3GpupiGsrbsPPK1rlphDSL1wtpvKKlQUiVHMniTxqElUlvdicr7ka7LZ1bSQydpG0ko5d3xb3GMKlF1la19Nt9AzPTXYclpgKCxsryU3AqU8lHkg7hzU/a2trvf4iu+pBZ7FZGyFITZ0qBJBFwEEiDB3YYVOUsRJWbl/JJzk1ZseWbLs9l8BsvIlF3O9lPHGo+3zZ9b9RZne9zvi18rvMX1C6VXm5KcMCZxGA7KWWta2tviLM7WG2BphsFDGyAm8UoKeYSQD0ClW4svWqX+ISk5bssVnIjhTAp6a0ft2giCYWFYCTgFD111eyffPyB7AxrVM+Q55p9lejsRJ/8ACZ8hzzVeyiwHnzmm3D/nK86oZmFkbbUl4rsxUolR2ihJx3JrzHbHv/gia2DRrkjOApAefe6K2k2lF5KcGwAd5EzjhuJPbur0/ZHuX5kHuZlLDfBPorq2QiTwZryUeiloPQXwdryUeiiyDQXYN+SjsFFkGgmwb8lHophoKGm+CPs0BocUN8EeigNBuza4I+zSsg0Fhv6H2aYaCfBfQ+zQIWW/ofZoGSptKRMLGOJ5QxOWNLQQ7wpPljzh7aNAONrT5Y87+9GgDFWseWPO/vRoBofc9tE2wgEEFpc7zgpJEemud2mk6N/Ea3PRiK88MUCgYD15fKLKFBRRDiMQSkwQoZjqrpdmv23wYnsYRGmFfPL/AJivbXeuRHe+6vnl+er20ZgMmiy4ZUZwPU/c3RFij/VX3IrznazvWXkia2NIa5QxyaEB5v7qLc2hv6h/pr0nZLtSfmQe5kEtCunmEO2QpXAXZDhRcDtkOFFwO2YouB2yFFwE2QouAmzouAmzp3AUN0XAcGqjcB6WaWYCVNnpZgHeDUs4CGzU84Gl9zhq7beltz+msePd6PxQ1uenqrgEzhQAB1+ResSh9Ns/ardgHar8GJ7Hl7jRAwrtpkCjfc5+yrPVAKOsRVKkI3vufH4oRwdWPQiuF2rpWXkiyOxoTXMGORTA8/8AdIs6lPt3Ukwg8fo16XsiDlSdupCW5jHjcN1cJPAmD2V1HTaERm0J4jtpcNjHpeBxEEc3/SjIFmcpwAThExM76fDYhvhKeKe3+1HDYCeEp4p7aOGwO8JTxHb/AGo4bA7wlPEdv9qOGx2E8KTxHb/ajhMVhRak8R2n2UcLxCw8WxPN2n2UuF4jsWG7QLt8AXZCZk5nL5NLgvqIkFtHAfa/DUOD4jszhpRH0e1X4afo76iJbPbA4pKEBJUowBeViT/BQsO+ojV6m2N1u2N7RF0FDoGJMm6DvSKydo0XCg79UOL1PQFGvOMmxoNFwAWvj12xqMTy2h5ziU+ut2AWatbwYPYxfggNdPPYrud4AnhRxGFyC0IqUWI1+oYizK/fOdyK43a3vl5ItjsaE1zRjkUAZbW1PwyOdPdFes7D9zJ+JVPc8z1sEWhXQj7orqz7w47AWaRI1ur+ri3WEr2gQFEmClR3xOChnAo4ebUOJl0Lz+qxKNkXZJWCFXTCRBVF0q5jv31JQtoRc76lY6gq/aE/yz+OpcMjnGnUFz59HmK9tGQec4agO/Pt+Yr20cMM5ZT7ny4/TN+ar20sjDOR/wDDxz9oR/LV+KjhhnF/4eL/AGhH8s/io4YZxR7niv2lP8o/jo4YZwlYtSVhhaQ8OQ62b4SQQYviEhXMBM50nHkO/MraV1UdbZccDyVXUlRSA6FEJGIEuEZc1Q4NtR8W+hgL1FguFNWFfG2Dwdb9KgKa3Qnqj2FkfGrP/wA3/aPsrH2vrh/iRpqzD6q8iy1jZoEAtexNiWP9Rj/fbrf2e/bfB/QHsSf4fZn5fnD2VT6bU8CzhxH+8LP0/OHsp+mVPAOGjDPiuzEzGr1H/VlfvV9ya43anvl5IuhsHa5xIeimIzOtkbVEzN0x6K9V2J7l+ZXPcxmlXrKlwh4C9hMtqUchGIB3RXXe4lcrItejt6UfyV/hoDU1+inGi0gtg7MjkwCkRzAxG+pq9iLJ1lIkkKgEbiTOIwjpodwQnhKOC/NXRdgKLSjgvzV0XYC+Ep4OeaujULAxWkX9rd2B2d/xuV+ikSrOb2OV2i7HYK+Ep8lzzVUaisL4UnyXPNVRdisO8KT5LnmqpDsafRNtYULQsI+DGxBSW45d043T1Y1GzbJ6WJn7ZZAhRU0Cm6oqltJF2MZE44ThTySC6Mf/AIm1f+YY/wDQ/wD51HUZLY9YtBqcQGmGb5UkJixhJvFQCYVcEYxjQFzQWq0Ml1gIRdVeXBupH+UsnEHmrB2qmsO7+AotXLK68m2WMZNK4gJrur4k7zKaPY8g1t7Pft15P6A9gwTjWIvHTQB5u+K9JExGo1LHxdX71fcmuN2p75eSLobBuucSHopgZrWsfDN/VPqr1fYnuX5lU1qeaa3/AKdX8H3RXWluNbAJIpDPUNWP1Rn6vrNXQ2KpBNXiKP0kd9DEh6XARAGPX20iXwOCyKdyNiRLpouFh6RiD9Ff3kUASg1IVhb9QY0Kl2lYlcn0cr4K2H6bHdFOPeB7Fa1qlpz6i/umrHsRR4ZEAdArMi1hLV4/GGf3rX+4mhiPZCv4zZvrr/2Haydq/wDGl8BR3DqzXjmy4hUqq3IADrwfiL/MEnscSa29mu+Jj8foRlsHzmaz82X8h0UWA84fr0cTEajU39XV+9X3Jrj9p++Xki6GwaNc4kORTAzOtSjtkjddx9Feq7D91LzK5bnnGtol5UcE/dFdZ7ggEEERIigZ6Rqy58Va6CPtGrIPQrkGJ+DX9Zv7wqREYjCkSJ7k4jrxpXCw4JoED9a9Kmy2YKT+kWFNo5lKUnlc8CT2U7jSuef2W0KQ4HwpRcBBmSSrp4jHKoXLEj1RVqbSgLWsIBAVyiBgRNTvcqBNq1qsqJuqU4eCEmPOVApDsSWDTxOjbdaQkJIcswiZgbQIzKTjB4UXHYAWbWF5wReVdVKTOzgzgf8ALHHdwoc9AsYh5MKujdh2VWtiRY0Sq482o5BaD2KBo3Cx6rYdLtu2mzhBkhajGGWycG4niKy9q/8AFl8PqRW6NatdeJbLiI1BgBNdh8QtP1P6k1v7L0xcP95MjLYPg1U92XElIZ5u/XoomI2mhbGGWykYgrKhOcFKZnrmuBjanEmn4GhK2hbmslwHJNFwMvrU6A+kE4kYdgr1XYb9lLz/ALK5bnnes36wTIyT3Cuw9wQKtGY6KSJHo2pgBsbYIBxX99VRu0y2EU46hXSFkULJaFtkC4pnxtxUsAE80x21bGV1qUVIWloALJrAylAvuSrHcZgYZHE5HHGmRtclc1mZSkrSoKO5GSuw4jM5jdVEZ1HUs1oGWQItGurvyENIHPeWe8D0VoC1tytp5u1PtNPuphtBu4lIKlL5YIQMkwU4motk1EEMmEydwAgbyDnPTFRZJBpvQxXZl2hSV8nEkEKCQRKbwHKCcU4xAxkiKrz1M1lsRnB7oDA1oI2NVoX/ALj0iD87Zsv36T66iCIdXrAmEFasEp2hAOIF8SCdxIJPRVU5WRPJzD+g9X7EqyWdbjCVLW0hSjeVKlFIJOfGuZXxU4VGk+ZLD4eriJWh8yX3gsAMizAfxr/FVPp1XqdH8nq276v5EBYYa0jZA0kIvBciTiYPEmrcRUlVwdRvwOfVw9ShPLU+BtTXlBEVotCWxKzHeegb6sp0pVHaKFKSW5lNbdLlyzPoSISUGSczl2V2sBg1TrRlJ6lLqX0RsWsQOgd1cyXeZrWxNSA84tFegRjRvWPFFeaxHfNT3ONUiFTQBi9bwPD7JOICkSCJSQVtgyOia9N2Pf0ediPM0Ol9S7HaZUtu4qI2jai3AHN4hjnTWiGKnFav5ljhFlXQvubWFMKcUu08JVdQIO8NkXjxkweAqTxkpd0Sgi1rq43Y2WEMtNtpKlwEpCUiAnckY+NUqEpNtvUtp5b6gJL5c0PpMqMmWfvt4RurdSby6lWItm0PK0gjEVYVRbT0F2p49/tpWLOJIjVBIKsRhIxxA3T29tPYhJ31ZvdbLWRZLOmLoWC9414gyEAEwJgEwOjhVVOrnb8DRVouml4ox9nbUtSW2wpaieSlOJMRw5t9WMoR6/Y2TZbPbExeJs20UiRgC0pBSMxklRniqs8quSSj1NcaOeDlfY8Rs6ZUkZxB6sK1GJm+0BhoXSgO5VmP/uI9g7KCIX1Isq025BUICVpbViCQpKcBh9ZOVc/EyvGxp/8AXY9Ve0c25m2g7pugEdYxrl6tk4VZ0+67A1GirKHIKwTMXOQADwkJmeaaacdi942q42/v+wwxY22zKG0JPEJAPbE1YZZ1JTd5O5i9N6VDbjiE4rClA8E4ntNcuGCc5tz2u/iZ51LaIzTzpWZUSTxNdKEIwVooztt7lDS4lhz6prRQ94gW56JZDyEfVT3CuBU778zoLYnqIzzd+vQRMRvGPFHRXmsR3zS9xTVIjhQAEdYS5pNpC0hSQypZBxAIKQknr7q9F2a3HCSa62Eu8GrdaitLiFNOEBUApGcYpIkRioAdfSaudNSVrl+XxOstpLQhLbilKhSlEGJMZgJGNwTHVShRUdmSUPEq+6Q2PAlLKQVNlBSccLzraFRHMa0YWT4qj1KJ7XMloZU6G0l0tffbrq20KTzxmylZhIAMEypSUARO9RjMcaBlN5uDEjDgZHaKYDEAnAb8Ouhitc9fRoZLrVlQ4m+EpU2oHIiZBB6EntrFhXeUmdXGq0IL/eQf0Hq4xZJDTcFRkrJBVjGE7gImONa2jnoHrfvW+0sGeUwhGO8EH8SuysWLVssjoYJpqUTxZhsocKViCmUkfSSYPpFbm7q6OZazsz0HU5QOi9JcL9mPHAOJoewluM1U0stFps4jx7U3OZwWtM9GCY66x1YJpvwLXO+h7hbrSpC0gIKkEG8QMjIiOYALnA/Jy38+MU0TSuA9nK7xaWBevKTtJTenEgBMkAXVc8xuqPo8L3uMkd005eu7MJN2cwqDOGIO8Y5enAaIUU9Sqq1FabmE0nO2cnO8T24+uqqitJmN7leKiIq6T/QufUV3VbR94iUdzfaOPwTX1EfdFcKqvaS8zdHYtVWSPNnzXoImI3jPijorzWI75pYtUiOTQBmtJ2ssWx19ISVN2VAF6Y5doQkyARu7q9N2ZBSwyi+cmOCvMq/40eJxasxJ+grH7ddL0SHVmlQRKjXV0ZM2eeISof1Uehw6sfDQd1qUXtFuLVgV2dpwgeKDeDmE4/8AQVipWjiVEz1FZMyGg1xoXSZ4Fo9i0V2uRQtzDWVaUoClC8CoJVEchO/diqJ5qg73sWJK2pb1h0OGUi7BAMBacdpzFPyIAMcYVUYTzMnVp5VcEaOSS4gZcpOBGeIqctmVQ7yPd7LbLrqG0wQlAkXohQMQcDjh6aowsLQv1NeLqXqW6Bi+owYRvyWTv4XROXGtBlM5rU4GLVY7TgApXg68x4wK0HquqHXVNeGaDNGHnln56HlWtViKbfaYSf0q1DCRyuX66lSd6cSrEK1Vmi1RlOjNKTgQGVDLcrDLLKrORUtwLoNw+E2M8H0KPNCh7apmvVl5De57PpnWZ1DzjdxohClAXkqJgHCeVnWWnhoSindmqNNNXKVs1ltaUSllmYF3kK3zHyuY4Vb6JDxE4R5AVsvPcpbhbcJnkuFCcRPinkkdJxqWWEfVZ0KOHi6atFPrzd/qULQpRWSvFRgzF0kQIJAyrn1bZtDkY+hGjVyx/u3gMqsxFbSX6Jz6iu41ZR95HzJLc3ei1fAtfu2/uCuJWXtJebNy2Lc1WM84fyr0CMRvWfFHRXmcR3zUxTVIjhQMymsnj2sx/l2RIP1nHVEfYFep7JXsY+ch0u+BZnCU3TIGQwkHlc43T2xXaNVhtos11JIM47iDyYmTHSB007DT1PQNYmI0e8kbrEoeayojurjQft0/EzVOZidEH/sfSe8fBfeSa7K2KHuDNS9T3bQA+VIDAWU3FXipy6QVXRlG6Z3HDfUZK60NOHpNu72NfrZqcp5sKsy0Q2mQ1BClkDGFlUEwBAIHTUKNLJe71L8VTlNabI8v0FZi5bmETgtxM/V3iecAjrqdSVotmKjHNNRN5oi0JQp0pMBBeWQolRSPCXBClYkwFJ5R6zTg7xQ6kUpuxttHW0FRRjeSpScoxgL38xOVSIlPX1gO2B2JCmyHASMigi9l9EntFIDA62uhRQ6kkh5pCsTHLRDa5EZykdtVUdE10LcUvWUuqH6sKSBcvm45IWAJJjeqYCgDjBBiDxqqrKVy6hTi1fcitDJSsLOBQuUpi6AmSRhJ6Y3QcaSk7NFVaml8zdaziLY9jHLBnhISfXU6D9mi+HcRGLbji6onK/BF0Scx8qZJ5pPGr7kcvgVH1X/GdkgHGFdQBjfz0mNXWyJtcP1hKvKZZV9mPVXFluzm1u+BJpFRDbv0bn1FfdNWUu+vMFubbQpmzsfum/uJrjV/ey82b47IuxVIzzl+vQIxG+Z8UdA7q81iO+a2KaoEcKYjL6eUIfJyL7COpDTxOXOa9X2WrU4eT+pOjuwIlpsiLwBznlHhhHnV2NDR6xG7ZRBhaFYHATOXAilYkn4Hpul0hSHkDEFpaOb9GUn11w4u1VPxM8tUzznQC50PpI/RbPpFd4zcwvqY+4zZ2AskJIUFApJuFSuQcMp5Qk4cnpqiE3KUlyR2KMbU4p7l3XO2u2dlp1sxDl0pzvhQKjeHDkn0VKcVJNMKtR0kmjDOaYQCVtWRtLpJVtFJKikkybid1VKk3pKWhmdeK9aELMuWa1GzWNdoeSst2ht9gKF0qNoU6tWKSQQOQSTWtbGJvW7Ltk90ezofW/s3FpNwBAASdps0JWvGRklQzoFmCb/uiWe0N2ltTD6ErSpKSbkrCxBBAPIPWR0ZUmh5kzLGH7O0kuBLjcpIUYSWybwKcIBBBHWOFZs3Dk9NGa8nHhHVXRu9SNDWIIDjF9wgnlLUSb5AvckG6CMsOfE51fKEZ6tF1GKivVZX181bYQ0bS1LbgPKEqUHEnA4E8lQKgZ4SOEV1FGELIpr0r3kENZ3YtazhCg2SSkKwLaJwOeX5mq8M/ZodPWJAFoTmpCioEZJCRkZIGE8/HCtOgmmyG0okBIEkEwo3E8kEg4hXGOzhSGnzDdus6VJYUpIJ2DQM4+LIrynaM5wrNJmWcU2VPA2/IT2Vh49TqQyoraTsLexeIQmdm5u33DV2Gr1ONBN819RZEP0HpFoWZiXEghpsHHEEIGdX4ijN1ZWXNlsZKyL3vsx86j01X6PU6Mlnj1MG6on5KuyvQejTMljeaOfS42FIMjLrAEivL42lKlVyy3NN77ExTWS4HAUxGM025LH17U6rzUJA+/XscBG0UuiRZhubBjCVCUwkznJgQMczgDXRND6lC1KxSgZqUkdRIFFtGyNWVlY9VsfKERhiJ6TuriO2e/iUR2AOrVms9mZfaWrboWG+SpEbRWIukScjcknjXavljcglnnZFax6T2SygrwSG0jFSQcE70EHxid8YmqYXgrHfw6p1I3fkHlWxl1IFoQlTMXsQVgEZKxxAz451OM7sqxuFapNx5CNt6J8hr+Wv2VacEDe6M5Y1aLcbYUlNwpWhKUEC/tUTEjAkFfbTQjxrR6ceaRwzx/v2VNCZsdCBi6vbXZvC7IOUVNW5kHfkWx4FeSSlCgCCRdOIBxGPNQ1ESzGu1HtDYD2zSENqdUUIyCEnH11W9jr4OMnBuxN7pD/xZu6rNwpVhIgtqMHHk+LMngaqqRTjqGKcoR8xdPkF1smeUywcIky2OPOB6az4fu/FldK+QrJZbCgFByDuMD5IMgmN8+jr06Em5WI7WhAMITe3AhUkHHMAkTgf7UmCbZo0CbPZj/pkeaoivK9raVvmZp7kcVyyBDb0y07+7X901dh/ex819QPPLCSG0AggwBkcwK9XOjPM9DO0W4PA+ar2VHgz6BYgteqVpHiJvDgVIB+9FdHMiyxr9SGFs2UIcQpKwtZIgnAxGIkV5rtbDVamIzQi2rIshsHi4OfsPsrleg1/0MkRrcgE4yAT4qtwnhU44GvdeoxMw+kQrwezEBUS+SSkwFFaUgGRgeRlXq8Mst7luHso6g8Or/IrVmNGgOstpLtpanLaojmAUMubCpz0gzHN3Z6LadYEMpbKQHDeAUAYupT45yzBERXIjh5Sm76DzJICuaPcvG6hREmPFGE4V1b6FNmDdMaGcIKg2SpRCdxmThABzFQqNJXNmFqzXqJbl/RyXEoLSmyg7OSTBvEynGIu4is8p5WmuZ1PSnUoyhazSsL7zrObc9N2tt0eesD9YdXT4M+QlQuoK/Gw5PKOExkOFGYLGA0SnEDib3qHrqcRM2Gi9CPOs30C8hSlYXom6bswcMwaHJJgkxr2g305sq6gD92aWZBZhDV3SAZvpXIIF5UgCIxnjkd9Jysej7OlDgqIX1jtKF2Fbh5MBChlibwEDpmKJetEfaMPYv5lvSKypuxLyKrFZldBuGax0VbMvFnKov1Skmry4ep5Wd4z0nhFFxWNRZHpslnKiSZeGRP+ZzDhXn+1MPOrU9RXMtVWYxbw5/NX7K5qwGI/SVDXgFIWnHFKh4qt4I4VdSwOIU03Hn4AYdvVV1GAIH8UemDXrs6IZSX/AA895Sf5n/1ozILGtNo4R2iq7EhVWkmouCYXGLtCjmfz20OCGNU7OE4dFCSQDFEHMT1VNAU7To8LmCkHcC20R6UE01YVgS7oopxUyJ3LaVdI6kj1Cp6MjZlcNpRMKUg8CCDz4jfzmKYrFxnSLyRgsLHAqSs9d03qVkO7HOacVKCpvFKr+Ei9yVACDzkYzVVam5RsjVg5+0L2i9LJWlxLiQlxAQu8JvLQCEm8N0KUDA45YEkyR0TWxPi2pyXUkTpxrI3utJ9lTysx3Ft2mWgw85g4lKSSnK8IxHK4iaLO4zyHRbRSTPyRHp/sauiVs9g0DZ9nZWUHA3ATzKVy1elR7Kpk9SxbFs9FIZjNYsbWAM7qAvIggco54RdjuqSOpg1LJoai12FDjCW3E3kkJN3EQUjdGIzqc9EXdpTTp5erI1WYFKEyuEJCESpRuoGSZJneaoUFdvqcZSa2Y0WRPBXnK9tGVDzS6jxY08D5yu+aMqDM+paWVlKU3iEpmAmEgExJ5IEnDM76WRXuJu+4gKgcFKHHGe+aWRdCNhxK/KHWme4inkj0Cw4rXvukdPcCMO2paAMg8D9mjQQ0n8xTA4DnoAW7SGKlHR+eNFgF2lFh3HBzmpiuKFfmKBjSvs6KLAU7RYm3PGbSefI9oppsjoDfeFSZuOSk/IMxzQZMdMVK5OlN05ZkWrTYAtwOKSUQgtlKVXkqSUFGJIByJ9FQs73HKea9+ZQe0CQZaIP0VyOxQj1dNTUupW49Cm9ZmcQ+h1kkwSCVIPWQfXT15CsuYM8Ds7RdbuFxpVxQtAUSWVEERcQYUjiDxywAquTkmmvkXQjFpp/M1TFptF0KGxeSQCkiUkp3HERiKfqsr9ZDXtPlEbRhxM54pjqUcDTy9BXKRYDz7jxnY7AzMAhYBBg4jxccCeelqrGilXnBeqzQ2e0X0IkxyU8PGGeIzn1GoqUmtSzE15VEkx0Dp9HCgynAcOojGmAt7noA49fXlQI4L/6fnOkFxS5+RFMLihfV059poELe5z2UgIwmmB12gDh00ALe/IoA6PzhQAl3ooA5X5gj20AJJ40ANvU7gOBw/v30wOSfzhQMdP5mgBFGUkGI4GIPTQIqixspIIbbBO8IQDlOJj8zRuMthzOObn5vVRYLjUiRlPThO7KlYLlR/RbSpIBROeyUpEzxu57+2mBcSCEpBUpcCLy1XlkDKVHFRHE0h3Onmk85gUWFc6ezeBxmiwHFUcI45nhv6qBHdXowPsosA24f7UgHpb6B30Adc4duYp2Ady+I/PVRYCIGogOFMByaAONADVbqAIkHDroAVVADd5oAWfz1igB1SAVrPqHeaAHpONAESDyR0DuoA5Ry6fUaAHExlhTAYg4q6f6U0gFVkej1UASJGAoGI9mKBDTQA5sZ9NACLOFAE8YCkwEPjDo9YoAlAiYpgUL1AH//2Q=="/>
          <p:cNvSpPr>
            <a:spLocks noChangeAspect="1" noChangeArrowheads="1"/>
          </p:cNvSpPr>
          <p:nvPr/>
        </p:nvSpPr>
        <p:spPr bwMode="auto">
          <a:xfrm>
            <a:off x="3965371" y="3325287"/>
            <a:ext cx="247803" cy="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6005"/>
            <a:ext cx="4173934" cy="51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decisivo que a comunidade de pessoas que trabalham juntas </a:t>
            </a:r>
            <a:r>
              <a:rPr lang="pt-BR" dirty="0" smtClean="0"/>
              <a:t>se </a:t>
            </a:r>
            <a:r>
              <a:rPr lang="pt-BR" dirty="0"/>
              <a:t>prontifique a observar a luta do indivíduo em busca da excelência </a:t>
            </a:r>
            <a:endParaRPr lang="pt-BR" dirty="0" smtClean="0"/>
          </a:p>
          <a:p>
            <a:pPr lvl="1"/>
            <a:r>
              <a:rPr lang="pt-BR" dirty="0" smtClean="0"/>
              <a:t>e apoiar </a:t>
            </a:r>
            <a:r>
              <a:rPr lang="pt-BR" dirty="0"/>
              <a:t>esta </a:t>
            </a:r>
            <a:r>
              <a:rPr lang="pt-BR" dirty="0" smtClean="0"/>
              <a:t>busca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4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pt-BR" dirty="0" smtClean="0"/>
              <a:t>Na </a:t>
            </a:r>
            <a:r>
              <a:rPr lang="pt-BR" dirty="0"/>
              <a:t>dm-</a:t>
            </a:r>
            <a:r>
              <a:rPr lang="pt-BR" dirty="0" err="1"/>
              <a:t>drogerie</a:t>
            </a:r>
            <a:r>
              <a:rPr lang="pt-BR" dirty="0"/>
              <a:t>, não está em nossos planos prender o cliente a </a:t>
            </a:r>
            <a:r>
              <a:rPr lang="pt-BR" dirty="0" smtClean="0"/>
              <a:t>nós</a:t>
            </a:r>
          </a:p>
          <a:p>
            <a:endParaRPr lang="pt-BR" dirty="0"/>
          </a:p>
          <a:p>
            <a:r>
              <a:rPr lang="pt-BR" dirty="0" smtClean="0"/>
              <a:t>Quando </a:t>
            </a:r>
            <a:r>
              <a:rPr lang="pt-BR" dirty="0"/>
              <a:t>o cliente </a:t>
            </a:r>
            <a:r>
              <a:rPr lang="pt-BR" dirty="0" smtClean="0"/>
              <a:t>observa </a:t>
            </a:r>
            <a:r>
              <a:rPr lang="pt-BR" dirty="0"/>
              <a:t>que os colaboradores se esforçam com </a:t>
            </a:r>
            <a:r>
              <a:rPr lang="pt-BR" dirty="0" smtClean="0"/>
              <a:t>empenho</a:t>
            </a:r>
          </a:p>
          <a:p>
            <a:pPr lvl="1"/>
            <a:r>
              <a:rPr lang="pt-BR" dirty="0" smtClean="0"/>
              <a:t>então </a:t>
            </a:r>
            <a:r>
              <a:rPr lang="pt-BR" dirty="0"/>
              <a:t>o cliente </a:t>
            </a:r>
            <a:r>
              <a:rPr lang="pt-BR" dirty="0" smtClean="0"/>
              <a:t>deseja </a:t>
            </a:r>
            <a:r>
              <a:rPr lang="pt-BR" dirty="0"/>
              <a:t>se conectar com a </a:t>
            </a:r>
            <a:r>
              <a:rPr lang="pt-BR" dirty="0" smtClean="0"/>
              <a:t>empresa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6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926" y="1556792"/>
            <a:ext cx="4680074" cy="3791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Age com autenticidade quem almeja trabalhar </a:t>
            </a:r>
            <a:br>
              <a:rPr lang="pt-BR" dirty="0" smtClean="0"/>
            </a:br>
            <a:r>
              <a:rPr lang="pt-BR" dirty="0" smtClean="0"/>
              <a:t>e viver a partir da auto liderança: 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Estar em concordância consigo mesmo</a:t>
            </a:r>
          </a:p>
        </p:txBody>
      </p:sp>
      <p:pic>
        <p:nvPicPr>
          <p:cNvPr id="8" name="Picture 2" descr="DM Haid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10445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Liderança 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D</a:t>
            </a:r>
            <a:r>
              <a:rPr lang="pt-BR" dirty="0" smtClean="0"/>
              <a:t>espertar </a:t>
            </a:r>
            <a:r>
              <a:rPr lang="pt-BR" dirty="0"/>
              <a:t>a força de iniciativa autônoma e auto responsável nas </a:t>
            </a:r>
            <a:r>
              <a:rPr lang="pt-BR" dirty="0" smtClean="0"/>
              <a:t>pessoas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1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25963"/>
          </a:xfrm>
        </p:spPr>
        <p:txBody>
          <a:bodyPr/>
          <a:lstStyle/>
          <a:p>
            <a:r>
              <a:rPr lang="pt-BR" dirty="0"/>
              <a:t>O trabalho </a:t>
            </a:r>
            <a:r>
              <a:rPr lang="pt-BR" dirty="0" smtClean="0"/>
              <a:t>autêntico é uma </a:t>
            </a:r>
            <a:r>
              <a:rPr lang="pt-BR" dirty="0"/>
              <a:t>força integradora </a:t>
            </a:r>
            <a:endParaRPr lang="pt-BR" dirty="0" smtClean="0"/>
          </a:p>
          <a:p>
            <a:pPr lvl="1"/>
            <a:r>
              <a:rPr lang="pt-BR" dirty="0" smtClean="0"/>
              <a:t>percebida por colaboradores </a:t>
            </a:r>
            <a:r>
              <a:rPr lang="pt-BR" dirty="0"/>
              <a:t>e </a:t>
            </a:r>
            <a:r>
              <a:rPr lang="pt-BR" dirty="0" smtClean="0"/>
              <a:t>clientes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95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Górgias</a:t>
            </a:r>
            <a:r>
              <a:rPr lang="pt-BR" dirty="0" smtClean="0"/>
              <a:t> - </a:t>
            </a:r>
            <a:r>
              <a:rPr lang="pt-BR" sz="3200" dirty="0" smtClean="0"/>
              <a:t>(sobre liderança e poder)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Diálogo escrito por Platão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Górg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68" y="119210"/>
            <a:ext cx="2326928" cy="3453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94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25963"/>
          </a:xfrm>
        </p:spPr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trabalho autêntico é uma </a:t>
            </a:r>
            <a:r>
              <a:rPr lang="pt-BR" dirty="0" smtClean="0"/>
              <a:t>contribuição </a:t>
            </a:r>
            <a:r>
              <a:rPr lang="pt-BR" dirty="0"/>
              <a:t>significativa para a sociedade e para a cultura em </a:t>
            </a:r>
            <a:r>
              <a:rPr lang="pt-BR" dirty="0" smtClean="0"/>
              <a:t>geral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4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www.dhbw-loerrach.de/uploads/pics/Goetz_Wern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102779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cheiro:Raffael 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20688"/>
            <a:ext cx="46482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st sokrates greek 3d max - Socrates Bust... by clay mas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r="21313" b="22630"/>
          <a:stretch/>
        </p:blipFill>
        <p:spPr bwMode="auto">
          <a:xfrm>
            <a:off x="26509" y="620688"/>
            <a:ext cx="3786700" cy="56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http://3.bp.blogspot.com/_cnw40ZFjMAQ/Sk9zSN2dEfI/AAAAAAAAA-g/SFzG7kHJHKk/s1600/atena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" y="0"/>
            <a:ext cx="9148599" cy="68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763688" y="2492896"/>
            <a:ext cx="1224136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04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Sócrates na Perspectiva da Liderança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7859216" cy="4525963"/>
          </a:xfrm>
        </p:spPr>
        <p:txBody>
          <a:bodyPr>
            <a:normAutofit/>
          </a:bodyPr>
          <a:lstStyle/>
          <a:p>
            <a:endParaRPr lang="pt-BR" sz="3600" dirty="0" smtClean="0"/>
          </a:p>
          <a:p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O educador que serviu de referência para a Academia de Atenas criada por Platão</a:t>
            </a:r>
          </a:p>
          <a:p>
            <a:pPr lvl="1"/>
            <a:r>
              <a:rPr lang="pt-BR" sz="3200" dirty="0" smtClean="0"/>
              <a:t>Paidéia: Formação </a:t>
            </a:r>
            <a:r>
              <a:rPr lang="pt-BR" sz="3200" dirty="0"/>
              <a:t>de líderes para a </a:t>
            </a:r>
            <a:r>
              <a:rPr lang="pt-BR" sz="3200" dirty="0" err="1" smtClean="0"/>
              <a:t>Pólis</a:t>
            </a:r>
            <a:r>
              <a:rPr lang="pt-BR" sz="3200" dirty="0" smtClean="0"/>
              <a:t> </a:t>
            </a:r>
            <a:r>
              <a:rPr lang="pt-BR" sz="3200" dirty="0"/>
              <a:t>e para a </a:t>
            </a:r>
            <a:r>
              <a:rPr lang="pt-BR" sz="3200" dirty="0" smtClean="0"/>
              <a:t>civilização </a:t>
            </a:r>
            <a:endParaRPr lang="pt-BR" sz="3200" dirty="0"/>
          </a:p>
          <a:p>
            <a:pPr lvl="1"/>
            <a:endParaRPr lang="pt-BR" sz="3200" dirty="0" smtClean="0"/>
          </a:p>
          <a:p>
            <a:pPr lvl="1"/>
            <a:endParaRPr lang="pt-BR" sz="3200" dirty="0" smtClean="0"/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249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31" y="-185001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2890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Meditação na Vida Profissional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Rogério </a:t>
            </a:r>
            <a:r>
              <a:rPr lang="pt-BR" sz="4000" b="1" dirty="0" err="1">
                <a:solidFill>
                  <a:schemeClr val="bg1"/>
                </a:solidFill>
              </a:rPr>
              <a:t>Calia</a:t>
            </a:r>
            <a:r>
              <a:rPr lang="pt-BR" sz="4000" b="1" dirty="0">
                <a:solidFill>
                  <a:schemeClr val="bg1"/>
                </a:solidFill>
              </a:rPr>
              <a:t>, </a:t>
            </a:r>
            <a:r>
              <a:rPr lang="pt-BR" sz="4000" b="1" dirty="0" err="1">
                <a:solidFill>
                  <a:schemeClr val="bg1"/>
                </a:solidFill>
              </a:rPr>
              <a:t>Prof</a:t>
            </a:r>
            <a:r>
              <a:rPr lang="pt-BR" sz="4000" b="1" dirty="0">
                <a:solidFill>
                  <a:schemeClr val="bg1"/>
                </a:solidFill>
              </a:rPr>
              <a:t> Dr. 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9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atenção plena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Fique mais atento... MAIS ATENTO!!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stressed-man-slider-e142290786283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71728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RELAXA... Fique mais tranquilo, </a:t>
            </a:r>
            <a:r>
              <a:rPr lang="pt-BR" sz="3600" dirty="0" smtClean="0"/>
              <a:t>mais tranquilo, </a:t>
            </a:r>
            <a:r>
              <a:rPr lang="pt-BR" sz="2700" dirty="0" smtClean="0"/>
              <a:t>mais tranquilo...</a:t>
            </a:r>
            <a:endParaRPr lang="pt-BR" sz="2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2" y="1351774"/>
            <a:ext cx="7341635" cy="5506226"/>
          </a:xfrm>
        </p:spPr>
      </p:pic>
    </p:spTree>
    <p:extLst>
      <p:ext uri="{BB962C8B-B14F-4D97-AF65-F5344CB8AC3E}">
        <p14:creationId xmlns:p14="http://schemas.microsoft.com/office/powerpoint/2010/main" val="37953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4" y="548680"/>
            <a:ext cx="80926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pt-BR" dirty="0"/>
          </a:p>
          <a:p>
            <a:pPr marL="457200" lvl="1" indent="-457200">
              <a:lnSpc>
                <a:spcPct val="160000"/>
              </a:lnSpc>
            </a:pPr>
            <a:r>
              <a:rPr lang="pt-BR" sz="3000" dirty="0" smtClean="0"/>
              <a:t>Meu irmão </a:t>
            </a:r>
            <a:r>
              <a:rPr lang="pt-BR" sz="3000" dirty="0"/>
              <a:t>médico não conseguiu convencer </a:t>
            </a:r>
            <a:r>
              <a:rPr lang="pt-BR" sz="3000" dirty="0" smtClean="0"/>
              <a:t>um doente a </a:t>
            </a:r>
            <a:r>
              <a:rPr lang="pt-BR" sz="3000" dirty="0"/>
              <a:t>tomar remédio e a passar por uma </a:t>
            </a:r>
            <a:r>
              <a:rPr lang="pt-BR" sz="3000" dirty="0" smtClean="0"/>
              <a:t>cirurgia</a:t>
            </a:r>
          </a:p>
          <a:p>
            <a:pPr marL="457200" lvl="1" indent="-457200">
              <a:lnSpc>
                <a:spcPct val="160000"/>
              </a:lnSpc>
            </a:pPr>
            <a:endParaRPr lang="pt-BR" sz="3000" dirty="0" smtClean="0"/>
          </a:p>
          <a:p>
            <a:pPr marL="457200" lvl="1" indent="-457200">
              <a:lnSpc>
                <a:spcPct val="160000"/>
              </a:lnSpc>
            </a:pPr>
            <a:r>
              <a:rPr lang="pt-BR" sz="3000" dirty="0" smtClean="0"/>
              <a:t>Em seguida, eu consegui convencer o doente, por meio da retórica</a:t>
            </a:r>
          </a:p>
          <a:p>
            <a:pPr marL="857250" lvl="2" indent="-457200">
              <a:lnSpc>
                <a:spcPct val="160000"/>
              </a:lnSpc>
            </a:pPr>
            <a:r>
              <a:rPr lang="pt-BR" sz="2600" dirty="0" smtClean="0"/>
              <a:t>e ele foi curado</a:t>
            </a:r>
          </a:p>
          <a:p>
            <a:pPr lvl="1">
              <a:lnSpc>
                <a:spcPct val="160000"/>
              </a:lnSpc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3347864" y="332656"/>
            <a:ext cx="207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/>
              <a:t>Górgias</a:t>
            </a:r>
          </a:p>
        </p:txBody>
      </p:sp>
    </p:spTree>
    <p:extLst>
      <p:ext uri="{BB962C8B-B14F-4D97-AF65-F5344CB8AC3E}">
        <p14:creationId xmlns:p14="http://schemas.microsoft.com/office/powerpoint/2010/main" val="27130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Atenção mais intensa e mais tranquila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756621" cy="3800599"/>
          </a:xfrm>
        </p:spPr>
      </p:pic>
    </p:spTree>
    <p:extLst>
      <p:ext uri="{BB962C8B-B14F-4D97-AF65-F5344CB8AC3E}">
        <p14:creationId xmlns:p14="http://schemas.microsoft.com/office/powerpoint/2010/main" val="15213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akeupproject.com.au/wp-content/uploads/2015/02/SIY-audience-blog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" y="692696"/>
            <a:ext cx="8930499" cy="51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tem a atenção plena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Qual foi o momento de melhor desempenho profissional?</a:t>
            </a:r>
          </a:p>
          <a:p>
            <a:endParaRPr lang="pt-BR" dirty="0"/>
          </a:p>
          <a:p>
            <a:r>
              <a:rPr lang="pt-BR" dirty="0" smtClean="0"/>
              <a:t>Qual foi o momento de uma ideia mais criativa?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2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4800" dirty="0" smtClean="0"/>
              <a:t>TODO MUNDO TEM A ATENÇÃO PLENA!!!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6784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Momento de alto desempenho</a:t>
            </a:r>
          </a:p>
          <a:p>
            <a:endParaRPr lang="pt-BR" dirty="0" smtClean="0"/>
          </a:p>
          <a:p>
            <a:r>
              <a:rPr lang="pt-BR" dirty="0" smtClean="0"/>
              <a:t>Momento que teve uma ideia inovadora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528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980728"/>
            <a:ext cx="9115011" cy="52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 que meditar?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Qual foi o diálogo mais importante da tua vida profissional com decorrência positiva?</a:t>
            </a:r>
          </a:p>
        </p:txBody>
      </p:sp>
    </p:spTree>
    <p:extLst>
      <p:ext uri="{BB962C8B-B14F-4D97-AF65-F5344CB8AC3E}">
        <p14:creationId xmlns:p14="http://schemas.microsoft.com/office/powerpoint/2010/main" val="2153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1. Visão superficial versus visão aprofundada pelo autoconhecimento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" y="1988840"/>
            <a:ext cx="8102837" cy="4525963"/>
          </a:xfrm>
        </p:spPr>
      </p:pic>
    </p:spTree>
    <p:extLst>
      <p:ext uri="{BB962C8B-B14F-4D97-AF65-F5344CB8AC3E}">
        <p14:creationId xmlns:p14="http://schemas.microsoft.com/office/powerpoint/2010/main" val="3626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609329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Quem seria mais convincente ao falar com uma multidão de conhecedores da medicina: 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um médico ou um orador?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7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Perspectiva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2" y="1417638"/>
            <a:ext cx="7770695" cy="58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1196752"/>
            <a:ext cx="8712968" cy="41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de Meditação na Empresa Google – Desde 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coachmattoso.com.br/wp-content/uploads/2014/09/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5184576" cy="52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Livro: “Busque dentro de Você” de Chade-</a:t>
            </a:r>
            <a:r>
              <a:rPr lang="pt-BR" dirty="0" err="1" smtClean="0"/>
              <a:t>Meng</a:t>
            </a:r>
            <a:r>
              <a:rPr lang="pt-BR" dirty="0" smtClean="0"/>
              <a:t> </a:t>
            </a:r>
            <a:r>
              <a:rPr lang="pt-BR" dirty="0" err="1" smtClean="0"/>
              <a:t>Tan</a:t>
            </a:r>
            <a:endParaRPr lang="pt-BR" dirty="0"/>
          </a:p>
        </p:txBody>
      </p:sp>
      <p:pic>
        <p:nvPicPr>
          <p:cNvPr id="8194" name="Picture 2" descr="http://www.editoranovasideias.com.br/media/upload/livro/livro/busque-dentro-de-voce_1.jpg.1000x1353_q85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628800"/>
            <a:ext cx="3672408" cy="49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Benefícios segundo participantes do curso da Google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Descobriu meios para obter mais resultados e ao mesmo tempo realizar menos ações</a:t>
            </a:r>
          </a:p>
          <a:p>
            <a:endParaRPr lang="pt-BR" dirty="0" smtClean="0"/>
          </a:p>
          <a:p>
            <a:r>
              <a:rPr lang="pt-BR" dirty="0" smtClean="0"/>
              <a:t>Aprendeu a ouvir bem melhor</a:t>
            </a:r>
          </a:p>
        </p:txBody>
      </p:sp>
    </p:spTree>
    <p:extLst>
      <p:ext uri="{BB962C8B-B14F-4D97-AF65-F5344CB8AC3E}">
        <p14:creationId xmlns:p14="http://schemas.microsoft.com/office/powerpoint/2010/main" val="848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Benefícios segundo participantes do curso da Google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Obter maior controle sobre a raiva</a:t>
            </a:r>
          </a:p>
          <a:p>
            <a:endParaRPr lang="pt-BR" dirty="0"/>
          </a:p>
          <a:p>
            <a:r>
              <a:rPr lang="pt-BR" dirty="0" smtClean="0"/>
              <a:t>Ter maior discernimento entre oportunidades reais versus lendas</a:t>
            </a:r>
          </a:p>
        </p:txBody>
      </p:sp>
    </p:spTree>
    <p:extLst>
      <p:ext uri="{BB962C8B-B14F-4D97-AF65-F5344CB8AC3E}">
        <p14:creationId xmlns:p14="http://schemas.microsoft.com/office/powerpoint/2010/main" val="33443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Benefícios segundo participantes do curso da Google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Se tornar mais criativo</a:t>
            </a:r>
          </a:p>
          <a:p>
            <a:endParaRPr lang="pt-BR" dirty="0"/>
          </a:p>
          <a:p>
            <a:r>
              <a:rPr lang="pt-BR" dirty="0" smtClean="0"/>
              <a:t>Dedicar mais tempo para pensar sobre as coisas e para criar empatia com outras pessoas antes de pular para conclusões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44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Síntese dos Benefícios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Aumentar </a:t>
            </a:r>
          </a:p>
          <a:p>
            <a:pPr lvl="1"/>
            <a:r>
              <a:rPr lang="pt-BR" dirty="0" smtClean="0"/>
              <a:t>Criatividade</a:t>
            </a:r>
          </a:p>
          <a:p>
            <a:pPr lvl="1"/>
            <a:r>
              <a:rPr lang="pt-BR" dirty="0" smtClean="0"/>
              <a:t>Produtividade</a:t>
            </a:r>
          </a:p>
          <a:p>
            <a:pPr lvl="1"/>
            <a:r>
              <a:rPr lang="pt-BR" dirty="0" smtClean="0"/>
              <a:t>Contentamento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3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Aprender a acalmar a tua mente sob demanda</a:t>
            </a:r>
          </a:p>
          <a:p>
            <a:endParaRPr lang="pt-BR" dirty="0" smtClean="0"/>
          </a:p>
          <a:p>
            <a:r>
              <a:rPr lang="pt-BR" dirty="0" smtClean="0"/>
              <a:t>Aumentar a concentração e a criatividade</a:t>
            </a:r>
          </a:p>
          <a:p>
            <a:endParaRPr lang="pt-BR" dirty="0" smtClean="0"/>
          </a:p>
          <a:p>
            <a:r>
              <a:rPr lang="pt-BR" dirty="0" smtClean="0"/>
              <a:t>Observar os processos mentais e emocional com maior clareza</a:t>
            </a:r>
          </a:p>
        </p:txBody>
      </p:sp>
    </p:spTree>
    <p:extLst>
      <p:ext uri="{BB962C8B-B14F-4D97-AF65-F5344CB8AC3E}">
        <p14:creationId xmlns:p14="http://schemas.microsoft.com/office/powerpoint/2010/main" val="16630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Descobrir que a autoconfiança surge naturalmente em uma mente treinada</a:t>
            </a:r>
          </a:p>
          <a:p>
            <a:endParaRPr lang="pt-BR" dirty="0" smtClean="0"/>
          </a:p>
          <a:p>
            <a:r>
              <a:rPr lang="pt-BR" dirty="0" smtClean="0"/>
              <a:t>Desvendar o teu futuro ideal</a:t>
            </a:r>
          </a:p>
          <a:p>
            <a:endParaRPr lang="pt-BR" dirty="0" smtClean="0"/>
          </a:p>
          <a:p>
            <a:r>
              <a:rPr lang="pt-BR" dirty="0" smtClean="0"/>
              <a:t>Desenvolver o otimismo e a resiliência necessários para ter sucesso</a:t>
            </a:r>
          </a:p>
        </p:txBody>
      </p:sp>
    </p:spTree>
    <p:extLst>
      <p:ext uri="{BB962C8B-B14F-4D97-AF65-F5344CB8AC3E}">
        <p14:creationId xmlns:p14="http://schemas.microsoft.com/office/powerpoint/2010/main" val="1059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609329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Quem seria mais convincente ao falar com uma multidão de IGNORANTES em medicina: 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um médico ou um orador?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Aumentar a capacidade de empatia</a:t>
            </a:r>
          </a:p>
          <a:p>
            <a:endParaRPr lang="pt-BR" dirty="0" smtClean="0"/>
          </a:p>
          <a:p>
            <a:r>
              <a:rPr lang="pt-BR" dirty="0" smtClean="0"/>
              <a:t>Perceber que as capacidades sociais são treináveis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801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8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012"/>
              </p:ext>
            </p:extLst>
          </p:nvPr>
        </p:nvGraphicFramePr>
        <p:xfrm>
          <a:off x="457200" y="1600201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8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Treinamento da Atenção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atenção é a base de todas as habilidades cognitivas e emocionais avançadas</a:t>
            </a:r>
          </a:p>
          <a:p>
            <a:endParaRPr lang="pt-BR" dirty="0"/>
          </a:p>
          <a:p>
            <a:r>
              <a:rPr lang="pt-BR" dirty="0" smtClean="0"/>
              <a:t>Desenvolver uma qualidade de mente que seja, ao mesmo tempo, calma e clara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Autoconhecimento e </a:t>
            </a:r>
            <a:r>
              <a:rPr lang="pt-BR" dirty="0" smtClean="0"/>
              <a:t>autodomínio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Utilizar a atenção treinada </a:t>
            </a:r>
          </a:p>
          <a:p>
            <a:pPr lvl="1"/>
            <a:r>
              <a:rPr lang="pt-BR" dirty="0" smtClean="0"/>
              <a:t>para conseguir observar os próprios processos cognitivos e emocionais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m alta-definição </a:t>
            </a:r>
          </a:p>
          <a:p>
            <a:pPr lvl="1"/>
            <a:r>
              <a:rPr lang="pt-BR" dirty="0" smtClean="0"/>
              <a:t>Com objetividade, pela perspectiva da terceira pessoa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www.oficinadanet.com.br/imagens/post/11724/b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" y="1954969"/>
            <a:ext cx="79508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056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3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Joyful</a:t>
            </a:r>
            <a:r>
              <a:rPr lang="pt-BR" dirty="0" smtClean="0"/>
              <a:t> </a:t>
            </a:r>
            <a:r>
              <a:rPr lang="pt-BR" dirty="0" err="1" smtClean="0"/>
              <a:t>Meditation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5838" y="2561028"/>
            <a:ext cx="5212324" cy="2925544"/>
          </a:xfrm>
        </p:spPr>
      </p:pic>
    </p:spTree>
    <p:extLst>
      <p:ext uri="{BB962C8B-B14F-4D97-AF65-F5344CB8AC3E}">
        <p14:creationId xmlns:p14="http://schemas.microsoft.com/office/powerpoint/2010/main" val="552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0.wikiart.org/images/franz-marc/fighting-forms-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6393"/>
            <a:ext cx="8335189" cy="58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116632"/>
            <a:ext cx="8229600" cy="72008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Meditação “Agradável”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3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55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5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609329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Portanto, o orador não tem necessidade de ter conhecimento dos assuntos em si</a:t>
            </a:r>
          </a:p>
          <a:p>
            <a:pPr marL="0" indent="0">
              <a:lnSpc>
                <a:spcPct val="170000"/>
              </a:lnSpc>
              <a:buNone/>
            </a:pPr>
            <a:endParaRPr lang="pt-BR" sz="2800" dirty="0"/>
          </a:p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Ele busca UM MECANISMO DE PERSUASÃO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para aparentar que conhece melhor</a:t>
            </a:r>
          </a:p>
          <a:p>
            <a:pPr lvl="1">
              <a:lnSpc>
                <a:spcPct val="170000"/>
              </a:lnSpc>
            </a:pPr>
            <a:r>
              <a:rPr lang="pt-BR" sz="2400" dirty="0" smtClean="0"/>
              <a:t>do que quem, de fato, conhece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perante </a:t>
            </a:r>
            <a:r>
              <a:rPr lang="pt-BR" dirty="0"/>
              <a:t>os </a:t>
            </a:r>
            <a:r>
              <a:rPr lang="pt-BR" dirty="0" smtClean="0"/>
              <a:t>ignorantes</a:t>
            </a:r>
          </a:p>
        </p:txBody>
      </p:sp>
    </p:spTree>
    <p:extLst>
      <p:ext uri="{BB962C8B-B14F-4D97-AF65-F5344CB8AC3E}">
        <p14:creationId xmlns:p14="http://schemas.microsoft.com/office/powerpoint/2010/main" val="1708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022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2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98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Neuroplasticidade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Mudamos a estrutura e a função do cérebro</a:t>
            </a:r>
          </a:p>
          <a:p>
            <a:pPr lvl="1"/>
            <a:r>
              <a:rPr lang="pt-BR" dirty="0" smtClean="0"/>
              <a:t>De acordo com o que</a:t>
            </a:r>
          </a:p>
          <a:p>
            <a:pPr lvl="2"/>
            <a:r>
              <a:rPr lang="pt-BR" dirty="0" smtClean="0"/>
              <a:t>Pensamos</a:t>
            </a:r>
          </a:p>
          <a:p>
            <a:pPr lvl="2"/>
            <a:r>
              <a:rPr lang="pt-BR" dirty="0" smtClean="0"/>
              <a:t>Fazemos</a:t>
            </a:r>
          </a:p>
          <a:p>
            <a:pPr lvl="2"/>
            <a:r>
              <a:rPr lang="pt-BR" dirty="0" smtClean="0"/>
              <a:t>E prestamos atenção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0673" r="11801"/>
          <a:stretch/>
        </p:blipFill>
        <p:spPr>
          <a:xfrm>
            <a:off x="5220072" y="2924944"/>
            <a:ext cx="3816424" cy="40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Criar hábitos mentais úteis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que aconteceria se você tivesse um habito mental de ao encontrar uma pessoa você pensasse naturalmente</a:t>
            </a:r>
          </a:p>
          <a:p>
            <a:pPr lvl="1"/>
            <a:r>
              <a:rPr lang="pt-BR" dirty="0" smtClean="0"/>
              <a:t>“Espero que esta pessoa seja feliz”?</a:t>
            </a:r>
          </a:p>
          <a:p>
            <a:pPr lvl="1"/>
            <a:endParaRPr lang="pt-BR" dirty="0"/>
          </a:p>
          <a:p>
            <a:r>
              <a:rPr lang="pt-BR" dirty="0" smtClean="0"/>
              <a:t>As pessoas percebem inconscientemente</a:t>
            </a:r>
          </a:p>
          <a:p>
            <a:r>
              <a:rPr lang="pt-BR" dirty="0" smtClean="0"/>
              <a:t>Isso gera a confiança que viabiliza colaborações</a:t>
            </a:r>
          </a:p>
          <a:p>
            <a:endParaRPr lang="pt-BR" dirty="0"/>
          </a:p>
          <a:p>
            <a:r>
              <a:rPr lang="pt-BR" dirty="0" smtClean="0"/>
              <a:t>Estes hábitos podem ser treinados intencionalmente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31" y="-185001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2890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Obrigado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rogeriocalia@gmail.com</a:t>
            </a: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2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15764</TotalTime>
  <Words>1319</Words>
  <Application>Microsoft Office PowerPoint</Application>
  <PresentationFormat>Apresentação na tela (4:3)</PresentationFormat>
  <Paragraphs>293</Paragraphs>
  <Slides>94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95" baseType="lpstr">
      <vt:lpstr>Tema do Office</vt:lpstr>
      <vt:lpstr>Apresentação do PowerPoint</vt:lpstr>
      <vt:lpstr>Provinha 1 na próxima aula</vt:lpstr>
      <vt:lpstr>Tarefa para a próxima aula</vt:lpstr>
      <vt:lpstr>Tarefa para a próxima aula</vt:lpstr>
      <vt:lpstr>Górgias - (sobre liderança e poder) </vt:lpstr>
      <vt:lpstr>Apresentação do PowerPoint</vt:lpstr>
      <vt:lpstr>Sócrates</vt:lpstr>
      <vt:lpstr>Sócrates</vt:lpstr>
      <vt:lpstr>Apresentação do PowerPoint</vt:lpstr>
      <vt:lpstr>Pólo (discípulo de Górgias)</vt:lpstr>
      <vt:lpstr>Pólo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Cálicles</vt:lpstr>
      <vt:lpstr>Apresentação do PowerPoint</vt:lpstr>
      <vt:lpstr>Cálicles</vt:lpstr>
      <vt:lpstr>PAIDÉIA: A EDUCAÇÃO CIVILIZATÓRIA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Objetivo da Ordem Social</vt:lpstr>
      <vt:lpstr>A gestão da pólis   requer CONHECIMENTO SOBRE A FORMAÇÃO DA EXCELÊNCIA</vt:lpstr>
      <vt:lpstr>Apresentação do PowerPoint</vt:lpstr>
      <vt:lpstr>A FONTE da Ordem Social</vt:lpstr>
      <vt:lpstr>O modelo de gestão do líder depende de UMA ESCOLHA</vt:lpstr>
      <vt:lpstr>Apresentação do PowerPoint</vt:lpstr>
      <vt:lpstr>Götz Werner – Empresário de varejo</vt:lpstr>
      <vt:lpstr>Dm-drogerie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Liderança é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Sócrates na Perspectiva da Liderança </vt:lpstr>
      <vt:lpstr>Apresentação do PowerPoint</vt:lpstr>
      <vt:lpstr>O que é a atenção plena</vt:lpstr>
      <vt:lpstr>Fique mais atento... MAIS ATENTO!!</vt:lpstr>
      <vt:lpstr>RELAXA... Fique mais tranquilo, mais tranquilo, mais tranquilo...</vt:lpstr>
      <vt:lpstr>Apresentação do PowerPoint</vt:lpstr>
      <vt:lpstr>Atenção mais intensa e mais tranquila</vt:lpstr>
      <vt:lpstr>Apresentação do PowerPoint</vt:lpstr>
      <vt:lpstr>Quem tem a atenção plena</vt:lpstr>
      <vt:lpstr>Reflexão</vt:lpstr>
      <vt:lpstr>Apresentação do PowerPoint</vt:lpstr>
      <vt:lpstr>Apresentação do PowerPoint</vt:lpstr>
      <vt:lpstr>Apresentação do PowerPoint</vt:lpstr>
      <vt:lpstr>Pra que meditar?</vt:lpstr>
      <vt:lpstr>Reflexão</vt:lpstr>
      <vt:lpstr>1. Visão superficial versus visão aprofundada pelo autoconhecimento </vt:lpstr>
      <vt:lpstr>2. Perspectiva</vt:lpstr>
      <vt:lpstr>Apresentação do PowerPoint</vt:lpstr>
      <vt:lpstr>Programa de Meditação na Empresa Google – Desde 2007</vt:lpstr>
      <vt:lpstr>Livro: “Busque dentro de Você” de Chade-Meng Tan</vt:lpstr>
      <vt:lpstr>Benefícios segundo participantes do curso da Google</vt:lpstr>
      <vt:lpstr>Benefícios segundo participantes do curso da Google</vt:lpstr>
      <vt:lpstr>Benefícios segundo participantes do curso da Google</vt:lpstr>
      <vt:lpstr>Síntese dos Benefícios</vt:lpstr>
      <vt:lpstr>O que você pode esperar das práticas do Mindfulness?</vt:lpstr>
      <vt:lpstr>O que você pode esperar das práticas do Mindfulness?</vt:lpstr>
      <vt:lpstr>O que você pode esperar das práticas do Mindfulness?</vt:lpstr>
      <vt:lpstr>O ciclo virtuoso da Meditação</vt:lpstr>
      <vt:lpstr>Apresentação do PowerPoint</vt:lpstr>
      <vt:lpstr>Treinamento da Atenção</vt:lpstr>
      <vt:lpstr>Autoconhecimento e autodomínio</vt:lpstr>
      <vt:lpstr>Apresentação do PowerPoint</vt:lpstr>
      <vt:lpstr>O ciclo virtuoso da Meditação</vt:lpstr>
      <vt:lpstr>Joyful Meditation</vt:lpstr>
      <vt:lpstr>Apresentação do PowerPoint</vt:lpstr>
      <vt:lpstr>Apresentação do PowerPoint</vt:lpstr>
      <vt:lpstr>O ciclo virtuoso da Meditação</vt:lpstr>
      <vt:lpstr>Apresentação do PowerPoint</vt:lpstr>
      <vt:lpstr>Neuroplasticidade</vt:lpstr>
      <vt:lpstr>Criar hábitos mentais úteis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calia</cp:lastModifiedBy>
  <cp:revision>1754</cp:revision>
  <dcterms:created xsi:type="dcterms:W3CDTF">2012-06-03T15:26:30Z</dcterms:created>
  <dcterms:modified xsi:type="dcterms:W3CDTF">2016-03-03T19:23:02Z</dcterms:modified>
</cp:coreProperties>
</file>