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1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37" r:id="rId2"/>
    <p:sldId id="256" r:id="rId3"/>
    <p:sldId id="320" r:id="rId4"/>
    <p:sldId id="258" r:id="rId5"/>
    <p:sldId id="300" r:id="rId6"/>
    <p:sldId id="259" r:id="rId7"/>
    <p:sldId id="319" r:id="rId8"/>
    <p:sldId id="317" r:id="rId9"/>
    <p:sldId id="318" r:id="rId10"/>
    <p:sldId id="285" r:id="rId11"/>
    <p:sldId id="311" r:id="rId12"/>
    <p:sldId id="301" r:id="rId13"/>
    <p:sldId id="270" r:id="rId14"/>
    <p:sldId id="291" r:id="rId15"/>
    <p:sldId id="292" r:id="rId16"/>
    <p:sldId id="293" r:id="rId17"/>
    <p:sldId id="322" r:id="rId18"/>
    <p:sldId id="294" r:id="rId19"/>
    <p:sldId id="295" r:id="rId20"/>
    <p:sldId id="296" r:id="rId21"/>
    <p:sldId id="275" r:id="rId22"/>
    <p:sldId id="313" r:id="rId23"/>
    <p:sldId id="297" r:id="rId24"/>
    <p:sldId id="298" r:id="rId25"/>
    <p:sldId id="299" r:id="rId26"/>
    <p:sldId id="308" r:id="rId27"/>
    <p:sldId id="257" r:id="rId28"/>
    <p:sldId id="310" r:id="rId29"/>
    <p:sldId id="279" r:id="rId30"/>
    <p:sldId id="280" r:id="rId31"/>
    <p:sldId id="321" r:id="rId32"/>
    <p:sldId id="323" r:id="rId33"/>
    <p:sldId id="324" r:id="rId34"/>
    <p:sldId id="325" r:id="rId35"/>
    <p:sldId id="329" r:id="rId36"/>
    <p:sldId id="330" r:id="rId37"/>
    <p:sldId id="331" r:id="rId38"/>
    <p:sldId id="333" r:id="rId39"/>
    <p:sldId id="334" r:id="rId40"/>
    <p:sldId id="335" r:id="rId41"/>
    <p:sldId id="336" r:id="rId42"/>
    <p:sldId id="281" r:id="rId43"/>
    <p:sldId id="342" r:id="rId44"/>
    <p:sldId id="28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3" autoAdjust="0"/>
  </p:normalViewPr>
  <p:slideViewPr>
    <p:cSldViewPr>
      <p:cViewPr varScale="1">
        <p:scale>
          <a:sx n="43" d="100"/>
          <a:sy n="43" d="100"/>
        </p:scale>
        <p:origin x="121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642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i\Documents\3.%20Slides%20Slovackia\GRAFICOS%2017_ICF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Planilha_do_Microsoft_Excel17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8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ai\Documents\5.%20Paper%20Slovackia\Estat&#237;stica%20Milho\Gr&#225;ficos%20Estabilidade%20Aer&#243;bia%20_%20aditivos%20QUIM%20e%20HETER%20_%20Slovakia%2020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ai\Documents\5.%20Paper%20Slovackia\Estat&#237;stica%20Milho\Gr&#225;ficos%20Estabilidade%20Aer&#243;bia%20_%20aditivos%20QUIM%20e%20HETER%20_%20Slovakia%202016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19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Planilha_do_Microsoft_Excel20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Planilha_do_Microsoft_Excel21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Planilha_do_Microsoft_Excel22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Planilha_do_Microsoft_Excel23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Planilha_do_Microsoft_Excel24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ai\Documents\3.%20Slides%20Slovackia\GRAFICOS%2017_ICF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27367865925545"/>
          <c:y val="0.11289108466406225"/>
          <c:w val="0.72646405089509714"/>
          <c:h val="0.795814070545449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1920166229221352E-2"/>
                  <c:y val="-3.610418489355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48687664041994E-2"/>
                  <c:y val="-2.9160104986876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104007521447887E-3"/>
                  <c:y val="-2.353710994459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828181925019652E-3"/>
                  <c:y val="-7.892862350539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278959533043498E-3"/>
                  <c:y val="-0.18873396033829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Décadas!$J$2:$J$6</c:f>
              <c:strCache>
                <c:ptCount val="5"/>
                <c:pt idx="0">
                  <c:v>[1970]</c:v>
                </c:pt>
                <c:pt idx="1">
                  <c:v>[1980]</c:v>
                </c:pt>
                <c:pt idx="2">
                  <c:v>[1990]</c:v>
                </c:pt>
                <c:pt idx="3">
                  <c:v>[2000]</c:v>
                </c:pt>
                <c:pt idx="4">
                  <c:v>[2010]</c:v>
                </c:pt>
              </c:strCache>
            </c:strRef>
          </c:cat>
          <c:val>
            <c:numRef>
              <c:f>Décadas!$K$2:$K$6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46</c:v>
                </c:pt>
                <c:pt idx="4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37789074636329"/>
          <c:y val="0.31849437364102401"/>
          <c:w val="0.12252209798013187"/>
          <c:h val="0.54297963491584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355205599300091E-2"/>
          <c:y val="4.3158482740677823E-2"/>
          <c:w val="0.92149399506879826"/>
          <c:h val="0.71568788595303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HomoFPM!$B$2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0627642387788881E-3"/>
                  <c:y val="1.2445459244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0713573738291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HomoFPM!$D$3:$D$12</c:f>
                <c:numCache>
                  <c:formatCode>General</c:formatCode>
                  <c:ptCount val="10"/>
                  <c:pt idx="0">
                    <c:v>0.14000000000000001</c:v>
                  </c:pt>
                  <c:pt idx="1">
                    <c:v>6.25</c:v>
                  </c:pt>
                  <c:pt idx="2">
                    <c:v>3.33</c:v>
                  </c:pt>
                  <c:pt idx="3">
                    <c:v>0.27</c:v>
                  </c:pt>
                  <c:pt idx="4">
                    <c:v>4.13</c:v>
                  </c:pt>
                  <c:pt idx="5">
                    <c:v>0.81</c:v>
                  </c:pt>
                  <c:pt idx="6">
                    <c:v>0.47</c:v>
                  </c:pt>
                  <c:pt idx="7">
                    <c:v>11.5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HomoFPM!$A$3:$A$10</c:f>
              <c:strCache>
                <c:ptCount val="8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Ethanol</c:v>
                </c:pt>
                <c:pt idx="5">
                  <c:v>Lactic/Acetic </c:v>
                </c:pt>
                <c:pt idx="6">
                  <c:v>Yeasts</c:v>
                </c:pt>
                <c:pt idx="7">
                  <c:v>DM losses</c:v>
                </c:pt>
              </c:strCache>
            </c:strRef>
          </c:cat>
          <c:val>
            <c:numRef>
              <c:f>HomoFPM!$B$3:$B$10</c:f>
              <c:numCache>
                <c:formatCode>General</c:formatCode>
                <c:ptCount val="8"/>
                <c:pt idx="0">
                  <c:v>4.42</c:v>
                </c:pt>
                <c:pt idx="1">
                  <c:v>21.4</c:v>
                </c:pt>
                <c:pt idx="2">
                  <c:v>9.85</c:v>
                </c:pt>
                <c:pt idx="3">
                  <c:v>1</c:v>
                </c:pt>
                <c:pt idx="4">
                  <c:v>8.23</c:v>
                </c:pt>
                <c:pt idx="5">
                  <c:v>3.02</c:v>
                </c:pt>
                <c:pt idx="6">
                  <c:v>4.76</c:v>
                </c:pt>
                <c:pt idx="7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HomoFPM!$C$2</c:f>
              <c:strCache>
                <c:ptCount val="1"/>
                <c:pt idx="0">
                  <c:v>Homolactic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255284775577762E-3"/>
                  <c:y val="9.3340944335968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1382119389444E-3"/>
                  <c:y val="-0.10149701436275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HomoFPM!$D$3:$D$12</c:f>
                <c:numCache>
                  <c:formatCode>General</c:formatCode>
                  <c:ptCount val="10"/>
                  <c:pt idx="0">
                    <c:v>0.14000000000000001</c:v>
                  </c:pt>
                  <c:pt idx="1">
                    <c:v>6.25</c:v>
                  </c:pt>
                  <c:pt idx="2">
                    <c:v>3.33</c:v>
                  </c:pt>
                  <c:pt idx="3">
                    <c:v>0.27</c:v>
                  </c:pt>
                  <c:pt idx="4">
                    <c:v>4.13</c:v>
                  </c:pt>
                  <c:pt idx="5">
                    <c:v>0.81</c:v>
                  </c:pt>
                  <c:pt idx="6">
                    <c:v>0.47</c:v>
                  </c:pt>
                  <c:pt idx="7">
                    <c:v>11.5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HomoFPM!$A$3:$A$10</c:f>
              <c:strCache>
                <c:ptCount val="8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Ethanol</c:v>
                </c:pt>
                <c:pt idx="5">
                  <c:v>Lactic/Acetic </c:v>
                </c:pt>
                <c:pt idx="6">
                  <c:v>Yeasts</c:v>
                </c:pt>
                <c:pt idx="7">
                  <c:v>DM losses</c:v>
                </c:pt>
              </c:strCache>
            </c:strRef>
          </c:cat>
          <c:val>
            <c:numRef>
              <c:f>HomoFPM!$C$3:$C$10</c:f>
              <c:numCache>
                <c:formatCode>General</c:formatCode>
                <c:ptCount val="8"/>
                <c:pt idx="0">
                  <c:v>4.16</c:v>
                </c:pt>
                <c:pt idx="1">
                  <c:v>27.6</c:v>
                </c:pt>
                <c:pt idx="2">
                  <c:v>8.41</c:v>
                </c:pt>
                <c:pt idx="3">
                  <c:v>0.54</c:v>
                </c:pt>
                <c:pt idx="4">
                  <c:v>7.47</c:v>
                </c:pt>
                <c:pt idx="5">
                  <c:v>4.8899999999999997</c:v>
                </c:pt>
                <c:pt idx="6">
                  <c:v>4.78</c:v>
                </c:pt>
                <c:pt idx="7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229392"/>
        <c:axId val="652229952"/>
      </c:barChart>
      <c:catAx>
        <c:axId val="65222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652229952"/>
        <c:crosses val="autoZero"/>
        <c:auto val="1"/>
        <c:lblAlgn val="ctr"/>
        <c:lblOffset val="100"/>
        <c:noMultiLvlLbl val="0"/>
      </c:catAx>
      <c:valAx>
        <c:axId val="65222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2229392"/>
        <c:crosses val="autoZero"/>
        <c:crossBetween val="between"/>
        <c:majorUnit val="8"/>
      </c:valAx>
    </c:plotArea>
    <c:legend>
      <c:legendPos val="r"/>
      <c:layout>
        <c:manualLayout>
          <c:xMode val="edge"/>
          <c:yMode val="edge"/>
          <c:x val="0.41829364511254274"/>
          <c:y val="7.9852467421164197E-2"/>
          <c:w val="0.43019120337230571"/>
          <c:h val="0.14058630426298754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8779545328297"/>
          <c:y val="5.1400554097404488E-2"/>
          <c:w val="0.6800681000722140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HomoEst!$A$3</c:f>
              <c:strCache>
                <c:ptCount val="1"/>
                <c:pt idx="0">
                  <c:v>Aerobic stability, h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errBars>
            <c:errBarType val="plus"/>
            <c:errValType val="cust"/>
            <c:noEndCap val="0"/>
            <c:plus>
              <c:numRef>
                <c:f>HomoEst!$D$3</c:f>
                <c:numCache>
                  <c:formatCode>General</c:formatCode>
                  <c:ptCount val="1"/>
                  <c:pt idx="0">
                    <c:v>13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HomoEst!$B$2:$C$2</c:f>
              <c:strCache>
                <c:ptCount val="2"/>
                <c:pt idx="0">
                  <c:v>Control</c:v>
                </c:pt>
                <c:pt idx="1">
                  <c:v>Homolactic</c:v>
                </c:pt>
              </c:strCache>
            </c:strRef>
          </c:cat>
          <c:val>
            <c:numRef>
              <c:f>HomoEst!$B$3:$C$3</c:f>
              <c:numCache>
                <c:formatCode>General</c:formatCode>
                <c:ptCount val="2"/>
                <c:pt idx="0">
                  <c:v>138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232192"/>
        <c:axId val="652232752"/>
      </c:barChart>
      <c:catAx>
        <c:axId val="65223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2232752"/>
        <c:crosses val="autoZero"/>
        <c:auto val="1"/>
        <c:lblAlgn val="ctr"/>
        <c:lblOffset val="100"/>
        <c:noMultiLvlLbl val="0"/>
      </c:catAx>
      <c:valAx>
        <c:axId val="652232752"/>
        <c:scaling>
          <c:orientation val="minMax"/>
          <c:max val="1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 dirty="0"/>
                  <a:t>Aerobic </a:t>
                </a:r>
                <a:r>
                  <a:rPr lang="pt-BR" sz="1800" dirty="0" err="1"/>
                  <a:t>stability</a:t>
                </a:r>
                <a:r>
                  <a:rPr lang="pt-BR" sz="1800" dirty="0"/>
                  <a:t> (h)</a:t>
                </a:r>
              </a:p>
            </c:rich>
          </c:tx>
          <c:layout>
            <c:manualLayout>
              <c:xMode val="edge"/>
              <c:yMode val="edge"/>
              <c:x val="5.1918568183617411E-3"/>
              <c:y val="0.265244969378827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2232192"/>
        <c:crosses val="autoZero"/>
        <c:crossBetween val="between"/>
        <c:majorUnit val="3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97579561866865"/>
          <c:y val="5.4383202099737536E-2"/>
          <c:w val="0.20765521002716869"/>
          <c:h val="0.81233218775829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HeteroBro!$B$5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9930244145490781E-3"/>
                  <c:y val="-4.05156537753223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HeteroBro!$D$6:$D$14</c:f>
                <c:numCache>
                  <c:formatCode>General</c:formatCode>
                  <c:ptCount val="9"/>
                  <c:pt idx="0">
                    <c:v>6.19</c:v>
                  </c:pt>
                  <c:pt idx="1">
                    <c:v>16.3</c:v>
                  </c:pt>
                  <c:pt idx="2">
                    <c:v>0.44</c:v>
                  </c:pt>
                  <c:pt idx="3">
                    <c:v>4.8899999999999997</c:v>
                  </c:pt>
                  <c:pt idx="4">
                    <c:v>3.87</c:v>
                  </c:pt>
                  <c:pt idx="5">
                    <c:v>3.02</c:v>
                  </c:pt>
                  <c:pt idx="6">
                    <c:v>2.95</c:v>
                  </c:pt>
                  <c:pt idx="7">
                    <c:v>0.04</c:v>
                  </c:pt>
                  <c:pt idx="8">
                    <c:v>0.56999999999999995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HeteroBro!$A$6:$A$7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HeteroBro!$B$6:$B$7</c:f>
              <c:numCache>
                <c:formatCode>General</c:formatCode>
                <c:ptCount val="2"/>
                <c:pt idx="0">
                  <c:v>700.7</c:v>
                </c:pt>
                <c:pt idx="1">
                  <c:v>739.8</c:v>
                </c:pt>
              </c:numCache>
            </c:numRef>
          </c:val>
        </c:ser>
        <c:ser>
          <c:idx val="1"/>
          <c:order val="1"/>
          <c:tx>
            <c:strRef>
              <c:f>HeteroBro!$C$5</c:f>
              <c:strCache>
                <c:ptCount val="1"/>
                <c:pt idx="0">
                  <c:v>Heterofermentative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12235004191453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696.1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plus"/>
            <c:errValType val="cust"/>
            <c:noEndCap val="0"/>
            <c:plus>
              <c:numRef>
                <c:f>HeteroBro!$D$6:$D$14</c:f>
                <c:numCache>
                  <c:formatCode>General</c:formatCode>
                  <c:ptCount val="9"/>
                  <c:pt idx="0">
                    <c:v>6.19</c:v>
                  </c:pt>
                  <c:pt idx="1">
                    <c:v>16.3</c:v>
                  </c:pt>
                  <c:pt idx="2">
                    <c:v>0.44</c:v>
                  </c:pt>
                  <c:pt idx="3">
                    <c:v>4.8899999999999997</c:v>
                  </c:pt>
                  <c:pt idx="4">
                    <c:v>3.87</c:v>
                  </c:pt>
                  <c:pt idx="5">
                    <c:v>3.02</c:v>
                  </c:pt>
                  <c:pt idx="6">
                    <c:v>2.95</c:v>
                  </c:pt>
                  <c:pt idx="7">
                    <c:v>0.04</c:v>
                  </c:pt>
                  <c:pt idx="8">
                    <c:v>0.56999999999999995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HeteroBro!$A$6:$A$7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HeteroBro!$C$6:$C$7</c:f>
              <c:numCache>
                <c:formatCode>General</c:formatCode>
                <c:ptCount val="2"/>
                <c:pt idx="0">
                  <c:v>697.1</c:v>
                </c:pt>
                <c:pt idx="1">
                  <c:v>740.6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654185376"/>
        <c:axId val="654185936"/>
      </c:barChart>
      <c:catAx>
        <c:axId val="65418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4185936"/>
        <c:crosses val="autoZero"/>
        <c:auto val="1"/>
        <c:lblAlgn val="ctr"/>
        <c:lblOffset val="100"/>
        <c:noMultiLvlLbl val="0"/>
      </c:catAx>
      <c:valAx>
        <c:axId val="654185936"/>
        <c:scaling>
          <c:orientation val="minMax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 </a:t>
                </a:r>
              </a:p>
            </c:rich>
          </c:tx>
          <c:layout>
            <c:manualLayout>
              <c:xMode val="edge"/>
              <c:yMode val="edge"/>
              <c:x val="5.9790732436472349E-3"/>
              <c:y val="0.429052942967764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418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758673278726613"/>
          <c:y val="8.8252780557126348E-4"/>
          <c:w val="0.43102294189534501"/>
          <c:h val="0.21738779890082802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HeteroBro!$B$5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96512207274539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60488290981563E-3"/>
                  <c:y val="-2.21606648199445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2.38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HeteroBro!$D$6:$D$12</c:f>
                <c:numCache>
                  <c:formatCode>General</c:formatCode>
                  <c:ptCount val="7"/>
                  <c:pt idx="0">
                    <c:v>0.44</c:v>
                  </c:pt>
                  <c:pt idx="1">
                    <c:v>4.8899999999999997</c:v>
                  </c:pt>
                  <c:pt idx="2">
                    <c:v>3.87</c:v>
                  </c:pt>
                  <c:pt idx="3">
                    <c:v>3.02</c:v>
                  </c:pt>
                  <c:pt idx="4">
                    <c:v>2.95</c:v>
                  </c:pt>
                  <c:pt idx="5">
                    <c:v>0.04</c:v>
                  </c:pt>
                  <c:pt idx="6">
                    <c:v>0.56999999999999995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HeteroBro!$A$6:$A$12</c:f>
              <c:strCache>
                <c:ptCount val="7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CP</c:v>
                </c:pt>
                <c:pt idx="5">
                  <c:v>N-NH3</c:v>
                </c:pt>
                <c:pt idx="6">
                  <c:v>WSC</c:v>
                </c:pt>
              </c:strCache>
            </c:strRef>
          </c:cat>
          <c:val>
            <c:numRef>
              <c:f>HeteroBro!$B$6:$B$12</c:f>
              <c:numCache>
                <c:formatCode>General</c:formatCode>
                <c:ptCount val="7"/>
                <c:pt idx="0">
                  <c:v>14</c:v>
                </c:pt>
                <c:pt idx="1">
                  <c:v>78.3</c:v>
                </c:pt>
                <c:pt idx="2">
                  <c:v>26.9</c:v>
                </c:pt>
                <c:pt idx="3">
                  <c:v>51.5</c:v>
                </c:pt>
                <c:pt idx="4">
                  <c:v>95.3</c:v>
                </c:pt>
                <c:pt idx="5">
                  <c:v>0.23</c:v>
                </c:pt>
                <c:pt idx="6">
                  <c:v>2.38</c:v>
                </c:pt>
              </c:numCache>
            </c:numRef>
          </c:val>
        </c:ser>
        <c:ser>
          <c:idx val="1"/>
          <c:order val="1"/>
          <c:tx>
            <c:strRef>
              <c:f>HeteroBro!$C$5</c:f>
              <c:strCache>
                <c:ptCount val="1"/>
                <c:pt idx="0">
                  <c:v>Heterofermentative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790732436472349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/>
                    </a:pPr>
                    <a:r>
                      <a:rPr lang="en-US" dirty="0" smtClean="0"/>
                      <a:t>0.26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951170901843548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/>
                    </a:pPr>
                    <a:r>
                      <a:rPr lang="en-US" dirty="0" smtClean="0"/>
                      <a:t>1.41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HeteroBro!$D$6:$D$12</c:f>
                <c:numCache>
                  <c:formatCode>General</c:formatCode>
                  <c:ptCount val="7"/>
                  <c:pt idx="0">
                    <c:v>0.44</c:v>
                  </c:pt>
                  <c:pt idx="1">
                    <c:v>4.8899999999999997</c:v>
                  </c:pt>
                  <c:pt idx="2">
                    <c:v>3.87</c:v>
                  </c:pt>
                  <c:pt idx="3">
                    <c:v>3.02</c:v>
                  </c:pt>
                  <c:pt idx="4">
                    <c:v>2.95</c:v>
                  </c:pt>
                  <c:pt idx="5">
                    <c:v>0.04</c:v>
                  </c:pt>
                  <c:pt idx="6">
                    <c:v>0.56999999999999995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HeteroBro!$A$6:$A$12</c:f>
              <c:strCache>
                <c:ptCount val="7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CP</c:v>
                </c:pt>
                <c:pt idx="5">
                  <c:v>N-NH3</c:v>
                </c:pt>
                <c:pt idx="6">
                  <c:v>WSC</c:v>
                </c:pt>
              </c:strCache>
            </c:strRef>
          </c:cat>
          <c:val>
            <c:numRef>
              <c:f>HeteroBro!$C$6:$C$12</c:f>
              <c:numCache>
                <c:formatCode>General</c:formatCode>
                <c:ptCount val="7"/>
                <c:pt idx="0">
                  <c:v>13.9</c:v>
                </c:pt>
                <c:pt idx="1">
                  <c:v>78.099999999999994</c:v>
                </c:pt>
                <c:pt idx="2">
                  <c:v>26.9</c:v>
                </c:pt>
                <c:pt idx="3">
                  <c:v>51.1</c:v>
                </c:pt>
                <c:pt idx="4">
                  <c:v>94.5</c:v>
                </c:pt>
                <c:pt idx="5">
                  <c:v>0.26</c:v>
                </c:pt>
                <c:pt idx="6">
                  <c:v>1.41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4188736"/>
        <c:axId val="654189296"/>
      </c:barChart>
      <c:catAx>
        <c:axId val="65418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4189296"/>
        <c:crosses val="autoZero"/>
        <c:auto val="1"/>
        <c:lblAlgn val="ctr"/>
        <c:lblOffset val="100"/>
        <c:noMultiLvlLbl val="0"/>
      </c:catAx>
      <c:valAx>
        <c:axId val="6541892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 </a:t>
                </a:r>
              </a:p>
            </c:rich>
          </c:tx>
          <c:layout>
            <c:manualLayout>
              <c:xMode val="edge"/>
              <c:yMode val="edge"/>
              <c:x val="5.9790732436472349E-3"/>
              <c:y val="0.429052942967764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4188736"/>
        <c:crosses val="autoZero"/>
        <c:crossBetween val="between"/>
        <c:majorUnit val="1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45581939620188E-2"/>
          <c:y val="4.0893258508432305E-2"/>
          <c:w val="0.91338450825514939"/>
          <c:h val="0.7306103449775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HeteroFPM!$B$2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2933556597405E-2"/>
                  <c:y val="-1.54185867056331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4.06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294095875993161E-3"/>
                  <c:y val="-6.16743468225327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588191751985177E-3"/>
                  <c:y val="-3.08371734112663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94095875992588E-3"/>
                  <c:y val="-3.08371734112663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4.83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388228762797662E-3"/>
                  <c:y val="-1.5418586705633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3.95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882287627977765E-3"/>
                  <c:y val="-5.5506912140279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HeteroFPM!$D$3:$D$13</c:f>
                <c:numCache>
                  <c:formatCode>General</c:formatCode>
                  <c:ptCount val="11"/>
                  <c:pt idx="0">
                    <c:v>7.0000000000000007E-2</c:v>
                  </c:pt>
                  <c:pt idx="1">
                    <c:v>1.87</c:v>
                  </c:pt>
                  <c:pt idx="2">
                    <c:v>0.68</c:v>
                  </c:pt>
                  <c:pt idx="3">
                    <c:v>0.14000000000000001</c:v>
                  </c:pt>
                  <c:pt idx="4">
                    <c:v>0.12</c:v>
                  </c:pt>
                  <c:pt idx="5">
                    <c:v>1.04</c:v>
                  </c:pt>
                  <c:pt idx="6">
                    <c:v>0.51</c:v>
                  </c:pt>
                  <c:pt idx="7">
                    <c:v>0.3</c:v>
                  </c:pt>
                  <c:pt idx="8">
                    <c:v>0.24</c:v>
                  </c:pt>
                  <c:pt idx="9">
                    <c:v>0.51</c:v>
                  </c:pt>
                  <c:pt idx="10">
                    <c:v>3.65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HeteroFPM!$A$3:$A$13</c:f>
              <c:strCache>
                <c:ptCount val="11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LAB</c:v>
                </c:pt>
                <c:pt idx="8">
                  <c:v>Yeasts</c:v>
                </c:pt>
                <c:pt idx="9">
                  <c:v>Molds</c:v>
                </c:pt>
                <c:pt idx="10">
                  <c:v>DM losses</c:v>
                </c:pt>
              </c:strCache>
            </c:strRef>
          </c:cat>
          <c:val>
            <c:numRef>
              <c:f>HeteroFPM!$B$3:$B$13</c:f>
              <c:numCache>
                <c:formatCode>General</c:formatCode>
                <c:ptCount val="11"/>
                <c:pt idx="0">
                  <c:v>4.24</c:v>
                </c:pt>
                <c:pt idx="1">
                  <c:v>13.8</c:v>
                </c:pt>
                <c:pt idx="2">
                  <c:v>4.0599999999999996</c:v>
                </c:pt>
                <c:pt idx="3">
                  <c:v>0.1</c:v>
                </c:pt>
                <c:pt idx="4">
                  <c:v>0.23</c:v>
                </c:pt>
                <c:pt idx="5">
                  <c:v>6.07</c:v>
                </c:pt>
                <c:pt idx="6">
                  <c:v>3.71</c:v>
                </c:pt>
                <c:pt idx="7">
                  <c:v>7.63</c:v>
                </c:pt>
                <c:pt idx="8">
                  <c:v>4.83</c:v>
                </c:pt>
                <c:pt idx="9">
                  <c:v>3.95</c:v>
                </c:pt>
                <c:pt idx="10">
                  <c:v>27.2</c:v>
                </c:pt>
              </c:numCache>
            </c:numRef>
          </c:val>
        </c:ser>
        <c:ser>
          <c:idx val="1"/>
          <c:order val="1"/>
          <c:tx>
            <c:strRef>
              <c:f>HeteroFPM!$C$2</c:f>
              <c:strCache>
                <c:ptCount val="1"/>
                <c:pt idx="0">
                  <c:v>Heterofermentative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7.44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0823431441966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517638350397035E-2"/>
                  <c:y val="-3.08371734112663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8235239689981462E-3"/>
                  <c:y val="-3.08371734112663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517638350397035E-2"/>
                  <c:y val="6.16743468225327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341162319394951E-2"/>
                  <c:y val="-3.0837173411266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HeteroFPM!$D$3:$D$13</c:f>
                <c:numCache>
                  <c:formatCode>General</c:formatCode>
                  <c:ptCount val="11"/>
                  <c:pt idx="0">
                    <c:v>7.0000000000000007E-2</c:v>
                  </c:pt>
                  <c:pt idx="1">
                    <c:v>1.87</c:v>
                  </c:pt>
                  <c:pt idx="2">
                    <c:v>0.68</c:v>
                  </c:pt>
                  <c:pt idx="3">
                    <c:v>0.14000000000000001</c:v>
                  </c:pt>
                  <c:pt idx="4">
                    <c:v>0.12</c:v>
                  </c:pt>
                  <c:pt idx="5">
                    <c:v>1.04</c:v>
                  </c:pt>
                  <c:pt idx="6">
                    <c:v>0.51</c:v>
                  </c:pt>
                  <c:pt idx="7">
                    <c:v>0.3</c:v>
                  </c:pt>
                  <c:pt idx="8">
                    <c:v>0.24</c:v>
                  </c:pt>
                  <c:pt idx="9">
                    <c:v>0.51</c:v>
                  </c:pt>
                  <c:pt idx="10">
                    <c:v>3.65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HeteroFPM!$A$3:$A$13</c:f>
              <c:strCache>
                <c:ptCount val="11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LAB</c:v>
                </c:pt>
                <c:pt idx="8">
                  <c:v>Yeasts</c:v>
                </c:pt>
                <c:pt idx="9">
                  <c:v>Molds</c:v>
                </c:pt>
                <c:pt idx="10">
                  <c:v>DM losses</c:v>
                </c:pt>
              </c:strCache>
            </c:strRef>
          </c:cat>
          <c:val>
            <c:numRef>
              <c:f>HeteroFPM!$C$3:$C$13</c:f>
              <c:numCache>
                <c:formatCode>General</c:formatCode>
                <c:ptCount val="11"/>
                <c:pt idx="0">
                  <c:v>4.2</c:v>
                </c:pt>
                <c:pt idx="1">
                  <c:v>13.2</c:v>
                </c:pt>
                <c:pt idx="2">
                  <c:v>7.44</c:v>
                </c:pt>
                <c:pt idx="3">
                  <c:v>0.65</c:v>
                </c:pt>
                <c:pt idx="4">
                  <c:v>0.1</c:v>
                </c:pt>
                <c:pt idx="5">
                  <c:v>5.67</c:v>
                </c:pt>
                <c:pt idx="6">
                  <c:v>2.5099999999999998</c:v>
                </c:pt>
                <c:pt idx="7">
                  <c:v>8.1300000000000008</c:v>
                </c:pt>
                <c:pt idx="8">
                  <c:v>3.65</c:v>
                </c:pt>
                <c:pt idx="9">
                  <c:v>3.36</c:v>
                </c:pt>
                <c:pt idx="10">
                  <c:v>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4192096"/>
        <c:axId val="654192656"/>
      </c:barChart>
      <c:catAx>
        <c:axId val="65419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4192656"/>
        <c:crosses val="autoZero"/>
        <c:auto val="1"/>
        <c:lblAlgn val="ctr"/>
        <c:lblOffset val="100"/>
        <c:noMultiLvlLbl val="0"/>
      </c:catAx>
      <c:valAx>
        <c:axId val="654192656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4192096"/>
        <c:crosses val="autoZero"/>
        <c:crossBetween val="between"/>
        <c:majorUnit val="8"/>
      </c:valAx>
    </c:plotArea>
    <c:legend>
      <c:legendPos val="r"/>
      <c:layout>
        <c:manualLayout>
          <c:xMode val="edge"/>
          <c:yMode val="edge"/>
          <c:x val="0.30691031543339792"/>
          <c:y val="1.77896496848538E-2"/>
          <c:w val="0.43953062798749265"/>
          <c:h val="0.1332074650889633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37659660390461"/>
          <c:y val="3.5929487366900749E-2"/>
          <c:w val="0.66778360605435372"/>
          <c:h val="0.85486819806617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HeteroEst!$A$3</c:f>
              <c:strCache>
                <c:ptCount val="1"/>
                <c:pt idx="0">
                  <c:v>Aerobic stability, 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errBars>
            <c:errBarType val="plus"/>
            <c:errValType val="cust"/>
            <c:noEndCap val="0"/>
            <c:plus>
              <c:numRef>
                <c:f>HeteroEst!$D$3</c:f>
                <c:numCache>
                  <c:formatCode>General</c:formatCode>
                  <c:ptCount val="1"/>
                  <c:pt idx="0">
                    <c:v>16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HeteroEst!$B$2:$C$2</c:f>
              <c:strCache>
                <c:ptCount val="2"/>
                <c:pt idx="0">
                  <c:v>Control</c:v>
                </c:pt>
                <c:pt idx="1">
                  <c:v>Heterofermentative</c:v>
                </c:pt>
              </c:strCache>
            </c:strRef>
          </c:cat>
          <c:val>
            <c:numRef>
              <c:f>HeteroEst!$B$3:$C$3</c:f>
              <c:numCache>
                <c:formatCode>General</c:formatCode>
                <c:ptCount val="2"/>
                <c:pt idx="0">
                  <c:v>70</c:v>
                </c:pt>
                <c:pt idx="1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194896"/>
        <c:axId val="654195456"/>
      </c:barChart>
      <c:catAx>
        <c:axId val="65419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pt-BR"/>
          </a:p>
        </c:txPr>
        <c:crossAx val="654195456"/>
        <c:crosses val="autoZero"/>
        <c:auto val="1"/>
        <c:lblAlgn val="ctr"/>
        <c:lblOffset val="100"/>
        <c:noMultiLvlLbl val="0"/>
      </c:catAx>
      <c:valAx>
        <c:axId val="654195456"/>
        <c:scaling>
          <c:orientation val="minMax"/>
          <c:max val="2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 dirty="0"/>
                  <a:t>Aerobic </a:t>
                </a:r>
                <a:r>
                  <a:rPr lang="pt-BR" sz="1800" dirty="0" err="1"/>
                  <a:t>stability</a:t>
                </a:r>
                <a:r>
                  <a:rPr lang="pt-BR" sz="1800" baseline="0" dirty="0"/>
                  <a:t> (h)</a:t>
                </a:r>
                <a:endParaRPr lang="pt-BR" sz="1800" dirty="0"/>
              </a:p>
            </c:rich>
          </c:tx>
          <c:layout>
            <c:manualLayout>
              <c:xMode val="edge"/>
              <c:yMode val="edge"/>
              <c:x val="7.8653679002986601E-2"/>
              <c:y val="0.25867650507968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pt-BR"/>
          </a:p>
        </c:txPr>
        <c:crossAx val="654194896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Plan1!$C$5</c:f>
              <c:strCache>
                <c:ptCount val="1"/>
                <c:pt idx="0">
                  <c:v>92 dias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Plan1!$B$6:$B$10</c:f>
              <c:strCache>
                <c:ptCount val="5"/>
                <c:pt idx="0">
                  <c:v>Controle</c:v>
                </c:pt>
                <c:pt idx="1">
                  <c:v>100.000</c:v>
                </c:pt>
                <c:pt idx="2">
                  <c:v>500.000</c:v>
                </c:pt>
                <c:pt idx="3">
                  <c:v>660.000</c:v>
                </c:pt>
                <c:pt idx="4">
                  <c:v>1.000.000</c:v>
                </c:pt>
              </c:strCache>
            </c:strRef>
          </c:cat>
          <c:val>
            <c:numRef>
              <c:f>Plan1!$C$6:$C$10</c:f>
              <c:numCache>
                <c:formatCode>General</c:formatCode>
                <c:ptCount val="5"/>
                <c:pt idx="0">
                  <c:v>47</c:v>
                </c:pt>
                <c:pt idx="1">
                  <c:v>79</c:v>
                </c:pt>
                <c:pt idx="2">
                  <c:v>333</c:v>
                </c:pt>
                <c:pt idx="3">
                  <c:v>400</c:v>
                </c:pt>
                <c:pt idx="4">
                  <c:v>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Plan1!$D$5</c:f>
              <c:strCache>
                <c:ptCount val="1"/>
                <c:pt idx="0">
                  <c:v>166 dias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Plan1!$B$6:$B$10</c:f>
              <c:strCache>
                <c:ptCount val="5"/>
                <c:pt idx="0">
                  <c:v>Controle</c:v>
                </c:pt>
                <c:pt idx="1">
                  <c:v>100.000</c:v>
                </c:pt>
                <c:pt idx="2">
                  <c:v>500.000</c:v>
                </c:pt>
                <c:pt idx="3">
                  <c:v>660.000</c:v>
                </c:pt>
                <c:pt idx="4">
                  <c:v>1.000.000</c:v>
                </c:pt>
              </c:strCache>
            </c:strRef>
          </c:cat>
          <c:val>
            <c:numRef>
              <c:f>Plan1!$D$6:$D$10</c:f>
              <c:numCache>
                <c:formatCode>General</c:formatCode>
                <c:ptCount val="5"/>
                <c:pt idx="0">
                  <c:v>84</c:v>
                </c:pt>
                <c:pt idx="1">
                  <c:v>208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198256"/>
        <c:axId val="654198816"/>
      </c:lineChart>
      <c:catAx>
        <c:axId val="65419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4198816"/>
        <c:crosses val="autoZero"/>
        <c:auto val="1"/>
        <c:lblAlgn val="ctr"/>
        <c:lblOffset val="100"/>
        <c:noMultiLvlLbl val="0"/>
      </c:catAx>
      <c:valAx>
        <c:axId val="65419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4198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5037320956107"/>
          <c:y val="5.2358295638577093E-2"/>
          <c:w val="0.2594599828414127"/>
          <c:h val="0.81931981906517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ComboBro!$B$6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ComboBro!$D$7:$D$16</c:f>
                <c:numCache>
                  <c:formatCode>General</c:formatCode>
                  <c:ptCount val="10"/>
                  <c:pt idx="0">
                    <c:v>9.4600000000000009</c:v>
                  </c:pt>
                  <c:pt idx="1">
                    <c:v>8.32</c:v>
                  </c:pt>
                  <c:pt idx="2">
                    <c:v>0.19</c:v>
                  </c:pt>
                  <c:pt idx="3">
                    <c:v>2.72</c:v>
                  </c:pt>
                  <c:pt idx="4">
                    <c:v>7.51</c:v>
                  </c:pt>
                  <c:pt idx="5">
                    <c:v>7.95</c:v>
                  </c:pt>
                  <c:pt idx="6">
                    <c:v>2.0699999999999998</c:v>
                  </c:pt>
                  <c:pt idx="7">
                    <c:v>2.14</c:v>
                  </c:pt>
                  <c:pt idx="8">
                    <c:v>0.04</c:v>
                  </c:pt>
                  <c:pt idx="9">
                    <c:v>1.83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ComboBro!$A$7:$A$8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ComboBro!$B$7:$B$8</c:f>
              <c:numCache>
                <c:formatCode>General</c:formatCode>
                <c:ptCount val="2"/>
                <c:pt idx="0">
                  <c:v>686.2</c:v>
                </c:pt>
                <c:pt idx="1">
                  <c:v>719.6</c:v>
                </c:pt>
              </c:numCache>
            </c:numRef>
          </c:val>
        </c:ser>
        <c:ser>
          <c:idx val="1"/>
          <c:order val="1"/>
          <c:tx>
            <c:strRef>
              <c:f>ComboBro!$C$6</c:f>
              <c:strCache>
                <c:ptCount val="1"/>
                <c:pt idx="0">
                  <c:v>Combo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ComboBro!$D$7:$D$16</c:f>
                <c:numCache>
                  <c:formatCode>General</c:formatCode>
                  <c:ptCount val="10"/>
                  <c:pt idx="0">
                    <c:v>9.4600000000000009</c:v>
                  </c:pt>
                  <c:pt idx="1">
                    <c:v>8.32</c:v>
                  </c:pt>
                  <c:pt idx="2">
                    <c:v>0.19</c:v>
                  </c:pt>
                  <c:pt idx="3">
                    <c:v>2.72</c:v>
                  </c:pt>
                  <c:pt idx="4">
                    <c:v>7.51</c:v>
                  </c:pt>
                  <c:pt idx="5">
                    <c:v>7.95</c:v>
                  </c:pt>
                  <c:pt idx="6">
                    <c:v>2.0699999999999998</c:v>
                  </c:pt>
                  <c:pt idx="7">
                    <c:v>2.14</c:v>
                  </c:pt>
                  <c:pt idx="8">
                    <c:v>0.04</c:v>
                  </c:pt>
                  <c:pt idx="9">
                    <c:v>1.83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ComboBro!$A$7:$A$8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ComboBro!$C$7:$C$8</c:f>
              <c:numCache>
                <c:formatCode>General</c:formatCode>
                <c:ptCount val="2"/>
                <c:pt idx="0">
                  <c:v>684.3</c:v>
                </c:pt>
                <c:pt idx="1">
                  <c:v>717.8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950832"/>
        <c:axId val="656951392"/>
      </c:barChart>
      <c:catAx>
        <c:axId val="65695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6951392"/>
        <c:crosses val="autoZero"/>
        <c:auto val="1"/>
        <c:lblAlgn val="ctr"/>
        <c:lblOffset val="100"/>
        <c:noMultiLvlLbl val="0"/>
      </c:catAx>
      <c:valAx>
        <c:axId val="656951392"/>
        <c:scaling>
          <c:orientation val="minMax"/>
          <c:max val="740"/>
          <c:min val="6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</a:t>
                </a:r>
              </a:p>
            </c:rich>
          </c:tx>
          <c:layout>
            <c:manualLayout>
              <c:xMode val="edge"/>
              <c:yMode val="edge"/>
              <c:x val="8.8593576965669985E-3"/>
              <c:y val="0.39764310046350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695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61913285355125"/>
          <c:y val="3.2782989892220921E-2"/>
          <c:w val="0.31415388002156142"/>
          <c:h val="0.19684536773328865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93662420104462"/>
          <c:y val="5.2638286524344886E-2"/>
          <c:w val="0.84770014213339606"/>
          <c:h val="0.81835361488904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ComboBro!$B$6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593576965669985E-3"/>
                  <c:y val="-3.56506238859180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074197120708749E-2"/>
                  <c:y val="-5.34759358288770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60.4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148394241417579E-2"/>
                  <c:y val="-3.2085561497326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445182724252493E-3"/>
                  <c:y val="-2.4955436720142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148394241419123E-3"/>
                  <c:y val="-2.1390374331550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4.86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ComboBro!$D$7:$D$14</c:f>
                <c:numCache>
                  <c:formatCode>General</c:formatCode>
                  <c:ptCount val="8"/>
                  <c:pt idx="0">
                    <c:v>0.19</c:v>
                  </c:pt>
                  <c:pt idx="1">
                    <c:v>2.72</c:v>
                  </c:pt>
                  <c:pt idx="2">
                    <c:v>7.51</c:v>
                  </c:pt>
                  <c:pt idx="3">
                    <c:v>7.95</c:v>
                  </c:pt>
                  <c:pt idx="4">
                    <c:v>2.0699999999999998</c:v>
                  </c:pt>
                  <c:pt idx="5">
                    <c:v>2.14</c:v>
                  </c:pt>
                  <c:pt idx="6">
                    <c:v>0.04</c:v>
                  </c:pt>
                  <c:pt idx="7">
                    <c:v>1.83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ComboBro!$A$7:$A$14</c:f>
              <c:strCache>
                <c:ptCount val="8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EE</c:v>
                </c:pt>
                <c:pt idx="5">
                  <c:v>CP</c:v>
                </c:pt>
                <c:pt idx="6">
                  <c:v>N-NH3</c:v>
                </c:pt>
                <c:pt idx="7">
                  <c:v>WSC</c:v>
                </c:pt>
              </c:strCache>
            </c:strRef>
          </c:cat>
          <c:val>
            <c:numRef>
              <c:f>ComboBro!$B$7:$B$14</c:f>
              <c:numCache>
                <c:formatCode>General</c:formatCode>
                <c:ptCount val="8"/>
                <c:pt idx="0">
                  <c:v>13.8</c:v>
                </c:pt>
                <c:pt idx="1">
                  <c:v>101.6</c:v>
                </c:pt>
                <c:pt idx="2">
                  <c:v>41.2</c:v>
                </c:pt>
                <c:pt idx="3">
                  <c:v>60.4</c:v>
                </c:pt>
                <c:pt idx="4">
                  <c:v>38.200000000000003</c:v>
                </c:pt>
                <c:pt idx="5">
                  <c:v>81.8</c:v>
                </c:pt>
                <c:pt idx="6">
                  <c:v>0.23</c:v>
                </c:pt>
                <c:pt idx="7">
                  <c:v>4.8600000000000003</c:v>
                </c:pt>
              </c:numCache>
            </c:numRef>
          </c:val>
        </c:ser>
        <c:ser>
          <c:idx val="1"/>
          <c:order val="1"/>
          <c:tx>
            <c:strRef>
              <c:f>ComboBro!$C$6</c:f>
              <c:strCache>
                <c:ptCount val="1"/>
                <c:pt idx="0">
                  <c:v>Combo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296788482834993E-3"/>
                  <c:y val="-1.4260249554367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33554817275746E-2"/>
                  <c:y val="-5.34759358288770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57.9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83.1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0741971207087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445182724252493E-3"/>
                  <c:y val="3.56506238859166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ComboBro!$D$7:$D$14</c:f>
                <c:numCache>
                  <c:formatCode>General</c:formatCode>
                  <c:ptCount val="8"/>
                  <c:pt idx="0">
                    <c:v>0.19</c:v>
                  </c:pt>
                  <c:pt idx="1">
                    <c:v>2.72</c:v>
                  </c:pt>
                  <c:pt idx="2">
                    <c:v>7.51</c:v>
                  </c:pt>
                  <c:pt idx="3">
                    <c:v>7.95</c:v>
                  </c:pt>
                  <c:pt idx="4">
                    <c:v>2.0699999999999998</c:v>
                  </c:pt>
                  <c:pt idx="5">
                    <c:v>2.14</c:v>
                  </c:pt>
                  <c:pt idx="6">
                    <c:v>0.04</c:v>
                  </c:pt>
                  <c:pt idx="7">
                    <c:v>1.83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ComboBro!$A$7:$A$14</c:f>
              <c:strCache>
                <c:ptCount val="8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EE</c:v>
                </c:pt>
                <c:pt idx="5">
                  <c:v>CP</c:v>
                </c:pt>
                <c:pt idx="6">
                  <c:v>N-NH3</c:v>
                </c:pt>
                <c:pt idx="7">
                  <c:v>WSC</c:v>
                </c:pt>
              </c:strCache>
            </c:strRef>
          </c:cat>
          <c:val>
            <c:numRef>
              <c:f>ComboBro!$C$7:$C$14</c:f>
              <c:numCache>
                <c:formatCode>General</c:formatCode>
                <c:ptCount val="8"/>
                <c:pt idx="0">
                  <c:v>14.1</c:v>
                </c:pt>
                <c:pt idx="1">
                  <c:v>98.5</c:v>
                </c:pt>
                <c:pt idx="2">
                  <c:v>40.6</c:v>
                </c:pt>
                <c:pt idx="3">
                  <c:v>57.9</c:v>
                </c:pt>
                <c:pt idx="4">
                  <c:v>38.200000000000003</c:v>
                </c:pt>
                <c:pt idx="5">
                  <c:v>83.1</c:v>
                </c:pt>
                <c:pt idx="6">
                  <c:v>0.18</c:v>
                </c:pt>
                <c:pt idx="7">
                  <c:v>3.24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6954192"/>
        <c:axId val="656954752"/>
      </c:barChart>
      <c:catAx>
        <c:axId val="65695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6954752"/>
        <c:crosses val="autoZero"/>
        <c:auto val="1"/>
        <c:lblAlgn val="ctr"/>
        <c:lblOffset val="100"/>
        <c:noMultiLvlLbl val="0"/>
      </c:catAx>
      <c:valAx>
        <c:axId val="656954752"/>
        <c:scaling>
          <c:orientation val="minMax"/>
          <c:max val="1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</a:t>
                </a:r>
              </a:p>
            </c:rich>
          </c:tx>
          <c:layout>
            <c:manualLayout>
              <c:xMode val="edge"/>
              <c:yMode val="edge"/>
              <c:x val="8.8593576965669985E-3"/>
              <c:y val="0.39764310046350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6954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293513544451802E-2"/>
          <c:y val="4.1234984902653184E-2"/>
          <c:w val="0.92918896820140473"/>
          <c:h val="0.72835917794398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ComboFPM!$B$2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607901973527032E-3"/>
                  <c:y val="-9.16303712593283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4.29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43160789410813E-3"/>
                  <c:y val="3.05434570864427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607901973527032E-3"/>
                  <c:y val="3.05434570864416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607901973527032E-3"/>
                  <c:y val="-1.2217382834577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4.37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ComboFPM!$D$3:$D$13</c:f>
                <c:numCache>
                  <c:formatCode>General</c:formatCode>
                  <c:ptCount val="11"/>
                  <c:pt idx="0">
                    <c:v>0.08</c:v>
                  </c:pt>
                  <c:pt idx="1">
                    <c:v>1.47</c:v>
                  </c:pt>
                  <c:pt idx="2">
                    <c:v>0.66</c:v>
                  </c:pt>
                  <c:pt idx="3">
                    <c:v>0.14000000000000001</c:v>
                  </c:pt>
                  <c:pt idx="4">
                    <c:v>7.0000000000000007E-2</c:v>
                  </c:pt>
                  <c:pt idx="5">
                    <c:v>0.66</c:v>
                  </c:pt>
                  <c:pt idx="6">
                    <c:v>0.46</c:v>
                  </c:pt>
                  <c:pt idx="7">
                    <c:v>0.37</c:v>
                  </c:pt>
                  <c:pt idx="8">
                    <c:v>0.2</c:v>
                  </c:pt>
                  <c:pt idx="9">
                    <c:v>2.94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ComboFPM!$A$3:$A$12</c:f>
              <c:strCache>
                <c:ptCount val="10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Yeasts</c:v>
                </c:pt>
                <c:pt idx="8">
                  <c:v>Molds</c:v>
                </c:pt>
                <c:pt idx="9">
                  <c:v>DM losses</c:v>
                </c:pt>
              </c:strCache>
            </c:strRef>
          </c:cat>
          <c:val>
            <c:numRef>
              <c:f>ComboFPM!$B$3:$B$12</c:f>
              <c:numCache>
                <c:formatCode>General</c:formatCode>
                <c:ptCount val="10"/>
                <c:pt idx="0">
                  <c:v>4.29</c:v>
                </c:pt>
                <c:pt idx="1">
                  <c:v>15.3</c:v>
                </c:pt>
                <c:pt idx="2">
                  <c:v>5.08</c:v>
                </c:pt>
                <c:pt idx="3">
                  <c:v>0.16</c:v>
                </c:pt>
                <c:pt idx="4">
                  <c:v>0.23</c:v>
                </c:pt>
                <c:pt idx="5">
                  <c:v>4.0599999999999996</c:v>
                </c:pt>
                <c:pt idx="6">
                  <c:v>3.11</c:v>
                </c:pt>
                <c:pt idx="7">
                  <c:v>4.37</c:v>
                </c:pt>
                <c:pt idx="8">
                  <c:v>1.82</c:v>
                </c:pt>
                <c:pt idx="9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ComboFPM!$C$2</c:f>
              <c:strCache>
                <c:ptCount val="1"/>
                <c:pt idx="0">
                  <c:v>Combo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9.3647411841162043E-3"/>
                  <c:y val="3.05434570864427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647411841162199E-3"/>
                  <c:y val="-6.1086914172885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43160789410813E-3"/>
                  <c:y val="-2.44347656691542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431607894106985E-3"/>
                  <c:y val="3.05434570864427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2.98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24316078941069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ComboFPM!$D$3:$D$13</c:f>
                <c:numCache>
                  <c:formatCode>General</c:formatCode>
                  <c:ptCount val="11"/>
                  <c:pt idx="0">
                    <c:v>0.08</c:v>
                  </c:pt>
                  <c:pt idx="1">
                    <c:v>1.47</c:v>
                  </c:pt>
                  <c:pt idx="2">
                    <c:v>0.66</c:v>
                  </c:pt>
                  <c:pt idx="3">
                    <c:v>0.14000000000000001</c:v>
                  </c:pt>
                  <c:pt idx="4">
                    <c:v>7.0000000000000007E-2</c:v>
                  </c:pt>
                  <c:pt idx="5">
                    <c:v>0.66</c:v>
                  </c:pt>
                  <c:pt idx="6">
                    <c:v>0.46</c:v>
                  </c:pt>
                  <c:pt idx="7">
                    <c:v>0.37</c:v>
                  </c:pt>
                  <c:pt idx="8">
                    <c:v>0.2</c:v>
                  </c:pt>
                  <c:pt idx="9">
                    <c:v>2.94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ComboFPM!$A$3:$A$12</c:f>
              <c:strCache>
                <c:ptCount val="10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Yeasts</c:v>
                </c:pt>
                <c:pt idx="8">
                  <c:v>Molds</c:v>
                </c:pt>
                <c:pt idx="9">
                  <c:v>DM losses</c:v>
                </c:pt>
              </c:strCache>
            </c:strRef>
          </c:cat>
          <c:val>
            <c:numRef>
              <c:f>ComboFPM!$C$3:$C$12</c:f>
              <c:numCache>
                <c:formatCode>General</c:formatCode>
                <c:ptCount val="10"/>
                <c:pt idx="0">
                  <c:v>4.13</c:v>
                </c:pt>
                <c:pt idx="1">
                  <c:v>15.4</c:v>
                </c:pt>
                <c:pt idx="2">
                  <c:v>6.47</c:v>
                </c:pt>
                <c:pt idx="3">
                  <c:v>0.59</c:v>
                </c:pt>
                <c:pt idx="4">
                  <c:v>0.16</c:v>
                </c:pt>
                <c:pt idx="5">
                  <c:v>2.98</c:v>
                </c:pt>
                <c:pt idx="6">
                  <c:v>3.25</c:v>
                </c:pt>
                <c:pt idx="7">
                  <c:v>2.84</c:v>
                </c:pt>
                <c:pt idx="8">
                  <c:v>1.83</c:v>
                </c:pt>
                <c:pt idx="9">
                  <c:v>28.3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6957552"/>
        <c:axId val="656958112"/>
      </c:barChart>
      <c:catAx>
        <c:axId val="65695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6958112"/>
        <c:crosses val="autoZero"/>
        <c:auto val="1"/>
        <c:lblAlgn val="ctr"/>
        <c:lblOffset val="100"/>
        <c:noMultiLvlLbl val="0"/>
      </c:catAx>
      <c:valAx>
        <c:axId val="65695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695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281477665759068"/>
          <c:y val="2.0131745370268834E-3"/>
          <c:w val="0.33904399800492235"/>
          <c:h val="0.13432061939332793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'Químicos usados'!$A$3:$A$15</c:f>
              <c:strCache>
                <c:ptCount val="13"/>
                <c:pt idx="0">
                  <c:v>Propionic acid</c:v>
                </c:pt>
                <c:pt idx="1">
                  <c:v>Sodium benzoate</c:v>
                </c:pt>
                <c:pt idx="2">
                  <c:v>Formic acid</c:v>
                </c:pt>
                <c:pt idx="3">
                  <c:v>Potassium sorbate</c:v>
                </c:pt>
                <c:pt idx="4">
                  <c:v>Ammonium formate</c:v>
                </c:pt>
                <c:pt idx="5">
                  <c:v>Ammonium propionate</c:v>
                </c:pt>
                <c:pt idx="6">
                  <c:v>Sodium nitrite</c:v>
                </c:pt>
                <c:pt idx="7">
                  <c:v>Sodium propionate</c:v>
                </c:pt>
                <c:pt idx="8">
                  <c:v>Benzoic acid</c:v>
                </c:pt>
                <c:pt idx="9">
                  <c:v>Acetic acid</c:v>
                </c:pt>
                <c:pt idx="10">
                  <c:v>Sorbic acid</c:v>
                </c:pt>
                <c:pt idx="11">
                  <c:v>Ureia</c:v>
                </c:pt>
                <c:pt idx="12">
                  <c:v>*Others</c:v>
                </c:pt>
              </c:strCache>
            </c:strRef>
          </c:cat>
          <c:val>
            <c:numRef>
              <c:f>'Químicos usados'!$C$3:$C$15</c:f>
              <c:numCache>
                <c:formatCode>General</c:formatCode>
                <c:ptCount val="13"/>
                <c:pt idx="0">
                  <c:v>50</c:v>
                </c:pt>
                <c:pt idx="1">
                  <c:v>35</c:v>
                </c:pt>
                <c:pt idx="2">
                  <c:v>32.5</c:v>
                </c:pt>
                <c:pt idx="3">
                  <c:v>30</c:v>
                </c:pt>
                <c:pt idx="4">
                  <c:v>22.5</c:v>
                </c:pt>
                <c:pt idx="5">
                  <c:v>20</c:v>
                </c:pt>
                <c:pt idx="6">
                  <c:v>17.5</c:v>
                </c:pt>
                <c:pt idx="7">
                  <c:v>15</c:v>
                </c:pt>
                <c:pt idx="8">
                  <c:v>12.5</c:v>
                </c:pt>
                <c:pt idx="9">
                  <c:v>10</c:v>
                </c:pt>
                <c:pt idx="10">
                  <c:v>7.5</c:v>
                </c:pt>
                <c:pt idx="11">
                  <c:v>7.5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793760"/>
        <c:axId val="649794320"/>
      </c:barChart>
      <c:catAx>
        <c:axId val="64979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794320"/>
        <c:crosses val="autoZero"/>
        <c:auto val="1"/>
        <c:lblAlgn val="ctr"/>
        <c:lblOffset val="100"/>
        <c:noMultiLvlLbl val="0"/>
      </c:catAx>
      <c:valAx>
        <c:axId val="649794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Frequency</a:t>
                </a:r>
                <a:r>
                  <a:rPr lang="pt-BR" sz="1600" b="1" baseline="0">
                    <a:solidFill>
                      <a:sysClr val="windowText" lastClr="000000"/>
                    </a:solidFill>
                  </a:rPr>
                  <a:t> (%) </a:t>
                </a:r>
                <a:endParaRPr lang="pt-BR" sz="16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5215067178328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7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35041328789124"/>
          <c:y val="5.1400481913667154E-2"/>
          <c:w val="0.6491687233125710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ComboEst!$A$3</c:f>
              <c:strCache>
                <c:ptCount val="1"/>
                <c:pt idx="0">
                  <c:v>Aerobic stability, h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errBars>
            <c:errBarType val="plus"/>
            <c:errValType val="cust"/>
            <c:noEndCap val="0"/>
            <c:plus>
              <c:numRef>
                <c:f>ComboEst!$D$3</c:f>
                <c:numCache>
                  <c:formatCode>General</c:formatCode>
                  <c:ptCount val="1"/>
                  <c:pt idx="0">
                    <c:v>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ComboEst!$B$2:$C$2</c:f>
              <c:strCache>
                <c:ptCount val="2"/>
                <c:pt idx="0">
                  <c:v>Control</c:v>
                </c:pt>
                <c:pt idx="1">
                  <c:v>Combo</c:v>
                </c:pt>
              </c:strCache>
            </c:strRef>
          </c:cat>
          <c:val>
            <c:numRef>
              <c:f>ComboEst!$B$3:$C$3</c:f>
              <c:numCache>
                <c:formatCode>General</c:formatCode>
                <c:ptCount val="2"/>
                <c:pt idx="0">
                  <c:v>194</c:v>
                </c:pt>
                <c:pt idx="1">
                  <c:v>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960352"/>
        <c:axId val="656960912"/>
      </c:barChart>
      <c:catAx>
        <c:axId val="65696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6960912"/>
        <c:crosses val="autoZero"/>
        <c:auto val="1"/>
        <c:lblAlgn val="ctr"/>
        <c:lblOffset val="100"/>
        <c:noMultiLvlLbl val="0"/>
      </c:catAx>
      <c:valAx>
        <c:axId val="656960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pt-BR" sz="1800" b="1" dirty="0"/>
                  <a:t>Aerobic Stability (h)</a:t>
                </a:r>
              </a:p>
            </c:rich>
          </c:tx>
          <c:layout>
            <c:manualLayout>
              <c:xMode val="edge"/>
              <c:yMode val="edge"/>
              <c:x val="8.4825870646766163E-3"/>
              <c:y val="0.26354367162438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6960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'Graf Het'!$B$3:$B$74</c:f>
              <c:numCache>
                <c:formatCode>General</c:formatCode>
                <c:ptCount val="72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0.5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10</c:v>
                </c:pt>
                <c:pt idx="16">
                  <c:v>0</c:v>
                </c:pt>
                <c:pt idx="17">
                  <c:v>6.6</c:v>
                </c:pt>
                <c:pt idx="18">
                  <c:v>0</c:v>
                </c:pt>
                <c:pt idx="19">
                  <c:v>6.6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6</c:v>
                </c:pt>
                <c:pt idx="24">
                  <c:v>0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5</c:v>
                </c:pt>
                <c:pt idx="30">
                  <c:v>0</c:v>
                </c:pt>
                <c:pt idx="31">
                  <c:v>6.6</c:v>
                </c:pt>
                <c:pt idx="32">
                  <c:v>0</c:v>
                </c:pt>
                <c:pt idx="33">
                  <c:v>10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5</c:v>
                </c:pt>
                <c:pt idx="38">
                  <c:v>0</c:v>
                </c:pt>
                <c:pt idx="39">
                  <c:v>6.6</c:v>
                </c:pt>
                <c:pt idx="40">
                  <c:v>0</c:v>
                </c:pt>
                <c:pt idx="41">
                  <c:v>10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0.5</c:v>
                </c:pt>
                <c:pt idx="50">
                  <c:v>0</c:v>
                </c:pt>
                <c:pt idx="51">
                  <c:v>1.5</c:v>
                </c:pt>
                <c:pt idx="52">
                  <c:v>0</c:v>
                </c:pt>
                <c:pt idx="53">
                  <c:v>2</c:v>
                </c:pt>
                <c:pt idx="54">
                  <c:v>0</c:v>
                </c:pt>
                <c:pt idx="55">
                  <c:v>4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5</c:v>
                </c:pt>
                <c:pt idx="70">
                  <c:v>0</c:v>
                </c:pt>
                <c:pt idx="71">
                  <c:v>5</c:v>
                </c:pt>
              </c:numCache>
            </c:numRef>
          </c:xVal>
          <c:yVal>
            <c:numRef>
              <c:f>'Graf Het'!$C$3:$C$74</c:f>
              <c:numCache>
                <c:formatCode>General</c:formatCode>
                <c:ptCount val="72"/>
                <c:pt idx="0">
                  <c:v>65.054000000000002</c:v>
                </c:pt>
                <c:pt idx="1">
                  <c:v>125.054</c:v>
                </c:pt>
                <c:pt idx="2">
                  <c:v>65.054000000000002</c:v>
                </c:pt>
                <c:pt idx="3">
                  <c:v>125.054</c:v>
                </c:pt>
                <c:pt idx="8">
                  <c:v>63.421999999999997</c:v>
                </c:pt>
                <c:pt idx="9">
                  <c:v>87.122</c:v>
                </c:pt>
                <c:pt idx="10">
                  <c:v>66.567999999999998</c:v>
                </c:pt>
                <c:pt idx="11">
                  <c:v>89.468000000000004</c:v>
                </c:pt>
                <c:pt idx="12">
                  <c:v>83.991</c:v>
                </c:pt>
                <c:pt idx="13">
                  <c:v>113.991</c:v>
                </c:pt>
                <c:pt idx="14">
                  <c:v>93.168000000000006</c:v>
                </c:pt>
                <c:pt idx="15">
                  <c:v>125.16800000000001</c:v>
                </c:pt>
                <c:pt idx="16">
                  <c:v>49.561999999999998</c:v>
                </c:pt>
                <c:pt idx="17">
                  <c:v>219.56200000000001</c:v>
                </c:pt>
                <c:pt idx="18">
                  <c:v>41.265000000000001</c:v>
                </c:pt>
                <c:pt idx="19">
                  <c:v>261.26499999999999</c:v>
                </c:pt>
                <c:pt idx="20">
                  <c:v>62.683999999999997</c:v>
                </c:pt>
                <c:pt idx="22">
                  <c:v>71.034999999999997</c:v>
                </c:pt>
                <c:pt idx="23">
                  <c:v>90.034999999999997</c:v>
                </c:pt>
                <c:pt idx="24">
                  <c:v>72.628</c:v>
                </c:pt>
                <c:pt idx="25">
                  <c:v>108.628</c:v>
                </c:pt>
                <c:pt idx="26">
                  <c:v>53.832999999999998</c:v>
                </c:pt>
                <c:pt idx="27">
                  <c:v>85.832999999999998</c:v>
                </c:pt>
                <c:pt idx="28">
                  <c:v>30.283999999999999</c:v>
                </c:pt>
                <c:pt idx="29">
                  <c:v>316.28399999999999</c:v>
                </c:pt>
                <c:pt idx="30">
                  <c:v>50.576999999999998</c:v>
                </c:pt>
                <c:pt idx="32">
                  <c:v>33.487000000000002</c:v>
                </c:pt>
                <c:pt idx="33">
                  <c:v>357.48700000000002</c:v>
                </c:pt>
                <c:pt idx="34">
                  <c:v>63.286000000000001</c:v>
                </c:pt>
                <c:pt idx="35">
                  <c:v>187.286</c:v>
                </c:pt>
                <c:pt idx="36">
                  <c:v>41.728000000000002</c:v>
                </c:pt>
                <c:pt idx="37">
                  <c:v>407.72800000000001</c:v>
                </c:pt>
                <c:pt idx="38">
                  <c:v>46.432000000000002</c:v>
                </c:pt>
                <c:pt idx="39">
                  <c:v>412.43200000000002</c:v>
                </c:pt>
                <c:pt idx="40">
                  <c:v>51.237000000000002</c:v>
                </c:pt>
                <c:pt idx="41">
                  <c:v>417.23700000000002</c:v>
                </c:pt>
                <c:pt idx="42">
                  <c:v>41.939</c:v>
                </c:pt>
                <c:pt idx="43">
                  <c:v>40.939</c:v>
                </c:pt>
                <c:pt idx="44">
                  <c:v>43.392000000000003</c:v>
                </c:pt>
                <c:pt idx="45">
                  <c:v>150.392</c:v>
                </c:pt>
                <c:pt idx="46">
                  <c:v>49.616</c:v>
                </c:pt>
                <c:pt idx="47">
                  <c:v>42.616</c:v>
                </c:pt>
                <c:pt idx="48">
                  <c:v>60.453000000000003</c:v>
                </c:pt>
                <c:pt idx="49">
                  <c:v>118.953</c:v>
                </c:pt>
                <c:pt idx="50">
                  <c:v>47.606999999999999</c:v>
                </c:pt>
                <c:pt idx="51">
                  <c:v>218.90700000000001</c:v>
                </c:pt>
                <c:pt idx="52">
                  <c:v>50.113999999999997</c:v>
                </c:pt>
                <c:pt idx="53">
                  <c:v>222.614</c:v>
                </c:pt>
                <c:pt idx="54">
                  <c:v>55.35</c:v>
                </c:pt>
                <c:pt idx="55">
                  <c:v>252.35</c:v>
                </c:pt>
                <c:pt idx="56">
                  <c:v>56.213000000000001</c:v>
                </c:pt>
                <c:pt idx="57">
                  <c:v>126.21299999999999</c:v>
                </c:pt>
                <c:pt idx="58">
                  <c:v>37.021000000000001</c:v>
                </c:pt>
                <c:pt idx="59">
                  <c:v>122.021</c:v>
                </c:pt>
                <c:pt idx="60">
                  <c:v>64.575000000000003</c:v>
                </c:pt>
                <c:pt idx="61">
                  <c:v>144.57499999999999</c:v>
                </c:pt>
                <c:pt idx="62">
                  <c:v>38.722999999999999</c:v>
                </c:pt>
                <c:pt idx="63">
                  <c:v>153.72300000000001</c:v>
                </c:pt>
                <c:pt idx="64">
                  <c:v>95.491</c:v>
                </c:pt>
                <c:pt idx="65">
                  <c:v>190.49100000000001</c:v>
                </c:pt>
                <c:pt idx="66">
                  <c:v>27.042000000000002</c:v>
                </c:pt>
                <c:pt idx="67">
                  <c:v>152.042</c:v>
                </c:pt>
                <c:pt idx="68">
                  <c:v>62.427</c:v>
                </c:pt>
                <c:pt idx="69">
                  <c:v>106.42700000000001</c:v>
                </c:pt>
                <c:pt idx="70">
                  <c:v>69.941999999999993</c:v>
                </c:pt>
                <c:pt idx="71">
                  <c:v>112.94199999999999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'Graf Het'!$E$22:$E$27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</c:numCache>
            </c:numRef>
          </c:xVal>
          <c:yVal>
            <c:numRef>
              <c:f>'Graf Het'!$F$22:$F$27</c:f>
              <c:numCache>
                <c:formatCode>General</c:formatCode>
                <c:ptCount val="6"/>
                <c:pt idx="0">
                  <c:v>65.329776800000019</c:v>
                </c:pt>
                <c:pt idx="1">
                  <c:v>101.59937680000002</c:v>
                </c:pt>
                <c:pt idx="2">
                  <c:v>156.00377680000003</c:v>
                </c:pt>
                <c:pt idx="3">
                  <c:v>234.6</c:v>
                </c:pt>
                <c:pt idx="4">
                  <c:v>234.6</c:v>
                </c:pt>
                <c:pt idx="5">
                  <c:v>234.6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6963712"/>
        <c:axId val="656964272"/>
      </c:scatterChart>
      <c:valAx>
        <c:axId val="656963712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Application rate (</a:t>
                </a:r>
                <a:r>
                  <a:rPr lang="en-US" sz="1800">
                    <a:latin typeface="Times New Roman"/>
                    <a:cs typeface="Times New Roman"/>
                  </a:rPr>
                  <a:t>×</a:t>
                </a:r>
                <a:r>
                  <a:rPr lang="en-US" sz="1800"/>
                  <a:t>10</a:t>
                </a:r>
                <a:r>
                  <a:rPr lang="en-US" sz="1800" baseline="30000"/>
                  <a:t>5</a:t>
                </a:r>
                <a:r>
                  <a:rPr lang="en-US" sz="1800"/>
                  <a:t> cfu/g)</a:t>
                </a:r>
              </a:p>
            </c:rich>
          </c:tx>
          <c:layout>
            <c:manualLayout>
              <c:xMode val="edge"/>
              <c:yMode val="edge"/>
              <c:x val="0.36762543221140176"/>
              <c:y val="0.892322985875165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56964272"/>
        <c:crosses val="autoZero"/>
        <c:crossBetween val="midCat"/>
        <c:majorUnit val="2"/>
      </c:valAx>
      <c:valAx>
        <c:axId val="656964272"/>
        <c:scaling>
          <c:orientation val="minMax"/>
          <c:max val="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Aerobic stability (h)</a:t>
                </a:r>
              </a:p>
            </c:rich>
          </c:tx>
          <c:layout>
            <c:manualLayout>
              <c:xMode val="edge"/>
              <c:yMode val="edge"/>
              <c:x val="1.1833233807354735E-2"/>
              <c:y val="0.263001316982959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pt-BR"/>
          </a:p>
        </c:txPr>
        <c:crossAx val="656963712"/>
        <c:crosses val="autoZero"/>
        <c:crossBetween val="midCat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54833722179017"/>
          <c:y val="4.4742439164010023E-2"/>
          <c:w val="0.78790732907983774"/>
          <c:h val="0.7829888016209122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8575"/>
            </c:spPr>
            <c:trendlineType val="linear"/>
            <c:dispRSqr val="0"/>
            <c:dispEq val="0"/>
          </c:trendline>
          <c:xVal>
            <c:numRef>
              <c:f>'Graf Qui'!$B$3:$B$82</c:f>
              <c:numCache>
                <c:formatCode>General</c:formatCode>
                <c:ptCount val="80"/>
                <c:pt idx="0">
                  <c:v>0</c:v>
                </c:pt>
                <c:pt idx="1">
                  <c:v>2.6970000000000001</c:v>
                </c:pt>
                <c:pt idx="2">
                  <c:v>0</c:v>
                </c:pt>
                <c:pt idx="3">
                  <c:v>5.3940000000000001</c:v>
                </c:pt>
                <c:pt idx="4">
                  <c:v>0</c:v>
                </c:pt>
                <c:pt idx="5">
                  <c:v>1.254</c:v>
                </c:pt>
                <c:pt idx="6">
                  <c:v>0</c:v>
                </c:pt>
                <c:pt idx="7">
                  <c:v>2.508</c:v>
                </c:pt>
                <c:pt idx="8">
                  <c:v>0</c:v>
                </c:pt>
                <c:pt idx="9">
                  <c:v>3.5</c:v>
                </c:pt>
                <c:pt idx="10">
                  <c:v>0</c:v>
                </c:pt>
                <c:pt idx="11">
                  <c:v>2.2000000000000002</c:v>
                </c:pt>
                <c:pt idx="12">
                  <c:v>0</c:v>
                </c:pt>
                <c:pt idx="13">
                  <c:v>2.2000000000000002</c:v>
                </c:pt>
                <c:pt idx="14">
                  <c:v>0</c:v>
                </c:pt>
                <c:pt idx="15">
                  <c:v>1.5</c:v>
                </c:pt>
                <c:pt idx="16">
                  <c:v>0</c:v>
                </c:pt>
                <c:pt idx="17">
                  <c:v>2.7</c:v>
                </c:pt>
                <c:pt idx="18">
                  <c:v>0</c:v>
                </c:pt>
                <c:pt idx="20">
                  <c:v>0</c:v>
                </c:pt>
                <c:pt idx="21">
                  <c:v>1.248</c:v>
                </c:pt>
                <c:pt idx="22">
                  <c:v>0</c:v>
                </c:pt>
                <c:pt idx="23">
                  <c:v>4.968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3.5</c:v>
                </c:pt>
                <c:pt idx="32">
                  <c:v>0</c:v>
                </c:pt>
                <c:pt idx="33">
                  <c:v>3.4000000000000004</c:v>
                </c:pt>
                <c:pt idx="34">
                  <c:v>0</c:v>
                </c:pt>
                <c:pt idx="35">
                  <c:v>3.1</c:v>
                </c:pt>
                <c:pt idx="36">
                  <c:v>0</c:v>
                </c:pt>
                <c:pt idx="37">
                  <c:v>3.1</c:v>
                </c:pt>
                <c:pt idx="38">
                  <c:v>0</c:v>
                </c:pt>
                <c:pt idx="39">
                  <c:v>3.1</c:v>
                </c:pt>
                <c:pt idx="40">
                  <c:v>0</c:v>
                </c:pt>
                <c:pt idx="41">
                  <c:v>0.70000000000000007</c:v>
                </c:pt>
                <c:pt idx="42">
                  <c:v>0</c:v>
                </c:pt>
                <c:pt idx="43">
                  <c:v>1.05</c:v>
                </c:pt>
                <c:pt idx="44">
                  <c:v>0</c:v>
                </c:pt>
                <c:pt idx="45">
                  <c:v>1.4000000000000001</c:v>
                </c:pt>
                <c:pt idx="46">
                  <c:v>0</c:v>
                </c:pt>
                <c:pt idx="48">
                  <c:v>0</c:v>
                </c:pt>
                <c:pt idx="50">
                  <c:v>0</c:v>
                </c:pt>
                <c:pt idx="52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1.5</c:v>
                </c:pt>
                <c:pt idx="60">
                  <c:v>0</c:v>
                </c:pt>
                <c:pt idx="61">
                  <c:v>3</c:v>
                </c:pt>
                <c:pt idx="62">
                  <c:v>0</c:v>
                </c:pt>
                <c:pt idx="63">
                  <c:v>1.25</c:v>
                </c:pt>
                <c:pt idx="66">
                  <c:v>0</c:v>
                </c:pt>
                <c:pt idx="67">
                  <c:v>3.4319999999999999</c:v>
                </c:pt>
                <c:pt idx="68">
                  <c:v>0</c:v>
                </c:pt>
                <c:pt idx="69">
                  <c:v>3.3600000000000003</c:v>
                </c:pt>
                <c:pt idx="70">
                  <c:v>0</c:v>
                </c:pt>
                <c:pt idx="71">
                  <c:v>3.4319999999999999</c:v>
                </c:pt>
                <c:pt idx="72">
                  <c:v>0</c:v>
                </c:pt>
                <c:pt idx="73">
                  <c:v>3.3600000000000003</c:v>
                </c:pt>
                <c:pt idx="78">
                  <c:v>0</c:v>
                </c:pt>
                <c:pt idx="79">
                  <c:v>4</c:v>
                </c:pt>
              </c:numCache>
            </c:numRef>
          </c:xVal>
          <c:yVal>
            <c:numRef>
              <c:f>'Graf Qui'!$C$3:$C$82</c:f>
              <c:numCache>
                <c:formatCode>General</c:formatCode>
                <c:ptCount val="80"/>
                <c:pt idx="0">
                  <c:v>73.918000000000006</c:v>
                </c:pt>
                <c:pt idx="1">
                  <c:v>104.91800000000001</c:v>
                </c:pt>
                <c:pt idx="2">
                  <c:v>66.942999999999998</c:v>
                </c:pt>
                <c:pt idx="3">
                  <c:v>193.94300000000001</c:v>
                </c:pt>
                <c:pt idx="4">
                  <c:v>62.896999999999998</c:v>
                </c:pt>
                <c:pt idx="5">
                  <c:v>83.897000000000006</c:v>
                </c:pt>
                <c:pt idx="6">
                  <c:v>37.768000000000001</c:v>
                </c:pt>
                <c:pt idx="7">
                  <c:v>164.768</c:v>
                </c:pt>
                <c:pt idx="10">
                  <c:v>49.723999999999997</c:v>
                </c:pt>
                <c:pt idx="11">
                  <c:v>145.72399999999999</c:v>
                </c:pt>
                <c:pt idx="12">
                  <c:v>45.444000000000003</c:v>
                </c:pt>
                <c:pt idx="13">
                  <c:v>153.44399999999999</c:v>
                </c:pt>
                <c:pt idx="14">
                  <c:v>37.298000000000002</c:v>
                </c:pt>
                <c:pt idx="15">
                  <c:v>148.298</c:v>
                </c:pt>
                <c:pt idx="16">
                  <c:v>43.366</c:v>
                </c:pt>
                <c:pt idx="17">
                  <c:v>171.36600000000001</c:v>
                </c:pt>
                <c:pt idx="24">
                  <c:v>70.399000000000001</c:v>
                </c:pt>
                <c:pt idx="25">
                  <c:v>70.399000000000001</c:v>
                </c:pt>
                <c:pt idx="26">
                  <c:v>74.417000000000002</c:v>
                </c:pt>
                <c:pt idx="27">
                  <c:v>119.417</c:v>
                </c:pt>
                <c:pt idx="28">
                  <c:v>68.477000000000004</c:v>
                </c:pt>
                <c:pt idx="29">
                  <c:v>158.477</c:v>
                </c:pt>
                <c:pt idx="34">
                  <c:v>41.942</c:v>
                </c:pt>
                <c:pt idx="35">
                  <c:v>157.94200000000001</c:v>
                </c:pt>
                <c:pt idx="36">
                  <c:v>64.165000000000006</c:v>
                </c:pt>
                <c:pt idx="37">
                  <c:v>141.16499999999999</c:v>
                </c:pt>
                <c:pt idx="38">
                  <c:v>65.852000000000004</c:v>
                </c:pt>
                <c:pt idx="39">
                  <c:v>122.852</c:v>
                </c:pt>
                <c:pt idx="40">
                  <c:v>70.028999999999996</c:v>
                </c:pt>
                <c:pt idx="42">
                  <c:v>70.028999999999996</c:v>
                </c:pt>
                <c:pt idx="44">
                  <c:v>70.028999999999996</c:v>
                </c:pt>
                <c:pt idx="54">
                  <c:v>44.41</c:v>
                </c:pt>
                <c:pt idx="55">
                  <c:v>145.41</c:v>
                </c:pt>
                <c:pt idx="56">
                  <c:v>73.593999999999994</c:v>
                </c:pt>
                <c:pt idx="58">
                  <c:v>73.718000000000004</c:v>
                </c:pt>
                <c:pt idx="59">
                  <c:v>106.718</c:v>
                </c:pt>
                <c:pt idx="60">
                  <c:v>73.593999999999994</c:v>
                </c:pt>
                <c:pt idx="66">
                  <c:v>56.802</c:v>
                </c:pt>
                <c:pt idx="67">
                  <c:v>151.80199999999999</c:v>
                </c:pt>
                <c:pt idx="68">
                  <c:v>55.36</c:v>
                </c:pt>
                <c:pt idx="69">
                  <c:v>152.36000000000001</c:v>
                </c:pt>
                <c:pt idx="70">
                  <c:v>59.954999999999998</c:v>
                </c:pt>
                <c:pt idx="71">
                  <c:v>154.95500000000001</c:v>
                </c:pt>
                <c:pt idx="72">
                  <c:v>58.871000000000002</c:v>
                </c:pt>
                <c:pt idx="73">
                  <c:v>154.87100000000001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245264"/>
        <c:axId val="659245824"/>
      </c:scatterChart>
      <c:valAx>
        <c:axId val="65924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Application rate (g/kg FM)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59245824"/>
        <c:crosses val="autoZero"/>
        <c:crossBetween val="midCat"/>
      </c:valAx>
      <c:valAx>
        <c:axId val="659245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Aerobic stability (h)</a:t>
                </a:r>
              </a:p>
            </c:rich>
          </c:tx>
          <c:layout>
            <c:manualLayout>
              <c:xMode val="edge"/>
              <c:yMode val="edge"/>
              <c:x val="1.9162884018177871E-3"/>
              <c:y val="0.205547547447647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pt-BR"/>
          </a:p>
        </c:txPr>
        <c:crossAx val="6592452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Plan1!$E$4:$E$12</c:f>
              <c:strCache>
                <c:ptCount val="9"/>
                <c:pt idx="0">
                  <c:v>Formic acid</c:v>
                </c:pt>
                <c:pt idx="1">
                  <c:v>Ammonium formate</c:v>
                </c:pt>
                <c:pt idx="2">
                  <c:v>Benzoic acid</c:v>
                </c:pt>
                <c:pt idx="3">
                  <c:v>Ethyl benzoate</c:v>
                </c:pt>
                <c:pt idx="4">
                  <c:v>Propionic acid</c:v>
                </c:pt>
                <c:pt idx="5">
                  <c:v>Acetic acid</c:v>
                </c:pt>
                <c:pt idx="6">
                  <c:v>Isobutyric acid</c:v>
                </c:pt>
                <c:pt idx="7">
                  <c:v>Urea </c:v>
                </c:pt>
                <c:pt idx="8">
                  <c:v>*Others</c:v>
                </c:pt>
              </c:strCache>
            </c:strRef>
          </c:cat>
          <c:val>
            <c:numRef>
              <c:f>Plan1!$G$4:$G$12</c:f>
              <c:numCache>
                <c:formatCode>0.0</c:formatCode>
                <c:ptCount val="9"/>
                <c:pt idx="0">
                  <c:v>34.615384615384613</c:v>
                </c:pt>
                <c:pt idx="1">
                  <c:v>30.76923076923077</c:v>
                </c:pt>
                <c:pt idx="2">
                  <c:v>26.923076923076923</c:v>
                </c:pt>
                <c:pt idx="3">
                  <c:v>26.923076923076923</c:v>
                </c:pt>
                <c:pt idx="4">
                  <c:v>26.923076923076923</c:v>
                </c:pt>
                <c:pt idx="5">
                  <c:v>23.076923076923077</c:v>
                </c:pt>
                <c:pt idx="6">
                  <c:v>23.076923076923077</c:v>
                </c:pt>
                <c:pt idx="7">
                  <c:v>23.076923076923077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248064"/>
        <c:axId val="659248624"/>
      </c:barChart>
      <c:catAx>
        <c:axId val="6592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248624"/>
        <c:crosses val="autoZero"/>
        <c:auto val="1"/>
        <c:lblAlgn val="ctr"/>
        <c:lblOffset val="100"/>
        <c:noMultiLvlLbl val="0"/>
      </c:catAx>
      <c:valAx>
        <c:axId val="659248624"/>
        <c:scaling>
          <c:orientation val="minMax"/>
          <c:max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chemeClr val="tx1"/>
                    </a:solidFill>
                  </a:rPr>
                  <a:t>Frequency</a:t>
                </a:r>
                <a:r>
                  <a:rPr lang="pt-BR" sz="1400" b="1" baseline="0">
                    <a:solidFill>
                      <a:schemeClr val="tx1"/>
                    </a:solidFill>
                  </a:rPr>
                  <a:t> (%)</a:t>
                </a:r>
                <a:endParaRPr lang="pt-BR" sz="14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9604818441806057E-3"/>
              <c:y val="8.43529704459376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248064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'HeteroBro (WC)'!$B$5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55953979085957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445247588266975E-3"/>
                  <c:y val="-3.11907958171914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plus"/>
            <c:errValType val="cust"/>
            <c:noEndCap val="0"/>
            <c:plus>
              <c:numRef>
                <c:f>'HeteroBro (WC)'!$D$6:$D$12</c:f>
                <c:numCache>
                  <c:formatCode>General</c:formatCode>
                  <c:ptCount val="7"/>
                  <c:pt idx="0">
                    <c:v>19.399999999999999</c:v>
                  </c:pt>
                  <c:pt idx="1">
                    <c:v>14.7</c:v>
                  </c:pt>
                  <c:pt idx="2">
                    <c:v>1.59</c:v>
                  </c:pt>
                  <c:pt idx="3">
                    <c:v>9.26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'HeteroBro (WC)'!$A$6:$A$9</c:f>
              <c:strCache>
                <c:ptCount val="4"/>
                <c:pt idx="0">
                  <c:v>DM</c:v>
                </c:pt>
                <c:pt idx="1">
                  <c:v>Starch</c:v>
                </c:pt>
                <c:pt idx="2">
                  <c:v>CP</c:v>
                </c:pt>
                <c:pt idx="3">
                  <c:v>WSC</c:v>
                </c:pt>
              </c:strCache>
            </c:strRef>
          </c:cat>
          <c:val>
            <c:numRef>
              <c:f>'HeteroBro (WC)'!$B$6:$B$9</c:f>
              <c:numCache>
                <c:formatCode>General</c:formatCode>
                <c:ptCount val="4"/>
                <c:pt idx="0">
                  <c:v>618.6</c:v>
                </c:pt>
                <c:pt idx="1">
                  <c:v>631.4</c:v>
                </c:pt>
                <c:pt idx="2">
                  <c:v>100.1</c:v>
                </c:pt>
                <c:pt idx="3">
                  <c:v>53.6</c:v>
                </c:pt>
              </c:numCache>
            </c:numRef>
          </c:val>
        </c:ser>
        <c:ser>
          <c:idx val="1"/>
          <c:order val="1"/>
          <c:tx>
            <c:strRef>
              <c:f>'HeteroBro (WC)'!$C$5</c:f>
              <c:strCache>
                <c:ptCount val="1"/>
                <c:pt idx="0">
                  <c:v>Heterofermentative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1260330117687556E-3"/>
                  <c:y val="-1.2476318326876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549.8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630165058842473E-3"/>
                  <c:y val="-1.5595397908595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102.4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'HeteroBro (WC)'!$D$6:$D$12</c:f>
                <c:numCache>
                  <c:formatCode>General</c:formatCode>
                  <c:ptCount val="7"/>
                  <c:pt idx="0">
                    <c:v>19.399999999999999</c:v>
                  </c:pt>
                  <c:pt idx="1">
                    <c:v>14.7</c:v>
                  </c:pt>
                  <c:pt idx="2">
                    <c:v>1.59</c:v>
                  </c:pt>
                  <c:pt idx="3">
                    <c:v>9.26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'HeteroBro (WC)'!$A$6:$A$9</c:f>
              <c:strCache>
                <c:ptCount val="4"/>
                <c:pt idx="0">
                  <c:v>DM</c:v>
                </c:pt>
                <c:pt idx="1">
                  <c:v>Starch</c:v>
                </c:pt>
                <c:pt idx="2">
                  <c:v>CP</c:v>
                </c:pt>
                <c:pt idx="3">
                  <c:v>WSC</c:v>
                </c:pt>
              </c:strCache>
            </c:strRef>
          </c:cat>
          <c:val>
            <c:numRef>
              <c:f>'HeteroBro (WC)'!$C$6:$C$9</c:f>
              <c:numCache>
                <c:formatCode>General</c:formatCode>
                <c:ptCount val="4"/>
                <c:pt idx="0">
                  <c:v>549.79999999999995</c:v>
                </c:pt>
                <c:pt idx="1">
                  <c:v>615</c:v>
                </c:pt>
                <c:pt idx="2">
                  <c:v>102.4</c:v>
                </c:pt>
                <c:pt idx="3">
                  <c:v>39.5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axId val="659251424"/>
        <c:axId val="659251984"/>
      </c:barChart>
      <c:catAx>
        <c:axId val="65925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pt-BR"/>
          </a:p>
        </c:txPr>
        <c:crossAx val="659251984"/>
        <c:crosses val="autoZero"/>
        <c:auto val="1"/>
        <c:lblAlgn val="ctr"/>
        <c:lblOffset val="100"/>
        <c:noMultiLvlLbl val="0"/>
      </c:catAx>
      <c:valAx>
        <c:axId val="659251984"/>
        <c:scaling>
          <c:orientation val="minMax"/>
          <c:max val="6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/>
                  <a:t>g/kg </a:t>
                </a:r>
              </a:p>
            </c:rich>
          </c:tx>
          <c:layout>
            <c:manualLayout>
              <c:xMode val="edge"/>
              <c:yMode val="edge"/>
              <c:x val="5.9790732436472349E-3"/>
              <c:y val="0.429052942967764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9251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792156683228198E-2"/>
          <c:y val="9.4992298776099521E-2"/>
          <c:w val="0.91338450825514939"/>
          <c:h val="0.7306103449775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'HeteroFPM (WC)'!$B$2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991476383215184E-3"/>
                  <c:y val="-0.116740241192916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3.06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'HeteroFPM (WC)'!$D$3:$D$13</c:f>
                <c:numCache>
                  <c:formatCode>General</c:formatCode>
                  <c:ptCount val="11"/>
                  <c:pt idx="0">
                    <c:v>0.15</c:v>
                  </c:pt>
                  <c:pt idx="1">
                    <c:v>2</c:v>
                  </c:pt>
                  <c:pt idx="2">
                    <c:v>2.93</c:v>
                  </c:pt>
                  <c:pt idx="3">
                    <c:v>1.51</c:v>
                  </c:pt>
                  <c:pt idx="4">
                    <c:v>0.41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'HeteroFPM (WC)'!$A$3:$A$7</c:f>
              <c:strCache>
                <c:ptCount val="5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Ethanol</c:v>
                </c:pt>
                <c:pt idx="4">
                  <c:v>Lactic/Acetic </c:v>
                </c:pt>
              </c:strCache>
            </c:strRef>
          </c:cat>
          <c:val>
            <c:numRef>
              <c:f>'HeteroFPM (WC)'!$B$3:$B$7</c:f>
              <c:numCache>
                <c:formatCode>General</c:formatCode>
                <c:ptCount val="5"/>
                <c:pt idx="0">
                  <c:v>4.57</c:v>
                </c:pt>
                <c:pt idx="1">
                  <c:v>12.7</c:v>
                </c:pt>
                <c:pt idx="2">
                  <c:v>3.66</c:v>
                </c:pt>
                <c:pt idx="3">
                  <c:v>11.3</c:v>
                </c:pt>
                <c:pt idx="4">
                  <c:v>3.06</c:v>
                </c:pt>
              </c:numCache>
            </c:numRef>
          </c:val>
        </c:ser>
        <c:ser>
          <c:idx val="1"/>
          <c:order val="1"/>
          <c:tx>
            <c:strRef>
              <c:f>'HeteroFPM (WC)'!$C$2</c:f>
              <c:strCache>
                <c:ptCount val="1"/>
                <c:pt idx="0">
                  <c:v>Heterofermentative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4.17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660984255476191E-3"/>
                  <c:y val="-0.108198272325141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2778583647398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'HeteroFPM (WC)'!$D$3:$D$13</c:f>
                <c:numCache>
                  <c:formatCode>General</c:formatCode>
                  <c:ptCount val="11"/>
                  <c:pt idx="0">
                    <c:v>0.15</c:v>
                  </c:pt>
                  <c:pt idx="1">
                    <c:v>2</c:v>
                  </c:pt>
                  <c:pt idx="2">
                    <c:v>2.93</c:v>
                  </c:pt>
                  <c:pt idx="3">
                    <c:v>1.51</c:v>
                  </c:pt>
                  <c:pt idx="4">
                    <c:v>0.41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'HeteroFPM (WC)'!$A$3:$A$7</c:f>
              <c:strCache>
                <c:ptCount val="5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Ethanol</c:v>
                </c:pt>
                <c:pt idx="4">
                  <c:v>Lactic/Acetic </c:v>
                </c:pt>
              </c:strCache>
            </c:strRef>
          </c:cat>
          <c:val>
            <c:numRef>
              <c:f>'HeteroFPM (WC)'!$C$3:$C$7</c:f>
              <c:numCache>
                <c:formatCode>General</c:formatCode>
                <c:ptCount val="5"/>
                <c:pt idx="0">
                  <c:v>4.17</c:v>
                </c:pt>
                <c:pt idx="1">
                  <c:v>14.1</c:v>
                </c:pt>
                <c:pt idx="2">
                  <c:v>14.5</c:v>
                </c:pt>
                <c:pt idx="3">
                  <c:v>9.5500000000000007</c:v>
                </c:pt>
                <c:pt idx="4">
                  <c:v>1.36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9254784"/>
        <c:axId val="659255344"/>
      </c:barChart>
      <c:catAx>
        <c:axId val="65925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9255344"/>
        <c:crosses val="autoZero"/>
        <c:auto val="1"/>
        <c:lblAlgn val="ctr"/>
        <c:lblOffset val="100"/>
        <c:noMultiLvlLbl val="0"/>
      </c:catAx>
      <c:valAx>
        <c:axId val="659255344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59254784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70284547895468907"/>
          <c:y val="1.5178697540316524E-2"/>
          <c:w val="0.29074692456328471"/>
          <c:h val="0.1332074650889633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71121154698714"/>
          <c:y val="3.6385915243740602E-2"/>
          <c:w val="0.35299083130303771"/>
          <c:h val="0.8483827302486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'QuiBro (WC)'!$B$5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1"/>
              <c:layout>
                <c:manualLayout>
                  <c:x val="-1.9930244145491514E-3"/>
                  <c:y val="-2.6217228464419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614.3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'QuiBro (WC)'!$D$6:$D$12</c:f>
                <c:numCache>
                  <c:formatCode>General</c:formatCode>
                  <c:ptCount val="7"/>
                  <c:pt idx="0">
                    <c:v>13.3</c:v>
                  </c:pt>
                  <c:pt idx="1">
                    <c:v>7.62</c:v>
                  </c:pt>
                  <c:pt idx="2">
                    <c:v>1.59</c:v>
                  </c:pt>
                  <c:pt idx="3">
                    <c:v>9.26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'QuiBro (WC)'!$A$6:$A$7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'QuiBro (WC)'!$B$6:$B$7</c:f>
              <c:numCache>
                <c:formatCode>General</c:formatCode>
                <c:ptCount val="2"/>
                <c:pt idx="0">
                  <c:v>639.6</c:v>
                </c:pt>
                <c:pt idx="1">
                  <c:v>614.29999999999995</c:v>
                </c:pt>
              </c:numCache>
            </c:numRef>
          </c:val>
        </c:ser>
        <c:ser>
          <c:idx val="1"/>
          <c:order val="1"/>
          <c:tx>
            <c:strRef>
              <c:f>'QuiBro (WC)'!$C$5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87265917602996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603.1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'QuiBro (WC)'!$D$6:$D$12</c:f>
                <c:numCache>
                  <c:formatCode>General</c:formatCode>
                  <c:ptCount val="7"/>
                  <c:pt idx="0">
                    <c:v>13.3</c:v>
                  </c:pt>
                  <c:pt idx="1">
                    <c:v>7.62</c:v>
                  </c:pt>
                  <c:pt idx="2">
                    <c:v>1.59</c:v>
                  </c:pt>
                  <c:pt idx="3">
                    <c:v>9.26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'QuiBro (WC)'!$A$6:$A$7</c:f>
              <c:strCache>
                <c:ptCount val="2"/>
                <c:pt idx="0">
                  <c:v>DM</c:v>
                </c:pt>
                <c:pt idx="1">
                  <c:v>Starch</c:v>
                </c:pt>
              </c:strCache>
            </c:strRef>
          </c:cat>
          <c:val>
            <c:numRef>
              <c:f>'QuiBro (WC)'!$C$6:$C$7</c:f>
              <c:numCache>
                <c:formatCode>General</c:formatCode>
                <c:ptCount val="2"/>
                <c:pt idx="0">
                  <c:v>643.6</c:v>
                </c:pt>
                <c:pt idx="1">
                  <c:v>603.1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659258144"/>
        <c:axId val="659258704"/>
      </c:barChart>
      <c:catAx>
        <c:axId val="65925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9258704"/>
        <c:crosses val="autoZero"/>
        <c:auto val="1"/>
        <c:lblAlgn val="ctr"/>
        <c:lblOffset val="100"/>
        <c:noMultiLvlLbl val="0"/>
      </c:catAx>
      <c:valAx>
        <c:axId val="659258704"/>
        <c:scaling>
          <c:orientation val="minMax"/>
          <c:max val="680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 </a:t>
                </a:r>
              </a:p>
            </c:rich>
          </c:tx>
          <c:layout>
            <c:manualLayout>
              <c:xMode val="edge"/>
              <c:yMode val="edge"/>
              <c:x val="1.9930244145490782E-2"/>
              <c:y val="0.429053053761538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9258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45225472176903"/>
          <c:y val="4.3389034703995334E-2"/>
          <c:w val="0.80224482949446174"/>
          <c:h val="0.8500673665791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'QuiBro (WC)'!$B$5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0751984906396E-2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111.7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80308352233875E-2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'QuiBro (WC)'!$D$6:$D$12</c:f>
                <c:numCache>
                  <c:formatCode>General</c:formatCode>
                  <c:ptCount val="7"/>
                  <c:pt idx="0">
                    <c:v>5.59</c:v>
                  </c:pt>
                  <c:pt idx="1">
                    <c:v>5.96</c:v>
                  </c:pt>
                  <c:pt idx="2">
                    <c:v>0.09</c:v>
                  </c:pt>
                  <c:pt idx="3">
                    <c:v>5.57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'QuiBro (WC)'!$A$6:$A$9</c:f>
              <c:strCache>
                <c:ptCount val="4"/>
                <c:pt idx="0">
                  <c:v>ADF</c:v>
                </c:pt>
                <c:pt idx="1">
                  <c:v>CP</c:v>
                </c:pt>
                <c:pt idx="2">
                  <c:v>N-NH3</c:v>
                </c:pt>
                <c:pt idx="3">
                  <c:v>WSC</c:v>
                </c:pt>
              </c:strCache>
            </c:strRef>
          </c:cat>
          <c:val>
            <c:numRef>
              <c:f>'QuiBro (WC)'!$B$6:$B$9</c:f>
              <c:numCache>
                <c:formatCode>General</c:formatCode>
                <c:ptCount val="4"/>
                <c:pt idx="0">
                  <c:v>62.3</c:v>
                </c:pt>
                <c:pt idx="1">
                  <c:v>111.7</c:v>
                </c:pt>
                <c:pt idx="2">
                  <c:v>0.28000000000000003</c:v>
                </c:pt>
                <c:pt idx="3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'QuiBro (WC)'!$C$5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85185185185185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125.9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79699905665059E-2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'QuiBro (WC)'!$D$6:$D$12</c:f>
                <c:numCache>
                  <c:formatCode>General</c:formatCode>
                  <c:ptCount val="7"/>
                  <c:pt idx="0">
                    <c:v>5.59</c:v>
                  </c:pt>
                  <c:pt idx="1">
                    <c:v>5.96</c:v>
                  </c:pt>
                  <c:pt idx="2">
                    <c:v>0.09</c:v>
                  </c:pt>
                  <c:pt idx="3">
                    <c:v>5.57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'QuiBro (WC)'!$A$6:$A$9</c:f>
              <c:strCache>
                <c:ptCount val="4"/>
                <c:pt idx="0">
                  <c:v>ADF</c:v>
                </c:pt>
                <c:pt idx="1">
                  <c:v>CP</c:v>
                </c:pt>
                <c:pt idx="2">
                  <c:v>N-NH3</c:v>
                </c:pt>
                <c:pt idx="3">
                  <c:v>WSC</c:v>
                </c:pt>
              </c:strCache>
            </c:strRef>
          </c:cat>
          <c:val>
            <c:numRef>
              <c:f>'QuiBro (WC)'!$C$6:$C$9</c:f>
              <c:numCache>
                <c:formatCode>General</c:formatCode>
                <c:ptCount val="4"/>
                <c:pt idx="0">
                  <c:v>65.3</c:v>
                </c:pt>
                <c:pt idx="1">
                  <c:v>125.9</c:v>
                </c:pt>
                <c:pt idx="2">
                  <c:v>0.37</c:v>
                </c:pt>
                <c:pt idx="3">
                  <c:v>47.1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axId val="660269328"/>
        <c:axId val="660269888"/>
      </c:barChart>
      <c:catAx>
        <c:axId val="66026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60269888"/>
        <c:crosses val="autoZero"/>
        <c:auto val="1"/>
        <c:lblAlgn val="ctr"/>
        <c:lblOffset val="100"/>
        <c:noMultiLvlLbl val="0"/>
      </c:catAx>
      <c:valAx>
        <c:axId val="660269888"/>
        <c:scaling>
          <c:orientation val="minMax"/>
          <c:max val="1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 </a:t>
                </a:r>
              </a:p>
            </c:rich>
          </c:tx>
          <c:layout>
            <c:manualLayout>
              <c:xMode val="edge"/>
              <c:yMode val="edge"/>
              <c:x val="2.6462551289293118E-2"/>
              <c:y val="0.44386789151356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60269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191756585982309E-2"/>
          <c:y val="4.5409078466418694E-2"/>
          <c:w val="0.9228435112277632"/>
          <c:h val="0.71033380029950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'QuiFPM (WC)'!$C$2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596475853870318E-3"/>
                  <c:y val="-2.3432030768971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296096091237817E-17"/>
                  <c:y val="-6.6948659339917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0042298900987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5.86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'QuiFPM (WC)'!$E$3:$E$14</c:f>
                <c:numCache>
                  <c:formatCode>General</c:formatCode>
                  <c:ptCount val="12"/>
                  <c:pt idx="0">
                    <c:v>0.27</c:v>
                  </c:pt>
                  <c:pt idx="1">
                    <c:v>2.0499999999999998</c:v>
                  </c:pt>
                  <c:pt idx="2">
                    <c:v>0.73</c:v>
                  </c:pt>
                  <c:pt idx="3">
                    <c:v>0.99</c:v>
                  </c:pt>
                  <c:pt idx="4">
                    <c:v>0.82</c:v>
                  </c:pt>
                  <c:pt idx="5">
                    <c:v>0.5</c:v>
                  </c:pt>
                  <c:pt idx="6">
                    <c:v>0.84</c:v>
                  </c:pt>
                  <c:pt idx="7">
                    <c:v>13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'QuiFPM (WC)'!$B$3:$B$10</c:f>
              <c:strCache>
                <c:ptCount val="8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Ethanol</c:v>
                </c:pt>
                <c:pt idx="4">
                  <c:v>Lactic/Acetic </c:v>
                </c:pt>
                <c:pt idx="5">
                  <c:v>Yeasts</c:v>
                </c:pt>
                <c:pt idx="6">
                  <c:v>Molds</c:v>
                </c:pt>
                <c:pt idx="7">
                  <c:v>DM losses</c:v>
                </c:pt>
              </c:strCache>
            </c:strRef>
          </c:cat>
          <c:val>
            <c:numRef>
              <c:f>'QuiFPM (WC)'!$C$3:$C$10</c:f>
              <c:numCache>
                <c:formatCode>General</c:formatCode>
                <c:ptCount val="8"/>
                <c:pt idx="0">
                  <c:v>4.7300000000000004</c:v>
                </c:pt>
                <c:pt idx="1">
                  <c:v>12.6</c:v>
                </c:pt>
                <c:pt idx="2">
                  <c:v>3.16</c:v>
                </c:pt>
                <c:pt idx="3">
                  <c:v>12</c:v>
                </c:pt>
                <c:pt idx="4">
                  <c:v>4.5</c:v>
                </c:pt>
                <c:pt idx="5">
                  <c:v>6.44</c:v>
                </c:pt>
                <c:pt idx="6">
                  <c:v>5.86</c:v>
                </c:pt>
                <c:pt idx="7">
                  <c:v>33</c:v>
                </c:pt>
              </c:numCache>
            </c:numRef>
          </c:val>
        </c:ser>
        <c:ser>
          <c:idx val="1"/>
          <c:order val="1"/>
          <c:tx>
            <c:strRef>
              <c:f>'QuiFPM (WC)'!$D$2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1129383274427307E-2"/>
                  <c:y val="-3.34743296699589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697356890402448E-3"/>
                  <c:y val="-3.0126896702963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9.41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697356890402162E-3"/>
                  <c:y val="-2.3432030768971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5.45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29383274427189E-2"/>
                  <c:y val="-1.3389731867983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3.32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719295170774064E-2"/>
                  <c:y val="-1.67371648349795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'QuiFPM (WC)'!$E$3:$E$14</c:f>
                <c:numCache>
                  <c:formatCode>General</c:formatCode>
                  <c:ptCount val="12"/>
                  <c:pt idx="0">
                    <c:v>0.27</c:v>
                  </c:pt>
                  <c:pt idx="1">
                    <c:v>2.0499999999999998</c:v>
                  </c:pt>
                  <c:pt idx="2">
                    <c:v>0.73</c:v>
                  </c:pt>
                  <c:pt idx="3">
                    <c:v>0.99</c:v>
                  </c:pt>
                  <c:pt idx="4">
                    <c:v>0.82</c:v>
                  </c:pt>
                  <c:pt idx="5">
                    <c:v>0.5</c:v>
                  </c:pt>
                  <c:pt idx="6">
                    <c:v>0.84</c:v>
                  </c:pt>
                  <c:pt idx="7">
                    <c:v>13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'QuiFPM (WC)'!$B$3:$B$10</c:f>
              <c:strCache>
                <c:ptCount val="8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Ethanol</c:v>
                </c:pt>
                <c:pt idx="4">
                  <c:v>Lactic/Acetic </c:v>
                </c:pt>
                <c:pt idx="5">
                  <c:v>Yeasts</c:v>
                </c:pt>
                <c:pt idx="6">
                  <c:v>Molds</c:v>
                </c:pt>
                <c:pt idx="7">
                  <c:v>DM losses</c:v>
                </c:pt>
              </c:strCache>
            </c:strRef>
          </c:cat>
          <c:val>
            <c:numRef>
              <c:f>'QuiFPM (WC)'!$D$3:$D$10</c:f>
              <c:numCache>
                <c:formatCode>General</c:formatCode>
                <c:ptCount val="8"/>
                <c:pt idx="0">
                  <c:v>5.59</c:v>
                </c:pt>
                <c:pt idx="1">
                  <c:v>9.41</c:v>
                </c:pt>
                <c:pt idx="2">
                  <c:v>3.95</c:v>
                </c:pt>
                <c:pt idx="3">
                  <c:v>5.45</c:v>
                </c:pt>
                <c:pt idx="4">
                  <c:v>4.68</c:v>
                </c:pt>
                <c:pt idx="5">
                  <c:v>3.32</c:v>
                </c:pt>
                <c:pt idx="6">
                  <c:v>2.94</c:v>
                </c:pt>
                <c:pt idx="7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0272688"/>
        <c:axId val="660273248"/>
      </c:barChart>
      <c:catAx>
        <c:axId val="66027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60273248"/>
        <c:crosses val="autoZero"/>
        <c:auto val="1"/>
        <c:lblAlgn val="ctr"/>
        <c:lblOffset val="100"/>
        <c:noMultiLvlLbl val="0"/>
      </c:catAx>
      <c:valAx>
        <c:axId val="660273248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6027268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3601057645572091"/>
          <c:y val="4.9763135436291329E-2"/>
          <c:w val="0.30843386798872358"/>
          <c:h val="0.14791749190860345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4084202284401"/>
          <c:y val="6.2252220209277967E-2"/>
          <c:w val="0.499712637023313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'QuiEst (WC)'!$A$5</c:f>
              <c:strCache>
                <c:ptCount val="1"/>
                <c:pt idx="0">
                  <c:v>Aerobic stability, 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errBars>
            <c:errBarType val="plus"/>
            <c:errValType val="cust"/>
            <c:noEndCap val="0"/>
            <c:plus>
              <c:numRef>
                <c:f>'QuiEst (WC)'!$D$5</c:f>
                <c:numCache>
                  <c:formatCode>General</c:formatCode>
                  <c:ptCount val="1"/>
                  <c:pt idx="0">
                    <c:v>29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'QuiEst (WC)'!$B$4:$C$4</c:f>
              <c:strCache>
                <c:ptCount val="2"/>
                <c:pt idx="0">
                  <c:v>Control</c:v>
                </c:pt>
                <c:pt idx="1">
                  <c:v>Chemical</c:v>
                </c:pt>
              </c:strCache>
            </c:strRef>
          </c:cat>
          <c:val>
            <c:numRef>
              <c:f>'QuiEst (WC)'!$B$5:$C$5</c:f>
              <c:numCache>
                <c:formatCode>General</c:formatCode>
                <c:ptCount val="2"/>
                <c:pt idx="0">
                  <c:v>165</c:v>
                </c:pt>
                <c:pt idx="1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275488"/>
        <c:axId val="660276048"/>
      </c:barChart>
      <c:catAx>
        <c:axId val="6602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60276048"/>
        <c:crosses val="autoZero"/>
        <c:auto val="1"/>
        <c:lblAlgn val="ctr"/>
        <c:lblOffset val="100"/>
        <c:noMultiLvlLbl val="0"/>
      </c:catAx>
      <c:valAx>
        <c:axId val="660276048"/>
        <c:scaling>
          <c:orientation val="minMax"/>
          <c:max val="3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 dirty="0"/>
                  <a:t>Aerobic Stability (h)</a:t>
                </a:r>
              </a:p>
            </c:rich>
          </c:tx>
          <c:layout>
            <c:manualLayout>
              <c:xMode val="edge"/>
              <c:yMode val="edge"/>
              <c:x val="4.6388181256754674E-2"/>
              <c:y val="0.26354367162438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60275488"/>
        <c:crosses val="autoZero"/>
        <c:crossBetween val="between"/>
        <c:majorUnit val="4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3442346796041"/>
          <c:y val="4.6770924467774859E-2"/>
          <c:w val="0.3493425164801684"/>
          <c:h val="0.7948995044945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QuiBro!$B$5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109828201091E-3"/>
                  <c:y val="-1.2225236996326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657.8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QuiBro!$D$6:$D$16</c:f>
                <c:numCache>
                  <c:formatCode>General</c:formatCode>
                  <c:ptCount val="11"/>
                  <c:pt idx="0">
                    <c:v>6.88</c:v>
                  </c:pt>
                  <c:pt idx="1">
                    <c:v>11.7</c:v>
                  </c:pt>
                  <c:pt idx="2">
                    <c:v>11.3</c:v>
                  </c:pt>
                  <c:pt idx="3">
                    <c:v>0.38</c:v>
                  </c:pt>
                  <c:pt idx="4">
                    <c:v>2</c:v>
                  </c:pt>
                  <c:pt idx="5">
                    <c:v>3.64</c:v>
                  </c:pt>
                  <c:pt idx="6">
                    <c:v>3.5</c:v>
                  </c:pt>
                  <c:pt idx="8">
                    <c:v>3.15</c:v>
                  </c:pt>
                  <c:pt idx="9">
                    <c:v>6.95</c:v>
                  </c:pt>
                  <c:pt idx="10">
                    <c:v>0.24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QuiBro!$A$6:$A$8</c:f>
              <c:strCache>
                <c:ptCount val="3"/>
                <c:pt idx="0">
                  <c:v>DM</c:v>
                </c:pt>
                <c:pt idx="1">
                  <c:v>Starch</c:v>
                </c:pt>
                <c:pt idx="2">
                  <c:v>SCP</c:v>
                </c:pt>
              </c:strCache>
            </c:strRef>
          </c:cat>
          <c:val>
            <c:numRef>
              <c:f>QuiBro!$B$6:$B$8</c:f>
              <c:numCache>
                <c:formatCode>General</c:formatCode>
                <c:ptCount val="3"/>
                <c:pt idx="0">
                  <c:v>657.8</c:v>
                </c:pt>
                <c:pt idx="1">
                  <c:v>711.5</c:v>
                </c:pt>
                <c:pt idx="2">
                  <c:v>531.79999999999995</c:v>
                </c:pt>
              </c:numCache>
            </c:numRef>
          </c:val>
        </c:ser>
        <c:ser>
          <c:idx val="1"/>
          <c:order val="1"/>
          <c:tx>
            <c:strRef>
              <c:f>QuiBro!$C$5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0750789987755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QuiBro!$D$6:$D$16</c:f>
                <c:numCache>
                  <c:formatCode>General</c:formatCode>
                  <c:ptCount val="11"/>
                  <c:pt idx="0">
                    <c:v>6.88</c:v>
                  </c:pt>
                  <c:pt idx="1">
                    <c:v>11.7</c:v>
                  </c:pt>
                  <c:pt idx="2">
                    <c:v>11.3</c:v>
                  </c:pt>
                  <c:pt idx="3">
                    <c:v>0.38</c:v>
                  </c:pt>
                  <c:pt idx="4">
                    <c:v>2</c:v>
                  </c:pt>
                  <c:pt idx="5">
                    <c:v>3.64</c:v>
                  </c:pt>
                  <c:pt idx="6">
                    <c:v>3.5</c:v>
                  </c:pt>
                  <c:pt idx="8">
                    <c:v>3.15</c:v>
                  </c:pt>
                  <c:pt idx="9">
                    <c:v>6.95</c:v>
                  </c:pt>
                  <c:pt idx="10">
                    <c:v>0.24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QuiBro!$A$6:$A$8</c:f>
              <c:strCache>
                <c:ptCount val="3"/>
                <c:pt idx="0">
                  <c:v>DM</c:v>
                </c:pt>
                <c:pt idx="1">
                  <c:v>Starch</c:v>
                </c:pt>
                <c:pt idx="2">
                  <c:v>SCP</c:v>
                </c:pt>
              </c:strCache>
            </c:strRef>
          </c:cat>
          <c:val>
            <c:numRef>
              <c:f>QuiBro!$C$6:$C$8</c:f>
              <c:numCache>
                <c:formatCode>General</c:formatCode>
                <c:ptCount val="3"/>
                <c:pt idx="0">
                  <c:v>665.8</c:v>
                </c:pt>
                <c:pt idx="1">
                  <c:v>714.3</c:v>
                </c:pt>
                <c:pt idx="2">
                  <c:v>508.3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axId val="649797120"/>
        <c:axId val="649797680"/>
      </c:barChart>
      <c:catAx>
        <c:axId val="64979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49797680"/>
        <c:crosses val="autoZero"/>
        <c:auto val="1"/>
        <c:lblAlgn val="ctr"/>
        <c:lblOffset val="100"/>
        <c:noMultiLvlLbl val="0"/>
      </c:catAx>
      <c:valAx>
        <c:axId val="649797680"/>
        <c:scaling>
          <c:orientation val="minMax"/>
          <c:max val="750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</a:t>
                </a:r>
              </a:p>
            </c:rich>
          </c:tx>
          <c:layout>
            <c:manualLayout>
              <c:xMode val="edge"/>
              <c:yMode val="edge"/>
              <c:x val="2.0612535973196272E-3"/>
              <c:y val="0.386935966471755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49797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365408385052714"/>
          <c:y val="8.4004063527593736E-2"/>
          <c:w val="0.39073091352905293"/>
          <c:h val="0.1473786011505199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27224548741451"/>
          <c:y val="7.8598490649680025E-2"/>
          <c:w val="0.83701915933596394"/>
          <c:h val="0.7677336967387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QuiBro!$B$5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107963517888494E-2"/>
                  <c:y val="-4.5973311531977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0312664494620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8.34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QuiBro!$D$9:$D$16</c:f>
                <c:numCache>
                  <c:formatCode>General</c:formatCode>
                  <c:ptCount val="8"/>
                  <c:pt idx="0">
                    <c:v>0.38</c:v>
                  </c:pt>
                  <c:pt idx="1">
                    <c:v>2</c:v>
                  </c:pt>
                  <c:pt idx="2">
                    <c:v>3.64</c:v>
                  </c:pt>
                  <c:pt idx="3">
                    <c:v>3.5</c:v>
                  </c:pt>
                  <c:pt idx="4">
                    <c:v>3.15</c:v>
                  </c:pt>
                  <c:pt idx="5">
                    <c:v>6.95</c:v>
                  </c:pt>
                  <c:pt idx="6">
                    <c:v>0.24</c:v>
                  </c:pt>
                  <c:pt idx="7">
                    <c:v>1.19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QuiBro!$A$9:$A$16</c:f>
              <c:strCache>
                <c:ptCount val="8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EE</c:v>
                </c:pt>
                <c:pt idx="5">
                  <c:v>CP</c:v>
                </c:pt>
                <c:pt idx="6">
                  <c:v>N-NH3</c:v>
                </c:pt>
                <c:pt idx="7">
                  <c:v>WSC</c:v>
                </c:pt>
              </c:strCache>
            </c:strRef>
          </c:cat>
          <c:val>
            <c:numRef>
              <c:f>QuiBro!$B$9:$B$16</c:f>
              <c:numCache>
                <c:formatCode>General</c:formatCode>
                <c:ptCount val="8"/>
                <c:pt idx="0">
                  <c:v>14.6</c:v>
                </c:pt>
                <c:pt idx="1">
                  <c:v>99.5</c:v>
                </c:pt>
                <c:pt idx="2">
                  <c:v>39.799999999999997</c:v>
                </c:pt>
                <c:pt idx="3">
                  <c:v>59.7</c:v>
                </c:pt>
                <c:pt idx="4">
                  <c:v>45.5</c:v>
                </c:pt>
                <c:pt idx="5">
                  <c:v>88.9</c:v>
                </c:pt>
                <c:pt idx="6">
                  <c:v>0.33</c:v>
                </c:pt>
                <c:pt idx="7">
                  <c:v>8.34</c:v>
                </c:pt>
              </c:numCache>
            </c:numRef>
          </c:val>
        </c:ser>
        <c:ser>
          <c:idx val="1"/>
          <c:order val="1"/>
          <c:tx>
            <c:strRef>
              <c:f>QuiBro!$C$5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1846605863147556E-3"/>
                  <c:y val="-3.8964178727153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103296138094505E-17"/>
                  <c:y val="-3.29078133466844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846605863145756E-3"/>
                  <c:y val="-1.06092257381487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QuiBro!$D$9:$D$16</c:f>
                <c:numCache>
                  <c:formatCode>General</c:formatCode>
                  <c:ptCount val="8"/>
                  <c:pt idx="0">
                    <c:v>0.38</c:v>
                  </c:pt>
                  <c:pt idx="1">
                    <c:v>2</c:v>
                  </c:pt>
                  <c:pt idx="2">
                    <c:v>3.64</c:v>
                  </c:pt>
                  <c:pt idx="3">
                    <c:v>3.5</c:v>
                  </c:pt>
                  <c:pt idx="4">
                    <c:v>3.15</c:v>
                  </c:pt>
                  <c:pt idx="5">
                    <c:v>6.95</c:v>
                  </c:pt>
                  <c:pt idx="6">
                    <c:v>0.24</c:v>
                  </c:pt>
                  <c:pt idx="7">
                    <c:v>1.19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QuiBro!$A$9:$A$16</c:f>
              <c:strCache>
                <c:ptCount val="8"/>
                <c:pt idx="0">
                  <c:v>Ash</c:v>
                </c:pt>
                <c:pt idx="1">
                  <c:v>NDF</c:v>
                </c:pt>
                <c:pt idx="2">
                  <c:v>ADF</c:v>
                </c:pt>
                <c:pt idx="3">
                  <c:v>Hemi</c:v>
                </c:pt>
                <c:pt idx="4">
                  <c:v>EE</c:v>
                </c:pt>
                <c:pt idx="5">
                  <c:v>CP</c:v>
                </c:pt>
                <c:pt idx="6">
                  <c:v>N-NH3</c:v>
                </c:pt>
                <c:pt idx="7">
                  <c:v>WSC</c:v>
                </c:pt>
              </c:strCache>
            </c:strRef>
          </c:cat>
          <c:val>
            <c:numRef>
              <c:f>QuiBro!$C$9:$C$16</c:f>
              <c:numCache>
                <c:formatCode>General</c:formatCode>
                <c:ptCount val="8"/>
                <c:pt idx="0">
                  <c:v>15.8</c:v>
                </c:pt>
                <c:pt idx="1">
                  <c:v>99.9</c:v>
                </c:pt>
                <c:pt idx="2">
                  <c:v>39.700000000000003</c:v>
                </c:pt>
                <c:pt idx="3">
                  <c:v>60.2</c:v>
                </c:pt>
                <c:pt idx="4">
                  <c:v>41.1</c:v>
                </c:pt>
                <c:pt idx="5">
                  <c:v>102.8</c:v>
                </c:pt>
                <c:pt idx="6">
                  <c:v>0.76</c:v>
                </c:pt>
                <c:pt idx="7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9800480"/>
        <c:axId val="649801040"/>
      </c:barChart>
      <c:catAx>
        <c:axId val="64980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49801040"/>
        <c:crosses val="autoZero"/>
        <c:auto val="1"/>
        <c:lblAlgn val="ctr"/>
        <c:lblOffset val="100"/>
        <c:noMultiLvlLbl val="0"/>
      </c:catAx>
      <c:valAx>
        <c:axId val="649801040"/>
        <c:scaling>
          <c:orientation val="minMax"/>
          <c:max val="1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</a:t>
                </a:r>
              </a:p>
            </c:rich>
          </c:tx>
          <c:layout>
            <c:manualLayout>
              <c:xMode val="edge"/>
              <c:yMode val="edge"/>
              <c:x val="2.0612535973196272E-3"/>
              <c:y val="0.386935966471755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4980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63029656429988E-2"/>
          <c:y val="3.722513509658526E-2"/>
          <c:w val="0.9171248522463944"/>
          <c:h val="0.6442642404349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QuiFPM!$C$2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4.31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57076012755042E-3"/>
                  <c:y val="-2.0063625842491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4542456076530841E-3"/>
                  <c:y val="-8.598696789639315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14152025510084E-3"/>
                  <c:y val="-3.72610194217703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514152025510084E-3"/>
                  <c:y val="-1.1464929052852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2.45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4.06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555055591032145E-16"/>
                  <c:y val="-0.134712916371015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QuiFPM!$E$3:$E$14</c:f>
                <c:numCache>
                  <c:formatCode>General</c:formatCode>
                  <c:ptCount val="12"/>
                  <c:pt idx="0">
                    <c:v>0.12</c:v>
                  </c:pt>
                  <c:pt idx="1">
                    <c:v>1.1100000000000001</c:v>
                  </c:pt>
                  <c:pt idx="2">
                    <c:v>0.46</c:v>
                  </c:pt>
                  <c:pt idx="3">
                    <c:v>0.42</c:v>
                  </c:pt>
                  <c:pt idx="4">
                    <c:v>7.0000000000000007E-2</c:v>
                  </c:pt>
                  <c:pt idx="5">
                    <c:v>1.62</c:v>
                  </c:pt>
                  <c:pt idx="6">
                    <c:v>0.57999999999999996</c:v>
                  </c:pt>
                  <c:pt idx="7">
                    <c:v>0.03</c:v>
                  </c:pt>
                  <c:pt idx="8">
                    <c:v>0.31</c:v>
                  </c:pt>
                  <c:pt idx="9">
                    <c:v>5.5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QuiFPM!$B$3:$B$12</c:f>
              <c:strCache>
                <c:ptCount val="10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LAB</c:v>
                </c:pt>
                <c:pt idx="8">
                  <c:v>Yeasts</c:v>
                </c:pt>
                <c:pt idx="9">
                  <c:v>DM losses</c:v>
                </c:pt>
              </c:strCache>
            </c:strRef>
          </c:cat>
          <c:val>
            <c:numRef>
              <c:f>QuiFPM!$C$3:$C$12</c:f>
              <c:numCache>
                <c:formatCode>General</c:formatCode>
                <c:ptCount val="10"/>
                <c:pt idx="0">
                  <c:v>4.3099999999999996</c:v>
                </c:pt>
                <c:pt idx="1">
                  <c:v>14</c:v>
                </c:pt>
                <c:pt idx="2">
                  <c:v>5.2</c:v>
                </c:pt>
                <c:pt idx="3">
                  <c:v>0.16</c:v>
                </c:pt>
                <c:pt idx="4">
                  <c:v>0.27</c:v>
                </c:pt>
                <c:pt idx="5">
                  <c:v>9.5</c:v>
                </c:pt>
                <c:pt idx="6">
                  <c:v>3.82</c:v>
                </c:pt>
                <c:pt idx="7">
                  <c:v>2.4500000000000002</c:v>
                </c:pt>
                <c:pt idx="8">
                  <c:v>4.0599999999999996</c:v>
                </c:pt>
                <c:pt idx="9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QuiFPM!$D$2</c:f>
              <c:strCache>
                <c:ptCount val="1"/>
                <c:pt idx="0">
                  <c:v>Chemical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4443819488790181E-17"/>
                  <c:y val="-2.29298581057048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542456076529679E-3"/>
                  <c:y val="-2.00636258424917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14152025510084E-3"/>
                  <c:y val="-3.43947871585572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4.32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271228038265126E-3"/>
                  <c:y val="1.14649290528524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271228038265126E-3"/>
                  <c:y val="2.86623226321310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555055591032145E-16"/>
                  <c:y val="-0.1375791486342290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dirty="0" smtClean="0"/>
                      <a:t>11.8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944287693934563E-2"/>
                      <c:h val="6.4920160761776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QuiFPM!$E$3:$E$14</c:f>
                <c:numCache>
                  <c:formatCode>General</c:formatCode>
                  <c:ptCount val="12"/>
                  <c:pt idx="0">
                    <c:v>0.12</c:v>
                  </c:pt>
                  <c:pt idx="1">
                    <c:v>1.1100000000000001</c:v>
                  </c:pt>
                  <c:pt idx="2">
                    <c:v>0.46</c:v>
                  </c:pt>
                  <c:pt idx="3">
                    <c:v>0.42</c:v>
                  </c:pt>
                  <c:pt idx="4">
                    <c:v>7.0000000000000007E-2</c:v>
                  </c:pt>
                  <c:pt idx="5">
                    <c:v>1.62</c:v>
                  </c:pt>
                  <c:pt idx="6">
                    <c:v>0.57999999999999996</c:v>
                  </c:pt>
                  <c:pt idx="7">
                    <c:v>0.03</c:v>
                  </c:pt>
                  <c:pt idx="8">
                    <c:v>0.31</c:v>
                  </c:pt>
                  <c:pt idx="9">
                    <c:v>5.5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QuiFPM!$B$3:$B$12</c:f>
              <c:strCache>
                <c:ptCount val="10"/>
                <c:pt idx="0">
                  <c:v>pH</c:v>
                </c:pt>
                <c:pt idx="1">
                  <c:v>Lactic acid</c:v>
                </c:pt>
                <c:pt idx="2">
                  <c:v>Acetic acid</c:v>
                </c:pt>
                <c:pt idx="3">
                  <c:v>Propionic acid</c:v>
                </c:pt>
                <c:pt idx="4">
                  <c:v>Butyric acid</c:v>
                </c:pt>
                <c:pt idx="5">
                  <c:v>Ethanol</c:v>
                </c:pt>
                <c:pt idx="6">
                  <c:v>Lactic/Acetic </c:v>
                </c:pt>
                <c:pt idx="7">
                  <c:v>LAB</c:v>
                </c:pt>
                <c:pt idx="8">
                  <c:v>Yeasts</c:v>
                </c:pt>
                <c:pt idx="9">
                  <c:v>DM losses</c:v>
                </c:pt>
              </c:strCache>
            </c:strRef>
          </c:cat>
          <c:val>
            <c:numRef>
              <c:f>QuiFPM!$D$3:$D$12</c:f>
              <c:numCache>
                <c:formatCode>General</c:formatCode>
                <c:ptCount val="10"/>
                <c:pt idx="0">
                  <c:v>4.51</c:v>
                </c:pt>
                <c:pt idx="1">
                  <c:v>10.8</c:v>
                </c:pt>
                <c:pt idx="2">
                  <c:v>4.57</c:v>
                </c:pt>
                <c:pt idx="3">
                  <c:v>1.89</c:v>
                </c:pt>
                <c:pt idx="4">
                  <c:v>0.18</c:v>
                </c:pt>
                <c:pt idx="5">
                  <c:v>4.32</c:v>
                </c:pt>
                <c:pt idx="6">
                  <c:v>3.77</c:v>
                </c:pt>
                <c:pt idx="7">
                  <c:v>2.04</c:v>
                </c:pt>
                <c:pt idx="8">
                  <c:v>2.65</c:v>
                </c:pt>
                <c:pt idx="9">
                  <c:v>11.8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9803840"/>
        <c:axId val="649804400"/>
      </c:barChart>
      <c:catAx>
        <c:axId val="64980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49804400"/>
        <c:crosses val="autoZero"/>
        <c:auto val="1"/>
        <c:lblAlgn val="ctr"/>
        <c:lblOffset val="100"/>
        <c:noMultiLvlLbl val="0"/>
      </c:catAx>
      <c:valAx>
        <c:axId val="64980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4980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682212035403543"/>
          <c:y val="6.1228814706886001E-2"/>
          <c:w val="0.39306485178236722"/>
          <c:h val="0.1036596595186896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54211569084915"/>
          <c:y val="5.7279515239047507E-2"/>
          <c:w val="0.6515861663518868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QuiEst!$A$5</c:f>
              <c:strCache>
                <c:ptCount val="1"/>
                <c:pt idx="0">
                  <c:v>Aerobic stability, h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QuiEst!$D$5</c:f>
                <c:numCache>
                  <c:formatCode>General</c:formatCode>
                  <c:ptCount val="1"/>
                  <c:pt idx="0">
                    <c:v>18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QuiEst!$B$4:$C$4</c:f>
              <c:strCache>
                <c:ptCount val="2"/>
                <c:pt idx="0">
                  <c:v>Control</c:v>
                </c:pt>
                <c:pt idx="1">
                  <c:v>Chemical</c:v>
                </c:pt>
              </c:strCache>
            </c:strRef>
          </c:cat>
          <c:val>
            <c:numRef>
              <c:f>QuiEst!$B$5:$C$5</c:f>
              <c:numCache>
                <c:formatCode>General</c:formatCode>
                <c:ptCount val="2"/>
                <c:pt idx="0">
                  <c:v>59</c:v>
                </c:pt>
                <c:pt idx="1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806640"/>
        <c:axId val="649807200"/>
      </c:barChart>
      <c:catAx>
        <c:axId val="64980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49807200"/>
        <c:crosses val="autoZero"/>
        <c:auto val="1"/>
        <c:lblAlgn val="ctr"/>
        <c:lblOffset val="100"/>
        <c:noMultiLvlLbl val="0"/>
      </c:catAx>
      <c:valAx>
        <c:axId val="649807200"/>
        <c:scaling>
          <c:orientation val="minMax"/>
          <c:max val="2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 dirty="0"/>
                  <a:t>Aerobic Stability (h)</a:t>
                </a:r>
              </a:p>
            </c:rich>
          </c:tx>
          <c:layout>
            <c:manualLayout>
              <c:xMode val="edge"/>
              <c:yMode val="edge"/>
              <c:x val="1.9442862830055922E-2"/>
              <c:y val="0.27236209865570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pt-BR"/>
          </a:p>
        </c:txPr>
        <c:crossAx val="649806640"/>
        <c:crosses val="autoZero"/>
        <c:crossBetween val="between"/>
        <c:majorUnit val="4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'Microbianos usados'!$E$6:$E$13</c:f>
              <c:strCache>
                <c:ptCount val="8"/>
                <c:pt idx="0">
                  <c:v>Lactobacillus buchneri</c:v>
                </c:pt>
                <c:pt idx="1">
                  <c:v>Lactobacillus plantarum</c:v>
                </c:pt>
                <c:pt idx="2">
                  <c:v>Enterococcus faecium</c:v>
                </c:pt>
                <c:pt idx="3">
                  <c:v>Pediococcus pentosaceus</c:v>
                </c:pt>
                <c:pt idx="4">
                  <c:v>Propionibacterium freudenreichii</c:v>
                </c:pt>
                <c:pt idx="5">
                  <c:v>Pediococcus acidilactici</c:v>
                </c:pt>
                <c:pt idx="6">
                  <c:v>Lactobacillus casei </c:v>
                </c:pt>
                <c:pt idx="7">
                  <c:v>*Others</c:v>
                </c:pt>
              </c:strCache>
            </c:strRef>
          </c:cat>
          <c:val>
            <c:numRef>
              <c:f>'Microbianos usados'!$H$6:$H$13</c:f>
              <c:numCache>
                <c:formatCode>0.00</c:formatCode>
                <c:ptCount val="8"/>
                <c:pt idx="0">
                  <c:v>66.292134831460672</c:v>
                </c:pt>
                <c:pt idx="1">
                  <c:v>38.202247191011232</c:v>
                </c:pt>
                <c:pt idx="2">
                  <c:v>15.730337078651685</c:v>
                </c:pt>
                <c:pt idx="3">
                  <c:v>10.112359550561797</c:v>
                </c:pt>
                <c:pt idx="4">
                  <c:v>10.112359550561797</c:v>
                </c:pt>
                <c:pt idx="5">
                  <c:v>7.8651685393258424</c:v>
                </c:pt>
                <c:pt idx="6">
                  <c:v>5.6179775280898872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219312"/>
        <c:axId val="652219872"/>
      </c:barChart>
      <c:catAx>
        <c:axId val="65221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219872"/>
        <c:crosses val="autoZero"/>
        <c:auto val="1"/>
        <c:lblAlgn val="ctr"/>
        <c:lblOffset val="100"/>
        <c:noMultiLvlLbl val="0"/>
      </c:catAx>
      <c:valAx>
        <c:axId val="652219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Frequency (%)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12246536891221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22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35307580069511"/>
          <c:y val="5.3936216876999961E-2"/>
          <c:w val="0.32039227333326603"/>
          <c:h val="0.7444682702333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HomoBro!$B$5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HomoBro!$D$6:$D$16</c:f>
                <c:numCache>
                  <c:formatCode>General</c:formatCode>
                  <c:ptCount val="11"/>
                  <c:pt idx="0">
                    <c:v>14.9</c:v>
                  </c:pt>
                  <c:pt idx="1">
                    <c:v>74.599999999999994</c:v>
                  </c:pt>
                  <c:pt idx="2">
                    <c:v>1.54</c:v>
                  </c:pt>
                  <c:pt idx="3">
                    <c:v>3.57</c:v>
                  </c:pt>
                  <c:pt idx="4">
                    <c:v>0.04</c:v>
                  </c:pt>
                  <c:pt idx="5">
                    <c:v>5.62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HomoBro!$A$6:$A$7</c:f>
              <c:strCache>
                <c:ptCount val="2"/>
                <c:pt idx="0">
                  <c:v>DM</c:v>
                </c:pt>
                <c:pt idx="1">
                  <c:v>SCP</c:v>
                </c:pt>
              </c:strCache>
            </c:strRef>
          </c:cat>
          <c:val>
            <c:numRef>
              <c:f>HomoBro!$B$6:$B$7</c:f>
              <c:numCache>
                <c:formatCode>General</c:formatCode>
                <c:ptCount val="2"/>
                <c:pt idx="0">
                  <c:v>665.9</c:v>
                </c:pt>
                <c:pt idx="1">
                  <c:v>225</c:v>
                </c:pt>
              </c:numCache>
            </c:numRef>
          </c:val>
        </c:ser>
        <c:ser>
          <c:idx val="1"/>
          <c:order val="1"/>
          <c:tx>
            <c:strRef>
              <c:f>HomoBro!$C$5</c:f>
              <c:strCache>
                <c:ptCount val="1"/>
                <c:pt idx="0">
                  <c:v>Homolactic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HomoBro!$D$6:$D$16</c:f>
                <c:numCache>
                  <c:formatCode>General</c:formatCode>
                  <c:ptCount val="11"/>
                  <c:pt idx="0">
                    <c:v>14.9</c:v>
                  </c:pt>
                  <c:pt idx="1">
                    <c:v>74.599999999999994</c:v>
                  </c:pt>
                  <c:pt idx="2">
                    <c:v>1.54</c:v>
                  </c:pt>
                  <c:pt idx="3">
                    <c:v>3.57</c:v>
                  </c:pt>
                  <c:pt idx="4">
                    <c:v>0.04</c:v>
                  </c:pt>
                  <c:pt idx="5">
                    <c:v>5.62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HomoBro!$A$6:$A$7</c:f>
              <c:strCache>
                <c:ptCount val="2"/>
                <c:pt idx="0">
                  <c:v>DM</c:v>
                </c:pt>
                <c:pt idx="1">
                  <c:v>SCP</c:v>
                </c:pt>
              </c:strCache>
            </c:strRef>
          </c:cat>
          <c:val>
            <c:numRef>
              <c:f>HomoBro!$C$6:$C$7</c:f>
              <c:numCache>
                <c:formatCode>General</c:formatCode>
                <c:ptCount val="2"/>
                <c:pt idx="0">
                  <c:v>672.5</c:v>
                </c:pt>
                <c:pt idx="1">
                  <c:v>367.5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652222672"/>
        <c:axId val="652223232"/>
      </c:barChart>
      <c:catAx>
        <c:axId val="65222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2223232"/>
        <c:crosses val="autoZero"/>
        <c:auto val="1"/>
        <c:lblAlgn val="ctr"/>
        <c:lblOffset val="100"/>
        <c:noMultiLvlLbl val="0"/>
      </c:catAx>
      <c:valAx>
        <c:axId val="652223232"/>
        <c:scaling>
          <c:orientation val="minMax"/>
          <c:max val="700"/>
        </c:scaling>
        <c:delete val="0"/>
        <c:axPos val="l"/>
        <c:title>
          <c:tx>
            <c:rich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r>
                  <a:rPr lang="pt-BR" sz="1400" b="1" dirty="0" smtClean="0">
                    <a:solidFill>
                      <a:schemeClr val="tx1"/>
                    </a:solidFill>
                  </a:rPr>
                  <a:t>g/kg</a:t>
                </a:r>
                <a:endParaRPr lang="pt-BR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49561286119724E-2"/>
              <c:y val="0.38217955632258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222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16253118340386"/>
          <c:y val="4.3075971667925081E-2"/>
          <c:w val="0.38269059119693771"/>
          <c:h val="0.13211260921151979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HomoBro!$B$5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667376297528506E-3"/>
                  <c:y val="-1.8264840182648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HomoBro!$D$6:$D$14</c:f>
                <c:numCache>
                  <c:formatCode>General</c:formatCode>
                  <c:ptCount val="9"/>
                  <c:pt idx="0">
                    <c:v>1.54</c:v>
                  </c:pt>
                  <c:pt idx="1">
                    <c:v>3.57</c:v>
                  </c:pt>
                  <c:pt idx="2">
                    <c:v>0.04</c:v>
                  </c:pt>
                  <c:pt idx="3">
                    <c:v>5.62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HomoBro!$A$6:$A$9</c:f>
              <c:strCache>
                <c:ptCount val="4"/>
                <c:pt idx="0">
                  <c:v>EE</c:v>
                </c:pt>
                <c:pt idx="1">
                  <c:v>CP</c:v>
                </c:pt>
                <c:pt idx="2">
                  <c:v>N-NH3</c:v>
                </c:pt>
                <c:pt idx="3">
                  <c:v>WSC</c:v>
                </c:pt>
              </c:strCache>
            </c:strRef>
          </c:cat>
          <c:val>
            <c:numRef>
              <c:f>HomoBro!$B$6:$B$9</c:f>
              <c:numCache>
                <c:formatCode>General</c:formatCode>
                <c:ptCount val="4"/>
                <c:pt idx="0">
                  <c:v>32.299999999999997</c:v>
                </c:pt>
                <c:pt idx="1">
                  <c:v>84.5</c:v>
                </c:pt>
                <c:pt idx="2">
                  <c:v>0.2</c:v>
                </c:pt>
                <c:pt idx="3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HomoBro!$C$5</c:f>
              <c:strCache>
                <c:ptCount val="1"/>
                <c:pt idx="0">
                  <c:v>Homolactic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501064446292751E-3"/>
                  <c:y val="-2.191780821917808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86.9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HomoBro!$D$6:$D$14</c:f>
                <c:numCache>
                  <c:formatCode>General</c:formatCode>
                  <c:ptCount val="9"/>
                  <c:pt idx="0">
                    <c:v>1.54</c:v>
                  </c:pt>
                  <c:pt idx="1">
                    <c:v>3.57</c:v>
                  </c:pt>
                  <c:pt idx="2">
                    <c:v>0.04</c:v>
                  </c:pt>
                  <c:pt idx="3">
                    <c:v>5.62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HomoBro!$A$6:$A$9</c:f>
              <c:strCache>
                <c:ptCount val="4"/>
                <c:pt idx="0">
                  <c:v>EE</c:v>
                </c:pt>
                <c:pt idx="1">
                  <c:v>CP</c:v>
                </c:pt>
                <c:pt idx="2">
                  <c:v>N-NH3</c:v>
                </c:pt>
                <c:pt idx="3">
                  <c:v>WSC</c:v>
                </c:pt>
              </c:strCache>
            </c:strRef>
          </c:cat>
          <c:val>
            <c:numRef>
              <c:f>HomoBro!$C$6:$C$9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86.9</c:v>
                </c:pt>
                <c:pt idx="2">
                  <c:v>0.19</c:v>
                </c:pt>
                <c:pt idx="3">
                  <c:v>23.9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2226032"/>
        <c:axId val="652226592"/>
      </c:barChart>
      <c:catAx>
        <c:axId val="65222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2226592"/>
        <c:crosses val="autoZero"/>
        <c:auto val="1"/>
        <c:lblAlgn val="ctr"/>
        <c:lblOffset val="100"/>
        <c:noMultiLvlLbl val="0"/>
      </c:catAx>
      <c:valAx>
        <c:axId val="6522265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g/kg </a:t>
                </a:r>
              </a:p>
            </c:rich>
          </c:tx>
          <c:layout>
            <c:manualLayout>
              <c:xMode val="edge"/>
              <c:yMode val="edge"/>
              <c:x val="8.6439762290653702E-3"/>
              <c:y val="0.415024341135440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652226032"/>
        <c:crosses val="autoZero"/>
        <c:crossBetween val="between"/>
        <c:majorUnit val="1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0.08872</cdr:x>
      <cdr:y>0.44767</cdr:y>
    </cdr:from>
    <cdr:to>
      <cdr:x>0.13339</cdr:x>
      <cdr:y>0.51853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5055" y="1983584"/>
          <a:ext cx="360040" cy="313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0.17806</cdr:x>
      <cdr:y>0.1871</cdr:y>
    </cdr:from>
    <cdr:to>
      <cdr:x>0.25847</cdr:x>
      <cdr:y>0.25796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435135" y="829044"/>
          <a:ext cx="648072" cy="313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0.35674</cdr:x>
      <cdr:y>0.52665</cdr:y>
    </cdr:from>
    <cdr:to>
      <cdr:x>0.43715</cdr:x>
      <cdr:y>0.59751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875295" y="2333544"/>
          <a:ext cx="648072" cy="313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0.53542</cdr:x>
      <cdr:y>0.29913</cdr:y>
    </cdr:from>
    <cdr:to>
      <cdr:x>0.61583</cdr:x>
      <cdr:y>0.36999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315455" y="1325432"/>
          <a:ext cx="648072" cy="313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0.72304</cdr:x>
      <cdr:y>0.49415</cdr:y>
    </cdr:from>
    <cdr:to>
      <cdr:x>0.77665</cdr:x>
      <cdr:y>0.5681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5827623" y="2189528"/>
          <a:ext cx="432048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0.81238</cdr:x>
      <cdr:y>0.46457</cdr:y>
    </cdr:from>
    <cdr:to>
      <cdr:x>0.89279</cdr:x>
      <cdr:y>0.53543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6547703" y="2058474"/>
          <a:ext cx="648072" cy="313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0.48148</cdr:x>
      <cdr:y>0.22508</cdr:y>
    </cdr:from>
    <cdr:to>
      <cdr:x>0.53704</cdr:x>
      <cdr:y>0.30789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3744416" y="1003946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0.86111</cdr:x>
      <cdr:y>0.57322</cdr:y>
    </cdr:from>
    <cdr:to>
      <cdr:x>0.91667</cdr:x>
      <cdr:y>0.65603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6696744" y="2556764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0.40029</cdr:x>
      <cdr:y>0.03664</cdr:y>
    </cdr:from>
    <cdr:to>
      <cdr:x>0.47757</cdr:x>
      <cdr:y>0.14556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2550724" y="124244"/>
          <a:ext cx="49244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</a:t>
          </a:r>
          <a:endParaRPr lang="pt-BR" sz="1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0.63232</cdr:x>
      <cdr:y>0.70833</cdr:y>
    </cdr:from>
    <cdr:to>
      <cdr:x>0.70974</cdr:x>
      <cdr:y>0.81604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3528392" y="2428873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0.0805</cdr:x>
      <cdr:y>0.45133</cdr:y>
    </cdr:from>
    <cdr:to>
      <cdr:x>0.13459</cdr:x>
      <cdr:y>0.54867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643048" y="171231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0.6767</cdr:x>
      <cdr:y>0.45133</cdr:y>
    </cdr:from>
    <cdr:to>
      <cdr:x>0.73078</cdr:x>
      <cdr:y>0.54867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5405349" y="171231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0.78365</cdr:x>
      <cdr:y>0.45133</cdr:y>
    </cdr:from>
    <cdr:to>
      <cdr:x>0.83774</cdr:x>
      <cdr:y>0.54867</cdr:y>
    </cdr:to>
    <cdr:sp macro="" textlink="">
      <cdr:nvSpPr>
        <cdr:cNvPr id="4" name="CaixaDeTexto 6"/>
        <cdr:cNvSpPr txBox="1"/>
      </cdr:nvSpPr>
      <cdr:spPr>
        <a:xfrm xmlns:a="http://schemas.openxmlformats.org/drawingml/2006/main">
          <a:off x="6259672" y="171231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0.43243</cdr:x>
      <cdr:y>0</cdr:y>
    </cdr:from>
    <cdr:to>
      <cdr:x>0.52703</cdr:x>
      <cdr:y>0.10623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2304256" y="0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0.64865</cdr:x>
      <cdr:y>0.72492</cdr:y>
    </cdr:from>
    <cdr:to>
      <cdr:x>0.74324</cdr:x>
      <cdr:y>0.83115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3456384" y="2520280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</a:t>
          </a:r>
          <a:endParaRPr lang="pt-BR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0.08683</cdr:x>
      <cdr:y>0.53605</cdr:y>
    </cdr:from>
    <cdr:to>
      <cdr:x>0.14761</cdr:x>
      <cdr:y>0.61804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720080" y="2414680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0.14084</cdr:x>
      <cdr:y>0.07433</cdr:y>
    </cdr:from>
    <cdr:to>
      <cdr:x>0.21995</cdr:x>
      <cdr:y>0.18144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1115616" y="256278"/>
          <a:ext cx="6265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0.75712</cdr:x>
      <cdr:y>0.7134</cdr:y>
    </cdr:from>
    <cdr:to>
      <cdr:x>0.83623</cdr:x>
      <cdr:y>0.82081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4824561" y="2453040"/>
          <a:ext cx="504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0.87786</cdr:x>
      <cdr:y>0.68599</cdr:y>
    </cdr:from>
    <cdr:to>
      <cdr:x>0.98313</cdr:x>
      <cdr:y>0.7934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5593929" y="2358802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0.22816</cdr:x>
      <cdr:y>0.41528</cdr:y>
    </cdr:from>
    <cdr:to>
      <cdr:x>0.3108</cdr:x>
      <cdr:y>0.50496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1851851" y="1710296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0.32575</cdr:x>
      <cdr:y>0.52352</cdr:y>
    </cdr:from>
    <cdr:to>
      <cdr:x>0.40839</cdr:x>
      <cdr:y>0.6132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2643939" y="2156074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0.56528</cdr:x>
      <cdr:y>0.49159</cdr:y>
    </cdr:from>
    <cdr:to>
      <cdr:x>0.64793</cdr:x>
      <cdr:y>0.58127</cdr:y>
    </cdr:to>
    <cdr:sp macro="" textlink="">
      <cdr:nvSpPr>
        <cdr:cNvPr id="4" name="CaixaDeTexto 6"/>
        <cdr:cNvSpPr txBox="1"/>
      </cdr:nvSpPr>
      <cdr:spPr>
        <a:xfrm xmlns:a="http://schemas.openxmlformats.org/drawingml/2006/main">
          <a:off x="4588155" y="2024567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0.73385</cdr:x>
      <cdr:y>0.45516</cdr:y>
    </cdr:from>
    <cdr:to>
      <cdr:x>0.81649</cdr:x>
      <cdr:y>0.54484</cdr:y>
    </cdr:to>
    <cdr:sp macro="" textlink="">
      <cdr:nvSpPr>
        <cdr:cNvPr id="5" name="CaixaDeTexto 6"/>
        <cdr:cNvSpPr txBox="1"/>
      </cdr:nvSpPr>
      <cdr:spPr>
        <a:xfrm xmlns:a="http://schemas.openxmlformats.org/drawingml/2006/main">
          <a:off x="5956307" y="1874537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0.82256</cdr:x>
      <cdr:y>0.45516</cdr:y>
    </cdr:from>
    <cdr:to>
      <cdr:x>0.90521</cdr:x>
      <cdr:y>0.54484</cdr:y>
    </cdr:to>
    <cdr:sp macro="" textlink="">
      <cdr:nvSpPr>
        <cdr:cNvPr id="6" name="CaixaDeTexto 6"/>
        <cdr:cNvSpPr txBox="1"/>
      </cdr:nvSpPr>
      <cdr:spPr>
        <a:xfrm xmlns:a="http://schemas.openxmlformats.org/drawingml/2006/main">
          <a:off x="6676387" y="1874537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0.88326</cdr:x>
      <cdr:y>0.02288</cdr:y>
    </cdr:from>
    <cdr:to>
      <cdr:x>0.9659</cdr:x>
      <cdr:y>0.11256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7169012" y="94238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/>
            <a:t> </a:t>
          </a:r>
          <a:r>
            <a:rPr lang="pt-BR" sz="1800" dirty="0" smtClean="0"/>
            <a:t>  *</a:t>
          </a:r>
          <a:endParaRPr lang="pt-BR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0.76736</cdr:x>
      <cdr:y>0.70379</cdr:y>
    </cdr:from>
    <cdr:to>
      <cdr:x>0.89335</cdr:x>
      <cdr:y>0.79254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00080" y="2507146"/>
          <a:ext cx="722409" cy="316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i="1" dirty="0" smtClean="0"/>
            <a:t>P</a:t>
          </a:r>
          <a:r>
            <a:rPr lang="pt-BR" sz="1200" dirty="0" smtClean="0"/>
            <a:t>=0.11</a:t>
          </a:r>
          <a:endParaRPr lang="pt-BR" sz="1200" i="1" dirty="0"/>
        </a:p>
      </cdr:txBody>
    </cdr:sp>
  </cdr:relSizeAnchor>
  <cdr:relSizeAnchor xmlns:cdr="http://schemas.openxmlformats.org/drawingml/2006/chartDrawing">
    <cdr:from>
      <cdr:x>0.48553</cdr:x>
      <cdr:y>0.23206</cdr:y>
    </cdr:from>
    <cdr:to>
      <cdr:x>0.60251</cdr:x>
      <cdr:y>0.33573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2784051" y="826670"/>
          <a:ext cx="670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0.66743</cdr:x>
      <cdr:y>0.08272</cdr:y>
    </cdr:from>
    <cdr:to>
      <cdr:x>0.79301</cdr:x>
      <cdr:y>0.1864</cdr:y>
    </cdr:to>
    <cdr:sp macro="" textlink="">
      <cdr:nvSpPr>
        <cdr:cNvPr id="4" name="CaixaDeTexto 6"/>
        <cdr:cNvSpPr txBox="1"/>
      </cdr:nvSpPr>
      <cdr:spPr>
        <a:xfrm xmlns:a="http://schemas.openxmlformats.org/drawingml/2006/main">
          <a:off x="3827060" y="294694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0.89136</cdr:x>
      <cdr:y>0.63724</cdr:y>
    </cdr:from>
    <cdr:to>
      <cdr:x>0.98297</cdr:x>
      <cdr:y>0.74091</cdr:y>
    </cdr:to>
    <cdr:sp macro="" textlink="">
      <cdr:nvSpPr>
        <cdr:cNvPr id="5" name="CaixaDeTexto 6"/>
        <cdr:cNvSpPr txBox="1"/>
      </cdr:nvSpPr>
      <cdr:spPr>
        <a:xfrm xmlns:a="http://schemas.openxmlformats.org/drawingml/2006/main">
          <a:off x="5111131" y="2270060"/>
          <a:ext cx="5252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0.26549</cdr:x>
      <cdr:y>0.41118</cdr:y>
    </cdr:from>
    <cdr:to>
      <cdr:x>0.31858</cdr:x>
      <cdr:y>0.5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2160240" y="1709673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0.36283</cdr:x>
      <cdr:y>0.50807</cdr:y>
    </cdr:from>
    <cdr:to>
      <cdr:x>0.41593</cdr:x>
      <cdr:y>0.5969</cdr:y>
    </cdr:to>
    <cdr:sp macro="" textlink="">
      <cdr:nvSpPr>
        <cdr:cNvPr id="3" name="CaixaDeTexto 6"/>
        <cdr:cNvSpPr txBox="1"/>
      </cdr:nvSpPr>
      <cdr:spPr>
        <a:xfrm xmlns:a="http://schemas.openxmlformats.org/drawingml/2006/main">
          <a:off x="2952328" y="2112572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0.73148</cdr:x>
      <cdr:y>0.45559</cdr:y>
    </cdr:from>
    <cdr:to>
      <cdr:x>0.78458</cdr:x>
      <cdr:y>0.54441</cdr:y>
    </cdr:to>
    <cdr:sp macro="" textlink="">
      <cdr:nvSpPr>
        <cdr:cNvPr id="4" name="CaixaDeTexto 6"/>
        <cdr:cNvSpPr txBox="1"/>
      </cdr:nvSpPr>
      <cdr:spPr>
        <a:xfrm xmlns:a="http://schemas.openxmlformats.org/drawingml/2006/main">
          <a:off x="5952019" y="1894339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**</a:t>
          </a:r>
          <a:endParaRPr lang="pt-BR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0.64646</cdr:x>
      <cdr:y>0.59325</cdr:y>
    </cdr:from>
    <cdr:to>
      <cdr:x>0.70707</cdr:x>
      <cdr:y>0.68395</cdr:y>
    </cdr:to>
    <cdr:sp macro="" textlink="">
      <cdr:nvSpPr>
        <cdr:cNvPr id="2" name="CaixaDeTexto 6"/>
        <cdr:cNvSpPr txBox="1"/>
      </cdr:nvSpPr>
      <cdr:spPr>
        <a:xfrm xmlns:a="http://schemas.openxmlformats.org/drawingml/2006/main">
          <a:off x="4608512" y="241553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/>
            <a:t>*</a:t>
          </a:r>
          <a:endParaRPr lang="pt-BR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1E291-5DAC-44F7-9828-279E0490D611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828D-2118-40A5-98CD-DC211920BB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34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FF29-04D2-47A0-8E18-2E953DCD5601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C5C9-20C5-42AC-867D-4889340C32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86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97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72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07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788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34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2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19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21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58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Evidenciar animal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1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4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3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7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9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69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81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5C9-20C5-42AC-867D-4889340C32D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0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7" name="Imagem 1" descr="Qualidade e Conservação de Forragens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2" descr="logo-esalq.gif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492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99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9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15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8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4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2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3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5021-FE75-49E9-AE77-A724DD50B810}" type="datetimeFigureOut">
              <a:rPr lang="pt-BR" smtClean="0"/>
              <a:pPr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C86-619B-4610-94C1-4A2D03D5E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07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9" y="5487682"/>
            <a:ext cx="605473" cy="24557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364088" y="4717593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rgbClr val="07493D"/>
                </a:solidFill>
              </a:rPr>
              <a:t>Prof. Luiz Gustavo Nussio</a:t>
            </a:r>
          </a:p>
          <a:p>
            <a:pPr algn="r"/>
            <a:r>
              <a:rPr lang="pt-BR" sz="2000" dirty="0" smtClean="0">
                <a:solidFill>
                  <a:srgbClr val="07493D"/>
                </a:solidFill>
              </a:rPr>
              <a:t>nussio@usp.br</a:t>
            </a:r>
          </a:p>
          <a:p>
            <a:pPr algn="r"/>
            <a:endParaRPr lang="pt-BR" sz="2000" b="1" dirty="0" smtClean="0">
              <a:solidFill>
                <a:srgbClr val="07493D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61" y="5797688"/>
            <a:ext cx="537733" cy="789236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323528" y="5733256"/>
            <a:ext cx="5991178" cy="1008112"/>
          </a:xfrm>
          <a:prstGeom prst="roundRect">
            <a:avLst/>
          </a:prstGeom>
          <a:solidFill>
            <a:srgbClr val="07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5758621"/>
            <a:ext cx="609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Luiz de Queiroz College </a:t>
            </a:r>
            <a:r>
              <a:rPr lang="pt-BR" sz="2800" dirty="0" err="1" smtClean="0">
                <a:solidFill>
                  <a:prstClr val="white"/>
                </a:solidFill>
              </a:rPr>
              <a:t>of</a:t>
            </a:r>
            <a:r>
              <a:rPr lang="pt-BR" sz="2800" dirty="0" smtClean="0">
                <a:solidFill>
                  <a:prstClr val="white"/>
                </a:solidFill>
              </a:rPr>
              <a:t> </a:t>
            </a:r>
            <a:r>
              <a:rPr lang="pt-BR" sz="2800" dirty="0" err="1" smtClean="0">
                <a:solidFill>
                  <a:prstClr val="white"/>
                </a:solidFill>
              </a:rPr>
              <a:t>Agriculture</a:t>
            </a:r>
            <a:endParaRPr lang="pt-BR" sz="2800" dirty="0" smtClean="0">
              <a:solidFill>
                <a:prstClr val="white"/>
              </a:solidFill>
            </a:endParaRPr>
          </a:p>
          <a:p>
            <a:pPr algn="ctr"/>
            <a:r>
              <a:rPr lang="pt-BR" sz="2800" dirty="0" err="1" smtClean="0">
                <a:solidFill>
                  <a:prstClr val="white"/>
                </a:solidFill>
              </a:rPr>
              <a:t>University</a:t>
            </a:r>
            <a:r>
              <a:rPr lang="pt-BR" sz="2800" dirty="0" smtClean="0">
                <a:solidFill>
                  <a:prstClr val="white"/>
                </a:solidFill>
              </a:rPr>
              <a:t> </a:t>
            </a:r>
            <a:r>
              <a:rPr lang="pt-BR" sz="2800" dirty="0" err="1" smtClean="0">
                <a:solidFill>
                  <a:prstClr val="white"/>
                </a:solidFill>
              </a:rPr>
              <a:t>of</a:t>
            </a:r>
            <a:r>
              <a:rPr lang="pt-BR" sz="2800" dirty="0" smtClean="0">
                <a:solidFill>
                  <a:prstClr val="white"/>
                </a:solidFill>
              </a:rPr>
              <a:t> São Paulo - </a:t>
            </a:r>
            <a:r>
              <a:rPr lang="pt-BR" sz="2800" dirty="0" err="1" smtClean="0">
                <a:solidFill>
                  <a:prstClr val="white"/>
                </a:solidFill>
              </a:rPr>
              <a:t>Brazil</a:t>
            </a: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79431" y="2546901"/>
            <a:ext cx="422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itchFamily="34" charset="0"/>
                <a:cs typeface="Arial" pitchFamily="34" charset="0"/>
              </a:rPr>
              <a:t>A review on additives for grain silages</a:t>
            </a:r>
            <a:endParaRPr lang="pt-BR" sz="2800" b="1" i="1" dirty="0">
              <a:solidFill>
                <a:prstClr val="black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2698"/>
            <a:ext cx="4414887" cy="4331383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CaixaDeTexto 2"/>
          <p:cNvSpPr txBox="1"/>
          <p:nvPr/>
        </p:nvSpPr>
        <p:spPr>
          <a:xfrm>
            <a:off x="0" y="188640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International Conference in Forage Conservation  </a:t>
            </a:r>
          </a:p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Smokovec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Slovakia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49328" y="6237312"/>
            <a:ext cx="1748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/>
              <a:t>*** Differ (P&lt;0.01)</a:t>
            </a:r>
            <a:endParaRPr lang="pt-BR" sz="16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5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Aerobic stability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598243"/>
              </p:ext>
            </p:extLst>
          </p:nvPr>
        </p:nvGraphicFramePr>
        <p:xfrm>
          <a:off x="2123728" y="1518376"/>
          <a:ext cx="5184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481413" y="16174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3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ao Daniel\Desktop\Técnica Armazenagem Silagem Sorgo Grão Úm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0" y="1"/>
            <a:ext cx="9144750" cy="68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There </a:t>
            </a:r>
            <a:r>
              <a:rPr lang="en-US" sz="2400" dirty="0"/>
              <a:t>is enough knowledge indicating divergent responses for </a:t>
            </a:r>
            <a:r>
              <a:rPr lang="en-US" sz="2400" dirty="0" err="1"/>
              <a:t>homolactic</a:t>
            </a:r>
            <a:r>
              <a:rPr lang="en-US" sz="2400" dirty="0"/>
              <a:t> and </a:t>
            </a:r>
            <a:r>
              <a:rPr lang="en-US" sz="2400" dirty="0" err="1"/>
              <a:t>heterolactic</a:t>
            </a:r>
            <a:r>
              <a:rPr lang="en-US" sz="2400" dirty="0"/>
              <a:t> microbial </a:t>
            </a:r>
            <a:r>
              <a:rPr lang="en-US" sz="2400" dirty="0" smtClean="0"/>
              <a:t>inoculants. 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Kung et al</a:t>
            </a:r>
            <a:r>
              <a:rPr lang="en-US" sz="2000" dirty="0" smtClean="0"/>
              <a:t>., </a:t>
            </a:r>
            <a:r>
              <a:rPr lang="en-US" sz="2000" dirty="0"/>
              <a:t>2003</a:t>
            </a:r>
            <a:r>
              <a:rPr lang="en-US" sz="2000" dirty="0" smtClean="0"/>
              <a:t>)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/>
              <a:t>Homofermentative</a:t>
            </a:r>
            <a:r>
              <a:rPr lang="en-US" sz="2400" dirty="0"/>
              <a:t> bacteria are recognized by their efficiency for producing lactic </a:t>
            </a:r>
            <a:r>
              <a:rPr lang="en-US" sz="2400" dirty="0" smtClean="0"/>
              <a:t>acid.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err="1"/>
              <a:t>H</a:t>
            </a:r>
            <a:r>
              <a:rPr lang="en-US" sz="2400" dirty="0" err="1" smtClean="0"/>
              <a:t>eterofermentative</a:t>
            </a:r>
            <a:r>
              <a:rPr lang="en-US" sz="2400" dirty="0" smtClean="0"/>
              <a:t> </a:t>
            </a:r>
            <a:r>
              <a:rPr lang="en-US" sz="2400" dirty="0"/>
              <a:t>bacteria are skilled to ferment </a:t>
            </a:r>
            <a:r>
              <a:rPr lang="en-US" sz="2400" dirty="0" smtClean="0"/>
              <a:t>sugars </a:t>
            </a:r>
            <a:r>
              <a:rPr lang="en-US" sz="2400" dirty="0"/>
              <a:t>into other products besides lactic </a:t>
            </a:r>
            <a:r>
              <a:rPr lang="en-US" sz="2400" dirty="0" smtClean="0"/>
              <a:t>acid such as acetic acid and 1.2-propanediol.</a:t>
            </a:r>
            <a:endParaRPr lang="pt-B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cs typeface="Arial" pitchFamily="34" charset="0"/>
              </a:rPr>
              <a:t>Microbial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>
                <a:cs typeface="Arial" pitchFamily="34" charset="0"/>
              </a:rPr>
              <a:t>additives</a:t>
            </a:r>
            <a:endParaRPr lang="pt-BR" sz="3600" dirty="0"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9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Arial" pitchFamily="34" charset="0"/>
              </a:rPr>
              <a:t>Microbial additives </a:t>
            </a:r>
            <a:r>
              <a:rPr lang="en-US" sz="2800" b="1" dirty="0">
                <a:cs typeface="Arial" pitchFamily="34" charset="0"/>
              </a:rPr>
              <a:t>used in </a:t>
            </a:r>
            <a:r>
              <a:rPr lang="en-US" sz="2800" b="1" dirty="0" smtClean="0">
                <a:cs typeface="Arial" pitchFamily="34" charset="0"/>
              </a:rPr>
              <a:t>meta-analysis</a:t>
            </a:r>
            <a:r>
              <a:rPr lang="en-US" sz="2800" b="1" dirty="0">
                <a:cs typeface="Arial" pitchFamily="34" charset="0"/>
              </a:rPr>
              <a:t/>
            </a:r>
            <a:br>
              <a:rPr lang="en-US" sz="2800" b="1" dirty="0">
                <a:cs typeface="Arial" pitchFamily="34" charset="0"/>
              </a:rPr>
            </a:br>
            <a:endParaRPr lang="pt-BR" sz="2800" b="1" dirty="0"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3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251520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*</a:t>
            </a:r>
            <a:r>
              <a:rPr lang="pt-BR" sz="1400" i="1" dirty="0" err="1"/>
              <a:t>Propionibacterium</a:t>
            </a:r>
            <a:r>
              <a:rPr lang="pt-BR" sz="1400" i="1" dirty="0"/>
              <a:t> </a:t>
            </a:r>
            <a:r>
              <a:rPr lang="pt-BR" sz="1400" i="1" dirty="0" err="1" smtClean="0"/>
              <a:t>acidipropionici</a:t>
            </a:r>
            <a:r>
              <a:rPr lang="pt-BR" sz="1400" dirty="0"/>
              <a:t>, </a:t>
            </a:r>
            <a:r>
              <a:rPr lang="pt-BR" sz="1400" i="1" dirty="0" err="1"/>
              <a:t>Lactobacillus</a:t>
            </a:r>
            <a:r>
              <a:rPr lang="pt-BR" sz="1400" i="1" dirty="0"/>
              <a:t> </a:t>
            </a:r>
            <a:r>
              <a:rPr lang="pt-BR" sz="1400" i="1" dirty="0" err="1" smtClean="0"/>
              <a:t>rhamnosus</a:t>
            </a:r>
            <a:r>
              <a:rPr lang="pt-BR" sz="1400" dirty="0"/>
              <a:t>, </a:t>
            </a:r>
            <a:r>
              <a:rPr lang="pt-BR" sz="1400" i="1" dirty="0" err="1"/>
              <a:t>Lactobacillus</a:t>
            </a:r>
            <a:r>
              <a:rPr lang="pt-BR" sz="1400" i="1" dirty="0"/>
              <a:t> </a:t>
            </a:r>
            <a:r>
              <a:rPr lang="pt-BR" sz="1400" i="1" dirty="0" err="1" smtClean="0"/>
              <a:t>acidophilus</a:t>
            </a:r>
            <a:r>
              <a:rPr lang="pt-BR" sz="1400" dirty="0"/>
              <a:t>, </a:t>
            </a:r>
            <a:r>
              <a:rPr lang="pt-BR" sz="1400" i="1" dirty="0" err="1"/>
              <a:t>Lactobacillus</a:t>
            </a:r>
            <a:r>
              <a:rPr lang="pt-BR" sz="1400" i="1" dirty="0"/>
              <a:t> </a:t>
            </a:r>
            <a:r>
              <a:rPr lang="pt-BR" sz="1400" i="1" dirty="0" err="1" smtClean="0"/>
              <a:t>brevis</a:t>
            </a:r>
            <a:r>
              <a:rPr lang="pt-BR" sz="1400" dirty="0"/>
              <a:t>, </a:t>
            </a:r>
            <a:r>
              <a:rPr lang="pt-BR" sz="1400" i="1" dirty="0" err="1"/>
              <a:t>Lactobacillus</a:t>
            </a:r>
            <a:r>
              <a:rPr lang="pt-BR" sz="1400" i="1" dirty="0"/>
              <a:t> </a:t>
            </a:r>
            <a:r>
              <a:rPr lang="pt-BR" sz="1400" i="1" dirty="0" err="1"/>
              <a:t>bulgaricus</a:t>
            </a:r>
            <a:r>
              <a:rPr lang="pt-BR" sz="1400" i="1" dirty="0"/>
              <a:t> </a:t>
            </a:r>
            <a:r>
              <a:rPr lang="pt-BR" sz="1400" i="1" dirty="0" smtClean="0"/>
              <a:t>. </a:t>
            </a:r>
            <a:r>
              <a:rPr lang="pt-BR" sz="1400" dirty="0" err="1" smtClean="0"/>
              <a:t>Frequency</a:t>
            </a:r>
            <a:r>
              <a:rPr lang="pt-BR" sz="1400" dirty="0" smtClean="0"/>
              <a:t> for </a:t>
            </a:r>
            <a:r>
              <a:rPr lang="pt-BR" sz="1400" dirty="0" err="1" smtClean="0"/>
              <a:t>all</a:t>
            </a:r>
            <a:r>
              <a:rPr lang="pt-BR" sz="1400" dirty="0" smtClean="0"/>
              <a:t> </a:t>
            </a:r>
            <a:r>
              <a:rPr lang="pt-BR" sz="1400" dirty="0" err="1" smtClean="0"/>
              <a:t>microrganisms</a:t>
            </a:r>
            <a:r>
              <a:rPr lang="pt-BR" sz="1400" dirty="0" smtClean="0"/>
              <a:t> </a:t>
            </a:r>
            <a:r>
              <a:rPr lang="pt-BR" sz="1400" dirty="0"/>
              <a:t>: </a:t>
            </a:r>
            <a:r>
              <a:rPr lang="pt-BR" sz="1400" dirty="0" smtClean="0"/>
              <a:t>≤ </a:t>
            </a:r>
            <a:r>
              <a:rPr lang="pt-BR" sz="1400" dirty="0"/>
              <a:t>5</a:t>
            </a:r>
            <a:r>
              <a:rPr lang="pt-BR" sz="1400" dirty="0" smtClean="0"/>
              <a:t>%.  </a:t>
            </a:r>
            <a:endParaRPr lang="pt-BR" sz="1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432665"/>
              </p:ext>
            </p:extLst>
          </p:nvPr>
        </p:nvGraphicFramePr>
        <p:xfrm>
          <a:off x="251520" y="1239472"/>
          <a:ext cx="8517632" cy="470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16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4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cs typeface="Arial" pitchFamily="34" charset="0"/>
              </a:rPr>
              <a:t>Homolactic</a:t>
            </a:r>
            <a:r>
              <a:rPr lang="en-US" sz="3600" b="1" dirty="0" smtClean="0">
                <a:cs typeface="Arial" pitchFamily="34" charset="0"/>
              </a:rPr>
              <a:t> bacteria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08979"/>
              </p:ext>
            </p:extLst>
          </p:nvPr>
        </p:nvGraphicFramePr>
        <p:xfrm>
          <a:off x="179512" y="1518376"/>
          <a:ext cx="6336704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072385"/>
              </p:ext>
            </p:extLst>
          </p:nvPr>
        </p:nvGraphicFramePr>
        <p:xfrm>
          <a:off x="3707904" y="2564904"/>
          <a:ext cx="5328592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4"/>
          <p:cNvSpPr txBox="1"/>
          <p:nvPr/>
        </p:nvSpPr>
        <p:spPr>
          <a:xfrm>
            <a:off x="251520" y="61263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</a:t>
            </a:r>
            <a:r>
              <a:rPr lang="pt-BR" sz="1600" dirty="0" err="1" smtClean="0"/>
              <a:t>Soluble</a:t>
            </a:r>
            <a:r>
              <a:rPr lang="pt-BR" sz="1600" dirty="0" smtClean="0"/>
              <a:t> </a:t>
            </a:r>
            <a:r>
              <a:rPr lang="pt-BR" sz="1600" dirty="0" err="1" smtClean="0"/>
              <a:t>Crude</a:t>
            </a:r>
            <a:r>
              <a:rPr lang="pt-BR" sz="1600" dirty="0" smtClean="0"/>
              <a:t> </a:t>
            </a:r>
            <a:r>
              <a:rPr lang="pt-BR" sz="1600" dirty="0" err="1" smtClean="0"/>
              <a:t>Protein</a:t>
            </a:r>
            <a:r>
              <a:rPr lang="pt-BR" sz="1600" dirty="0" smtClean="0"/>
              <a:t> (SCP): g/kg CP;  Other chemical parameters: g/kg DM. </a:t>
            </a:r>
          </a:p>
          <a:p>
            <a:pPr algn="ctr"/>
            <a:r>
              <a:rPr lang="pt-BR" sz="1600" dirty="0" smtClean="0"/>
              <a:t>* Differ (P&lt;0.10); ** Differ (P&lt;0.05)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288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39552" y="63720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7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Arial" pitchFamily="34" charset="0"/>
              </a:rPr>
              <a:t>Homolactic</a:t>
            </a:r>
            <a:r>
              <a:rPr lang="en-US" sz="3600" b="1" dirty="0">
                <a:cs typeface="Arial" pitchFamily="34" charset="0"/>
              </a:rPr>
              <a:t> bacteria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003288"/>
              </p:ext>
            </p:extLst>
          </p:nvPr>
        </p:nvGraphicFramePr>
        <p:xfrm>
          <a:off x="539552" y="1518376"/>
          <a:ext cx="8293162" cy="450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6"/>
          <p:cNvSpPr txBox="1"/>
          <p:nvPr/>
        </p:nvSpPr>
        <p:spPr>
          <a:xfrm>
            <a:off x="2195736" y="16846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 </a:t>
            </a:r>
            <a:r>
              <a:rPr lang="pt-BR" sz="1800" dirty="0" smtClean="0"/>
              <a:t>*</a:t>
            </a:r>
            <a:endParaRPr lang="pt-BR" sz="1800" dirty="0"/>
          </a:p>
        </p:txBody>
      </p:sp>
      <p:sp>
        <p:nvSpPr>
          <p:cNvPr id="21" name="TextBox 4"/>
          <p:cNvSpPr txBox="1"/>
          <p:nvPr/>
        </p:nvSpPr>
        <p:spPr>
          <a:xfrm>
            <a:off x="631917" y="6102284"/>
            <a:ext cx="762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DM; DM losses: g/kg; Yeasts: </a:t>
            </a:r>
            <a:r>
              <a:rPr lang="en-US" sz="1600" dirty="0"/>
              <a:t>log </a:t>
            </a:r>
            <a:r>
              <a:rPr lang="en-US" sz="1600" dirty="0" err="1" smtClean="0"/>
              <a:t>cfu</a:t>
            </a:r>
            <a:r>
              <a:rPr lang="en-US" sz="1600" dirty="0" smtClean="0"/>
              <a:t>/g</a:t>
            </a:r>
            <a:endParaRPr lang="en-US" sz="1600" dirty="0"/>
          </a:p>
          <a:p>
            <a:pPr algn="ctr"/>
            <a:r>
              <a:rPr lang="pt-BR" sz="1600" dirty="0"/>
              <a:t>* Differ (P&lt;0.10); ** Differ (</a:t>
            </a:r>
            <a:r>
              <a:rPr lang="pt-BR" sz="1600" dirty="0" smtClean="0"/>
              <a:t>P&lt;0.05)</a:t>
            </a:r>
            <a:endParaRPr lang="pt-BR" sz="1600" dirty="0"/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242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5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Arial" pitchFamily="34" charset="0"/>
              </a:rPr>
              <a:t>Homolactic</a:t>
            </a:r>
            <a:r>
              <a:rPr lang="en-US" sz="3600" b="1" dirty="0">
                <a:cs typeface="Arial" pitchFamily="34" charset="0"/>
              </a:rPr>
              <a:t> bacteria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Aerobic stability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357414"/>
              </p:ext>
            </p:extLst>
          </p:nvPr>
        </p:nvGraphicFramePr>
        <p:xfrm>
          <a:off x="2195734" y="1628800"/>
          <a:ext cx="50405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4211960" y="6165304"/>
            <a:ext cx="881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/>
              <a:t>(P=0.27)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392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151715" cy="289784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 bwMode="auto">
          <a:xfrm>
            <a:off x="1" y="0"/>
            <a:ext cx="9143999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lIns="408554" tIns="204277" rIns="408554" bIns="204277"/>
          <a:lstStyle/>
          <a:p>
            <a:pPr defTabSz="817108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\Desktop\2015-05-26 13.32.54_resize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" y="3664032"/>
            <a:ext cx="4563507" cy="31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2015-05-29 16.05.28_resiz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6512"/>
            <a:ext cx="4572000" cy="32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80112" y="6165304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>
                <a:solidFill>
                  <a:schemeClr val="bg1"/>
                </a:solidFill>
              </a:rPr>
              <a:t>Source</a:t>
            </a:r>
            <a:r>
              <a:rPr lang="pt-BR" sz="1400" dirty="0" smtClean="0">
                <a:solidFill>
                  <a:schemeClr val="bg1"/>
                </a:solidFill>
              </a:rPr>
              <a:t>: Rafael Andrade (</a:t>
            </a:r>
            <a:r>
              <a:rPr lang="pt-BR" sz="1400" dirty="0" err="1" smtClean="0">
                <a:solidFill>
                  <a:schemeClr val="bg1"/>
                </a:solidFill>
              </a:rPr>
              <a:t>Agrop</a:t>
            </a:r>
            <a:r>
              <a:rPr lang="pt-BR" sz="1400" dirty="0" smtClean="0">
                <a:solidFill>
                  <a:schemeClr val="bg1"/>
                </a:solidFill>
              </a:rPr>
              <a:t>. Vista Alegre)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0482" name="AutoShape 2" descr="2015-05-27 16.43.49_resized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3" name="Picture 3" descr="C:\Users\Pedro\Desktop\2015-05-27 16.43.49_resized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3216"/>
            <a:ext cx="4572000" cy="2881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9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cs typeface="Arial" pitchFamily="34" charset="0"/>
              </a:rPr>
              <a:t>Heterofermentative</a:t>
            </a:r>
            <a:r>
              <a:rPr lang="en-US" sz="3600" b="1" dirty="0" smtClean="0">
                <a:cs typeface="Arial" pitchFamily="34" charset="0"/>
              </a:rPr>
              <a:t> bacteria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407507"/>
              </p:ext>
            </p:extLst>
          </p:nvPr>
        </p:nvGraphicFramePr>
        <p:xfrm>
          <a:off x="0" y="1403648"/>
          <a:ext cx="792088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42563"/>
              </p:ext>
            </p:extLst>
          </p:nvPr>
        </p:nvGraphicFramePr>
        <p:xfrm>
          <a:off x="2771775" y="2492896"/>
          <a:ext cx="637222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4"/>
          <p:cNvSpPr txBox="1"/>
          <p:nvPr/>
        </p:nvSpPr>
        <p:spPr>
          <a:xfrm>
            <a:off x="251520" y="61263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Other chemical parameters: g/kg DM. </a:t>
            </a:r>
          </a:p>
          <a:p>
            <a:pPr algn="ctr"/>
            <a:r>
              <a:rPr lang="pt-BR" sz="1600" dirty="0" smtClean="0"/>
              <a:t>** Differ (P&lt;0.05); *** Differ (P&lt;0.01)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47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7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Arial" pitchFamily="34" charset="0"/>
              </a:rPr>
              <a:t>Heterofermentative</a:t>
            </a:r>
            <a:r>
              <a:rPr lang="en-US" sz="3600" b="1" dirty="0">
                <a:cs typeface="Arial" pitchFamily="34" charset="0"/>
              </a:rPr>
              <a:t> bacteria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631917" y="6102284"/>
            <a:ext cx="762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DM; DM losses: g/kg; LAB, Yeasts and Molds: </a:t>
            </a:r>
            <a:r>
              <a:rPr lang="en-US" sz="1600" dirty="0"/>
              <a:t>log </a:t>
            </a:r>
            <a:r>
              <a:rPr lang="en-US" sz="1600" dirty="0" err="1" smtClean="0"/>
              <a:t>cfu</a:t>
            </a:r>
            <a:r>
              <a:rPr lang="en-US" sz="1600" dirty="0" smtClean="0"/>
              <a:t>/g</a:t>
            </a:r>
            <a:endParaRPr lang="en-US" sz="1600" dirty="0"/>
          </a:p>
          <a:p>
            <a:pPr algn="ctr"/>
            <a:r>
              <a:rPr lang="pt-BR" sz="1600" dirty="0"/>
              <a:t>* Differ (P&lt;0.10); ** Differ (</a:t>
            </a:r>
            <a:r>
              <a:rPr lang="pt-BR" sz="1600" dirty="0" smtClean="0"/>
              <a:t>P&lt;0.05); </a:t>
            </a:r>
            <a:r>
              <a:rPr lang="pt-BR" sz="1600" dirty="0"/>
              <a:t>*** Differ (P&lt;0.01)</a:t>
            </a:r>
          </a:p>
          <a:p>
            <a:pPr algn="ctr"/>
            <a:endParaRPr lang="pt-BR" sz="1600" dirty="0"/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76567"/>
              </p:ext>
            </p:extLst>
          </p:nvPr>
        </p:nvGraphicFramePr>
        <p:xfrm>
          <a:off x="631917" y="1704974"/>
          <a:ext cx="8116547" cy="411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02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0983"/>
            <a:ext cx="889248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A review on additives for grain silages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9632" y="332656"/>
            <a:ext cx="676875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/>
              <a:t>Department of Animal Science </a:t>
            </a:r>
          </a:p>
          <a:p>
            <a:pPr>
              <a:defRPr/>
            </a:pPr>
            <a:r>
              <a:rPr lang="en-US" sz="2400" dirty="0" smtClean="0"/>
              <a:t>“Luiz de </a:t>
            </a:r>
            <a:r>
              <a:rPr lang="en-US" sz="2400" dirty="0" err="1" smtClean="0"/>
              <a:t>Queiroz</a:t>
            </a:r>
            <a:r>
              <a:rPr lang="en-US" sz="2400" dirty="0" smtClean="0"/>
              <a:t>’’ College of Agriculture</a:t>
            </a:r>
          </a:p>
          <a:p>
            <a:pPr>
              <a:defRPr/>
            </a:pPr>
            <a:r>
              <a:rPr lang="en-US" sz="2400" dirty="0" smtClean="0"/>
              <a:t>University of São Paulo </a:t>
            </a:r>
          </a:p>
          <a:p>
            <a:pPr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pt-BR" sz="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pt-BR" sz="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lang="pt-BR" sz="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5877272"/>
            <a:ext cx="2309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+mj-lt"/>
                <a:cs typeface="Arial" pitchFamily="34" charset="0"/>
              </a:rPr>
              <a:t>September</a:t>
            </a:r>
            <a:r>
              <a:rPr lang="pt-BR" sz="2400" dirty="0" smtClean="0">
                <a:latin typeface="+mj-lt"/>
                <a:cs typeface="Arial" pitchFamily="34" charset="0"/>
              </a:rPr>
              <a:t>. 2016</a:t>
            </a:r>
          </a:p>
          <a:p>
            <a:pPr algn="ctr"/>
            <a:r>
              <a:rPr lang="en-GB" sz="2400" dirty="0">
                <a:latin typeface="+mj-lt"/>
                <a:cs typeface="Arial" pitchFamily="34" charset="0"/>
              </a:rPr>
              <a:t>Slovak Republic</a:t>
            </a:r>
            <a:endParaRPr lang="pt-BR" sz="2400" dirty="0"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214" y="400506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/>
              <a:t>Morais, </a:t>
            </a:r>
            <a:r>
              <a:rPr lang="pt-BR" sz="3200" b="1" dirty="0"/>
              <a:t>G</a:t>
            </a:r>
            <a:r>
              <a:rPr lang="pt-BR" sz="3200" b="1" dirty="0" smtClean="0"/>
              <a:t>.; </a:t>
            </a:r>
            <a:r>
              <a:rPr lang="pt-BR" sz="3200" b="1" dirty="0" err="1" smtClean="0"/>
              <a:t>DanieL</a:t>
            </a:r>
            <a:r>
              <a:rPr lang="pt-BR" sz="3200" b="1" dirty="0" smtClean="0"/>
              <a:t>, </a:t>
            </a:r>
            <a:r>
              <a:rPr lang="pt-BR" sz="3200" b="1" dirty="0"/>
              <a:t>J.L.P</a:t>
            </a:r>
            <a:r>
              <a:rPr lang="pt-BR" sz="3200" b="1" dirty="0" smtClean="0"/>
              <a:t>.; Siqueira, G.R.; Silva, N.C; </a:t>
            </a:r>
            <a:r>
              <a:rPr lang="pt-BR" sz="3200" b="1" dirty="0" err="1" smtClean="0"/>
              <a:t>Schonell</a:t>
            </a:r>
            <a:r>
              <a:rPr lang="pt-BR" sz="3200" b="1" dirty="0" smtClean="0"/>
              <a:t>, </a:t>
            </a:r>
            <a:r>
              <a:rPr lang="pt-BR" sz="3200" b="1" dirty="0"/>
              <a:t>E.P</a:t>
            </a:r>
            <a:r>
              <a:rPr lang="pt-BR" sz="3200" b="1" dirty="0" smtClean="0"/>
              <a:t>.; </a:t>
            </a:r>
            <a:r>
              <a:rPr lang="pt-BR" sz="3200" b="1" dirty="0" err="1" smtClean="0"/>
              <a:t>Nussio</a:t>
            </a:r>
            <a:r>
              <a:rPr lang="pt-BR" sz="3200" b="1" dirty="0" smtClean="0"/>
              <a:t>, </a:t>
            </a:r>
            <a:r>
              <a:rPr lang="pt-BR" sz="3200" b="1" dirty="0"/>
              <a:t>L.G</a:t>
            </a:r>
            <a:r>
              <a:rPr lang="pt-BR" b="1" dirty="0" smtClean="0"/>
              <a:t>.</a:t>
            </a:r>
            <a:endParaRPr lang="pt-BR" b="1" dirty="0"/>
          </a:p>
          <a:p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476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64796" y="6165304"/>
            <a:ext cx="1748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*** Differ (P&lt;0.01)</a:t>
            </a:r>
            <a:endParaRPr lang="pt-BR" sz="16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5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020272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94% </a:t>
            </a:r>
            <a:r>
              <a:rPr lang="pt-BR" i="1" dirty="0" smtClean="0"/>
              <a:t>L. buchneri</a:t>
            </a:r>
            <a:endParaRPr lang="pt-BR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Arial" pitchFamily="34" charset="0"/>
              </a:rPr>
              <a:t>Heterofermentative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>
                <a:cs typeface="Arial" pitchFamily="34" charset="0"/>
              </a:rPr>
              <a:t>bacteria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Aerobic stability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875009"/>
              </p:ext>
            </p:extLst>
          </p:nvPr>
        </p:nvGraphicFramePr>
        <p:xfrm>
          <a:off x="1150105" y="1396364"/>
          <a:ext cx="61206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ixaDeTexto 6"/>
          <p:cNvSpPr txBox="1"/>
          <p:nvPr/>
        </p:nvSpPr>
        <p:spPr>
          <a:xfrm>
            <a:off x="4272608" y="1558235"/>
            <a:ext cx="6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***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844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92280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Time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storage</a:t>
            </a:r>
            <a:endParaRPr lang="pt-B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Lactobacillus </a:t>
            </a:r>
            <a:r>
              <a:rPr lang="en-US" sz="2800" b="1" i="1" dirty="0" err="1" smtClean="0"/>
              <a:t>buchneri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 smtClean="0"/>
              <a:t>time of storage and application rates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6130122" y="6300028"/>
            <a:ext cx="283436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1" algn="r"/>
            <a:r>
              <a:rPr lang="en-US" b="1" dirty="0" smtClean="0">
                <a:solidFill>
                  <a:schemeClr val="bg1"/>
                </a:solidFill>
              </a:rPr>
              <a:t>Taylor and Kung (2002)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971600" y="1484784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/>
          <p:nvPr/>
        </p:nvSpPr>
        <p:spPr>
          <a:xfrm rot="16200000">
            <a:off x="-302057" y="3167309"/>
            <a:ext cx="20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Aerobic </a:t>
            </a:r>
            <a:r>
              <a:rPr lang="pt-BR" b="1" dirty="0" err="1" smtClean="0"/>
              <a:t>stability</a:t>
            </a:r>
            <a:r>
              <a:rPr lang="pt-BR" b="1" dirty="0" smtClean="0"/>
              <a:t> (h)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Application rate (</a:t>
            </a:r>
            <a:r>
              <a:rPr lang="pt-BR" b="1" dirty="0" err="1" smtClean="0"/>
              <a:t>cfu</a:t>
            </a:r>
            <a:r>
              <a:rPr lang="pt-BR" b="1" dirty="0" smtClean="0"/>
              <a:t>/g)</a:t>
            </a:r>
            <a:endParaRPr lang="pt-BR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4" name="Imagem 1" descr="Qualidade e Conservação de Forragen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" descr="logo-esalq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124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91" y="0"/>
            <a:ext cx="9192192" cy="68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5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>Combo microbial additive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20030"/>
              </p:ext>
            </p:extLst>
          </p:nvPr>
        </p:nvGraphicFramePr>
        <p:xfrm>
          <a:off x="179512" y="1309410"/>
          <a:ext cx="777686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816549"/>
              </p:ext>
            </p:extLst>
          </p:nvPr>
        </p:nvGraphicFramePr>
        <p:xfrm>
          <a:off x="3409950" y="2416371"/>
          <a:ext cx="573405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ixaDeTexto 6"/>
          <p:cNvSpPr txBox="1"/>
          <p:nvPr/>
        </p:nvSpPr>
        <p:spPr>
          <a:xfrm>
            <a:off x="4860032" y="2231705"/>
            <a:ext cx="6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  <p:sp>
        <p:nvSpPr>
          <p:cNvPr id="19" name="TextBox 4"/>
          <p:cNvSpPr txBox="1"/>
          <p:nvPr/>
        </p:nvSpPr>
        <p:spPr>
          <a:xfrm>
            <a:off x="251520" y="61263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Other chemical parameters: g/kg DM </a:t>
            </a:r>
          </a:p>
          <a:p>
            <a:pPr algn="ctr"/>
            <a:r>
              <a:rPr lang="pt-BR" sz="1600" dirty="0" smtClean="0"/>
              <a:t>* Differ (P&lt;0.10); ** Differ (P&lt;0.05)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42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20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itchFamily="34" charset="0"/>
              </a:rPr>
              <a:t>Combo microbial additive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80622"/>
              </p:ext>
            </p:extLst>
          </p:nvPr>
        </p:nvGraphicFramePr>
        <p:xfrm>
          <a:off x="539552" y="1719262"/>
          <a:ext cx="8136904" cy="415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6"/>
          <p:cNvSpPr txBox="1"/>
          <p:nvPr/>
        </p:nvSpPr>
        <p:spPr>
          <a:xfrm>
            <a:off x="1259632" y="36136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  <p:sp>
        <p:nvSpPr>
          <p:cNvPr id="23" name="CaixaDeTexto 6"/>
          <p:cNvSpPr txBox="1"/>
          <p:nvPr/>
        </p:nvSpPr>
        <p:spPr>
          <a:xfrm>
            <a:off x="4932040" y="3613601"/>
            <a:ext cx="6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***</a:t>
            </a:r>
            <a:endParaRPr lang="pt-BR" sz="1800" dirty="0"/>
          </a:p>
        </p:txBody>
      </p:sp>
      <p:sp>
        <p:nvSpPr>
          <p:cNvPr id="24" name="TextBox 4"/>
          <p:cNvSpPr txBox="1"/>
          <p:nvPr/>
        </p:nvSpPr>
        <p:spPr>
          <a:xfrm>
            <a:off x="631917" y="6102284"/>
            <a:ext cx="762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DM; DM losses: g/kg; Yeasts and Molds: </a:t>
            </a:r>
            <a:r>
              <a:rPr lang="en-US" sz="1600" dirty="0"/>
              <a:t>log </a:t>
            </a:r>
            <a:r>
              <a:rPr lang="en-US" sz="1600" dirty="0" smtClean="0"/>
              <a:t>cfu/g</a:t>
            </a:r>
            <a:endParaRPr lang="en-US" sz="1600" dirty="0"/>
          </a:p>
          <a:p>
            <a:pPr algn="ctr"/>
            <a:r>
              <a:rPr lang="pt-BR" sz="1600" dirty="0" smtClean="0"/>
              <a:t>** </a:t>
            </a:r>
            <a:r>
              <a:rPr lang="pt-BR" sz="1600" dirty="0"/>
              <a:t>Differ (</a:t>
            </a:r>
            <a:r>
              <a:rPr lang="pt-BR" sz="1600" dirty="0" smtClean="0"/>
              <a:t>P&lt;0.05); </a:t>
            </a:r>
            <a:r>
              <a:rPr lang="pt-BR" sz="1600" dirty="0"/>
              <a:t>*** Differ (P&lt;0.01)</a:t>
            </a:r>
          </a:p>
          <a:p>
            <a:pPr algn="ctr"/>
            <a:endParaRPr lang="pt-BR" sz="1600" dirty="0"/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415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93531" y="612451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P=0.22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7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452320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59% </a:t>
            </a:r>
            <a:r>
              <a:rPr lang="pt-BR" i="1" dirty="0" smtClean="0"/>
              <a:t>L. buchneri</a:t>
            </a:r>
            <a:endParaRPr lang="pt-BR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180551"/>
              </p:ext>
            </p:extLst>
          </p:nvPr>
        </p:nvGraphicFramePr>
        <p:xfrm>
          <a:off x="2019300" y="1484784"/>
          <a:ext cx="5105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itchFamily="34" charset="0"/>
              </a:rPr>
              <a:t>Combo microbial additive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Aerobic stability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cs typeface="Arial" pitchFamily="34" charset="0"/>
              </a:rPr>
              <a:t>Sites</a:t>
            </a:r>
            <a:endParaRPr lang="pt-BR" sz="3600" b="1" dirty="0">
              <a:cs typeface="Arial" pitchFamily="34" charset="0"/>
            </a:endParaRPr>
          </a:p>
        </p:txBody>
      </p:sp>
      <p:grpSp>
        <p:nvGrpSpPr>
          <p:cNvPr id="3" name="Grupo 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5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eta para a esquerda e para a direita 15"/>
          <p:cNvSpPr/>
          <p:nvPr/>
        </p:nvSpPr>
        <p:spPr>
          <a:xfrm>
            <a:off x="6156176" y="3140968"/>
            <a:ext cx="432048" cy="21602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323528" y="1844824"/>
            <a:ext cx="8568952" cy="2952328"/>
            <a:chOff x="323528" y="1628800"/>
            <a:chExt cx="8568952" cy="2952328"/>
          </a:xfrm>
        </p:grpSpPr>
        <p:sp>
          <p:nvSpPr>
            <p:cNvPr id="10" name="Losango 9"/>
            <p:cNvSpPr/>
            <p:nvPr/>
          </p:nvSpPr>
          <p:spPr>
            <a:xfrm>
              <a:off x="6732240" y="2060848"/>
              <a:ext cx="2160240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Animal</a:t>
              </a:r>
              <a:endParaRPr lang="pt-BR" sz="2400" b="1" dirty="0"/>
            </a:p>
          </p:txBody>
        </p:sp>
        <p:sp>
          <p:nvSpPr>
            <p:cNvPr id="8" name="Losango 7"/>
            <p:cNvSpPr/>
            <p:nvPr/>
          </p:nvSpPr>
          <p:spPr>
            <a:xfrm>
              <a:off x="323528" y="2060848"/>
              <a:ext cx="2160240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err="1" smtClean="0"/>
                <a:t>Sealed</a:t>
              </a:r>
              <a:r>
                <a:rPr lang="pt-BR" sz="2400" b="1" dirty="0" smtClean="0"/>
                <a:t> Silo</a:t>
              </a:r>
            </a:p>
          </p:txBody>
        </p:sp>
        <p:sp>
          <p:nvSpPr>
            <p:cNvPr id="9" name="Losango 8"/>
            <p:cNvSpPr/>
            <p:nvPr/>
          </p:nvSpPr>
          <p:spPr>
            <a:xfrm>
              <a:off x="3419872" y="2060848"/>
              <a:ext cx="2448272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err="1" smtClean="0">
                  <a:solidFill>
                    <a:srgbClr val="FFFF00"/>
                  </a:solidFill>
                </a:rPr>
                <a:t>Opened</a:t>
              </a:r>
              <a:r>
                <a:rPr lang="pt-BR" sz="2400" b="1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pt-BR" sz="2400" b="1" dirty="0" smtClean="0">
                  <a:solidFill>
                    <a:srgbClr val="FFFF00"/>
                  </a:solidFill>
                </a:rPr>
                <a:t>Silo</a:t>
              </a:r>
              <a:endParaRPr lang="pt-B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Seta para a esquerda e para a direita 10"/>
            <p:cNvSpPr/>
            <p:nvPr/>
          </p:nvSpPr>
          <p:spPr>
            <a:xfrm>
              <a:off x="2699792" y="2924944"/>
              <a:ext cx="432048" cy="216024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03848" y="1628800"/>
              <a:ext cx="2880320" cy="29523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88920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/>
            <a:endParaRPr lang="en-US" sz="2400" dirty="0" smtClean="0"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1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DSCN95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33" y="2297149"/>
            <a:ext cx="4571999" cy="34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MC Pictures 0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" y="2297149"/>
            <a:ext cx="4606489" cy="34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4773748" y="6032783"/>
            <a:ext cx="428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err="1" smtClean="0"/>
              <a:t>Source</a:t>
            </a:r>
            <a:r>
              <a:rPr lang="pt-BR" sz="1400" dirty="0" smtClean="0"/>
              <a:t>: Robert Lake (</a:t>
            </a:r>
            <a:r>
              <a:rPr lang="pt-BR" sz="1400" dirty="0" err="1" smtClean="0"/>
              <a:t>Hitch</a:t>
            </a:r>
            <a:r>
              <a:rPr lang="pt-BR" sz="1400" dirty="0" smtClean="0"/>
              <a:t> Enterprises)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976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42015999"/>
              </p:ext>
            </p:extLst>
          </p:nvPr>
        </p:nvGraphicFramePr>
        <p:xfrm>
          <a:off x="1448832" y="1223936"/>
          <a:ext cx="61926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912768" cy="1143000"/>
          </a:xfrm>
          <a:noFill/>
          <a:effectLst>
            <a:outerShdw sx="61000" sy="61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Aerobic stability: </a:t>
            </a:r>
            <a:br>
              <a:rPr lang="en-US" sz="2800" b="1" dirty="0" smtClean="0"/>
            </a:br>
            <a:r>
              <a:rPr lang="en-US" sz="2800" b="1" dirty="0" smtClean="0"/>
              <a:t>Optimal </a:t>
            </a:r>
            <a:r>
              <a:rPr lang="en-US" sz="2800" b="1" dirty="0"/>
              <a:t>dose </a:t>
            </a:r>
            <a:r>
              <a:rPr lang="en-US" sz="2800" b="1" dirty="0" smtClean="0"/>
              <a:t>of </a:t>
            </a:r>
            <a:r>
              <a:rPr lang="en-US" sz="2800" b="1" dirty="0" err="1" smtClean="0"/>
              <a:t>heterofermentative</a:t>
            </a:r>
            <a:r>
              <a:rPr lang="en-US" sz="2800" b="1" dirty="0" smtClean="0"/>
              <a:t> bacteria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flipH="1">
            <a:off x="4859141" y="3301470"/>
            <a:ext cx="36628" cy="167353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H="1">
            <a:off x="2410869" y="3309799"/>
            <a:ext cx="244827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upo 10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2" name="Imagem 1" descr="Qualidade e Conservação de Forragen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m 2" descr="logo-esalq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ixaDeTexto 9"/>
          <p:cNvSpPr txBox="1"/>
          <p:nvPr/>
        </p:nvSpPr>
        <p:spPr>
          <a:xfrm>
            <a:off x="2410869" y="290968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235 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7640" y="5770700"/>
            <a:ext cx="857507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 Aerobic stability of HMCS according to inoculation rate of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heterofermentative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bacteria. If Dose ≤ 4.67 × 10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/g, aerobic stability = 64.4 + 28.3 × Dose (g/kg); otherwise, aerobic stability = 235 h.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0.01, R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0.50, RMSE =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47.9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68604" y="4625012"/>
            <a:ext cx="136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4.67 × </a:t>
            </a:r>
            <a:r>
              <a:rPr lang="pt-BR" sz="2000" b="1" dirty="0">
                <a:solidFill>
                  <a:srgbClr val="FF0000"/>
                </a:solidFill>
              </a:rPr>
              <a:t>10</a:t>
            </a:r>
            <a:r>
              <a:rPr lang="pt-BR" sz="2000" b="1" baseline="30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18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 para a esquerda e para a direita 15"/>
          <p:cNvSpPr/>
          <p:nvPr/>
        </p:nvSpPr>
        <p:spPr>
          <a:xfrm>
            <a:off x="6156176" y="3140968"/>
            <a:ext cx="432048" cy="21602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79512" y="1916832"/>
            <a:ext cx="8712968" cy="2880320"/>
            <a:chOff x="179512" y="1340768"/>
            <a:chExt cx="8712968" cy="2880320"/>
          </a:xfrm>
        </p:grpSpPr>
        <p:sp>
          <p:nvSpPr>
            <p:cNvPr id="10" name="Losango 9"/>
            <p:cNvSpPr/>
            <p:nvPr/>
          </p:nvSpPr>
          <p:spPr>
            <a:xfrm>
              <a:off x="6732240" y="2060848"/>
              <a:ext cx="2160240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Animal</a:t>
              </a:r>
              <a:endParaRPr lang="pt-BR" sz="2400" b="1" dirty="0"/>
            </a:p>
          </p:txBody>
        </p:sp>
        <p:sp>
          <p:nvSpPr>
            <p:cNvPr id="8" name="Losango 7"/>
            <p:cNvSpPr/>
            <p:nvPr/>
          </p:nvSpPr>
          <p:spPr>
            <a:xfrm>
              <a:off x="323528" y="2060848"/>
              <a:ext cx="2160240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err="1" smtClean="0"/>
                <a:t>Sealed</a:t>
              </a:r>
              <a:r>
                <a:rPr lang="pt-BR" sz="2400" b="1" dirty="0" smtClean="0"/>
                <a:t> Silo</a:t>
              </a:r>
            </a:p>
          </p:txBody>
        </p:sp>
        <p:sp>
          <p:nvSpPr>
            <p:cNvPr id="9" name="Losango 8"/>
            <p:cNvSpPr/>
            <p:nvPr/>
          </p:nvSpPr>
          <p:spPr>
            <a:xfrm>
              <a:off x="3419872" y="2060848"/>
              <a:ext cx="2448272" cy="187220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err="1" smtClean="0">
                  <a:solidFill>
                    <a:srgbClr val="FFFF00"/>
                  </a:solidFill>
                </a:rPr>
                <a:t>Opened</a:t>
              </a:r>
              <a:r>
                <a:rPr lang="pt-BR" sz="2400" b="1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pt-BR" sz="2400" b="1" dirty="0" smtClean="0">
                  <a:solidFill>
                    <a:srgbClr val="FFFF00"/>
                  </a:solidFill>
                </a:rPr>
                <a:t>Silo</a:t>
              </a:r>
              <a:endParaRPr lang="pt-B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Seta para a esquerda e para a direita 10"/>
            <p:cNvSpPr/>
            <p:nvPr/>
          </p:nvSpPr>
          <p:spPr>
            <a:xfrm>
              <a:off x="2699792" y="2924944"/>
              <a:ext cx="432048" cy="216024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79512" y="1340768"/>
              <a:ext cx="5904656" cy="288032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Seta para baixo 13"/>
          <p:cNvSpPr/>
          <p:nvPr/>
        </p:nvSpPr>
        <p:spPr>
          <a:xfrm>
            <a:off x="2267744" y="2132856"/>
            <a:ext cx="1296144" cy="3600400"/>
          </a:xfrm>
          <a:prstGeom prst="downArrow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835696" y="5805264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err="1" smtClean="0"/>
              <a:t>Meta-analysis</a:t>
            </a:r>
            <a:endParaRPr lang="pt-BR" sz="26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5616" y="334055"/>
            <a:ext cx="6984776" cy="962342"/>
          </a:xfrm>
        </p:spPr>
        <p:txBody>
          <a:bodyPr>
            <a:noAutofit/>
          </a:bodyPr>
          <a:lstStyle/>
          <a:p>
            <a:r>
              <a:rPr lang="en-US" sz="2800" b="1" dirty="0">
                <a:cs typeface="Arial" pitchFamily="34" charset="0"/>
              </a:rPr>
              <a:t>Effectiveness of additives on ensiling of </a:t>
            </a:r>
            <a:r>
              <a:rPr lang="en-US" sz="2800" b="1" dirty="0" smtClean="0">
                <a:cs typeface="Arial" pitchFamily="34" charset="0"/>
              </a:rPr>
              <a:t>HMGS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9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8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912768" cy="11430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Aerobic stability: </a:t>
            </a:r>
            <a:br>
              <a:rPr lang="en-US" sz="2800" b="1" dirty="0" smtClean="0"/>
            </a:br>
            <a:r>
              <a:rPr lang="en-US" sz="2800" b="1" dirty="0" smtClean="0"/>
              <a:t>Optimal </a:t>
            </a:r>
            <a:r>
              <a:rPr lang="en-US" sz="2800" b="1" dirty="0"/>
              <a:t>dose </a:t>
            </a:r>
            <a:r>
              <a:rPr lang="en-US" sz="2800" b="1" dirty="0" smtClean="0"/>
              <a:t>of chemical additives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0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532585652"/>
              </p:ext>
            </p:extLst>
          </p:nvPr>
        </p:nvGraphicFramePr>
        <p:xfrm>
          <a:off x="1547664" y="1556792"/>
          <a:ext cx="60486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5949280"/>
            <a:ext cx="82089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 Aerobic stability of HMGS according to chemical additive dosage. Aerobic stability = 64.4 + 28.3 × Dose (g/kg).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0.01, R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0.81, RMSE 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20.1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3878"/>
            <a:ext cx="5328592" cy="4971466"/>
          </a:xfrm>
        </p:spPr>
        <p:txBody>
          <a:bodyPr>
            <a:noAutofit/>
          </a:bodyPr>
          <a:lstStyle/>
          <a:p>
            <a:r>
              <a:rPr lang="pt-BR" sz="2400" dirty="0"/>
              <a:t> </a:t>
            </a:r>
            <a:r>
              <a:rPr lang="en-US" sz="2400" dirty="0">
                <a:cs typeface="Arial" pitchFamily="34" charset="0"/>
              </a:rPr>
              <a:t>6 publications:</a:t>
            </a:r>
          </a:p>
          <a:p>
            <a:pPr lvl="1"/>
            <a:r>
              <a:rPr lang="en-US" sz="2400" dirty="0">
                <a:cs typeface="Arial" pitchFamily="34" charset="0"/>
              </a:rPr>
              <a:t>3 journal articles and 3 abstracts</a:t>
            </a:r>
          </a:p>
          <a:p>
            <a:pPr lvl="1"/>
            <a:r>
              <a:rPr lang="en-US" sz="2400" dirty="0">
                <a:cs typeface="Arial" pitchFamily="34" charset="0"/>
              </a:rPr>
              <a:t> Total means:  </a:t>
            </a:r>
            <a:r>
              <a:rPr lang="en-US" sz="2400" dirty="0" smtClean="0">
                <a:cs typeface="Arial" pitchFamily="34" charset="0"/>
              </a:rPr>
              <a:t>70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err="1" smtClean="0"/>
              <a:t>Winter</a:t>
            </a:r>
            <a:r>
              <a:rPr lang="pt-BR" sz="2400" dirty="0" smtClean="0"/>
              <a:t> c</a:t>
            </a:r>
            <a:r>
              <a:rPr lang="en-US" sz="2400" dirty="0" err="1" smtClean="0"/>
              <a:t>ereal</a:t>
            </a:r>
            <a:r>
              <a:rPr lang="en-US" sz="2400" dirty="0" smtClean="0"/>
              <a:t> grain silages:</a:t>
            </a:r>
          </a:p>
          <a:p>
            <a:pPr lvl="1"/>
            <a:r>
              <a:rPr lang="en-US" sz="2000" dirty="0" smtClean="0"/>
              <a:t>wheat,</a:t>
            </a:r>
          </a:p>
          <a:p>
            <a:pPr lvl="1"/>
            <a:r>
              <a:rPr lang="en-US" sz="2000" dirty="0" smtClean="0"/>
              <a:t>barley,</a:t>
            </a:r>
          </a:p>
          <a:p>
            <a:pPr lvl="1"/>
            <a:r>
              <a:rPr lang="en-US" sz="2000" dirty="0" smtClean="0"/>
              <a:t>and triticale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ubstantial </a:t>
            </a:r>
            <a:r>
              <a:rPr lang="en-US" sz="2400" dirty="0"/>
              <a:t>content of soluble </a:t>
            </a:r>
            <a:r>
              <a:rPr lang="en-US" sz="2400" dirty="0" smtClean="0"/>
              <a:t>carbohydrates</a:t>
            </a:r>
          </a:p>
          <a:p>
            <a:endParaRPr lang="en-US" sz="2400" dirty="0"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400" dirty="0"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2302" y="334055"/>
            <a:ext cx="8229600" cy="962342"/>
          </a:xfrm>
        </p:spPr>
        <p:txBody>
          <a:bodyPr>
            <a:noAutofit/>
          </a:bodyPr>
          <a:lstStyle/>
          <a:p>
            <a:pPr marL="0" indent="0"/>
            <a:r>
              <a:rPr lang="pt-BR" sz="3200" b="1" dirty="0"/>
              <a:t>High </a:t>
            </a:r>
            <a:r>
              <a:rPr lang="pt-BR" sz="3200" b="1" dirty="0" err="1"/>
              <a:t>moisture</a:t>
            </a:r>
            <a:r>
              <a:rPr lang="pt-BR" sz="3200" b="1" dirty="0"/>
              <a:t> </a:t>
            </a:r>
            <a:r>
              <a:rPr lang="pt-BR" sz="3200" b="1" dirty="0" err="1" smtClean="0"/>
              <a:t>winter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cereals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grain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silages</a:t>
            </a:r>
            <a:r>
              <a:rPr lang="en-US" sz="34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pt-BR" sz="34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sz="3400" b="1" dirty="0">
                <a:solidFill>
                  <a:schemeClr val="bg1">
                    <a:lumMod val="65000"/>
                  </a:schemeClr>
                </a:solidFill>
              </a:rPr>
            </a:br>
            <a:endParaRPr lang="pt-BR" sz="3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1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3" descr="E:\Foto017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766" y="1301412"/>
            <a:ext cx="3705703" cy="2779277"/>
          </a:xfrm>
          <a:prstGeom prst="rect">
            <a:avLst/>
          </a:prstGeom>
          <a:noFill/>
        </p:spPr>
      </p:pic>
      <p:pic>
        <p:nvPicPr>
          <p:cNvPr id="17" name="Picture 4" descr="E:\SAM_1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5767" y="4080689"/>
            <a:ext cx="3705702" cy="2779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2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72302" y="1198150"/>
            <a:ext cx="8229600" cy="5327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cs typeface="Arial" pitchFamily="34" charset="0"/>
              </a:rPr>
              <a:t>Heterofermentative</a:t>
            </a:r>
            <a:r>
              <a:rPr lang="en-US" sz="2400" dirty="0" smtClean="0">
                <a:cs typeface="Arial" pitchFamily="34" charset="0"/>
              </a:rPr>
              <a:t> bacteria: 77% of </a:t>
            </a:r>
            <a:r>
              <a:rPr lang="en-US" sz="2400" i="1" dirty="0" smtClean="0">
                <a:cs typeface="Arial" pitchFamily="34" charset="0"/>
              </a:rPr>
              <a:t>L. </a:t>
            </a:r>
            <a:r>
              <a:rPr lang="en-US" sz="2400" i="1" dirty="0" err="1" smtClean="0">
                <a:cs typeface="Arial" pitchFamily="34" charset="0"/>
              </a:rPr>
              <a:t>buchneri</a:t>
            </a:r>
            <a:endParaRPr lang="en-US" sz="2000" dirty="0" smtClean="0">
              <a:cs typeface="Arial" pitchFamily="34" charset="0"/>
            </a:endParaRPr>
          </a:p>
          <a:p>
            <a:pPr marL="457200" lvl="1" indent="0" algn="just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Chemical additives</a:t>
            </a:r>
            <a:endParaRPr lang="en-US" sz="2400" dirty="0">
              <a:cs typeface="Arial" pitchFamily="34" charset="0"/>
            </a:endParaRPr>
          </a:p>
          <a:p>
            <a:pPr marL="457200" lvl="1" indent="0" algn="just">
              <a:buFont typeface="Arial" pitchFamily="34" charset="0"/>
              <a:buNone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302" y="334055"/>
            <a:ext cx="8229600" cy="962342"/>
          </a:xfrm>
        </p:spPr>
        <p:txBody>
          <a:bodyPr>
            <a:noAutofit/>
          </a:bodyPr>
          <a:lstStyle/>
          <a:p>
            <a:r>
              <a:rPr lang="pt-BR" sz="3600" b="1" dirty="0"/>
              <a:t>C</a:t>
            </a:r>
            <a:r>
              <a:rPr lang="pt-BR" sz="3600" b="1" dirty="0" smtClean="0"/>
              <a:t>lasses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 smtClean="0"/>
              <a:t>additives</a:t>
            </a:r>
            <a:r>
              <a:rPr lang="pt-BR" sz="34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sz="3400" b="1" dirty="0">
                <a:solidFill>
                  <a:schemeClr val="bg1">
                    <a:lumMod val="65000"/>
                  </a:schemeClr>
                </a:solidFill>
              </a:rPr>
            </a:br>
            <a:endParaRPr lang="pt-BR" sz="3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0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60791"/>
              </p:ext>
            </p:extLst>
          </p:nvPr>
        </p:nvGraphicFramePr>
        <p:xfrm>
          <a:off x="576651" y="2636912"/>
          <a:ext cx="7961910" cy="338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0" y="607355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*</a:t>
            </a:r>
            <a:r>
              <a:rPr lang="pt-BR" sz="1400" dirty="0" err="1" smtClean="0"/>
              <a:t>Ammonia</a:t>
            </a:r>
            <a:r>
              <a:rPr lang="pt-BR" sz="1400" dirty="0" smtClean="0"/>
              <a:t>, </a:t>
            </a:r>
            <a:r>
              <a:rPr lang="pt-BR" sz="1400" dirty="0" err="1" smtClean="0"/>
              <a:t>sulfur</a:t>
            </a:r>
            <a:r>
              <a:rPr lang="pt-BR" sz="1400" dirty="0" smtClean="0"/>
              <a:t> </a:t>
            </a:r>
            <a:r>
              <a:rPr lang="pt-BR" sz="1400" dirty="0" err="1" smtClean="0"/>
              <a:t>dioxide</a:t>
            </a:r>
            <a:r>
              <a:rPr lang="pt-BR" sz="1400" dirty="0" smtClean="0"/>
              <a:t>, </a:t>
            </a:r>
            <a:r>
              <a:rPr lang="pt-BR" sz="1400" dirty="0" err="1" smtClean="0"/>
              <a:t>sodium</a:t>
            </a:r>
            <a:r>
              <a:rPr lang="pt-BR" sz="1400" dirty="0" smtClean="0"/>
              <a:t> </a:t>
            </a:r>
            <a:r>
              <a:rPr lang="pt-BR" sz="1400" dirty="0" err="1" smtClean="0"/>
              <a:t>benzoate</a:t>
            </a:r>
            <a:r>
              <a:rPr lang="pt-BR" sz="1400" dirty="0" smtClean="0"/>
              <a:t> and </a:t>
            </a:r>
            <a:r>
              <a:rPr lang="pt-BR" sz="1400" dirty="0" err="1" smtClean="0"/>
              <a:t>sodium</a:t>
            </a:r>
            <a:r>
              <a:rPr lang="pt-BR" sz="1400" dirty="0" smtClean="0"/>
              <a:t> </a:t>
            </a:r>
            <a:r>
              <a:rPr lang="pt-BR" sz="1400" dirty="0" err="1" smtClean="0"/>
              <a:t>propionate</a:t>
            </a:r>
            <a:r>
              <a:rPr lang="pt-BR" sz="1400" dirty="0" smtClean="0"/>
              <a:t>. </a:t>
            </a:r>
            <a:r>
              <a:rPr lang="pt-BR" sz="1400" dirty="0" err="1" smtClean="0"/>
              <a:t>Frequency</a:t>
            </a:r>
            <a:r>
              <a:rPr lang="pt-BR" sz="1400" dirty="0" smtClean="0"/>
              <a:t> for </a:t>
            </a:r>
            <a:r>
              <a:rPr lang="pt-BR" sz="1400" dirty="0" err="1" smtClean="0"/>
              <a:t>all</a:t>
            </a:r>
            <a:r>
              <a:rPr lang="pt-BR" sz="1400" dirty="0" smtClean="0"/>
              <a:t> chemical </a:t>
            </a:r>
            <a:r>
              <a:rPr lang="pt-BR" sz="1400" dirty="0" err="1" smtClean="0"/>
              <a:t>compounds</a:t>
            </a:r>
            <a:r>
              <a:rPr lang="pt-BR" sz="1400" dirty="0" smtClean="0"/>
              <a:t>: ≤ 8%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796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5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cs typeface="Arial" pitchFamily="34" charset="0"/>
              </a:rPr>
              <a:t>Heterofermentative</a:t>
            </a:r>
            <a:r>
              <a:rPr lang="en-US" sz="3600" b="1" dirty="0" smtClean="0">
                <a:cs typeface="Arial" pitchFamily="34" charset="0"/>
              </a:rPr>
              <a:t> bacteria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HMWCS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86941"/>
              </p:ext>
            </p:extLst>
          </p:nvPr>
        </p:nvGraphicFramePr>
        <p:xfrm>
          <a:off x="1115616" y="1733550"/>
          <a:ext cx="7128791" cy="407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6"/>
          <p:cNvSpPr txBox="1"/>
          <p:nvPr/>
        </p:nvSpPr>
        <p:spPr>
          <a:xfrm>
            <a:off x="2771800" y="1514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  <p:sp>
        <p:nvSpPr>
          <p:cNvPr id="10" name="TextBox 4"/>
          <p:cNvSpPr txBox="1"/>
          <p:nvPr/>
        </p:nvSpPr>
        <p:spPr>
          <a:xfrm>
            <a:off x="647564" y="59492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Other chemical parameters: g/kg DM </a:t>
            </a:r>
          </a:p>
          <a:p>
            <a:pPr algn="ctr"/>
            <a:r>
              <a:rPr lang="pt-BR" sz="1600" dirty="0" smtClean="0"/>
              <a:t>* Differ (P&lt;0.10); ** Differ (P&lt;0.05)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11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899592" y="255476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Arial" pitchFamily="34" charset="0"/>
              </a:rPr>
              <a:t>Heterofermentative</a:t>
            </a:r>
            <a:r>
              <a:rPr lang="en-US" sz="3600" b="1" dirty="0">
                <a:cs typeface="Arial" pitchFamily="34" charset="0"/>
              </a:rPr>
              <a:t> bacteria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HMWCS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758194"/>
              </p:ext>
            </p:extLst>
          </p:nvPr>
        </p:nvGraphicFramePr>
        <p:xfrm>
          <a:off x="611560" y="1704974"/>
          <a:ext cx="7776863" cy="446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6"/>
          <p:cNvSpPr txBox="1"/>
          <p:nvPr/>
        </p:nvSpPr>
        <p:spPr>
          <a:xfrm>
            <a:off x="1691680" y="4077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</a:t>
            </a:r>
            <a:endParaRPr lang="pt-BR" sz="1800" dirty="0"/>
          </a:p>
        </p:txBody>
      </p:sp>
      <p:sp>
        <p:nvSpPr>
          <p:cNvPr id="11" name="TextBox 4"/>
          <p:cNvSpPr txBox="1"/>
          <p:nvPr/>
        </p:nvSpPr>
        <p:spPr>
          <a:xfrm>
            <a:off x="910737" y="6021288"/>
            <a:ext cx="762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</a:t>
            </a:r>
            <a:endParaRPr lang="en-US" sz="1600" dirty="0" smtClean="0"/>
          </a:p>
          <a:p>
            <a:pPr algn="ctr"/>
            <a:r>
              <a:rPr lang="pt-BR" sz="1600" dirty="0"/>
              <a:t>* Differ (P&lt;0.10); ** Differ (P&lt;0.05)</a:t>
            </a:r>
          </a:p>
          <a:p>
            <a:pPr algn="ctr"/>
            <a:endParaRPr lang="pt-BR" sz="1600" dirty="0"/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675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HMWCS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263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Other chemical parameters: g/kg DM. </a:t>
            </a:r>
          </a:p>
          <a:p>
            <a:pPr algn="ctr"/>
            <a:r>
              <a:rPr lang="pt-BR" sz="1600" dirty="0"/>
              <a:t>* Differ (P&lt;0.10); ** </a:t>
            </a:r>
            <a:r>
              <a:rPr lang="pt-BR" sz="1600" dirty="0" smtClean="0"/>
              <a:t>Differ (P&lt;0.05)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4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78542"/>
              </p:ext>
            </p:extLst>
          </p:nvPr>
        </p:nvGraphicFramePr>
        <p:xfrm>
          <a:off x="149068" y="1394132"/>
          <a:ext cx="637222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375062"/>
              </p:ext>
            </p:extLst>
          </p:nvPr>
        </p:nvGraphicFramePr>
        <p:xfrm>
          <a:off x="3563888" y="2472843"/>
          <a:ext cx="55801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aixaDeTexto 6"/>
          <p:cNvSpPr txBox="1"/>
          <p:nvPr/>
        </p:nvSpPr>
        <p:spPr>
          <a:xfrm>
            <a:off x="5916247" y="23524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87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5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971600" y="260648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HMWCS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16584" y="5949280"/>
            <a:ext cx="762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DM; DM losses: g/kg; Yeasts and Molds: </a:t>
            </a:r>
            <a:r>
              <a:rPr lang="en-US" sz="1600" dirty="0"/>
              <a:t>log </a:t>
            </a:r>
            <a:r>
              <a:rPr lang="en-US" sz="1600" dirty="0" err="1" smtClean="0"/>
              <a:t>cfu</a:t>
            </a:r>
            <a:r>
              <a:rPr lang="en-US" sz="1600" dirty="0" smtClean="0"/>
              <a:t>/g</a:t>
            </a:r>
            <a:endParaRPr lang="en-US" sz="1600" dirty="0"/>
          </a:p>
          <a:p>
            <a:pPr algn="ctr"/>
            <a:r>
              <a:rPr lang="pt-BR" sz="1600" dirty="0"/>
              <a:t>* Differ (P&lt;0.10); ** Differ (P&lt;0.05); *** Differ (P&lt;0.01)</a:t>
            </a:r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88609"/>
              </p:ext>
            </p:extLst>
          </p:nvPr>
        </p:nvGraphicFramePr>
        <p:xfrm>
          <a:off x="616584" y="1518376"/>
          <a:ext cx="7987864" cy="41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6"/>
          <p:cNvSpPr txBox="1"/>
          <p:nvPr/>
        </p:nvSpPr>
        <p:spPr>
          <a:xfrm>
            <a:off x="2267744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</a:t>
            </a:r>
            <a:endParaRPr lang="pt-BR" sz="1800" dirty="0"/>
          </a:p>
        </p:txBody>
      </p:sp>
      <p:sp>
        <p:nvSpPr>
          <p:cNvPr id="12" name="CaixaDeTexto 6"/>
          <p:cNvSpPr txBox="1"/>
          <p:nvPr/>
        </p:nvSpPr>
        <p:spPr>
          <a:xfrm>
            <a:off x="4095100" y="3325634"/>
            <a:ext cx="6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***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903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851920" y="6237312"/>
            <a:ext cx="1543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/>
              <a:t>* Differ (</a:t>
            </a:r>
            <a:r>
              <a:rPr lang="pt-BR" sz="1600" dirty="0" smtClean="0"/>
              <a:t>P=0.10</a:t>
            </a:r>
            <a:r>
              <a:rPr lang="pt-BR" sz="1600" dirty="0"/>
              <a:t>)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5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Aerobic stability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of treated HMWCS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098406"/>
              </p:ext>
            </p:extLst>
          </p:nvPr>
        </p:nvGraphicFramePr>
        <p:xfrm>
          <a:off x="2051720" y="1403648"/>
          <a:ext cx="6048672" cy="46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6"/>
          <p:cNvSpPr txBox="1"/>
          <p:nvPr/>
        </p:nvSpPr>
        <p:spPr>
          <a:xfrm>
            <a:off x="4644008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601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192" y="0"/>
            <a:ext cx="9192192" cy="68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" name="Grupo 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5" name="Imagem 1" descr="Qualidade e Conservação de Forragen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2" descr="logo-esalq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osango 9"/>
          <p:cNvSpPr/>
          <p:nvPr/>
        </p:nvSpPr>
        <p:spPr>
          <a:xfrm>
            <a:off x="467544" y="3933056"/>
            <a:ext cx="2376264" cy="2088232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Animal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528" y="3284984"/>
            <a:ext cx="2664296" cy="3240360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210146"/>
          </a:xfrm>
        </p:spPr>
        <p:txBody>
          <a:bodyPr>
            <a:norm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airy </a:t>
            </a:r>
            <a:r>
              <a:rPr lang="en-US" sz="2400" b="1" dirty="0"/>
              <a:t>cows fed dry ground sorghum or rehydrated sorghum grain silages with or without additives 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1" y="1340768"/>
            <a:ext cx="8799307" cy="556947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24328" y="64533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Schonell</a:t>
            </a:r>
            <a:r>
              <a:rPr lang="pt-BR" sz="1400" dirty="0" smtClean="0"/>
              <a:t> (2016)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38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02" y="1365510"/>
            <a:ext cx="8229600" cy="1396752"/>
          </a:xfrm>
        </p:spPr>
        <p:txBody>
          <a:bodyPr>
            <a:noAutofit/>
          </a:bodyPr>
          <a:lstStyle/>
          <a:p>
            <a:r>
              <a:rPr lang="pt-BR" sz="2400" dirty="0"/>
              <a:t> </a:t>
            </a:r>
            <a:r>
              <a:rPr lang="en-US" sz="2400" dirty="0" smtClean="0">
                <a:cs typeface="Arial" pitchFamily="34" charset="0"/>
              </a:rPr>
              <a:t>35 publications: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24 journal articles, 1 technical note and 10 abstracts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 Total means:  258</a:t>
            </a:r>
          </a:p>
          <a:p>
            <a:pPr marL="457200" lvl="1" indent="0">
              <a:buNone/>
            </a:pPr>
            <a:endParaRPr lang="en-US" sz="24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400" dirty="0"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20272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Year</a:t>
            </a:r>
            <a:r>
              <a:rPr lang="pt-BR" b="1" dirty="0" smtClean="0"/>
              <a:t> set </a:t>
            </a:r>
            <a:endParaRPr lang="pt-BR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2302" y="334055"/>
            <a:ext cx="8229600" cy="962342"/>
          </a:xfrm>
        </p:spPr>
        <p:txBody>
          <a:bodyPr>
            <a:noAutofit/>
          </a:bodyPr>
          <a:lstStyle/>
          <a:p>
            <a:pPr marL="0" indent="0"/>
            <a:r>
              <a:rPr lang="pt-BR" sz="3600" b="1" dirty="0"/>
              <a:t>High </a:t>
            </a:r>
            <a:r>
              <a:rPr lang="pt-BR" sz="3600" b="1" dirty="0" err="1"/>
              <a:t>moisture</a:t>
            </a:r>
            <a:r>
              <a:rPr lang="pt-BR" sz="3600" b="1" dirty="0"/>
              <a:t> </a:t>
            </a:r>
            <a:r>
              <a:rPr lang="pt-BR" sz="3600" b="1" dirty="0" err="1"/>
              <a:t>corn</a:t>
            </a:r>
            <a:r>
              <a:rPr lang="pt-BR" sz="3600" b="1" dirty="0"/>
              <a:t> </a:t>
            </a:r>
            <a:r>
              <a:rPr lang="pt-BR" sz="3600" b="1" dirty="0" err="1" smtClean="0"/>
              <a:t>silages</a:t>
            </a:r>
            <a:r>
              <a:rPr lang="en-US" sz="36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pt-BR" sz="36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bg1">
                    <a:lumMod val="65000"/>
                  </a:schemeClr>
                </a:solidFill>
              </a:rPr>
            </a:br>
            <a:endParaRPr lang="pt-B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1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34952"/>
              </p:ext>
            </p:extLst>
          </p:nvPr>
        </p:nvGraphicFramePr>
        <p:xfrm>
          <a:off x="-468560" y="3318698"/>
          <a:ext cx="83736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03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210146"/>
          </a:xfrm>
        </p:spPr>
        <p:txBody>
          <a:bodyPr>
            <a:norm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airy </a:t>
            </a:r>
            <a:r>
              <a:rPr lang="en-US" sz="2400" b="1" dirty="0"/>
              <a:t>cows fed dry ground corn or rehydrated corn grain silages with or without sodium </a:t>
            </a:r>
            <a:r>
              <a:rPr lang="en-US" sz="2400" b="1" dirty="0" smtClean="0"/>
              <a:t>benzoate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5" y="1340769"/>
            <a:ext cx="8796273" cy="551723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668344" y="645333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Morais (2016)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164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210146"/>
          </a:xfrm>
        </p:spPr>
        <p:txBody>
          <a:bodyPr>
            <a:noAutofit/>
          </a:bodyPr>
          <a:lstStyle/>
          <a:p>
            <a:r>
              <a:rPr lang="en-US" sz="2200" b="1" dirty="0"/>
              <a:t>F</a:t>
            </a:r>
            <a:r>
              <a:rPr lang="en-US" sz="2200" b="1" dirty="0" smtClean="0"/>
              <a:t>eedlot </a:t>
            </a:r>
            <a:r>
              <a:rPr lang="en-US" sz="2200" b="1" dirty="0"/>
              <a:t>Nellore fed dry ground </a:t>
            </a:r>
            <a:r>
              <a:rPr lang="en-US" sz="2200" b="1" dirty="0" smtClean="0"/>
              <a:t>corn, </a:t>
            </a:r>
            <a:r>
              <a:rPr lang="en-US" sz="2200" b="1" dirty="0"/>
              <a:t>high moisture corn silage </a:t>
            </a:r>
            <a:r>
              <a:rPr lang="en-US" sz="2200" b="1" dirty="0" smtClean="0"/>
              <a:t>treated or not with </a:t>
            </a:r>
            <a:r>
              <a:rPr lang="en-US" sz="2200" b="1" i="1" dirty="0"/>
              <a:t>L. </a:t>
            </a:r>
            <a:r>
              <a:rPr lang="en-US" sz="2200" b="1" i="1" dirty="0" err="1"/>
              <a:t>buchneri</a:t>
            </a:r>
            <a:r>
              <a:rPr lang="en-US" sz="2200" b="1" dirty="0"/>
              <a:t> </a:t>
            </a:r>
            <a:r>
              <a:rPr lang="en-US" sz="2200" b="1" dirty="0" smtClean="0"/>
              <a:t> and rehydrated </a:t>
            </a:r>
            <a:r>
              <a:rPr lang="en-US" sz="2200" b="1" dirty="0"/>
              <a:t>corn grain </a:t>
            </a:r>
            <a:r>
              <a:rPr lang="en-US" sz="2200" b="1" dirty="0" smtClean="0"/>
              <a:t>silage, treated or not </a:t>
            </a:r>
            <a:r>
              <a:rPr lang="en-US" sz="2200" b="1" dirty="0"/>
              <a:t>with </a:t>
            </a:r>
            <a:r>
              <a:rPr lang="en-US" sz="2200" b="1" i="1" dirty="0"/>
              <a:t>L. </a:t>
            </a:r>
            <a:r>
              <a:rPr lang="en-US" sz="2200" b="1" i="1" dirty="0" err="1" smtClean="0"/>
              <a:t>buchneri</a:t>
            </a:r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70782"/>
            <a:ext cx="8891620" cy="502657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9512" y="6172941"/>
            <a:ext cx="8653202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a row with different superscripts differ (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0.05)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645333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Silva et al. (2016)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439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Final remarks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6003"/>
          </a:xfrm>
        </p:spPr>
        <p:txBody>
          <a:bodyPr>
            <a:noAutofit/>
          </a:bodyPr>
          <a:lstStyle/>
          <a:p>
            <a:pPr algn="just"/>
            <a:r>
              <a:rPr lang="en-US" sz="2100" dirty="0">
                <a:cs typeface="Arial" pitchFamily="34" charset="0"/>
              </a:rPr>
              <a:t>Control of fermentative losses is not a concern in properly made HMGS</a:t>
            </a:r>
            <a:r>
              <a:rPr lang="en-US" sz="2100" dirty="0" smtClean="0">
                <a:cs typeface="Arial" pitchFamily="34" charset="0"/>
              </a:rPr>
              <a:t>. </a:t>
            </a:r>
            <a:r>
              <a:rPr lang="en-US" sz="2100" dirty="0"/>
              <a:t>Therefore, use of additives is justified if aerobic stability is improved</a:t>
            </a:r>
            <a:r>
              <a:rPr lang="en-US" sz="2100" dirty="0" smtClean="0"/>
              <a:t>.</a:t>
            </a:r>
            <a:endParaRPr lang="en-US" sz="21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buNone/>
            </a:pPr>
            <a:endParaRPr lang="en-US" sz="2100" dirty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en-US" sz="2100" dirty="0"/>
              <a:t>Additives based on chemical or </a:t>
            </a:r>
            <a:r>
              <a:rPr lang="en-US" sz="2100" dirty="0" err="1"/>
              <a:t>heterofermentative</a:t>
            </a:r>
            <a:r>
              <a:rPr lang="en-US" sz="2100" dirty="0"/>
              <a:t> bacteria proven to be effective in prevent aerobic deterioration in a same magnitude.</a:t>
            </a:r>
            <a:endParaRPr lang="en-US" sz="2100" dirty="0" smtClean="0">
              <a:cs typeface="Arial" pitchFamily="34" charset="0"/>
            </a:endParaRPr>
          </a:p>
          <a:p>
            <a:pPr algn="just"/>
            <a:endParaRPr lang="en-US" sz="2100" dirty="0" smtClean="0">
              <a:cs typeface="Arial" pitchFamily="34" charset="0"/>
            </a:endParaRPr>
          </a:p>
          <a:p>
            <a:pPr algn="just"/>
            <a:r>
              <a:rPr lang="en-US" sz="2100" dirty="0" smtClean="0">
                <a:cs typeface="Arial" pitchFamily="34" charset="0"/>
              </a:rPr>
              <a:t>Treatment effectiveness was achieved when chemical additives were applied at least 0.3% and </a:t>
            </a:r>
            <a:r>
              <a:rPr lang="en-US" sz="2100" dirty="0" err="1" smtClean="0">
                <a:cs typeface="Arial" pitchFamily="34" charset="0"/>
              </a:rPr>
              <a:t>heterolactic</a:t>
            </a:r>
            <a:r>
              <a:rPr lang="en-US" sz="2100" dirty="0" smtClean="0">
                <a:cs typeface="Arial" pitchFamily="34" charset="0"/>
              </a:rPr>
              <a:t> bacteria up to 5 ×10</a:t>
            </a:r>
            <a:r>
              <a:rPr lang="en-US" sz="2100" baseline="30000" dirty="0" smtClean="0">
                <a:cs typeface="Arial" pitchFamily="34" charset="0"/>
              </a:rPr>
              <a:t>5</a:t>
            </a:r>
            <a:r>
              <a:rPr lang="en-US" sz="2100" dirty="0" smtClean="0">
                <a:cs typeface="Arial" pitchFamily="34" charset="0"/>
              </a:rPr>
              <a:t> </a:t>
            </a:r>
            <a:r>
              <a:rPr lang="en-US" sz="2100" dirty="0" err="1" smtClean="0">
                <a:cs typeface="Arial" pitchFamily="34" charset="0"/>
              </a:rPr>
              <a:t>cfu</a:t>
            </a:r>
            <a:r>
              <a:rPr lang="en-US" sz="2100" dirty="0" smtClean="0">
                <a:cs typeface="Arial" pitchFamily="34" charset="0"/>
              </a:rPr>
              <a:t>/g.</a:t>
            </a:r>
          </a:p>
          <a:p>
            <a:pPr algn="just"/>
            <a:endParaRPr lang="en-US" sz="2100" dirty="0">
              <a:cs typeface="Arial" pitchFamily="34" charset="0"/>
            </a:endParaRPr>
          </a:p>
          <a:p>
            <a:pPr algn="just"/>
            <a:r>
              <a:rPr lang="en-US" sz="2100" dirty="0"/>
              <a:t>Experiments with cattle fed corn and sorghum grains showed that </a:t>
            </a:r>
            <a:r>
              <a:rPr lang="en-US" sz="2100" i="1" dirty="0"/>
              <a:t>L. </a:t>
            </a:r>
            <a:r>
              <a:rPr lang="en-US" sz="2100" i="1" dirty="0" err="1"/>
              <a:t>buchneri</a:t>
            </a:r>
            <a:r>
              <a:rPr lang="en-US" sz="2100" dirty="0"/>
              <a:t> and sodium benzoate did not change animal performance.</a:t>
            </a:r>
            <a:endParaRPr lang="pt-BR" sz="2100" dirty="0" smtClean="0">
              <a:cs typeface="Arial" pitchFamily="34" charset="0"/>
            </a:endParaRPr>
          </a:p>
          <a:p>
            <a:pPr algn="just"/>
            <a:endParaRPr lang="en-US" sz="2100" dirty="0" smtClean="0">
              <a:cs typeface="Arial" pitchFamily="34" charset="0"/>
            </a:endParaRPr>
          </a:p>
          <a:p>
            <a:pPr algn="just"/>
            <a:endParaRPr lang="en-US" sz="2100" dirty="0" smtClean="0">
              <a:cs typeface="Arial" pitchFamily="34" charset="0"/>
            </a:endParaRPr>
          </a:p>
          <a:p>
            <a:endParaRPr lang="pt-BR" sz="2100" dirty="0"/>
          </a:p>
        </p:txBody>
      </p:sp>
      <p:grpSp>
        <p:nvGrpSpPr>
          <p:cNvPr id="7" name="Grupo 6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8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811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92945" y="1296144"/>
            <a:ext cx="2848093" cy="5013176"/>
          </a:xfrm>
        </p:spPr>
        <p:txBody>
          <a:bodyPr>
            <a:normAutofit/>
          </a:bodyPr>
          <a:lstStyle/>
          <a:p>
            <a:pPr algn="ctr" eaLnBrk="0" hangingPunct="0">
              <a:buNone/>
            </a:pPr>
            <a:endParaRPr lang="pt-BR" altLang="pt-BR" sz="1800" dirty="0" smtClean="0">
              <a:latin typeface="+mj-lt"/>
            </a:endParaRPr>
          </a:p>
          <a:p>
            <a:pPr algn="ctr" eaLnBrk="0" hangingPunct="0">
              <a:buNone/>
            </a:pPr>
            <a:r>
              <a:rPr lang="pt-BR" altLang="pt-BR" sz="1800" dirty="0" smtClean="0">
                <a:latin typeface="+mj-lt"/>
              </a:rPr>
              <a:t> </a:t>
            </a:r>
          </a:p>
          <a:p>
            <a:pPr algn="r" eaLnBrk="0" hangingPunct="0">
              <a:buNone/>
            </a:pPr>
            <a:r>
              <a:rPr lang="en" sz="1800" b="1" i="0" dirty="0" smtClean="0">
                <a:solidFill>
                  <a:srgbClr val="000000"/>
                </a:solidFill>
              </a:rPr>
              <a:t>Luiz de Queiroz </a:t>
            </a:r>
          </a:p>
          <a:p>
            <a:pPr algn="r" eaLnBrk="0" hangingPunct="0">
              <a:buNone/>
            </a:pPr>
            <a:r>
              <a:rPr lang="en" sz="1800" b="1" i="0" dirty="0" smtClean="0">
                <a:solidFill>
                  <a:srgbClr val="000000"/>
                </a:solidFill>
              </a:rPr>
              <a:t>College of Agriculture</a:t>
            </a:r>
          </a:p>
          <a:p>
            <a:pPr algn="r" eaLnBrk="0" hangingPunct="0">
              <a:buNone/>
            </a:pPr>
            <a:r>
              <a:rPr lang="pt-BR" altLang="pt-BR" sz="1800" dirty="0" smtClean="0">
                <a:latin typeface="+mj-lt"/>
              </a:rPr>
              <a:t> </a:t>
            </a:r>
          </a:p>
          <a:p>
            <a:pPr algn="r" eaLnBrk="0" hangingPunct="0">
              <a:buNone/>
            </a:pPr>
            <a:endParaRPr lang="pt-BR" sz="1800" b="1" dirty="0" smtClean="0"/>
          </a:p>
          <a:p>
            <a:pPr algn="r" eaLnBrk="0" hangingPunct="0">
              <a:buNone/>
            </a:pPr>
            <a:endParaRPr lang="pt-BR" sz="1800" b="1" dirty="0"/>
          </a:p>
          <a:p>
            <a:pPr algn="r" eaLnBrk="0" hangingPunct="0">
              <a:buNone/>
            </a:pPr>
            <a:r>
              <a:rPr lang="pt-BR" sz="1800" b="1" dirty="0" err="1" smtClean="0"/>
              <a:t>Department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of</a:t>
            </a:r>
            <a:r>
              <a:rPr lang="pt-BR" sz="1800" b="1" dirty="0" smtClean="0"/>
              <a:t> </a:t>
            </a:r>
          </a:p>
          <a:p>
            <a:pPr algn="r" eaLnBrk="0" hangingPunct="0">
              <a:buNone/>
            </a:pPr>
            <a:r>
              <a:rPr lang="pt-BR" sz="1800" b="1" dirty="0" smtClean="0"/>
              <a:t>Animal </a:t>
            </a:r>
            <a:r>
              <a:rPr lang="pt-BR" sz="1800" b="1" dirty="0" err="1" smtClean="0"/>
              <a:t>Sciences</a:t>
            </a:r>
            <a:endParaRPr lang="pt-BR" sz="1800" b="1" dirty="0" smtClean="0"/>
          </a:p>
          <a:p>
            <a:pPr algn="r" eaLnBrk="0" hangingPunct="0">
              <a:buNone/>
            </a:pPr>
            <a:endParaRPr lang="pt-BR" sz="1800" b="1" dirty="0"/>
          </a:p>
          <a:p>
            <a:pPr algn="r" eaLnBrk="0" hangingPunct="0">
              <a:buNone/>
            </a:pPr>
            <a:endParaRPr lang="pt-BR" sz="1800" b="1" dirty="0" smtClean="0"/>
          </a:p>
          <a:p>
            <a:pPr algn="r" eaLnBrk="0" hangingPunct="0">
              <a:buNone/>
            </a:pPr>
            <a:r>
              <a:rPr lang="pt-BR" sz="1800" b="1" dirty="0" smtClean="0"/>
              <a:t>Forage </a:t>
            </a:r>
            <a:r>
              <a:rPr lang="pt-BR" sz="1800" b="1" dirty="0" err="1" smtClean="0"/>
              <a:t>Quality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Conservation</a:t>
            </a:r>
            <a:r>
              <a:rPr lang="pt-BR" sz="1800" b="1" dirty="0" smtClean="0"/>
              <a:t> Team</a:t>
            </a:r>
            <a:endParaRPr lang="en" sz="2400" b="1" i="0" dirty="0" smtClean="0">
              <a:solidFill>
                <a:srgbClr val="000000"/>
              </a:solidFill>
            </a:endParaRPr>
          </a:p>
          <a:p>
            <a:pPr algn="ctr" eaLnBrk="0" hangingPunct="0">
              <a:buNone/>
            </a:pPr>
            <a:endParaRPr lang="pt-BR" alt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pic>
        <p:nvPicPr>
          <p:cNvPr id="4" name="Imagem 7" descr="logo esalq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700381" cy="10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b="17034"/>
          <a:stretch/>
        </p:blipFill>
        <p:spPr>
          <a:xfrm>
            <a:off x="178437" y="1844823"/>
            <a:ext cx="6769827" cy="46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40089" y="828001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>
                <a:solidFill>
                  <a:prstClr val="black"/>
                </a:solidFill>
              </a:rPr>
              <a:t>Acknowledgements</a:t>
            </a:r>
            <a:endParaRPr lang="pt-BR" sz="3200" dirty="0">
              <a:solidFill>
                <a:prstClr val="black"/>
              </a:solidFill>
            </a:endParaRPr>
          </a:p>
        </p:txBody>
      </p:sp>
      <p:pic>
        <p:nvPicPr>
          <p:cNvPr id="8" name="Imagem 1" descr="Qualidade e Conservação de Forrage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1211565" cy="12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0358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2" descr="USP - ESALQ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600212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nussio@usp.br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rial" pitchFamily="34" charset="0"/>
              </a:rPr>
              <a:t>The additives were sorted in classes: 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lvl="1"/>
            <a:r>
              <a:rPr lang="en-US" sz="2400" dirty="0" smtClean="0">
                <a:cs typeface="Arial" pitchFamily="34" charset="0"/>
              </a:rPr>
              <a:t>Chemical</a:t>
            </a:r>
          </a:p>
          <a:p>
            <a:pPr lvl="1"/>
            <a:endParaRPr lang="en-US" sz="2400" dirty="0" smtClean="0">
              <a:cs typeface="Arial" pitchFamily="34" charset="0"/>
            </a:endParaRPr>
          </a:p>
          <a:p>
            <a:pPr lvl="1"/>
            <a:r>
              <a:rPr lang="en-US" sz="2400" dirty="0" err="1" smtClean="0">
                <a:cs typeface="Arial" pitchFamily="34" charset="0"/>
              </a:rPr>
              <a:t>Homolactic</a:t>
            </a:r>
            <a:r>
              <a:rPr lang="en-US" sz="2400" dirty="0" smtClean="0">
                <a:cs typeface="Arial" pitchFamily="34" charset="0"/>
              </a:rPr>
              <a:t> bacteria </a:t>
            </a:r>
          </a:p>
          <a:p>
            <a:pPr lvl="1"/>
            <a:endParaRPr lang="en-US" sz="2400" dirty="0" smtClean="0">
              <a:cs typeface="Arial" pitchFamily="34" charset="0"/>
            </a:endParaRPr>
          </a:p>
          <a:p>
            <a:pPr lvl="1"/>
            <a:r>
              <a:rPr lang="en-US" sz="2400" dirty="0" err="1" smtClean="0">
                <a:cs typeface="Arial" pitchFamily="34" charset="0"/>
              </a:rPr>
              <a:t>Heterofermentative</a:t>
            </a:r>
            <a:r>
              <a:rPr lang="en-US" sz="2400" dirty="0" smtClean="0">
                <a:cs typeface="Arial" pitchFamily="34" charset="0"/>
              </a:rPr>
              <a:t> bacteria</a:t>
            </a:r>
          </a:p>
          <a:p>
            <a:pPr lvl="1">
              <a:buNone/>
            </a:pPr>
            <a:r>
              <a:rPr lang="en-US" sz="2400" dirty="0" smtClean="0">
                <a:cs typeface="Arial" pitchFamily="34" charset="0"/>
              </a:rPr>
              <a:t> 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“Combo” (</a:t>
            </a:r>
            <a:r>
              <a:rPr lang="en-US" sz="2400" dirty="0">
                <a:cs typeface="Arial" pitchFamily="34" charset="0"/>
              </a:rPr>
              <a:t>h</a:t>
            </a:r>
            <a:r>
              <a:rPr lang="en-US" sz="2400" dirty="0" smtClean="0">
                <a:cs typeface="Arial" pitchFamily="34" charset="0"/>
              </a:rPr>
              <a:t>omo- and hetero-fermentative bacteria); and the effectiveness was evaluated for each of these classes.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Arial" pitchFamily="34" charset="0"/>
              </a:rPr>
              <a:t>Data set and statistical analysis</a:t>
            </a:r>
            <a:endParaRPr lang="pt-BR" sz="36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0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have esquerda 11"/>
          <p:cNvSpPr/>
          <p:nvPr/>
        </p:nvSpPr>
        <p:spPr>
          <a:xfrm>
            <a:off x="539552" y="2204863"/>
            <a:ext cx="360040" cy="3877891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Arial" pitchFamily="34" charset="0"/>
              </a:rPr>
              <a:t>Data set and statistical analysis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cs typeface="Arial" pitchFamily="34" charset="0"/>
              </a:rPr>
              <a:t>A minimal of four treatment means from at least two articles was the prerequisite for keep the dependent variable into data set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/>
            <a:r>
              <a:rPr lang="en-US" sz="2400" dirty="0" smtClean="0">
                <a:cs typeface="Arial" pitchFamily="34" charset="0"/>
              </a:rPr>
              <a:t>Trial effect was considered randomized and additive effect was fixed.  </a:t>
            </a:r>
            <a:endParaRPr lang="en-US" sz="2400" dirty="0"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>
              <a:buNone/>
            </a:pPr>
            <a:endParaRPr lang="en-US" sz="2400" dirty="0">
              <a:cs typeface="Arial" pitchFamily="34" charset="0"/>
            </a:endParaRPr>
          </a:p>
          <a:p>
            <a:pPr algn="just"/>
            <a:r>
              <a:rPr lang="en-US" sz="2400" dirty="0" smtClean="0">
                <a:cs typeface="Arial" pitchFamily="34" charset="0"/>
              </a:rPr>
              <a:t>Data were analyzed using mixed model procedure of SAS     </a:t>
            </a:r>
            <a:r>
              <a:rPr lang="en-US" sz="2400" smtClean="0">
                <a:cs typeface="Arial" pitchFamily="34" charset="0"/>
              </a:rPr>
              <a:t>(St-Pierre, </a:t>
            </a:r>
            <a:r>
              <a:rPr lang="en-US" sz="2400" dirty="0" smtClean="0">
                <a:cs typeface="Arial" pitchFamily="34" charset="0"/>
              </a:rPr>
              <a:t>2001)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8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35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6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Arial" pitchFamily="34" charset="0"/>
              </a:rPr>
              <a:t>Chemical </a:t>
            </a:r>
            <a:r>
              <a:rPr lang="en-US" sz="2800" b="1" dirty="0">
                <a:cs typeface="Arial" pitchFamily="34" charset="0"/>
              </a:rPr>
              <a:t>additives used in </a:t>
            </a:r>
            <a:r>
              <a:rPr lang="en-US" sz="2800" b="1" dirty="0" smtClean="0">
                <a:cs typeface="Arial" pitchFamily="34" charset="0"/>
              </a:rPr>
              <a:t>meta-analysis</a:t>
            </a:r>
            <a:endParaRPr lang="pt-BR" sz="2800" b="1" dirty="0">
              <a:cs typeface="Arial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39215"/>
              </p:ext>
            </p:extLst>
          </p:nvPr>
        </p:nvGraphicFramePr>
        <p:xfrm>
          <a:off x="539552" y="1196752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"/>
          <p:cNvSpPr txBox="1"/>
          <p:nvPr/>
        </p:nvSpPr>
        <p:spPr>
          <a:xfrm>
            <a:off x="0" y="5886400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*</a:t>
            </a:r>
            <a:r>
              <a:rPr lang="pt-BR" sz="1400" dirty="0" err="1"/>
              <a:t>C</a:t>
            </a:r>
            <a:r>
              <a:rPr lang="pt-BR" sz="1400" dirty="0" err="1" smtClean="0"/>
              <a:t>alcium</a:t>
            </a:r>
            <a:r>
              <a:rPr lang="pt-BR" sz="1400" dirty="0" smtClean="0"/>
              <a:t> formate, </a:t>
            </a:r>
            <a:r>
              <a:rPr lang="pt-BR" sz="1400" dirty="0" err="1" smtClean="0"/>
              <a:t>hexamethylene</a:t>
            </a:r>
            <a:r>
              <a:rPr lang="pt-BR" sz="1400" dirty="0" smtClean="0"/>
              <a:t> </a:t>
            </a:r>
            <a:r>
              <a:rPr lang="pt-BR" sz="1400" dirty="0" err="1" smtClean="0"/>
              <a:t>tetramine</a:t>
            </a:r>
            <a:r>
              <a:rPr lang="pt-BR" sz="1400" dirty="0"/>
              <a:t>, </a:t>
            </a:r>
            <a:r>
              <a:rPr lang="pt-BR" sz="1400" dirty="0" smtClean="0"/>
              <a:t>1,2-propanodiol</a:t>
            </a:r>
            <a:r>
              <a:rPr lang="pt-BR" sz="1400" dirty="0"/>
              <a:t>, </a:t>
            </a:r>
            <a:r>
              <a:rPr lang="pt-BR" sz="1400" dirty="0" err="1"/>
              <a:t>ammonium</a:t>
            </a:r>
            <a:r>
              <a:rPr lang="pt-BR" sz="1400" dirty="0"/>
              <a:t> </a:t>
            </a:r>
            <a:r>
              <a:rPr lang="pt-BR" sz="1400" dirty="0" err="1" smtClean="0"/>
              <a:t>hydroxide</a:t>
            </a:r>
            <a:r>
              <a:rPr lang="pt-BR" sz="1400" dirty="0"/>
              <a:t>, </a:t>
            </a:r>
            <a:r>
              <a:rPr lang="pt-BR" sz="1400" dirty="0" err="1"/>
              <a:t>ammonium</a:t>
            </a:r>
            <a:r>
              <a:rPr lang="pt-BR" sz="1400" dirty="0"/>
              <a:t> </a:t>
            </a:r>
            <a:r>
              <a:rPr lang="pt-BR" sz="1400" dirty="0" err="1" smtClean="0"/>
              <a:t>isobutyrate</a:t>
            </a:r>
            <a:r>
              <a:rPr lang="pt-BR" sz="1400" dirty="0"/>
              <a:t>, </a:t>
            </a:r>
            <a:r>
              <a:rPr lang="pt-BR" sz="1400" dirty="0" err="1"/>
              <a:t>diammonium</a:t>
            </a:r>
            <a:r>
              <a:rPr lang="pt-BR" sz="1400" dirty="0"/>
              <a:t> fosfate, </a:t>
            </a:r>
            <a:r>
              <a:rPr lang="pt-BR" sz="1400" dirty="0" err="1"/>
              <a:t>formic</a:t>
            </a:r>
            <a:r>
              <a:rPr lang="pt-BR" sz="1400" dirty="0"/>
              <a:t> </a:t>
            </a:r>
            <a:r>
              <a:rPr lang="pt-BR" sz="1400" dirty="0" err="1" smtClean="0"/>
              <a:t>ammonia</a:t>
            </a:r>
            <a:r>
              <a:rPr lang="pt-BR" sz="1400" dirty="0"/>
              <a:t>, </a:t>
            </a:r>
            <a:r>
              <a:rPr lang="pt-BR" sz="1400" dirty="0" err="1" smtClean="0"/>
              <a:t>methylparaben</a:t>
            </a:r>
            <a:r>
              <a:rPr lang="pt-BR" sz="1400" dirty="0"/>
              <a:t>, </a:t>
            </a:r>
            <a:r>
              <a:rPr lang="pt-BR" sz="1400" dirty="0" err="1"/>
              <a:t>natrium</a:t>
            </a:r>
            <a:r>
              <a:rPr lang="pt-BR" sz="1400" dirty="0"/>
              <a:t> </a:t>
            </a:r>
            <a:r>
              <a:rPr lang="pt-BR" sz="1400" dirty="0" err="1" smtClean="0"/>
              <a:t>nitrogen</a:t>
            </a:r>
            <a:r>
              <a:rPr lang="pt-BR" sz="1400" dirty="0"/>
              <a:t>, </a:t>
            </a:r>
            <a:r>
              <a:rPr lang="pt-BR" sz="1400" dirty="0" err="1" smtClean="0"/>
              <a:t>propylparaben</a:t>
            </a:r>
            <a:r>
              <a:rPr lang="pt-BR" sz="1400" dirty="0" smtClean="0"/>
              <a:t> and</a:t>
            </a:r>
            <a:r>
              <a:rPr lang="pt-BR" sz="1400" dirty="0"/>
              <a:t> </a:t>
            </a:r>
            <a:r>
              <a:rPr lang="pt-BR" sz="1400" dirty="0" err="1"/>
              <a:t>sodium</a:t>
            </a:r>
            <a:r>
              <a:rPr lang="pt-BR" sz="1400" dirty="0"/>
              <a:t> </a:t>
            </a:r>
            <a:r>
              <a:rPr lang="pt-BR" sz="1400" dirty="0" err="1" smtClean="0"/>
              <a:t>hydroxide</a:t>
            </a:r>
            <a:r>
              <a:rPr lang="pt-BR" sz="1400" dirty="0" smtClean="0"/>
              <a:t>. </a:t>
            </a:r>
            <a:r>
              <a:rPr lang="pt-BR" sz="1400" dirty="0" err="1" smtClean="0"/>
              <a:t>Frequency</a:t>
            </a:r>
            <a:r>
              <a:rPr lang="pt-BR" sz="1400" dirty="0" smtClean="0"/>
              <a:t> for </a:t>
            </a:r>
            <a:r>
              <a:rPr lang="pt-BR" sz="1400" dirty="0" err="1" smtClean="0"/>
              <a:t>all</a:t>
            </a:r>
            <a:r>
              <a:rPr lang="pt-BR" sz="1400" dirty="0" smtClean="0"/>
              <a:t> chemical </a:t>
            </a:r>
            <a:r>
              <a:rPr lang="pt-BR" sz="1400" dirty="0" err="1" smtClean="0"/>
              <a:t>compounds</a:t>
            </a:r>
            <a:r>
              <a:rPr lang="pt-BR" sz="1400" dirty="0" smtClean="0"/>
              <a:t>: ≤ 5%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25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6"/>
          <p:cNvSpPr txBox="1"/>
          <p:nvPr/>
        </p:nvSpPr>
        <p:spPr>
          <a:xfrm>
            <a:off x="8321824" y="4815443"/>
            <a:ext cx="62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***</a:t>
            </a:r>
            <a:endParaRPr lang="pt-B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Chemical composition of treated HMCS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263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DM: g/kg; </a:t>
            </a:r>
            <a:r>
              <a:rPr lang="pt-BR" sz="1600" dirty="0" err="1" smtClean="0"/>
              <a:t>Soluble</a:t>
            </a:r>
            <a:r>
              <a:rPr lang="pt-BR" sz="1600" dirty="0" smtClean="0"/>
              <a:t> </a:t>
            </a:r>
            <a:r>
              <a:rPr lang="pt-BR" sz="1600" dirty="0" err="1" smtClean="0"/>
              <a:t>Crude</a:t>
            </a:r>
            <a:r>
              <a:rPr lang="pt-BR" sz="1600" dirty="0" smtClean="0"/>
              <a:t> </a:t>
            </a:r>
            <a:r>
              <a:rPr lang="pt-BR" sz="1600" dirty="0" err="1" smtClean="0"/>
              <a:t>Protein</a:t>
            </a:r>
            <a:r>
              <a:rPr lang="pt-BR" sz="1600" dirty="0" smtClean="0"/>
              <a:t> (SCP): g/kg CP;  Other chemical parameters: g/kg DM. </a:t>
            </a:r>
          </a:p>
          <a:p>
            <a:pPr algn="ctr"/>
            <a:r>
              <a:rPr lang="pt-BR" sz="1600" dirty="0" smtClean="0"/>
              <a:t>** Differ (P&lt;0.05); *** Differ (P&lt;0.01)</a:t>
            </a:r>
          </a:p>
          <a:p>
            <a:pPr algn="ctr"/>
            <a:r>
              <a:rPr lang="pt-BR" sz="1600" dirty="0" smtClean="0"/>
              <a:t> </a:t>
            </a:r>
            <a:endParaRPr lang="pt-BR" sz="16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14" name="Imagem 1" descr="Qualidade e Conservação de Forrage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" descr="logo-esalq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440085"/>
              </p:ext>
            </p:extLst>
          </p:nvPr>
        </p:nvGraphicFramePr>
        <p:xfrm>
          <a:off x="57063" y="1495982"/>
          <a:ext cx="6180307" cy="31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05550"/>
              </p:ext>
            </p:extLst>
          </p:nvPr>
        </p:nvGraphicFramePr>
        <p:xfrm>
          <a:off x="3330740" y="2566645"/>
          <a:ext cx="5813260" cy="359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0" y="16563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</a:t>
            </a:r>
            <a:endParaRPr lang="pt-BR" dirty="0"/>
          </a:p>
        </p:txBody>
      </p:sp>
      <p:sp>
        <p:nvSpPr>
          <p:cNvPr id="19" name="CaixaDeTexto 6"/>
          <p:cNvSpPr txBox="1"/>
          <p:nvPr/>
        </p:nvSpPr>
        <p:spPr>
          <a:xfrm>
            <a:off x="4103948" y="46752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  <p:sp>
        <p:nvSpPr>
          <p:cNvPr id="17" name="CaixaDeTexto 6"/>
          <p:cNvSpPr txBox="1"/>
          <p:nvPr/>
        </p:nvSpPr>
        <p:spPr>
          <a:xfrm>
            <a:off x="7186629" y="26293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**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8686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145920"/>
            <a:ext cx="8653202" cy="978824"/>
            <a:chOff x="179512" y="145920"/>
            <a:chExt cx="8653202" cy="978824"/>
          </a:xfrm>
        </p:grpSpPr>
        <p:pic>
          <p:nvPicPr>
            <p:cNvPr id="5" name="Imagem 1" descr="Qualidade e Conservação de Forrage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5920"/>
              <a:ext cx="936104" cy="97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2" descr="logo-esalq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188640"/>
              <a:ext cx="58830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115616" y="26064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cs typeface="Arial" pitchFamily="34" charset="0"/>
              </a:rPr>
              <a:t>Chemical additives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Fermentative characteristics of treated HMCS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</a:br>
            <a:endParaRPr lang="pt-BR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17090"/>
              </p:ext>
            </p:extLst>
          </p:nvPr>
        </p:nvGraphicFramePr>
        <p:xfrm>
          <a:off x="616585" y="1239472"/>
          <a:ext cx="8059871" cy="443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616584" y="5949280"/>
            <a:ext cx="762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Organic acids: g/kg DM; DM losses: g/kg; LAB and Yeasts: </a:t>
            </a:r>
            <a:r>
              <a:rPr lang="en-US" sz="1600" dirty="0"/>
              <a:t>log </a:t>
            </a:r>
            <a:r>
              <a:rPr lang="en-US" sz="1600" dirty="0" err="1" smtClean="0"/>
              <a:t>cfu</a:t>
            </a:r>
            <a:r>
              <a:rPr lang="en-US" sz="1600" dirty="0" smtClean="0"/>
              <a:t>/g</a:t>
            </a:r>
            <a:endParaRPr lang="en-US" sz="1600" dirty="0"/>
          </a:p>
          <a:p>
            <a:pPr algn="ctr"/>
            <a:r>
              <a:rPr lang="pt-BR" sz="1600" dirty="0"/>
              <a:t>* Differ (P&lt;0.10); ** Differ (P&lt;0.05); *** Differ (P&lt;0.01)</a:t>
            </a:r>
          </a:p>
          <a:p>
            <a:pPr algn="ctr"/>
            <a:endParaRPr lang="pt-BR" sz="1600" dirty="0" smtClean="0"/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81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1350</Words>
  <Application>Microsoft Office PowerPoint</Application>
  <PresentationFormat>Apresentação na tela (4:3)</PresentationFormat>
  <Paragraphs>373</Paragraphs>
  <Slides>44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Apresentação do PowerPoint</vt:lpstr>
      <vt:lpstr> A review on additives for grain silages </vt:lpstr>
      <vt:lpstr>Effectiveness of additives on ensiling of HMGS </vt:lpstr>
      <vt:lpstr>High moisture corn silages                                        </vt:lpstr>
      <vt:lpstr>Data set and statistical analysis</vt:lpstr>
      <vt:lpstr>Data set and statistical analysis</vt:lpstr>
      <vt:lpstr>Chemical additives used in meta-analysis</vt:lpstr>
      <vt:lpstr>Chemical additives Chemical composition of treated HMCS </vt:lpstr>
      <vt:lpstr>Apresentação do PowerPoint</vt:lpstr>
      <vt:lpstr>Apresentação do PowerPoint</vt:lpstr>
      <vt:lpstr>Apresentação do PowerPoint</vt:lpstr>
      <vt:lpstr>Microbial additives</vt:lpstr>
      <vt:lpstr>Microbial additives used in meta-analysis </vt:lpstr>
      <vt:lpstr>Homolactic bacteria Chemical composition of treated HMCS </vt:lpstr>
      <vt:lpstr>Apresentação do PowerPoint</vt:lpstr>
      <vt:lpstr>Apresentação do PowerPoint</vt:lpstr>
      <vt:lpstr>Apresentação do PowerPoint</vt:lpstr>
      <vt:lpstr>Heterofermentative bacteria Chemical composition of treated HMCS </vt:lpstr>
      <vt:lpstr>Apresentação do PowerPoint</vt:lpstr>
      <vt:lpstr>Apresentação do PowerPoint</vt:lpstr>
      <vt:lpstr>Lactobacillus buchneri:  time of storage and application rates</vt:lpstr>
      <vt:lpstr>Apresentação do PowerPoint</vt:lpstr>
      <vt:lpstr>Combo microbial additive Chemical composition of treated HMCS </vt:lpstr>
      <vt:lpstr>Apresentação do PowerPoint</vt:lpstr>
      <vt:lpstr>Apresentação do PowerPoint</vt:lpstr>
      <vt:lpstr>Sites</vt:lpstr>
      <vt:lpstr>Apresentação do PowerPoint</vt:lpstr>
      <vt:lpstr>Apresentação do PowerPoint</vt:lpstr>
      <vt:lpstr> Aerobic stability:  Optimal dose of heterofermentative bacteria </vt:lpstr>
      <vt:lpstr> Aerobic stability:  Optimal dose of chemical additives </vt:lpstr>
      <vt:lpstr>High moisture winter cereals grain silages                                        </vt:lpstr>
      <vt:lpstr>Classes of additives </vt:lpstr>
      <vt:lpstr>Heterofermentative bacteria Chemical composition of treated HMWCS </vt:lpstr>
      <vt:lpstr>Apresentação do PowerPoint</vt:lpstr>
      <vt:lpstr>Chemical additives Chemical composition of treated HMWCS </vt:lpstr>
      <vt:lpstr>Apresentação do PowerPoint</vt:lpstr>
      <vt:lpstr>Apresentação do PowerPoint</vt:lpstr>
      <vt:lpstr>Apresentação do PowerPoint</vt:lpstr>
      <vt:lpstr>Dairy cows fed dry ground sorghum or rehydrated sorghum grain silages with or without additives  </vt:lpstr>
      <vt:lpstr>Dairy cows fed dry ground corn or rehydrated corn grain silages with or without sodium benzoate </vt:lpstr>
      <vt:lpstr>Feedlot Nellore fed dry ground corn, high moisture corn silage treated or not with L. buchneri  and rehydrated corn grain silage, treated or not with L. buchneri </vt:lpstr>
      <vt:lpstr>Final remarks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Additives in high moisture grain silages</dc:title>
  <dc:creator>Paula</dc:creator>
  <cp:lastModifiedBy>PERFIL</cp:lastModifiedBy>
  <cp:revision>327</cp:revision>
  <dcterms:created xsi:type="dcterms:W3CDTF">2012-11-28T12:18:28Z</dcterms:created>
  <dcterms:modified xsi:type="dcterms:W3CDTF">2017-03-14T18:23:59Z</dcterms:modified>
</cp:coreProperties>
</file>