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259" r:id="rId3"/>
    <p:sldId id="260" r:id="rId4"/>
    <p:sldId id="290" r:id="rId5"/>
    <p:sldId id="305" r:id="rId6"/>
    <p:sldId id="310" r:id="rId7"/>
    <p:sldId id="311" r:id="rId8"/>
    <p:sldId id="312" r:id="rId9"/>
    <p:sldId id="315" r:id="rId10"/>
    <p:sldId id="313" r:id="rId11"/>
    <p:sldId id="289" r:id="rId12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D9338D8-31B1-4C7C-8539-BDF32B4CA9CC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DADB430-6ADB-4F61-9CEA-A74F44F37E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63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30CD478-1FC9-43A0-834D-D54908853A38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30CD478-1FC9-43A0-834D-D54908853A38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30CD478-1FC9-43A0-834D-D54908853A38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30CD478-1FC9-43A0-834D-D54908853A38}" type="datetimeFigureOut">
              <a:rPr lang="pt-BR" smtClean="0"/>
              <a:t>02/10/2014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1412776"/>
            <a:ext cx="7770440" cy="1524000"/>
          </a:xfrm>
        </p:spPr>
        <p:txBody>
          <a:bodyPr/>
          <a:lstStyle/>
          <a:p>
            <a:r>
              <a:rPr lang="pt-BR" dirty="0" err="1" smtClean="0"/>
              <a:t>Sound</a:t>
            </a:r>
            <a:r>
              <a:rPr lang="pt-BR" dirty="0" smtClean="0"/>
              <a:t> &amp; </a:t>
            </a:r>
            <a:r>
              <a:rPr lang="pt-BR" dirty="0" err="1" smtClean="0"/>
              <a:t>Structure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27200" y="3068960"/>
            <a:ext cx="5712179" cy="1224136"/>
          </a:xfrm>
        </p:spPr>
        <p:txBody>
          <a:bodyPr>
            <a:normAutofit fontScale="40000" lnSpcReduction="20000"/>
          </a:bodyPr>
          <a:lstStyle/>
          <a:p>
            <a:pPr algn="r"/>
            <a:endParaRPr lang="pt-BR" dirty="0" smtClean="0"/>
          </a:p>
          <a:p>
            <a:pPr algn="r"/>
            <a:endParaRPr lang="pt-BR" dirty="0"/>
          </a:p>
          <a:p>
            <a:pPr algn="r"/>
            <a:endParaRPr lang="pt-BR" dirty="0" smtClean="0"/>
          </a:p>
          <a:p>
            <a:r>
              <a:rPr lang="pt-BR" sz="11000" dirty="0" smtClean="0">
                <a:solidFill>
                  <a:schemeClr val="tx1"/>
                </a:solidFill>
              </a:rPr>
              <a:t>John </a:t>
            </a:r>
            <a:r>
              <a:rPr lang="pt-BR" sz="11000" dirty="0" err="1">
                <a:solidFill>
                  <a:schemeClr val="tx1"/>
                </a:solidFill>
              </a:rPr>
              <a:t>Paynter</a:t>
            </a:r>
            <a:r>
              <a:rPr lang="pt-BR" sz="11000" dirty="0">
                <a:solidFill>
                  <a:schemeClr val="tx1"/>
                </a:solidFill>
              </a:rPr>
              <a:t> </a:t>
            </a:r>
          </a:p>
          <a:p>
            <a:endParaRPr lang="pt-BR" sz="4800" dirty="0" smtClean="0">
              <a:solidFill>
                <a:schemeClr val="tx1"/>
              </a:solidFill>
            </a:endParaRPr>
          </a:p>
          <a:p>
            <a:endParaRPr lang="pt-BR" sz="4800" dirty="0">
              <a:solidFill>
                <a:schemeClr val="tx1"/>
              </a:solidFill>
            </a:endParaRPr>
          </a:p>
          <a:p>
            <a:pPr algn="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55776" y="5261138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/>
              <a:t>Adriana  - MEMES II, 2014.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738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692696"/>
            <a:ext cx="42291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5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PAYNTER, J. </a:t>
            </a:r>
            <a:r>
              <a:rPr lang="pt-BR" i="1" dirty="0" err="1" smtClean="0"/>
              <a:t>Sound</a:t>
            </a:r>
            <a:r>
              <a:rPr lang="pt-BR" i="1" dirty="0" smtClean="0"/>
              <a:t> &amp; </a:t>
            </a:r>
            <a:r>
              <a:rPr lang="pt-BR" i="1" dirty="0" err="1" smtClean="0"/>
              <a:t>Structure</a:t>
            </a:r>
            <a:r>
              <a:rPr lang="pt-BR" dirty="0" smtClean="0"/>
              <a:t>. Cambridge </a:t>
            </a:r>
            <a:r>
              <a:rPr lang="pt-BR" dirty="0" err="1" smtClean="0"/>
              <a:t>University</a:t>
            </a:r>
            <a:r>
              <a:rPr lang="pt-BR" dirty="0" smtClean="0"/>
              <a:t> Press, </a:t>
            </a:r>
            <a:r>
              <a:rPr lang="pt-BR" dirty="0" err="1" smtClean="0"/>
              <a:t>Great</a:t>
            </a:r>
            <a:r>
              <a:rPr lang="pt-BR" dirty="0" smtClean="0"/>
              <a:t> </a:t>
            </a:r>
            <a:r>
              <a:rPr lang="pt-BR" dirty="0" err="1" smtClean="0"/>
              <a:t>Britain</a:t>
            </a:r>
            <a:r>
              <a:rPr lang="pt-BR" dirty="0" smtClean="0"/>
              <a:t>, 1992.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51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1763688" y="1052736"/>
            <a:ext cx="1944216" cy="1944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Parte I</a:t>
            </a:r>
          </a:p>
          <a:p>
            <a:pPr algn="ctr"/>
            <a:r>
              <a:rPr lang="pt-BR" dirty="0" smtClean="0"/>
              <a:t>Os sons em música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5148064" y="1052736"/>
            <a:ext cx="1944216" cy="1944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Parte II</a:t>
            </a:r>
          </a:p>
          <a:p>
            <a:pPr algn="ctr"/>
            <a:r>
              <a:rPr lang="pt-BR" dirty="0" smtClean="0"/>
              <a:t>Ideias musicais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1763688" y="3645024"/>
            <a:ext cx="1944216" cy="1944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Parte III</a:t>
            </a:r>
          </a:p>
          <a:p>
            <a:pPr algn="ctr"/>
            <a:r>
              <a:rPr lang="pt-BR" dirty="0" smtClean="0"/>
              <a:t>Pensar e fazer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5220072" y="3645024"/>
            <a:ext cx="1944216" cy="1944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Parte IV</a:t>
            </a:r>
          </a:p>
          <a:p>
            <a:pPr algn="ctr"/>
            <a:r>
              <a:rPr lang="pt-BR" dirty="0" smtClean="0"/>
              <a:t>Modelos de tempo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55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Parte III</a:t>
            </a:r>
            <a:br>
              <a:rPr lang="pt-BR" dirty="0" smtClean="0"/>
            </a:br>
            <a:r>
              <a:rPr lang="pt-BR" dirty="0" smtClean="0"/>
              <a:t>Pensar e Fazer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9. Novos ouvidos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10. Unidade e variação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11. Começar e parar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12. Deixar ir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98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Projeto 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4118056"/>
          </a:xfrm>
        </p:spPr>
        <p:txBody>
          <a:bodyPr>
            <a:normAutofit/>
          </a:bodyPr>
          <a:lstStyle/>
          <a:p>
            <a:endParaRPr lang="pt-BR" dirty="0"/>
          </a:p>
          <a:p>
            <a:pPr marL="0" indent="0" algn="ctr">
              <a:buNone/>
            </a:pPr>
            <a:endParaRPr lang="pt-BR" sz="4400" dirty="0" smtClean="0"/>
          </a:p>
          <a:p>
            <a:pPr marL="0" indent="0" algn="ctr">
              <a:buNone/>
            </a:pPr>
            <a:r>
              <a:rPr lang="pt-BR" sz="4400" dirty="0" smtClean="0"/>
              <a:t>Unidade </a:t>
            </a:r>
            <a:r>
              <a:rPr lang="pt-BR" sz="4400" dirty="0"/>
              <a:t>e </a:t>
            </a:r>
            <a:r>
              <a:rPr lang="pt-BR" sz="4400" dirty="0" smtClean="0"/>
              <a:t>Variação</a:t>
            </a:r>
          </a:p>
        </p:txBody>
      </p:sp>
    </p:spTree>
    <p:extLst>
      <p:ext uri="{BB962C8B-B14F-4D97-AF65-F5344CB8AC3E}">
        <p14:creationId xmlns:p14="http://schemas.microsoft.com/office/powerpoint/2010/main" val="85862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3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07704" y="3429000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+mj-lt"/>
              </a:rPr>
              <a:t>A) Compor </a:t>
            </a:r>
            <a:r>
              <a:rPr lang="pt-BR" sz="2800" dirty="0">
                <a:latin typeface="+mj-lt"/>
              </a:rPr>
              <a:t>uma peça </a:t>
            </a:r>
            <a:r>
              <a:rPr lang="pt-BR" sz="2800" dirty="0" smtClean="0">
                <a:latin typeface="+mj-lt"/>
              </a:rPr>
              <a:t>a </a:t>
            </a:r>
            <a:r>
              <a:rPr lang="pt-BR" sz="2800" dirty="0">
                <a:latin typeface="+mj-lt"/>
              </a:rPr>
              <a:t>partir da </a:t>
            </a:r>
            <a:r>
              <a:rPr lang="pt-BR" sz="2800" dirty="0" smtClean="0">
                <a:latin typeface="+mj-lt"/>
              </a:rPr>
              <a:t>ideia </a:t>
            </a:r>
            <a:r>
              <a:rPr lang="pt-BR" sz="2800" dirty="0">
                <a:latin typeface="+mj-lt"/>
              </a:rPr>
              <a:t>de alternância de </a:t>
            </a:r>
            <a:r>
              <a:rPr lang="pt-BR" sz="2800" dirty="0" smtClean="0">
                <a:latin typeface="+mj-lt"/>
              </a:rPr>
              <a:t>acordes, </a:t>
            </a:r>
            <a:r>
              <a:rPr lang="pt-BR" sz="2800" dirty="0">
                <a:latin typeface="+mj-lt"/>
              </a:rPr>
              <a:t>como </a:t>
            </a:r>
            <a:r>
              <a:rPr lang="pt-BR" sz="2800" dirty="0" smtClean="0">
                <a:latin typeface="+mj-lt"/>
              </a:rPr>
              <a:t> </a:t>
            </a:r>
            <a:r>
              <a:rPr lang="pt-BR" sz="2800" dirty="0">
                <a:latin typeface="+mj-lt"/>
              </a:rPr>
              <a:t>n</a:t>
            </a:r>
            <a:r>
              <a:rPr lang="pt-BR" sz="2800" dirty="0" smtClean="0">
                <a:latin typeface="+mj-lt"/>
              </a:rPr>
              <a:t>o exemplo acima.</a:t>
            </a:r>
            <a:endParaRPr lang="pt-BR" dirty="0">
              <a:latin typeface="+mj-lt"/>
            </a:endParaRPr>
          </a:p>
          <a:p>
            <a:pPr marL="342900" indent="-342900">
              <a:buAutoNum type="alphaUcParenR"/>
            </a:pPr>
            <a:endParaRPr lang="pt-BR" dirty="0" smtClean="0">
              <a:latin typeface="+mj-lt"/>
            </a:endParaRPr>
          </a:p>
          <a:p>
            <a:pPr marL="342900" indent="-342900">
              <a:buAutoNum type="alphaUcParenR"/>
            </a:pPr>
            <a:endParaRPr lang="pt-BR" dirty="0">
              <a:latin typeface="+mj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47260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0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B) Tratar os acordes usados na tarefa “a” como um </a:t>
            </a:r>
            <a:r>
              <a:rPr lang="pt-BR" dirty="0" err="1" smtClean="0"/>
              <a:t>ostinato</a:t>
            </a:r>
            <a:r>
              <a:rPr lang="pt-BR" dirty="0" smtClean="0"/>
              <a:t> para um acompanhamento de uma linha melódica.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Você pode mover o </a:t>
            </a:r>
            <a:r>
              <a:rPr lang="pt-BR" dirty="0" err="1" smtClean="0"/>
              <a:t>ostinato</a:t>
            </a:r>
            <a:r>
              <a:rPr lang="pt-BR" dirty="0" smtClean="0"/>
              <a:t> utilizando inversões de acordes.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547260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3B: 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0690"/>
            <a:ext cx="7344816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1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A) Compor uma peça com acordes movendo-se tranquilamente. </a:t>
            </a:r>
          </a:p>
          <a:p>
            <a:pPr algn="just"/>
            <a:r>
              <a:rPr lang="pt-BR" dirty="0" smtClean="0"/>
              <a:t>Iniciar com acordes de repouso, inserindo tensão gradualmente para o ponto “</a:t>
            </a:r>
            <a:r>
              <a:rPr lang="pt-BR" dirty="0" err="1" smtClean="0"/>
              <a:t>climax</a:t>
            </a:r>
            <a:r>
              <a:rPr lang="pt-BR" dirty="0" smtClean="0"/>
              <a:t>” dissonante.</a:t>
            </a:r>
          </a:p>
          <a:p>
            <a:pPr algn="just"/>
            <a:r>
              <a:rPr lang="pt-BR" dirty="0" smtClean="0"/>
              <a:t> Posteriormente e gradualmente a relação de tensão vai desaparecendo e terminando do mesmo jeito que começou, com um simples acorde consonante.</a:t>
            </a:r>
          </a:p>
          <a:p>
            <a:r>
              <a:rPr lang="pt-BR" dirty="0"/>
              <a:t>Como cada acorde deve ser trabalhado de modo que cresça e diminua a tensão?</a:t>
            </a:r>
          </a:p>
          <a:p>
            <a:r>
              <a:rPr lang="pt-BR" dirty="0" smtClean="0"/>
              <a:t>Como usar a </a:t>
            </a:r>
            <a:r>
              <a:rPr lang="pt-BR" dirty="0"/>
              <a:t>dinâmica (forte e suave)?</a:t>
            </a:r>
          </a:p>
          <a:p>
            <a:pPr algn="just"/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603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4c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Invente um acompanhamento com base na linha melódica proposta.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82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o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1213</TotalTime>
  <Words>221</Words>
  <Application>Microsoft Office PowerPoint</Application>
  <PresentationFormat>Apresentação na tela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Pino</vt:lpstr>
      <vt:lpstr>Sound &amp; Structure</vt:lpstr>
      <vt:lpstr>Apresentação do PowerPoint</vt:lpstr>
      <vt:lpstr>Parte III Pensar e Fazer</vt:lpstr>
      <vt:lpstr>Projeto 10</vt:lpstr>
      <vt:lpstr>Tarefa 3</vt:lpstr>
      <vt:lpstr>Apresentação do PowerPoint</vt:lpstr>
      <vt:lpstr>Tarefa 3B: Exemplo</vt:lpstr>
      <vt:lpstr>Tarefa 4</vt:lpstr>
      <vt:lpstr>Tarefa 4c</vt:lpstr>
      <vt:lpstr>Apresentação do PowerPoint</vt:lpstr>
      <vt:lpstr>Referência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&amp; Structure</dc:title>
  <dc:creator>dri</dc:creator>
  <cp:lastModifiedBy>dri</cp:lastModifiedBy>
  <cp:revision>255</cp:revision>
  <cp:lastPrinted>2014-08-21T14:45:07Z</cp:lastPrinted>
  <dcterms:created xsi:type="dcterms:W3CDTF">2014-08-04T21:40:22Z</dcterms:created>
  <dcterms:modified xsi:type="dcterms:W3CDTF">2014-10-02T17:09:16Z</dcterms:modified>
</cp:coreProperties>
</file>