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2"/>
  </p:notesMasterIdLst>
  <p:handoutMasterIdLst>
    <p:handoutMasterId r:id="rId23"/>
  </p:handoutMasterIdLst>
  <p:sldIdLst>
    <p:sldId id="267" r:id="rId2"/>
    <p:sldId id="374" r:id="rId3"/>
    <p:sldId id="379" r:id="rId4"/>
    <p:sldId id="388" r:id="rId5"/>
    <p:sldId id="381" r:id="rId6"/>
    <p:sldId id="393" r:id="rId7"/>
    <p:sldId id="395" r:id="rId8"/>
    <p:sldId id="394" r:id="rId9"/>
    <p:sldId id="380" r:id="rId10"/>
    <p:sldId id="407" r:id="rId11"/>
    <p:sldId id="397" r:id="rId12"/>
    <p:sldId id="398" r:id="rId13"/>
    <p:sldId id="399" r:id="rId14"/>
    <p:sldId id="400" r:id="rId15"/>
    <p:sldId id="401" r:id="rId16"/>
    <p:sldId id="402" r:id="rId17"/>
    <p:sldId id="403" r:id="rId18"/>
    <p:sldId id="404" r:id="rId19"/>
    <p:sldId id="405" r:id="rId20"/>
    <p:sldId id="406" r:id="rId21"/>
  </p:sldIdLst>
  <p:sldSz cx="12188825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40702"/>
    <a:srgbClr val="64512A"/>
    <a:srgbClr val="860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84ACA7-6520-4852-A8BD-FA872B8ABDC2}" v="2" dt="2023-06-07T21:42:06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4" autoAdjust="0"/>
    <p:restoredTop sz="94660"/>
  </p:normalViewPr>
  <p:slideViewPr>
    <p:cSldViewPr>
      <p:cViewPr varScale="1">
        <p:scale>
          <a:sx n="82" d="100"/>
          <a:sy n="82" d="100"/>
        </p:scale>
        <p:origin x="854" y="6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01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3AA84BD-7627-404F-A9F6-B218A5274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A26C61-4B49-4448-818A-D402E1A3DE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D3B0B4-8D86-4D95-9E4E-2A32C97C32B2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4174607-C7AC-469A-88BD-EC6437083E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8BD5F62-4FD0-42A9-A634-2F60021EF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3FADFBAA-4A23-479C-A121-2EAC7C8466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4004F275-B178-44A9-8307-A3E81CB6C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BE36952-6E1E-41CB-850A-4C91C2D5E7A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2FBB6E3-8FC8-45EB-89C3-492072335E80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CAC7CAC4-BD50-4E4A-A14A-5B2A97C44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AA87F24A-7AC7-4F9B-BE18-08A2B2EC4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08923E-89DF-448D-899B-00ED59CF0AF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F06A25C-9EE4-450D-B200-9FB99A0E38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05437ED4-C8E7-4C6A-B129-E49BB705B1B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37ED4-C8E7-4C6A-B129-E49BB705B1B2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9512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E998266-5B4C-40E2-81C7-8D2508157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95325"/>
            <a:ext cx="6091237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A354BCB-C2D9-4857-B24A-C1AB048366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37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6">
            <a:extLst>
              <a:ext uri="{FF2B5EF4-FFF2-40B4-BE49-F238E27FC236}">
                <a16:creationId xmlns:a16="http://schemas.microsoft.com/office/drawing/2014/main" id="{29E2549F-619C-4227-A6AC-1F815F5F5DC0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600200"/>
            <a:ext cx="9739313" cy="73025"/>
            <a:chOff x="914400" y="1200150"/>
            <a:chExt cx="7306712" cy="54864"/>
          </a:xfrm>
        </p:grpSpPr>
        <p:sp>
          <p:nvSpPr>
            <p:cNvPr id="5" name="Elipse 7">
              <a:extLst>
                <a:ext uri="{FF2B5EF4-FFF2-40B4-BE49-F238E27FC236}">
                  <a16:creationId xmlns:a16="http://schemas.microsoft.com/office/drawing/2014/main" id="{72464430-8EA0-4CB2-B251-8C3481F7C1B5}"/>
                </a:ext>
              </a:extLst>
            </p:cNvPr>
            <p:cNvSpPr/>
            <p:nvPr/>
          </p:nvSpPr>
          <p:spPr>
            <a:xfrm>
              <a:off x="8166327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6" name="Elipse 8">
              <a:extLst>
                <a:ext uri="{FF2B5EF4-FFF2-40B4-BE49-F238E27FC236}">
                  <a16:creationId xmlns:a16="http://schemas.microsoft.com/office/drawing/2014/main" id="{EB9BA5C2-FCD2-439B-A689-CF478B6DE0F2}"/>
                </a:ext>
              </a:extLst>
            </p:cNvPr>
            <p:cNvSpPr/>
            <p:nvPr/>
          </p:nvSpPr>
          <p:spPr>
            <a:xfrm>
              <a:off x="914400" y="12001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7" name="Grupo 9">
              <a:extLst>
                <a:ext uri="{FF2B5EF4-FFF2-40B4-BE49-F238E27FC236}">
                  <a16:creationId xmlns:a16="http://schemas.microsoft.com/office/drawing/2014/main" id="{CB77E4F3-5048-4C29-BD9C-8418C789B1D6}"/>
                </a:ext>
              </a:extLst>
            </p:cNvPr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8" name="Conector reto 10">
                <a:extLst>
                  <a:ext uri="{FF2B5EF4-FFF2-40B4-BE49-F238E27FC236}">
                    <a16:creationId xmlns:a16="http://schemas.microsoft.com/office/drawing/2014/main" id="{FDEF7770-3674-48FB-84B8-02A7797BD21A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ector reto 11">
                <a:extLst>
                  <a:ext uri="{FF2B5EF4-FFF2-40B4-BE49-F238E27FC236}">
                    <a16:creationId xmlns:a16="http://schemas.microsoft.com/office/drawing/2014/main" id="{363D9D2A-7E34-4157-8F6F-B2767C17034B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upo 12">
            <a:extLst>
              <a:ext uri="{FF2B5EF4-FFF2-40B4-BE49-F238E27FC236}">
                <a16:creationId xmlns:a16="http://schemas.microsoft.com/office/drawing/2014/main" id="{71EC20CD-A798-4369-903C-97500E88149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851400"/>
            <a:ext cx="9739313" cy="73025"/>
            <a:chOff x="914400" y="3638550"/>
            <a:chExt cx="7306712" cy="54864"/>
          </a:xfrm>
        </p:grpSpPr>
        <p:sp>
          <p:nvSpPr>
            <p:cNvPr id="11" name="Elipse 13">
              <a:extLst>
                <a:ext uri="{FF2B5EF4-FFF2-40B4-BE49-F238E27FC236}">
                  <a16:creationId xmlns:a16="http://schemas.microsoft.com/office/drawing/2014/main" id="{22612418-45E5-4648-8725-1350A12DFA5B}"/>
                </a:ext>
              </a:extLst>
            </p:cNvPr>
            <p:cNvSpPr/>
            <p:nvPr/>
          </p:nvSpPr>
          <p:spPr>
            <a:xfrm>
              <a:off x="8166327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sp>
          <p:nvSpPr>
            <p:cNvPr id="12" name="Elipse 14">
              <a:extLst>
                <a:ext uri="{FF2B5EF4-FFF2-40B4-BE49-F238E27FC236}">
                  <a16:creationId xmlns:a16="http://schemas.microsoft.com/office/drawing/2014/main" id="{EDD356AC-3D47-43DA-818E-21FCA3E52FBD}"/>
                </a:ext>
              </a:extLst>
            </p:cNvPr>
            <p:cNvSpPr/>
            <p:nvPr/>
          </p:nvSpPr>
          <p:spPr>
            <a:xfrm>
              <a:off x="914400" y="3638550"/>
              <a:ext cx="54785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grpSp>
          <p:nvGrpSpPr>
            <p:cNvPr id="13" name="Grupo 15">
              <a:extLst>
                <a:ext uri="{FF2B5EF4-FFF2-40B4-BE49-F238E27FC236}">
                  <a16:creationId xmlns:a16="http://schemas.microsoft.com/office/drawing/2014/main" id="{8A8BB591-3E60-4A6A-955E-45193BEDA1FB}"/>
                </a:ext>
              </a:extLst>
            </p:cNvPr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4" name="Conector reto 16">
                <a:extLst>
                  <a:ext uri="{FF2B5EF4-FFF2-40B4-BE49-F238E27FC236}">
                    <a16:creationId xmlns:a16="http://schemas.microsoft.com/office/drawing/2014/main" id="{773F54BD-70E9-4143-8A31-74D7E092DC19}"/>
                  </a:ext>
                </a:extLst>
              </p:cNvPr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to 17">
                <a:extLst>
                  <a:ext uri="{FF2B5EF4-FFF2-40B4-BE49-F238E27FC236}">
                    <a16:creationId xmlns:a16="http://schemas.microsoft.com/office/drawing/2014/main" id="{4CF390A4-7F34-49C7-BA52-123FF86D00DC}"/>
                  </a:ext>
                </a:extLst>
              </p:cNvPr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6" name="Espaço Reservado para Data 3">
            <a:extLst>
              <a:ext uri="{FF2B5EF4-FFF2-40B4-BE49-F238E27FC236}">
                <a16:creationId xmlns:a16="http://schemas.microsoft.com/office/drawing/2014/main" id="{89B5DC93-9BEB-416F-B704-6FB2D0EC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EC96A4D-8B48-4D1B-ADC5-A28D5BEAF76F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17" name="Espaço Reservado para Rodapé 4">
            <a:extLst>
              <a:ext uri="{FF2B5EF4-FFF2-40B4-BE49-F238E27FC236}">
                <a16:creationId xmlns:a16="http://schemas.microsoft.com/office/drawing/2014/main" id="{72AC021D-5A99-416E-A7E0-D0A6C96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Número de Slide 5">
            <a:extLst>
              <a:ext uri="{FF2B5EF4-FFF2-40B4-BE49-F238E27FC236}">
                <a16:creationId xmlns:a16="http://schemas.microsoft.com/office/drawing/2014/main" id="{E8F6362F-D9BF-4DB1-83C8-2DEC00F2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EE125E-D6BD-48AE-805F-19D3654E599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83091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1168400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8E650F30-56A0-4654-BF85-60C31594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A42C6-1D2E-4AEE-8ECE-B63C010ACCA1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79318A7-494E-4D15-94AB-ED91F700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32DD14D0-DD99-4A8B-8B13-2DFC657E8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503E0-24D4-4E67-93BD-65F9C9DEFF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95603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0C6FD3-092A-478F-AB2B-4286F1C5C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859D6-15A9-479E-BED3-D15BCEFD8DBC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5CB2E29-8F0B-4075-A9AB-A1A770016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92DFDC-181D-46F9-8D70-7ABA0D15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1BD3-555B-407C-8913-FD83959C65B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8407733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C211727-09BD-4231-8801-BD4AAA26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32F4-224A-4C7F-AEB7-F6E07D00DF14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05725B2-B7BD-45B8-9CC7-953EFF6E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ADCAE06-C7A5-4DF3-9E85-883EDCC1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4826-D9B9-419A-B80F-7801F139DED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3657274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48238895-967E-4838-85F9-C5A30AE6F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234B3-B433-4171-916D-B8462CE84D9A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29E19A4C-5E25-473D-BEE3-9FE78AAD9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672F8A9-D309-458E-8870-DE9E6DCE6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50BBA-BBA4-4D97-BBD1-13CD669A91E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657237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BAF6A65-7E27-4EF9-9E52-EDC27B62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6C7D-FC6A-4466-808F-889D4AF1ADFB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B6C5273E-0939-440A-8C3F-33635360E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CAFB3D1C-A2BD-4904-B592-1F69CDC64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2EA7B-4FE0-4C07-A9EB-D1679AAE75A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546863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D6004D9-F776-4714-B630-5F7A873CC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148D5-6FD8-4947-B981-BD106ABA46A3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EB4CC80F-1AE2-4657-8E73-24D58E20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1B0D569E-B75E-4FD1-B6D6-FA95B4A86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1B2AB-F88A-4C26-B614-208A5C01E5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7438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418FEA6A-3DC1-448B-9D7C-D3FF3C4D8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E4A6-ED22-45AB-8561-1401B753CDBC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56B54C1-4ABE-4FEF-811A-7A93A3590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685277A-62EE-4285-A4AE-DD8B6CB3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FF1DB-B2DF-4EC5-A0F1-7235E740AF7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28932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FACB1B-A321-4BC5-A52C-377930E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FA18-A0AE-4F6C-BAEB-9FA5DD49929A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0B6E00-C612-4706-BB76-966FAFFE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38BA4B-3FE2-4C18-9EDA-1ABE7189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CF0D-90FF-4938-90E1-9253E6572E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9373730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ítulo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Vertical Espaço Reservado para Texto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3FF2CB-9766-4885-B688-96056A963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9F79-E6C0-4558-9CDA-4651CEA74D5B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3D95BB-45AE-4E09-B17C-3B7CA31B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250402-1752-4821-AF3A-1195E8AF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BFFD-3646-44EE-AC26-D53C08239A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368632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8DA02B60-7682-4862-AFEC-DF59F291830A}"/>
              </a:ext>
            </a:extLst>
          </p:cNvPr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sz="2400" dirty="0"/>
          </a:p>
        </p:txBody>
      </p:sp>
      <p:sp>
        <p:nvSpPr>
          <p:cNvPr id="8" name="Retângulo de cantos arredondados 7">
            <a:extLst>
              <a:ext uri="{FF2B5EF4-FFF2-40B4-BE49-F238E27FC236}">
                <a16:creationId xmlns:a16="http://schemas.microsoft.com/office/drawing/2014/main" id="{BBEB6B3B-8DF7-44F0-9DE0-9E150A2CA502}"/>
              </a:ext>
            </a:extLst>
          </p:cNvPr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32" name="Espaço Reservado para Título 1">
            <a:extLst>
              <a:ext uri="{FF2B5EF4-FFF2-40B4-BE49-F238E27FC236}">
                <a16:creationId xmlns:a16="http://schemas.microsoft.com/office/drawing/2014/main" id="{5D9EDBBA-A4E7-46C0-A665-4F8513F10B8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431800"/>
            <a:ext cx="97504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33" name="Espaço Reservado para Texto 2">
            <a:extLst>
              <a:ext uri="{FF2B5EF4-FFF2-40B4-BE49-F238E27FC236}">
                <a16:creationId xmlns:a16="http://schemas.microsoft.com/office/drawing/2014/main" id="{615C1E81-03BA-4CAA-A251-75AE630846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803400"/>
            <a:ext cx="97504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24B7980-C599-48FC-8DE0-B958C1F85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37613" y="6172200"/>
            <a:ext cx="1217612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0D3A53C7-2F0A-4C83-85B6-7A55DAD5D5C6}" type="datetimeFigureOut">
              <a:rPr lang="pt-BR"/>
              <a:pPr>
                <a:defRPr/>
              </a:pPr>
              <a:t>15/05/2024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5B3CFA-EC42-48FF-9676-C32362DC8D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741521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B0CDEB-7418-41D2-8AD6-FF9E8BD6EF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58425" y="6172200"/>
            <a:ext cx="711200" cy="30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966F3510-56BC-4769-82D2-6F817F16EA8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nstantia" pitchFamily="18" charset="0"/>
        </a:defRPr>
      </a:lvl9pPr>
    </p:titleStyle>
    <p:bodyStyle>
      <a:lvl1pPr marL="246063" indent="-246063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4931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50938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2563" indent="-24606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wmf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ítulo 1">
            <a:extLst>
              <a:ext uri="{FF2B5EF4-FFF2-40B4-BE49-F238E27FC236}">
                <a16:creationId xmlns:a16="http://schemas.microsoft.com/office/drawing/2014/main" id="{8B4B0AB8-DF23-4A96-9E67-24995D5DA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438" y="2708275"/>
            <a:ext cx="9436100" cy="1625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altLang="pt-BR" sz="4000" dirty="0"/>
              <a:t>Aula </a:t>
            </a:r>
            <a:r>
              <a:rPr lang="pt-BR" altLang="pt-BR" sz="4000" dirty="0" smtClean="0"/>
              <a:t>20</a:t>
            </a:r>
            <a:r>
              <a:rPr lang="pt-BR" altLang="pt-BR" sz="4000" dirty="0" smtClean="0"/>
              <a:t>:</a:t>
            </a:r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4000" dirty="0"/>
              <a:t/>
            </a:r>
            <a:br>
              <a:rPr lang="pt-BR" altLang="pt-BR" sz="4000" dirty="0"/>
            </a:br>
            <a:r>
              <a:rPr lang="pt-BR" altLang="pt-BR" sz="4000" dirty="0"/>
              <a:t> </a:t>
            </a:r>
            <a:r>
              <a:rPr lang="pt-BR" altLang="pt-BR" sz="3200" dirty="0">
                <a:solidFill>
                  <a:schemeClr val="tx1"/>
                </a:solidFill>
              </a:rPr>
              <a:t>O desenvolvimentismo no Brasil: a CNI e o desenvolvimentismo do setor privado </a:t>
            </a:r>
          </a:p>
        </p:txBody>
      </p:sp>
      <p:sp>
        <p:nvSpPr>
          <p:cNvPr id="5123" name="Subtítulo 2">
            <a:extLst>
              <a:ext uri="{FF2B5EF4-FFF2-40B4-BE49-F238E27FC236}">
                <a16:creationId xmlns:a16="http://schemas.microsoft.com/office/drawing/2014/main" id="{966C610A-FB49-4607-A369-DF4A2661C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8563" y="5013325"/>
            <a:ext cx="9429750" cy="9906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t-BR" altLang="pt-BR" sz="1900" cap="none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endParaRPr lang="pt-BR" altLang="pt-BR" sz="1900" cap="none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t-BR" altLang="pt-BR" sz="1900" cap="none" dirty="0" err="1"/>
              <a:t>Rec</a:t>
            </a:r>
            <a:r>
              <a:rPr lang="pt-BR" altLang="pt-BR" sz="1900" cap="none" dirty="0"/>
              <a:t> 3402 Desenvolvimento e pensamento econômico Brasileiro 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</a:pPr>
            <a:r>
              <a:rPr lang="pt-BR" altLang="pt-BR" sz="1900" cap="none" dirty="0"/>
              <a:t>1º </a:t>
            </a:r>
            <a:r>
              <a:rPr lang="pt-BR" altLang="pt-BR" sz="1900" cap="none"/>
              <a:t>semestre </a:t>
            </a:r>
            <a:r>
              <a:rPr lang="pt-BR" altLang="pt-BR" sz="1900" cap="none" smtClean="0"/>
              <a:t>2024</a:t>
            </a:r>
            <a:endParaRPr lang="pt-BR" altLang="pt-BR" sz="1900" cap="none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D3B7106-CF00-48CC-AA31-7BC8560D3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431800"/>
            <a:ext cx="10563225" cy="693738"/>
          </a:xfrm>
        </p:spPr>
        <p:txBody>
          <a:bodyPr/>
          <a:lstStyle/>
          <a:p>
            <a:r>
              <a:rPr lang="pt-BR" altLang="pt-BR" dirty="0"/>
              <a:t>Roberto Simonsen (1889 – 1948)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4089E58-DCB8-450A-A2D1-5D183F61D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412875"/>
            <a:ext cx="6551613" cy="4657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sz="2000"/>
              <a:t>Empresário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Engenheiro civil (Poli) 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 empresas na área da construção civil</a:t>
            </a:r>
          </a:p>
          <a:p>
            <a:pPr>
              <a:lnSpc>
                <a:spcPct val="80000"/>
              </a:lnSpc>
            </a:pPr>
            <a:r>
              <a:rPr lang="pt-BR" altLang="pt-BR" sz="2000"/>
              <a:t>Líder patronal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28- vice presidente da Centro Industrial de São Paulo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Desde 35 presidente da CNI e 37 da FIESP</a:t>
            </a:r>
          </a:p>
          <a:p>
            <a:pPr>
              <a:lnSpc>
                <a:spcPct val="80000"/>
              </a:lnSpc>
            </a:pPr>
            <a:r>
              <a:rPr lang="pt-BR" altLang="pt-BR" sz="2000"/>
              <a:t>Representação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Apoia Julio Prestes e revolução de 32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Representante classista na Constituinte de 33 e representante no congresso a partir de 1935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37 - Conselho federal de comércio exterior e, 44 - Conselho nacional de Política industrial e comercial</a:t>
            </a:r>
          </a:p>
          <a:p>
            <a:pPr lvl="1">
              <a:lnSpc>
                <a:spcPct val="80000"/>
              </a:lnSpc>
            </a:pPr>
            <a:r>
              <a:rPr lang="pt-BR" altLang="pt-BR" sz="1800"/>
              <a:t> Senador pelo PSD em 45 quando participa da Constituinte de 46</a:t>
            </a:r>
          </a:p>
        </p:txBody>
      </p:sp>
      <p:sp>
        <p:nvSpPr>
          <p:cNvPr id="11268" name="Espaço Reservado para Conteúdo 1">
            <a:extLst>
              <a:ext uri="{FF2B5EF4-FFF2-40B4-BE49-F238E27FC236}">
                <a16:creationId xmlns:a16="http://schemas.microsoft.com/office/drawing/2014/main" id="{D50A0346-6581-4FF6-8120-B2F099BAD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86575" y="1412875"/>
            <a:ext cx="4773613" cy="465772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pt-BR" altLang="pt-BR" sz="2000" dirty="0"/>
          </a:p>
          <a:p>
            <a:pPr>
              <a:lnSpc>
                <a:spcPct val="80000"/>
              </a:lnSpc>
            </a:pPr>
            <a:r>
              <a:rPr lang="pt-BR" altLang="pt-BR" sz="2000" dirty="0"/>
              <a:t>Promove (participa ) encontros importantes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I seminário Brasileiro de economistas (43)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I conferencia Nacional da Industria (44)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I Conferencia Nacional das classes produtoras (45) </a:t>
            </a:r>
          </a:p>
          <a:p>
            <a:pPr>
              <a:lnSpc>
                <a:spcPct val="80000"/>
              </a:lnSpc>
            </a:pPr>
            <a:r>
              <a:rPr lang="pt-BR" altLang="pt-BR" sz="2000" dirty="0"/>
              <a:t>Acadêmico</a:t>
            </a:r>
          </a:p>
          <a:p>
            <a:pPr lvl="1">
              <a:lnSpc>
                <a:spcPct val="80000"/>
              </a:lnSpc>
            </a:pPr>
            <a:r>
              <a:rPr lang="pt-BR" altLang="pt-BR" sz="1800" dirty="0"/>
              <a:t>Um dos criadores da Escola Livre de Sociologia e Política (33)</a:t>
            </a:r>
          </a:p>
          <a:p>
            <a:pPr lvl="2">
              <a:lnSpc>
                <a:spcPct val="80000"/>
              </a:lnSpc>
            </a:pPr>
            <a:r>
              <a:rPr lang="pt-BR" altLang="pt-BR" sz="1600" dirty="0"/>
              <a:t>Professor catedrático de História Econômica do Brasil, publica </a:t>
            </a:r>
            <a:r>
              <a:rPr lang="pt-BR" altLang="pt-BR" sz="1600" i="1" dirty="0"/>
              <a:t>História Econômica do Brasil</a:t>
            </a:r>
            <a:r>
              <a:rPr lang="pt-BR" altLang="pt-BR" sz="1600" dirty="0"/>
              <a:t> (37), Evolução Industrial do Brasil (39)</a:t>
            </a:r>
          </a:p>
          <a:p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259975388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DBA5EB4-A425-4D79-8B4F-22AE1C834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476250"/>
            <a:ext cx="11304588" cy="5976938"/>
          </a:xfrm>
        </p:spPr>
        <p:txBody>
          <a:bodyPr/>
          <a:lstStyle/>
          <a:p>
            <a:r>
              <a:rPr lang="pt-BR" altLang="pt-BR" sz="2000"/>
              <a:t>Faleceu em 1948 (59 anos),participa apenas dos debates inaugurais e deixa legado importante mas não participa dos debates dos anos 50 -60</a:t>
            </a:r>
          </a:p>
          <a:p>
            <a:pPr lvl="1"/>
            <a:r>
              <a:rPr lang="pt-BR" altLang="pt-BR" sz="1800"/>
              <a:t>Desenvolvimentista inaugural </a:t>
            </a:r>
          </a:p>
          <a:p>
            <a:r>
              <a:rPr lang="pt-BR" altLang="pt-BR" sz="2000"/>
              <a:t>Anos 30 e 40: Interprete </a:t>
            </a:r>
          </a:p>
          <a:p>
            <a:pPr lvl="1"/>
            <a:r>
              <a:rPr lang="pt-BR" altLang="pt-BR" sz="1800"/>
              <a:t>Entre a liderança industrialista e a elaboração intelectual</a:t>
            </a:r>
          </a:p>
          <a:p>
            <a:pPr lvl="1"/>
            <a:r>
              <a:rPr lang="pt-BR" altLang="pt-BR" sz="1800"/>
              <a:t>Entre a defesa de questão da esfera empresarial privada e a discussão de politica estatais </a:t>
            </a:r>
          </a:p>
          <a:p>
            <a:pPr lvl="1"/>
            <a:r>
              <a:rPr lang="pt-BR" altLang="pt-BR" sz="1800"/>
              <a:t>Entre a causa paulista e a adesão ao varguismo</a:t>
            </a:r>
          </a:p>
          <a:p>
            <a:pPr lvl="1"/>
            <a:r>
              <a:rPr lang="pt-BR" altLang="pt-BR" sz="1800"/>
              <a:t>entre a história e a economia, entre o foreano e o nacional</a:t>
            </a:r>
          </a:p>
          <a:p>
            <a:pPr lvl="2"/>
            <a:r>
              <a:rPr lang="pt-BR" altLang="pt-BR" sz="1600"/>
              <a:t>Como visto em aula anterior: debate com Gudin</a:t>
            </a:r>
          </a:p>
          <a:p>
            <a:pPr lvl="3"/>
            <a:r>
              <a:rPr lang="pt-BR" altLang="pt-BR" sz="1400"/>
              <a:t>argumentação teórica ainda incipiente, não existe ainda plenamente teóricos do planejamento (internacional), economia do desenvolvimento com visão cepalina)</a:t>
            </a:r>
          </a:p>
          <a:p>
            <a:pPr lvl="3"/>
            <a:r>
              <a:rPr lang="pt-BR" altLang="pt-BR" sz="1400"/>
              <a:t>Múltiplas referências: Apoio em alguns atores do inicio das teorias do planejamento (Woytinski e Prokopovitch) e do desenvolvimentismo (Manoelescu)e antigos defensores de processo de industrialização (List, Wagner, Rodbertus) </a:t>
            </a:r>
          </a:p>
          <a:p>
            <a:pPr lvl="3"/>
            <a:r>
              <a:rPr lang="pt-BR" altLang="pt-BR" sz="1400"/>
              <a:t>Busca apoio no empírico – histórico, desenvolvimento é considerado um processo histórico, mas faz uma construção analítica sobre este conteúdo que para muitos ainda deixa a desejar ou será superada por outros </a:t>
            </a:r>
          </a:p>
          <a:p>
            <a:pPr lvl="4"/>
            <a:r>
              <a:rPr lang="pt-BR" altLang="pt-BR" sz="1400"/>
              <a:t>H Brasil: Colonização raízes do atraso; Ciclos (João Lucio de Azevedo)– insegurança, baixa estabilidade dos processo de acumulação – “caráter efêmero da riqueza”</a:t>
            </a:r>
          </a:p>
          <a:p>
            <a:pPr lvl="4"/>
            <a:r>
              <a:rPr lang="pt-BR" altLang="pt-BR" sz="1400"/>
              <a:t>H Geral: Protecionismo – fez parte da história das nações desenvolvidas - List</a:t>
            </a:r>
          </a:p>
          <a:p>
            <a:pPr lvl="1"/>
            <a:r>
              <a:rPr lang="pt-BR" altLang="pt-BR" sz="1800"/>
              <a:t>Um dos construtores da interpretações sobre o Brasil, mas visto como sendo superado por outros </a:t>
            </a:r>
          </a:p>
          <a:p>
            <a:pPr lvl="4"/>
            <a:endParaRPr lang="pt-BR" altLang="pt-BR" sz="1400"/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69E6D1D2-5338-4854-ADEC-7128EC986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620713"/>
            <a:ext cx="10901363" cy="5738812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/>
              <a:t>Elementos básicos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Industrialização como forma de superação da pobreza (usa história econômica)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Fatores de produção aplicados a setores agrícolas e minerais – são de baixo rendimento e sujeitos a instabilidade econômica – usa teses de Manuelescu (Manoilesco): progresso técnico é eminentemente industrial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Critica a reestruturação econômica do imediato pós guerra e Plano Marshall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Condiciona a América Latina a voltar a ser países agrícolas ou mineradores e regresso à pobreza</a:t>
            </a:r>
          </a:p>
          <a:p>
            <a:pPr lvl="4">
              <a:lnSpc>
                <a:spcPct val="70000"/>
              </a:lnSpc>
            </a:pPr>
            <a:r>
              <a:rPr lang="pt-BR" altLang="pt-BR" sz="1400"/>
              <a:t>Usa exemplos históricos de desenvolvimento com base na industrialização (EUA, Alemanha, Japão) – papel do Estado e proteção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Industrialização deve ser promovida de forma integrada (industria de base e resto da pirâmide industrial) – problemas com estrangulamentos  - Planejamento  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Promoção da industrialização depende de apoio governamental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Mecanismos de mercado insuficientes (ou nocivos)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Mecanismos principais: proteção e planejamento 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Defesa do Protecionismo anterior (passagem dec 20/30 e debates 34/35), defesa do planejamento durante a II guerra Mundial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Usa tese do chutando à escada (novamente usa história econômica e argumento da industria nascente de List) 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Estado – planejamento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Propõe a criação da </a:t>
            </a:r>
            <a:r>
              <a:rPr lang="pt-BR" altLang="pt-BR" sz="1400" i="1"/>
              <a:t>Junta Central de Planificação</a:t>
            </a:r>
            <a:r>
              <a:rPr lang="pt-BR" altLang="pt-BR" sz="1400"/>
              <a:t> – debate com Gudin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Financiamento: bancos industriais e canalização de recursos estrangeiros 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Direcionamento de recursos (poupança) para determinadas atividades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Arbitragem das relações capital – trabalho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Atividade exercidas por setor privado ou publico quando o setor privado estiver ausente (químico, material bélico)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C58FF9A-C90B-4DEE-A405-BD845209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981075"/>
          </a:xfrm>
        </p:spPr>
        <p:txBody>
          <a:bodyPr/>
          <a:lstStyle/>
          <a:p>
            <a:r>
              <a:rPr lang="pt-BR" altLang="pt-BR"/>
              <a:t>Estatais e capital estrangeiro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87B6473-B3EA-4466-900D-86B7656A0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9275" y="1557338"/>
            <a:ext cx="11090275" cy="4751387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/>
              <a:t>Simonsen: empresas estatais são quase que uma conseqüência (desdobramento) natural da programação econômica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Estatização possível (necessária) na ausência de interesses (capacidade) do empresariado nacional 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Com tempo esta estatização ocorre e toma dimensões maiores – divergência dentro da CNI, FIESP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Defesa de moderada participação em setores onde iniciativa privada não interessada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reivindica processo de consulta (conversa com entidades de classe)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Este processo inclusive chega num impasse na questão do petróleo e da criação da Petrobras</a:t>
            </a:r>
          </a:p>
          <a:p>
            <a:pPr lvl="4">
              <a:lnSpc>
                <a:spcPct val="70000"/>
              </a:lnSpc>
            </a:pPr>
            <a:r>
              <a:rPr lang="pt-BR" altLang="pt-BR" sz="1400"/>
              <a:t>CNI não consegue se posicionar – divergência de opiniões </a:t>
            </a:r>
          </a:p>
          <a:p>
            <a:pPr>
              <a:lnSpc>
                <a:spcPct val="70000"/>
              </a:lnSpc>
            </a:pPr>
            <a:r>
              <a:rPr lang="pt-BR" altLang="pt-BR" sz="2000"/>
              <a:t>Questão é parecida quanto ao capital estrangeiro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Posicionamento dúbio: </a:t>
            </a:r>
          </a:p>
          <a:p>
            <a:pPr lvl="1">
              <a:lnSpc>
                <a:spcPct val="70000"/>
              </a:lnSpc>
            </a:pPr>
            <a:r>
              <a:rPr lang="pt-BR" altLang="pt-BR" sz="1800"/>
              <a:t>favorável se não for possível capital nacional e faz defesa de políticas que o proteja frente a concorrência “desigual” do capital estrangeiro u promovam a associação entre os dois em posição de igualdade 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Debates se acirram com instrução 113 e regras de remessa de lucro</a:t>
            </a:r>
          </a:p>
          <a:p>
            <a:pPr lvl="2">
              <a:lnSpc>
                <a:spcPct val="70000"/>
              </a:lnSpc>
            </a:pPr>
            <a:r>
              <a:rPr lang="pt-BR" altLang="pt-BR" sz="1600"/>
              <a:t>Se capital nacional não entrar é melhor o capital estrangeiro ou estatal?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CNI no caso do petróleo pró Petrobras</a:t>
            </a:r>
          </a:p>
          <a:p>
            <a:pPr lvl="3">
              <a:lnSpc>
                <a:spcPct val="70000"/>
              </a:lnSpc>
            </a:pPr>
            <a:r>
              <a:rPr lang="pt-BR" altLang="pt-BR" sz="1400"/>
              <a:t>No caso do setor elétrico CNI é a favor das empresas estrangeiras</a:t>
            </a: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19DA803-349E-48DF-81D7-3A801E824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563" y="0"/>
            <a:ext cx="9750425" cy="1168400"/>
          </a:xfrm>
        </p:spPr>
        <p:txBody>
          <a:bodyPr/>
          <a:lstStyle/>
          <a:p>
            <a:r>
              <a:rPr lang="pt-BR" altLang="pt-BR"/>
              <a:t>Depois da morte de Simonsen ...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C0D0A40E-00BD-4CCD-8C7A-03449C183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268413"/>
            <a:ext cx="10944225" cy="5113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/>
              <a:t>CNI continua levando à frente pontos principais, com alguns trunfos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Crises internacionais sucessivas e problemas da construção do novo mundo 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Exportações brasileiras enfrentam dificuldades e problemas de abastecimento 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Industrialização e fortalecimento do mercado interno forma de enfrentar estas crise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Defesa de regras protecionistas para solução de problemas de BP (sistema tarifário 57)</a:t>
            </a:r>
          </a:p>
          <a:p>
            <a:pPr lvl="2">
              <a:lnSpc>
                <a:spcPct val="80000"/>
              </a:lnSpc>
            </a:pPr>
            <a:r>
              <a:rPr lang="pt-BR" altLang="pt-BR"/>
              <a:t>Esta industrialização não pode ser feita de maneira improvisada – deve haver coordenação </a:t>
            </a:r>
          </a:p>
          <a:p>
            <a:pPr>
              <a:lnSpc>
                <a:spcPct val="80000"/>
              </a:lnSpc>
            </a:pPr>
            <a:r>
              <a:rPr lang="pt-BR" altLang="pt-BR"/>
              <a:t>Polemicas em torno de até onde deve haver participação do Estado e do capital estrangeiro: posição moderada da CNI nos dois casos</a:t>
            </a:r>
          </a:p>
          <a:p>
            <a:pPr>
              <a:lnSpc>
                <a:spcPct val="80000"/>
              </a:lnSpc>
            </a:pPr>
            <a:r>
              <a:rPr lang="pt-BR" altLang="pt-BR"/>
              <a:t>Novas discussões: Estabilização e distributiva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Questão da ampliação do crédito e do comportamento da política monetária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Mecanismos de poupança forçados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Salários</a:t>
            </a:r>
          </a:p>
          <a:p>
            <a:pPr lvl="1">
              <a:lnSpc>
                <a:spcPct val="80000"/>
              </a:lnSpc>
            </a:pPr>
            <a:r>
              <a:rPr lang="pt-BR" altLang="pt-BR"/>
              <a:t>Tributação e participação dos lucros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29F3075B-DE3D-467F-A926-9F1394668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836613"/>
          </a:xfrm>
        </p:spPr>
        <p:txBody>
          <a:bodyPr/>
          <a:lstStyle/>
          <a:p>
            <a:r>
              <a:rPr lang="pt-BR" altLang="pt-BR"/>
              <a:t>Credito e estabilização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8423FFA-F47D-4BE9-A313-5060D1A1E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412875"/>
            <a:ext cx="11088688" cy="496887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pt-BR" altLang="pt-BR" sz="2000" dirty="0"/>
              <a:t>Parte importante da reivindicação do empresariado é o crédito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Para muitos liberais esta defesa da expansão creditícia era uma das explicações do processo inflacionários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 err="1"/>
              <a:t>Gudin</a:t>
            </a:r>
            <a:r>
              <a:rPr lang="pt-BR" altLang="pt-BR" sz="1600" dirty="0"/>
              <a:t>, Bulhões: Politica monetária (e creditícia) em pleno emprego só conduz a inflação </a:t>
            </a:r>
          </a:p>
          <a:p>
            <a:pPr>
              <a:lnSpc>
                <a:spcPct val="70000"/>
              </a:lnSpc>
            </a:pPr>
            <a:r>
              <a:rPr lang="pt-BR" altLang="pt-BR" sz="2000" dirty="0"/>
              <a:t>Desenvolvimentistas do setor privado retiram a ideia da expansão do crédito como causadora da inflação, esta vem de três fontes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Déficit publico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Elevações salariais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Deficiência da oferta de bens agrícolas (alimentos)</a:t>
            </a:r>
          </a:p>
          <a:p>
            <a:pPr>
              <a:lnSpc>
                <a:spcPct val="70000"/>
              </a:lnSpc>
            </a:pPr>
            <a:r>
              <a:rPr lang="pt-BR" altLang="pt-BR" sz="2000" dirty="0"/>
              <a:t>João Paulo de Almeida Magalhães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Teto do crescimento em países desenvolvido é pleno emprego do fator trabalho, mas não nos países subdesenvolvidos onde existe oferta abundante (elástica) de emprego, neste caso  teto é a escassez de capital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/>
              <a:t>Este teto é inclusive </a:t>
            </a:r>
            <a:r>
              <a:rPr lang="pt-BR" altLang="pt-BR" sz="1600" dirty="0" err="1"/>
              <a:t>deslocável</a:t>
            </a:r>
            <a:r>
              <a:rPr lang="pt-BR" altLang="pt-BR" sz="1600" dirty="0"/>
              <a:t> pela ampliação da poupança </a:t>
            </a:r>
          </a:p>
          <a:p>
            <a:pPr lvl="1">
              <a:lnSpc>
                <a:spcPct val="70000"/>
              </a:lnSpc>
            </a:pPr>
            <a:r>
              <a:rPr lang="pt-BR" altLang="pt-BR" sz="1800" dirty="0"/>
              <a:t>Uma forma de ampliar esta poupança é pela inflação, esta reduz o salário real e amplia os lucros favorecendo o crescimento (ocorrendo uma espécie de poupança forçada)</a:t>
            </a:r>
          </a:p>
          <a:p>
            <a:pPr lvl="2">
              <a:lnSpc>
                <a:spcPct val="70000"/>
              </a:lnSpc>
            </a:pPr>
            <a:r>
              <a:rPr lang="pt-BR" altLang="pt-BR" sz="1600" dirty="0"/>
              <a:t>Inflação é funcional ao desenvolvimento do país enquanto não se substituir esta poupança forçada pela poupança voluntária</a:t>
            </a: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796ACA3-C214-4FAF-846C-22FA7C566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31800"/>
            <a:ext cx="9750425" cy="836613"/>
          </a:xfrm>
        </p:spPr>
        <p:txBody>
          <a:bodyPr/>
          <a:lstStyle/>
          <a:p>
            <a:r>
              <a:rPr lang="pt-BR" altLang="pt-BR"/>
              <a:t>A questão distributiva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D40AA00-6994-4D4A-AF8D-F82D84F83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1628800"/>
            <a:ext cx="10944225" cy="4729162"/>
          </a:xfrm>
        </p:spPr>
        <p:txBody>
          <a:bodyPr/>
          <a:lstStyle/>
          <a:p>
            <a:r>
              <a:rPr lang="pt-BR" altLang="pt-BR" dirty="0"/>
              <a:t>Ponto chave da argumentação desta corrente é que a base do crescimento do país (do emprego e da renda) esta no </a:t>
            </a:r>
            <a:r>
              <a:rPr lang="pt-BR" altLang="pt-BR" u="sng" dirty="0"/>
              <a:t>reinvestimento</a:t>
            </a:r>
            <a:r>
              <a:rPr lang="pt-BR" altLang="pt-BR" dirty="0"/>
              <a:t> dos lucros das empresas</a:t>
            </a:r>
          </a:p>
          <a:p>
            <a:pPr lvl="2"/>
            <a:r>
              <a:rPr lang="pt-BR" altLang="pt-BR" dirty="0"/>
              <a:t>Debate de João Paulo de Almeida Magalhães com Celso Furtado sobre reinvestimento das empresas e das classes ricas</a:t>
            </a:r>
          </a:p>
          <a:p>
            <a:pPr lvl="1"/>
            <a:r>
              <a:rPr lang="pt-BR" altLang="pt-BR" dirty="0"/>
              <a:t>Defesa da manutenção (ampliação)  da lucratividade industrial tem algumas implicações </a:t>
            </a:r>
          </a:p>
          <a:p>
            <a:pPr lvl="2"/>
            <a:r>
              <a:rPr lang="pt-BR" altLang="pt-BR" dirty="0"/>
              <a:t>Tributárias: evitar tributações excessivas que comprometam lucro (e reinvestimento) – posicionamento normalmente contrário a impostos diretos sobre renda das empresas </a:t>
            </a:r>
          </a:p>
          <a:p>
            <a:pPr lvl="3"/>
            <a:r>
              <a:rPr lang="pt-BR" altLang="pt-BR" dirty="0"/>
              <a:t>Impostos indiretos e sobre consumo são preferíveis</a:t>
            </a:r>
          </a:p>
          <a:p>
            <a:pPr lvl="2"/>
            <a:r>
              <a:rPr lang="pt-BR" altLang="pt-BR" dirty="0"/>
              <a:t>Salariais: defesa de uma política de salário mínimo mas com cuidado nos aumentos que esta política propõe; </a:t>
            </a:r>
          </a:p>
          <a:p>
            <a:pPr lvl="4"/>
            <a:r>
              <a:rPr lang="pt-BR" altLang="pt-BR" dirty="0"/>
              <a:t>Elevação do salário (mínimo) põe em risco reinvestimentos e/ou é geradora de inflação</a:t>
            </a:r>
          </a:p>
          <a:p>
            <a:pPr lvl="3"/>
            <a:r>
              <a:rPr lang="pt-BR" altLang="pt-BR" dirty="0"/>
              <a:t>Defesa também de remuneração pelo principio da produtividade marginal  </a:t>
            </a:r>
          </a:p>
          <a:p>
            <a:pPr lvl="4"/>
            <a:r>
              <a:rPr lang="pt-BR" altLang="pt-BR" dirty="0"/>
              <a:t>Também crescente posicionamento contrário a encargos trabalhistas, por exemplo no debate sobre a regra de participação nos lucros por parte dos empregados </a:t>
            </a:r>
          </a:p>
          <a:p>
            <a:pPr lvl="3"/>
            <a:endParaRPr lang="pt-BR" altLang="pt-BR" dirty="0"/>
          </a:p>
          <a:p>
            <a:pPr lvl="1"/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D1860CCF-75B0-417B-ADC5-FA33B1680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0044" y="-2701131"/>
            <a:ext cx="6408737" cy="1218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301C0345-E9AB-471F-BC47-4CB556015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08275"/>
            <a:ext cx="11855450" cy="1368425"/>
          </a:xfrm>
          <a:prstGeom prst="rect">
            <a:avLst/>
          </a:prstGeom>
          <a:noFill/>
          <a:ln w="5715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5248243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737AC91D-565F-49D7-ABCB-3A4B0253C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1196975"/>
            <a:ext cx="10463213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>
            <a:extLst>
              <a:ext uri="{FF2B5EF4-FFF2-40B4-BE49-F238E27FC236}">
                <a16:creationId xmlns:a16="http://schemas.microsoft.com/office/drawing/2014/main" id="{4AC9C109-6CD8-4125-ACE2-7F713AEE7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6176" y="-4430713"/>
            <a:ext cx="792162" cy="1046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DE8AEB7B-D834-4BC3-87F8-FD8794504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404813"/>
            <a:ext cx="1055687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:a16="http://schemas.microsoft.com/office/drawing/2014/main" id="{1BAE5FD2-6C83-4416-BBB1-7A128DD51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852738"/>
            <a:ext cx="10945812" cy="1223962"/>
          </a:xfrm>
          <a:prstGeom prst="rect">
            <a:avLst/>
          </a:prstGeom>
          <a:noFill/>
          <a:ln w="5715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1620720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C0866694-A56D-4B29-90BD-6AF9BC8A2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813"/>
            <a:ext cx="1055688" cy="576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BFEC408B-23F7-49D0-B1B3-A8AECA875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66644" y="-4753768"/>
            <a:ext cx="863600" cy="1118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8E1A42AA-D163-4858-9CA8-ADDBD9970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836613"/>
            <a:ext cx="11180762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Rectangle 5">
            <a:extLst>
              <a:ext uri="{FF2B5EF4-FFF2-40B4-BE49-F238E27FC236}">
                <a16:creationId xmlns:a16="http://schemas.microsoft.com/office/drawing/2014/main" id="{32CF9D69-8AB8-40AC-8893-EB63024E2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" y="2636838"/>
            <a:ext cx="11736388" cy="1152525"/>
          </a:xfrm>
          <a:prstGeom prst="rect">
            <a:avLst/>
          </a:prstGeom>
          <a:noFill/>
          <a:ln w="7620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8534483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0763421-9960-44B6-A7CB-1DF419811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8913"/>
            <a:ext cx="10968037" cy="106203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pt-BR" sz="2000" b="1">
                <a:latin typeface="Arial" panose="020B0604020202020204" pitchFamily="34" charset="0"/>
                <a:cs typeface="Lucida Sans Unicode" panose="020B0602030504020204" pitchFamily="34" charset="0"/>
              </a:rPr>
              <a:t>Desenvolvimentismo divergências 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FD442B0-8166-4A2F-8F77-E727A83F054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22300" y="908050"/>
            <a:ext cx="11325225" cy="5616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09600" indent="-609600" defTabSz="449263">
              <a:lnSpc>
                <a:spcPct val="83000"/>
              </a:lnSpc>
            </a:pPr>
            <a:r>
              <a:rPr lang="pt-BR" altLang="pt-BR" sz="2000" b="1"/>
              <a:t>3 correntes 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Desenvolvimentismo setor privado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Desenvolvimentismo setor publico – não nacionalista 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Desenvolvimentismo setor publico – nacionalista</a:t>
            </a:r>
          </a:p>
          <a:p>
            <a:pPr marL="609600" indent="-609600" defTabSz="449263">
              <a:lnSpc>
                <a:spcPct val="83000"/>
              </a:lnSpc>
            </a:pPr>
            <a:r>
              <a:rPr lang="pt-BR" altLang="pt-BR" sz="2000" b="1"/>
              <a:t>3 aspectos: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Papel do capital estrangeiro</a:t>
            </a:r>
          </a:p>
          <a:p>
            <a:pPr marL="825500" lvl="1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1800" b="1"/>
              <a:t>		</a:t>
            </a:r>
            <a:r>
              <a:rPr lang="pt-BR" altLang="pt-BR" b="1"/>
              <a:t>Grau de envolvimento do Estado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pt-BR" altLang="pt-BR" b="1"/>
              <a:t>Relação capital privado e políticas publicas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pt-BR" altLang="pt-BR" b="1"/>
              <a:t>Papel das Estatais</a:t>
            </a:r>
            <a:r>
              <a:rPr lang="pt-BR" altLang="pt-BR" sz="1800" b="1"/>
              <a:t> </a:t>
            </a:r>
          </a:p>
          <a:p>
            <a:pPr marL="609600" indent="-609600" defTabSz="449263">
              <a:lnSpc>
                <a:spcPct val="83000"/>
              </a:lnSpc>
              <a:buFont typeface="Arial" panose="020B0604020202020204" pitchFamily="34" charset="0"/>
              <a:buNone/>
            </a:pPr>
            <a:r>
              <a:rPr lang="pt-BR" altLang="pt-BR" sz="2000" b="1"/>
              <a:t>		Grau de atenção aos aspectos relativos à </a:t>
            </a:r>
            <a:r>
              <a:rPr lang="en-GB" altLang="pt-BR" sz="2000" b="1"/>
              <a:t>estabilidade  monetaria e fiscal (inflação)‏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en-GB" altLang="pt-BR" b="1"/>
              <a:t>Harmonia entre crescimento e estabilização</a:t>
            </a:r>
          </a:p>
          <a:p>
            <a:pPr marL="1473200" lvl="4" indent="-609600" defTabSz="449263">
              <a:lnSpc>
                <a:spcPct val="83000"/>
              </a:lnSpc>
              <a:buFont typeface="Wingdings" panose="05000000000000000000" pitchFamily="2" charset="2"/>
              <a:buChar char="Ø"/>
            </a:pPr>
            <a:r>
              <a:rPr lang="en-GB" altLang="pt-BR" b="1"/>
              <a:t>Até onde aceita tese estruturalista de inflação</a:t>
            </a:r>
            <a:r>
              <a:rPr lang="en-GB" altLang="pt-BR" sz="1200"/>
              <a:t> </a:t>
            </a:r>
            <a:endParaRPr lang="pt-BR" altLang="pt-BR" sz="120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8CADD4D2-34D5-4F64-9118-855C7FBB0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438" y="1773238"/>
            <a:ext cx="5113337" cy="431800"/>
          </a:xfrm>
          <a:prstGeom prst="rect">
            <a:avLst/>
          </a:prstGeom>
          <a:noFill/>
          <a:ln w="7620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9C3C9C19-DC6E-4794-B15D-1F7E21CF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79382" y="-3748881"/>
            <a:ext cx="476250" cy="1007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>
            <a:extLst>
              <a:ext uri="{FF2B5EF4-FFF2-40B4-BE49-F238E27FC236}">
                <a16:creationId xmlns:a16="http://schemas.microsoft.com/office/drawing/2014/main" id="{D94D8177-4AA6-4367-A8DE-2E917BE8A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42607" y="-1105694"/>
            <a:ext cx="5040312" cy="978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>
            <a:extLst>
              <a:ext uri="{FF2B5EF4-FFF2-40B4-BE49-F238E27FC236}">
                <a16:creationId xmlns:a16="http://schemas.microsoft.com/office/drawing/2014/main" id="{2362D543-385F-4892-AD13-2D9BCFB00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04813"/>
            <a:ext cx="1055687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>
            <a:extLst>
              <a:ext uri="{FF2B5EF4-FFF2-40B4-BE49-F238E27FC236}">
                <a16:creationId xmlns:a16="http://schemas.microsoft.com/office/drawing/2014/main" id="{05307D56-4A7C-4FF0-8202-DD1541E98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3194" y="-4129881"/>
            <a:ext cx="720725" cy="979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Rectangle 6">
            <a:extLst>
              <a:ext uri="{FF2B5EF4-FFF2-40B4-BE49-F238E27FC236}">
                <a16:creationId xmlns:a16="http://schemas.microsoft.com/office/drawing/2014/main" id="{C1B461B7-5380-44FA-A660-D2040060F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2852738"/>
            <a:ext cx="10440988" cy="1223962"/>
          </a:xfrm>
          <a:prstGeom prst="rect">
            <a:avLst/>
          </a:prstGeom>
          <a:noFill/>
          <a:ln w="76200">
            <a:solidFill>
              <a:srgbClr val="E4070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5270481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1CF0AAE-0BF9-4209-BA3A-2B291AC5E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476672"/>
            <a:ext cx="9750425" cy="765175"/>
          </a:xfrm>
        </p:spPr>
        <p:txBody>
          <a:bodyPr/>
          <a:lstStyle/>
          <a:p>
            <a:r>
              <a:rPr lang="pt-BR" altLang="pt-BR" dirty="0"/>
              <a:t>Desenvolvimentistas do setor privado</a:t>
            </a:r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2CE8503-2645-467A-9371-4072ACAD4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1340768"/>
            <a:ext cx="10801350" cy="5184775"/>
          </a:xfrm>
        </p:spPr>
        <p:txBody>
          <a:bodyPr/>
          <a:lstStyle/>
          <a:p>
            <a:r>
              <a:rPr lang="pt-BR" altLang="pt-BR" sz="2800" dirty="0"/>
              <a:t>Esta corrente é talvez a mais antiga das correntes desenvolvimentista, iniciando nos anos 30 seu posicionamento</a:t>
            </a:r>
          </a:p>
          <a:p>
            <a:pPr lvl="1"/>
            <a:r>
              <a:rPr lang="pt-BR" altLang="pt-BR" sz="2400" dirty="0"/>
              <a:t>Defesa da industrialização - planejada</a:t>
            </a:r>
          </a:p>
          <a:p>
            <a:pPr lvl="1"/>
            <a:r>
              <a:rPr lang="pt-BR" altLang="pt-BR" sz="2400" dirty="0"/>
              <a:t>Defesa dos interesses do capital nacional neste processo de modernização</a:t>
            </a:r>
          </a:p>
          <a:p>
            <a:r>
              <a:rPr lang="pt-BR" altLang="pt-BR" sz="2800" dirty="0"/>
              <a:t>Núcleo de empresários industriais </a:t>
            </a:r>
          </a:p>
          <a:p>
            <a:pPr lvl="3"/>
            <a:r>
              <a:rPr lang="pt-BR" altLang="pt-BR" sz="2400" dirty="0"/>
              <a:t>Roberto Simonsen (engenheiro – Poli, construção civil) </a:t>
            </a:r>
          </a:p>
          <a:p>
            <a:pPr lvl="3"/>
            <a:r>
              <a:rPr lang="pt-BR" altLang="pt-BR" sz="2400" dirty="0" err="1"/>
              <a:t>Euvaldo</a:t>
            </a:r>
            <a:r>
              <a:rPr lang="pt-BR" altLang="pt-BR" sz="2400" dirty="0"/>
              <a:t> </a:t>
            </a:r>
            <a:r>
              <a:rPr lang="pt-BR" altLang="pt-BR" sz="2400" dirty="0" err="1"/>
              <a:t>Lodi</a:t>
            </a:r>
            <a:r>
              <a:rPr lang="pt-BR" altLang="pt-BR" sz="2400" dirty="0"/>
              <a:t> (engenheiro de Minas – industrial do ramo metalúrgico, siderúrgico, deputado em varias legislaturas)</a:t>
            </a:r>
          </a:p>
          <a:p>
            <a:pPr lvl="3"/>
            <a:r>
              <a:rPr lang="pt-BR" altLang="pt-BR" sz="2400" dirty="0"/>
              <a:t>Jorge Street, (médico, indústria têxtil – fundador da Vila Operaria Maria </a:t>
            </a:r>
            <a:r>
              <a:rPr lang="pt-BR" altLang="pt-BR" sz="2400" dirty="0" err="1"/>
              <a:t>Zelia</a:t>
            </a:r>
            <a:r>
              <a:rPr lang="pt-BR" altLang="pt-BR" sz="2400" dirty="0"/>
              <a:t>)</a:t>
            </a:r>
          </a:p>
          <a:p>
            <a:pPr lvl="3"/>
            <a:r>
              <a:rPr lang="pt-BR" altLang="pt-BR" sz="2400" dirty="0" err="1"/>
              <a:t>Morvan</a:t>
            </a:r>
            <a:r>
              <a:rPr lang="pt-BR" altLang="pt-BR" sz="2400" dirty="0"/>
              <a:t> Figueiredo (indústria de vidro e louças)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715A3C3-ADA7-41D5-973E-1AA76CAD7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388" y="576262"/>
            <a:ext cx="9750425" cy="620713"/>
          </a:xfrm>
        </p:spPr>
        <p:txBody>
          <a:bodyPr/>
          <a:lstStyle/>
          <a:p>
            <a:pPr algn="ctr"/>
            <a:r>
              <a:rPr lang="pt-BR" altLang="pt-BR" dirty="0"/>
              <a:t>Desenvolvimentistas do setor privado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01F6E49F-646A-4F9D-B7F4-5A4545BC3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04" y="1340768"/>
            <a:ext cx="11593512" cy="5184775"/>
          </a:xfrm>
        </p:spPr>
        <p:txBody>
          <a:bodyPr/>
          <a:lstStyle/>
          <a:p>
            <a:pPr lvl="1">
              <a:lnSpc>
                <a:spcPct val="100000"/>
              </a:lnSpc>
            </a:pPr>
            <a:r>
              <a:rPr lang="pt-BR" altLang="pt-BR" sz="3200" dirty="0"/>
              <a:t>reunidos em algumas associações patronais </a:t>
            </a:r>
          </a:p>
          <a:p>
            <a:pPr lvl="2">
              <a:lnSpc>
                <a:spcPct val="100000"/>
              </a:lnSpc>
            </a:pPr>
            <a:r>
              <a:rPr lang="pt-BR" altLang="pt-BR" sz="2800" dirty="0"/>
              <a:t>Centro das Industrias do Estado de São Paulo, Centro Industrial do Brasil, Federação das Industrias de São Paulo, Confederação Nacional da Industria</a:t>
            </a:r>
          </a:p>
          <a:p>
            <a:pPr lvl="3">
              <a:lnSpc>
                <a:spcPct val="100000"/>
              </a:lnSpc>
            </a:pPr>
            <a:r>
              <a:rPr lang="pt-BR" altLang="pt-BR" sz="2400" dirty="0"/>
              <a:t>Dentro do CNI: Conselho Econômico e Departamento Econômico</a:t>
            </a:r>
          </a:p>
          <a:p>
            <a:pPr lvl="4">
              <a:lnSpc>
                <a:spcPct val="100000"/>
              </a:lnSpc>
            </a:pPr>
            <a:r>
              <a:rPr lang="pt-BR" altLang="pt-BR" sz="2400" dirty="0"/>
              <a:t>Revistas: </a:t>
            </a:r>
            <a:r>
              <a:rPr lang="pt-BR" altLang="pt-BR" sz="2400" i="1" dirty="0"/>
              <a:t>Estudos Econômicos</a:t>
            </a:r>
            <a:r>
              <a:rPr lang="pt-BR" altLang="pt-BR" sz="2400" dirty="0"/>
              <a:t> e </a:t>
            </a:r>
            <a:r>
              <a:rPr lang="pt-BR" altLang="pt-BR" sz="2400" i="1" dirty="0"/>
              <a:t>Desenvolvimento e Conjuntura</a:t>
            </a:r>
            <a:r>
              <a:rPr lang="pt-BR" altLang="pt-BR" sz="2400" dirty="0"/>
              <a:t> </a:t>
            </a:r>
          </a:p>
          <a:p>
            <a:pPr lvl="1">
              <a:lnSpc>
                <a:spcPct val="100000"/>
              </a:lnSpc>
            </a:pPr>
            <a:r>
              <a:rPr lang="pt-BR" altLang="pt-BR" sz="3200" dirty="0"/>
              <a:t>com participação em varias agencias econômicas governamentais. Ação especialmente dentro dos:</a:t>
            </a:r>
          </a:p>
          <a:p>
            <a:pPr lvl="2">
              <a:lnSpc>
                <a:spcPct val="100000"/>
              </a:lnSpc>
            </a:pPr>
            <a:r>
              <a:rPr lang="pt-BR" altLang="pt-BR" sz="2400" dirty="0"/>
              <a:t>Ministério do Trabalho, Industria e Comércio (Conselho Nacional de Política Industrial e Comercial)</a:t>
            </a:r>
          </a:p>
          <a:p>
            <a:pPr lvl="2">
              <a:lnSpc>
                <a:spcPct val="100000"/>
              </a:lnSpc>
            </a:pPr>
            <a:r>
              <a:rPr lang="pt-BR" altLang="pt-BR" sz="2400" dirty="0"/>
              <a:t> Conselho Federal de Comércio Exterior (ligado à Presidência da República)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08-MORVAM%20FIGUEIREDO%2030101946%2030091948">
            <a:extLst>
              <a:ext uri="{FF2B5EF4-FFF2-40B4-BE49-F238E27FC236}">
                <a16:creationId xmlns:a16="http://schemas.microsoft.com/office/drawing/2014/main" id="{A59F8122-DA35-4399-B179-6FF81856B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00" y="836613"/>
            <a:ext cx="20764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6">
            <a:extLst>
              <a:ext uri="{FF2B5EF4-FFF2-40B4-BE49-F238E27FC236}">
                <a16:creationId xmlns:a16="http://schemas.microsoft.com/office/drawing/2014/main" id="{FE2293BB-C7DD-4443-BC4D-105E8342A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4138" y="3933825"/>
            <a:ext cx="21605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Morvan Figueiredo</a:t>
            </a:r>
          </a:p>
        </p:txBody>
      </p:sp>
      <p:pic>
        <p:nvPicPr>
          <p:cNvPr id="10244" name="Picture 8" descr="fig_euvaldolodi">
            <a:extLst>
              <a:ext uri="{FF2B5EF4-FFF2-40B4-BE49-F238E27FC236}">
                <a16:creationId xmlns:a16="http://schemas.microsoft.com/office/drawing/2014/main" id="{3C5A070E-B2E1-44C9-A488-F7454411A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836613"/>
            <a:ext cx="2478087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>
            <a:extLst>
              <a:ext uri="{FF2B5EF4-FFF2-40B4-BE49-F238E27FC236}">
                <a16:creationId xmlns:a16="http://schemas.microsoft.com/office/drawing/2014/main" id="{8E940258-B09F-4F02-AEE6-7A156479F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4076700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Euvaldo Lodi</a:t>
            </a:r>
          </a:p>
        </p:txBody>
      </p:sp>
      <p:pic>
        <p:nvPicPr>
          <p:cNvPr id="10246" name="Picture 11" descr="roberto+simonsen">
            <a:extLst>
              <a:ext uri="{FF2B5EF4-FFF2-40B4-BE49-F238E27FC236}">
                <a16:creationId xmlns:a16="http://schemas.microsoft.com/office/drawing/2014/main" id="{A0C9FEEB-12CB-4037-87CA-95823B34F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908050"/>
            <a:ext cx="2090737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12">
            <a:extLst>
              <a:ext uri="{FF2B5EF4-FFF2-40B4-BE49-F238E27FC236}">
                <a16:creationId xmlns:a16="http://schemas.microsoft.com/office/drawing/2014/main" id="{89441AB9-C05C-4C53-B44F-7F32F9B5B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4149725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Roberto Simonsen</a:t>
            </a:r>
          </a:p>
        </p:txBody>
      </p:sp>
      <p:pic>
        <p:nvPicPr>
          <p:cNvPr id="10248" name="Picture 14" descr="Jorge+Street+-+Street+e+Zelia+em+1897+aa">
            <a:extLst>
              <a:ext uri="{FF2B5EF4-FFF2-40B4-BE49-F238E27FC236}">
                <a16:creationId xmlns:a16="http://schemas.microsoft.com/office/drawing/2014/main" id="{D5BB9DAC-BAD7-4C9A-97C6-5D7C2CA04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836613"/>
            <a:ext cx="254317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5">
            <a:extLst>
              <a:ext uri="{FF2B5EF4-FFF2-40B4-BE49-F238E27FC236}">
                <a16:creationId xmlns:a16="http://schemas.microsoft.com/office/drawing/2014/main" id="{E07CC674-E1B3-4D56-8454-B3852B29B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9238" y="4005263"/>
            <a:ext cx="15827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Jorge Street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24104F-ED1A-4296-B5EA-1A4A9B75A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31800"/>
            <a:ext cx="11593513" cy="4762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Desenvolvimentistas do setor privado - </a:t>
            </a:r>
            <a:r>
              <a:rPr lang="pt-BR" dirty="0" err="1"/>
              <a:t>Euvaldo</a:t>
            </a:r>
            <a:r>
              <a:rPr lang="pt-BR" dirty="0"/>
              <a:t> </a:t>
            </a:r>
            <a:r>
              <a:rPr lang="pt-BR" dirty="0" err="1"/>
              <a:t>Lodi</a:t>
            </a:r>
            <a:r>
              <a:rPr lang="pt-BR" dirty="0"/>
              <a:t> (1896 – 1956)</a:t>
            </a:r>
          </a:p>
        </p:txBody>
      </p:sp>
      <p:sp>
        <p:nvSpPr>
          <p:cNvPr id="13315" name="Espaço Reservado para Conteúdo 2">
            <a:extLst>
              <a:ext uri="{FF2B5EF4-FFF2-40B4-BE49-F238E27FC236}">
                <a16:creationId xmlns:a16="http://schemas.microsoft.com/office/drawing/2014/main" id="{AAB89919-BB60-4FE9-AA1C-9FF6612FF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375" y="1052513"/>
            <a:ext cx="5659438" cy="5472112"/>
          </a:xfrm>
        </p:spPr>
        <p:txBody>
          <a:bodyPr/>
          <a:lstStyle/>
          <a:p>
            <a:pPr lvl="1"/>
            <a:r>
              <a:rPr lang="pt-BR" altLang="pt-BR"/>
              <a:t>Engenheiro – Escola de Minas de Ouro Preto</a:t>
            </a:r>
          </a:p>
          <a:p>
            <a:pPr lvl="1"/>
            <a:r>
              <a:rPr lang="pt-BR" altLang="pt-BR"/>
              <a:t>Empresário</a:t>
            </a:r>
          </a:p>
          <a:p>
            <a:pPr lvl="2"/>
            <a:r>
              <a:rPr lang="pt-BR" altLang="pt-BR"/>
              <a:t>fundador da usina siderúrgica Gorceix, em Caeté (MG), e presidente das Cia. Ferro Brasileiro, Cia. Industrial de Ferro S.A., Cia. Carbonífera Metropolitana (em Santa Catarina), Eletrometal S.A., Fábrica de Tecidos de Seda Santa Helena (em Petrópolis, RJ) e Fábrica Rehem Metalúrgica S.A. </a:t>
            </a:r>
          </a:p>
          <a:p>
            <a:pPr lvl="2"/>
            <a:r>
              <a:rPr lang="pt-BR" altLang="pt-BR"/>
              <a:t>convidado, em 1923, para participar da Comissão Nacional de Siderurgia</a:t>
            </a:r>
          </a:p>
          <a:p>
            <a:pPr lvl="1"/>
            <a:r>
              <a:rPr lang="pt-BR" altLang="pt-BR"/>
              <a:t>Lider  patronal</a:t>
            </a:r>
          </a:p>
          <a:p>
            <a:pPr lvl="2"/>
            <a:r>
              <a:rPr lang="pt-BR" altLang="pt-BR"/>
              <a:t>Presidente do Centro Industrial de Juiz de Fora,</a:t>
            </a:r>
          </a:p>
          <a:p>
            <a:pPr lvl="2"/>
            <a:r>
              <a:rPr lang="pt-BR" altLang="pt-BR"/>
              <a:t>Membro da CIB e da FIRJ</a:t>
            </a:r>
          </a:p>
          <a:p>
            <a:pPr lvl="2"/>
            <a:r>
              <a:rPr lang="pt-BR" altLang="pt-BR"/>
              <a:t>Um dos fundadores da CNI </a:t>
            </a:r>
          </a:p>
          <a:p>
            <a:pPr lvl="1"/>
            <a:endParaRPr lang="pt-BR" altLang="pt-BR"/>
          </a:p>
          <a:p>
            <a:pPr lvl="1"/>
            <a:endParaRPr lang="pt-BR" altLang="pt-BR"/>
          </a:p>
          <a:p>
            <a:pPr lvl="1"/>
            <a:endParaRPr lang="pt-BR" altLang="pt-BR"/>
          </a:p>
          <a:p>
            <a:pPr lvl="1"/>
            <a:endParaRPr lang="pt-BR" altLang="pt-BR"/>
          </a:p>
        </p:txBody>
      </p:sp>
      <p:sp>
        <p:nvSpPr>
          <p:cNvPr id="13316" name="Espaço Reservado para Conteúdo 8">
            <a:extLst>
              <a:ext uri="{FF2B5EF4-FFF2-40B4-BE49-F238E27FC236}">
                <a16:creationId xmlns:a16="http://schemas.microsoft.com/office/drawing/2014/main" id="{A6186007-0879-4BB4-9120-1E6904FF5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1052513"/>
            <a:ext cx="5586412" cy="5018087"/>
          </a:xfrm>
        </p:spPr>
        <p:txBody>
          <a:bodyPr/>
          <a:lstStyle/>
          <a:p>
            <a:pPr lvl="1"/>
            <a:r>
              <a:rPr lang="pt-BR" altLang="pt-BR"/>
              <a:t>representação</a:t>
            </a:r>
          </a:p>
          <a:p>
            <a:pPr lvl="2"/>
            <a:r>
              <a:rPr lang="pt-BR" altLang="pt-BR"/>
              <a:t>Participa da revolução de 30</a:t>
            </a:r>
          </a:p>
          <a:p>
            <a:pPr lvl="2"/>
            <a:r>
              <a:rPr lang="pt-BR" altLang="pt-BR"/>
              <a:t>membro de comissões revisoras de tarifas (31, 32, 35)</a:t>
            </a:r>
          </a:p>
          <a:p>
            <a:pPr lvl="2"/>
            <a:r>
              <a:rPr lang="pt-BR" altLang="pt-BR"/>
              <a:t>Membro do CFCE e do CNPI</a:t>
            </a:r>
          </a:p>
          <a:p>
            <a:pPr lvl="2"/>
            <a:r>
              <a:rPr lang="pt-BR" altLang="pt-BR"/>
              <a:t>Representante dos empregadores na assembleia constituinte de 33 </a:t>
            </a:r>
          </a:p>
          <a:p>
            <a:pPr lvl="3"/>
            <a:r>
              <a:rPr lang="pt-BR" altLang="pt-BR"/>
              <a:t> relatoria de diversos capítulos dentre eles ordem econômica</a:t>
            </a:r>
          </a:p>
          <a:p>
            <a:pPr lvl="2"/>
            <a:r>
              <a:rPr lang="pt-BR" altLang="pt-BR"/>
              <a:t>Deputado classista em 1935, deputado pelo PSD em 46 e 51</a:t>
            </a:r>
          </a:p>
          <a:p>
            <a:pPr lvl="2"/>
            <a:r>
              <a:rPr lang="pt-BR" altLang="pt-BR"/>
              <a:t>Presidente da missão Abbink (depois substituído por Bulhões)</a:t>
            </a:r>
          </a:p>
          <a:p>
            <a:pPr lvl="2"/>
            <a:r>
              <a:rPr lang="pt-BR" altLang="pt-BR"/>
              <a:t>Primeiro presidente do SENAI e tb fundador do SESI</a:t>
            </a:r>
          </a:p>
          <a:p>
            <a:endParaRPr lang="pt-BR" altLang="pt-BR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>
            <a:extLst>
              <a:ext uri="{FF2B5EF4-FFF2-40B4-BE49-F238E27FC236}">
                <a16:creationId xmlns:a16="http://schemas.microsoft.com/office/drawing/2014/main" id="{B9214DE3-5968-4FA2-B66A-9F1444E9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404664"/>
            <a:ext cx="9750425" cy="1168400"/>
          </a:xfrm>
        </p:spPr>
        <p:txBody>
          <a:bodyPr/>
          <a:lstStyle/>
          <a:p>
            <a:r>
              <a:rPr lang="pt-BR" altLang="pt-BR" dirty="0"/>
              <a:t>Desenvolvimentistas do setor privado </a:t>
            </a:r>
            <a:br>
              <a:rPr lang="pt-BR" altLang="pt-BR" dirty="0"/>
            </a:br>
            <a:r>
              <a:rPr lang="pt-BR" altLang="pt-BR" dirty="0" err="1"/>
              <a:t>Morvan</a:t>
            </a:r>
            <a:r>
              <a:rPr lang="pt-BR" altLang="pt-BR" dirty="0"/>
              <a:t> Figueiredo (1890 – 1950)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B22A3C5-BFED-4D7D-83B8-189FC097A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79" y="1700808"/>
            <a:ext cx="11233249" cy="4267200"/>
          </a:xfrm>
        </p:spPr>
        <p:txBody>
          <a:bodyPr/>
          <a:lstStyle/>
          <a:p>
            <a:pPr>
              <a:defRPr/>
            </a:pPr>
            <a:r>
              <a:rPr lang="pt-BR" dirty="0"/>
              <a:t>Membro da família Dias de Figueiredo</a:t>
            </a:r>
          </a:p>
          <a:p>
            <a:pPr lvl="1">
              <a:defRPr/>
            </a:pPr>
            <a:r>
              <a:rPr lang="pt-BR" dirty="0"/>
              <a:t>Atua no setor de vidro, louças  </a:t>
            </a:r>
          </a:p>
          <a:p>
            <a:pPr lvl="2">
              <a:defRPr/>
            </a:pPr>
            <a:r>
              <a:rPr lang="pt-BR" dirty="0"/>
              <a:t>Nadir Figueiredo e Cia– um dos grupos mais importantes do pais no setor </a:t>
            </a:r>
          </a:p>
          <a:p>
            <a:pPr lvl="1">
              <a:defRPr/>
            </a:pPr>
            <a:r>
              <a:rPr lang="pt-BR" dirty="0"/>
              <a:t>Se associa com Standard </a:t>
            </a:r>
            <a:r>
              <a:rPr lang="pt-BR" dirty="0" err="1"/>
              <a:t>Oil</a:t>
            </a:r>
            <a:r>
              <a:rPr lang="pt-BR" dirty="0"/>
              <a:t> e forma a Cia Nacional de </a:t>
            </a:r>
            <a:r>
              <a:rPr lang="pt-BR" dirty="0" err="1"/>
              <a:t>Gas</a:t>
            </a:r>
            <a:r>
              <a:rPr lang="pt-BR" dirty="0"/>
              <a:t> Esso</a:t>
            </a:r>
          </a:p>
          <a:p>
            <a:pPr>
              <a:defRPr/>
            </a:pPr>
            <a:r>
              <a:rPr lang="pt-BR" dirty="0"/>
              <a:t>Sindicato patronal do setor de vidros e louças (tanto produtivo como comercial)</a:t>
            </a:r>
          </a:p>
          <a:p>
            <a:pPr>
              <a:defRPr/>
            </a:pPr>
            <a:r>
              <a:rPr lang="pt-BR" dirty="0"/>
              <a:t>Influencia na FIESP na qual foi presidente em 1948 e na CNI</a:t>
            </a:r>
          </a:p>
          <a:p>
            <a:pPr>
              <a:defRPr/>
            </a:pPr>
            <a:r>
              <a:rPr lang="pt-BR" dirty="0"/>
              <a:t>Participa de diversas comissões de reformas tributarias e da comissão do anteprojeto para o estatuto do Petróleo </a:t>
            </a:r>
          </a:p>
          <a:p>
            <a:pPr>
              <a:defRPr/>
            </a:pPr>
            <a:r>
              <a:rPr lang="pt-BR" dirty="0"/>
              <a:t>Ministro do Trabalho no Governo Dutra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F562E043-E19C-4F6B-B414-6F658DD3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38" y="431800"/>
            <a:ext cx="11377612" cy="40481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t-BR" dirty="0"/>
              <a:t>Desenvolvimentistas do setor privado – Jorge Street (1863 – 1939)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578B3A70-DEB0-49A0-943C-87BAD7645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052513"/>
            <a:ext cx="5789613" cy="5545137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t-BR" sz="2600" dirty="0"/>
              <a:t>Formado em Medicina – 1886</a:t>
            </a:r>
          </a:p>
          <a:p>
            <a:pPr>
              <a:defRPr/>
            </a:pPr>
            <a:r>
              <a:rPr lang="pt-BR" sz="2600" dirty="0"/>
              <a:t>Empresário do setor têxtil </a:t>
            </a:r>
          </a:p>
          <a:p>
            <a:pPr lvl="1">
              <a:defRPr/>
            </a:pPr>
            <a:r>
              <a:rPr lang="pt-BR" sz="2300" dirty="0"/>
              <a:t>Rio de Janeiro: Cia Nacional de tecidos de Juta</a:t>
            </a:r>
          </a:p>
          <a:p>
            <a:pPr lvl="1">
              <a:defRPr/>
            </a:pPr>
            <a:r>
              <a:rPr lang="pt-BR" sz="2300" dirty="0"/>
              <a:t>São Paulo: Fabrica de Juta Santana e Fabrica de tecidos Maria </a:t>
            </a:r>
            <a:r>
              <a:rPr lang="pt-BR" sz="2300" dirty="0" err="1"/>
              <a:t>Zelia</a:t>
            </a:r>
            <a:r>
              <a:rPr lang="pt-BR" sz="2300" dirty="0"/>
              <a:t>, Cia Paulista de Tecelagem</a:t>
            </a:r>
          </a:p>
          <a:p>
            <a:pPr>
              <a:defRPr/>
            </a:pPr>
            <a:r>
              <a:rPr lang="pt-BR" sz="2600" dirty="0"/>
              <a:t>Líder setorial</a:t>
            </a:r>
          </a:p>
          <a:p>
            <a:pPr lvl="1">
              <a:defRPr/>
            </a:pPr>
            <a:r>
              <a:rPr lang="pt-BR" sz="2300" dirty="0"/>
              <a:t>Membro da sociedade auxiliadora da indústria nacional</a:t>
            </a:r>
          </a:p>
          <a:p>
            <a:pPr lvl="1">
              <a:defRPr/>
            </a:pPr>
            <a:r>
              <a:rPr lang="pt-BR" sz="2300" dirty="0"/>
              <a:t>Fundador do Centro Industrial do Brasil junto com </a:t>
            </a:r>
            <a:r>
              <a:rPr lang="pt-BR" sz="2300" dirty="0" err="1"/>
              <a:t>Serzedello</a:t>
            </a:r>
            <a:r>
              <a:rPr lang="pt-BR" sz="2300" dirty="0"/>
              <a:t> Correa</a:t>
            </a:r>
          </a:p>
          <a:p>
            <a:pPr lvl="1">
              <a:defRPr/>
            </a:pPr>
            <a:r>
              <a:rPr lang="pt-BR" sz="2300" dirty="0"/>
              <a:t>Fundadores da FIESP</a:t>
            </a:r>
          </a:p>
          <a:p>
            <a:pPr>
              <a:defRPr/>
            </a:pPr>
            <a:r>
              <a:rPr lang="pt-BR" sz="2600" dirty="0"/>
              <a:t>Representação setorial</a:t>
            </a:r>
          </a:p>
          <a:p>
            <a:pPr lvl="1">
              <a:defRPr/>
            </a:pPr>
            <a:r>
              <a:rPr lang="pt-BR" sz="2300" dirty="0"/>
              <a:t>Na Primeira republica membro de comissões de revisão tarifaria (com Leopoldo de Bulhões)</a:t>
            </a:r>
          </a:p>
          <a:p>
            <a:pPr lvl="1">
              <a:defRPr/>
            </a:pPr>
            <a:r>
              <a:rPr lang="pt-BR" sz="2300" dirty="0"/>
              <a:t>1931: Diretor do departamento nacional de indústria e comercio (no MTIC)</a:t>
            </a:r>
          </a:p>
          <a:p>
            <a:pPr lvl="1">
              <a:defRPr/>
            </a:pPr>
            <a:r>
              <a:rPr lang="pt-BR" sz="2300" dirty="0"/>
              <a:t>1934: Diretor do departamento estadual do trabalho</a:t>
            </a:r>
          </a:p>
          <a:p>
            <a:pPr>
              <a:defRPr/>
            </a:pPr>
            <a:endParaRPr lang="pt-BR" dirty="0"/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F583B8D5-FEEE-4BF0-B8B2-A4B76CE3C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6013" y="1052513"/>
            <a:ext cx="5443537" cy="5184775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pt-BR" sz="3300" dirty="0"/>
              <a:t>Defesa do protecionismo x inflação</a:t>
            </a:r>
          </a:p>
          <a:p>
            <a:pPr>
              <a:defRPr/>
            </a:pPr>
            <a:r>
              <a:rPr lang="pt-BR" sz="3300" dirty="0"/>
              <a:t>Debates sobre artificialismo da indústria </a:t>
            </a:r>
          </a:p>
          <a:p>
            <a:pPr>
              <a:defRPr/>
            </a:pPr>
            <a:r>
              <a:rPr lang="pt-BR" sz="3300" dirty="0"/>
              <a:t>Paternalismo consciente</a:t>
            </a:r>
          </a:p>
          <a:p>
            <a:pPr lvl="1">
              <a:defRPr/>
            </a:pPr>
            <a:r>
              <a:rPr lang="pt-BR" sz="2600" dirty="0"/>
              <a:t>Aceita certas reinvindicações trabalhistas e </a:t>
            </a:r>
            <a:r>
              <a:rPr lang="pt-BR" sz="2600" dirty="0" err="1"/>
              <a:t>tb</a:t>
            </a:r>
            <a:r>
              <a:rPr lang="pt-BR" sz="2600" dirty="0"/>
              <a:t> criação de uma legislação com direitos e deveres </a:t>
            </a:r>
          </a:p>
          <a:p>
            <a:pPr lvl="1">
              <a:defRPr/>
            </a:pPr>
            <a:r>
              <a:rPr lang="pt-BR" sz="2600" dirty="0"/>
              <a:t>Pioneiro na adoção de algumas modalidades de assistência social, novos métodos de higiene e proteção a seus operários</a:t>
            </a:r>
          </a:p>
          <a:p>
            <a:pPr lvl="2">
              <a:defRPr/>
            </a:pPr>
            <a:r>
              <a:rPr lang="pt-BR" sz="2300" dirty="0"/>
              <a:t>Em 1908 introduziu na fábrica Santana e em 1914 na Maria Zélia, creche, jardim de infância e um grupo escolar. </a:t>
            </a:r>
          </a:p>
          <a:p>
            <a:pPr lvl="2">
              <a:defRPr/>
            </a:pPr>
            <a:r>
              <a:rPr lang="pt-BR" sz="2300" dirty="0"/>
              <a:t>Mandou construir trezentas casas para alugar a seus trabalhadores, além de instalar armazéns para a venda de gêneros de primeira necessidade  - Vila Operaria Maria </a:t>
            </a:r>
            <a:r>
              <a:rPr lang="pt-BR" sz="2300" dirty="0" err="1"/>
              <a:t>Zelia</a:t>
            </a:r>
            <a:endParaRPr lang="pt-BR" sz="2300" dirty="0"/>
          </a:p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6B5D3C7F-158F-4E9F-9083-76A9390F0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780" y="764704"/>
            <a:ext cx="10728325" cy="561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t-BR" altLang="pt-BR" dirty="0"/>
              <a:t>Corrente acaba por se dispersar nos anos 50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Morte de R. Simonsen – 1948; 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Morte de </a:t>
            </a:r>
            <a:r>
              <a:rPr lang="pt-BR" altLang="pt-BR" dirty="0" err="1"/>
              <a:t>Euvaldo</a:t>
            </a:r>
            <a:r>
              <a:rPr lang="pt-BR" altLang="pt-BR" dirty="0"/>
              <a:t> </a:t>
            </a:r>
            <a:r>
              <a:rPr lang="pt-BR" altLang="pt-BR" dirty="0" err="1"/>
              <a:t>Lodi</a:t>
            </a:r>
            <a:r>
              <a:rPr lang="pt-BR" altLang="pt-BR" dirty="0"/>
              <a:t> – 1956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Fundador e presidente da CNI, criou </a:t>
            </a:r>
            <a:r>
              <a:rPr lang="pt-BR" altLang="pt-BR" dirty="0" err="1"/>
              <a:t>tb</a:t>
            </a:r>
            <a:r>
              <a:rPr lang="pt-BR" altLang="pt-BR" dirty="0"/>
              <a:t> o SENAI (42) e SESI (46)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Vários integrantes originais no Departamento econômico da CNI acabam indo para ao governo e aderindo à corrente do desenvolvimentismo nacionalista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Rômulo de Almeida, Ewaldo Correia e Lima </a:t>
            </a:r>
          </a:p>
          <a:p>
            <a:pPr>
              <a:lnSpc>
                <a:spcPct val="80000"/>
              </a:lnSpc>
            </a:pPr>
            <a:r>
              <a:rPr lang="pt-BR" altLang="pt-BR" dirty="0"/>
              <a:t>Anos 50-60 dentro da linha desenvolvimentista do setor privado  temos: 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Ligados à CNI</a:t>
            </a:r>
          </a:p>
          <a:p>
            <a:pPr lvl="2">
              <a:lnSpc>
                <a:spcPct val="80000"/>
              </a:lnSpc>
            </a:pPr>
            <a:r>
              <a:rPr lang="pt-BR" altLang="pt-BR" dirty="0" err="1"/>
              <a:t>Djacir</a:t>
            </a:r>
            <a:r>
              <a:rPr lang="pt-BR" altLang="pt-BR" dirty="0"/>
              <a:t> Meneses, 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Humberto Bastos, 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João Paulo de Almeida Magalhães (?)</a:t>
            </a:r>
          </a:p>
          <a:p>
            <a:pPr lvl="1">
              <a:lnSpc>
                <a:spcPct val="80000"/>
              </a:lnSpc>
            </a:pPr>
            <a:r>
              <a:rPr lang="pt-BR" altLang="pt-BR" dirty="0"/>
              <a:t>Fora da CNI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Nuno </a:t>
            </a:r>
            <a:r>
              <a:rPr lang="pt-BR" altLang="pt-BR" dirty="0" err="1"/>
              <a:t>Fidelino</a:t>
            </a:r>
            <a:r>
              <a:rPr lang="pt-BR" altLang="pt-BR" dirty="0"/>
              <a:t> de Figueiredo – Ordem dos Economistas de São Paulo (revista de </a:t>
            </a:r>
            <a:r>
              <a:rPr lang="pt-BR" altLang="pt-BR" dirty="0" err="1"/>
              <a:t>Ciencias</a:t>
            </a:r>
            <a:r>
              <a:rPr lang="pt-BR" altLang="pt-BR" dirty="0"/>
              <a:t> </a:t>
            </a:r>
            <a:r>
              <a:rPr lang="pt-BR" altLang="pt-BR" dirty="0" err="1"/>
              <a:t>Economicas</a:t>
            </a:r>
            <a:r>
              <a:rPr lang="pt-BR" altLang="pt-BR" dirty="0"/>
              <a:t> – primeiros trabalhos de Delfim Netto)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Roberto Pinto de Souza – USP – Digesto Econômico </a:t>
            </a:r>
          </a:p>
          <a:p>
            <a:pPr lvl="2">
              <a:lnSpc>
                <a:spcPct val="80000"/>
              </a:lnSpc>
            </a:pPr>
            <a:r>
              <a:rPr lang="pt-BR" altLang="pt-BR" dirty="0"/>
              <a:t>Demerval Pimenta</a:t>
            </a:r>
          </a:p>
          <a:p>
            <a:pPr lvl="2">
              <a:lnSpc>
                <a:spcPct val="80000"/>
              </a:lnSpc>
              <a:buFont typeface="Arial" panose="020B0604020202020204" pitchFamily="34" charset="0"/>
              <a:buNone/>
            </a:pPr>
            <a:endParaRPr lang="pt-BR" altLang="pt-BR" dirty="0"/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0000000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Ppt0000000</Template>
  <TotalTime>0</TotalTime>
  <Words>2204</Words>
  <Application>Microsoft Office PowerPoint</Application>
  <PresentationFormat>Personalizar</PresentationFormat>
  <Paragraphs>207</Paragraphs>
  <Slides>20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Constantia</vt:lpstr>
      <vt:lpstr>Lucida Sans Unicode</vt:lpstr>
      <vt:lpstr>Wingdings</vt:lpstr>
      <vt:lpstr>Ppt0000000</vt:lpstr>
      <vt:lpstr>Aula 20:   O desenvolvimentismo no Brasil: a CNI e o desenvolvimentismo do setor privado </vt:lpstr>
      <vt:lpstr>Desenvolvimentismo divergências :</vt:lpstr>
      <vt:lpstr>Desenvolvimentistas do setor privado</vt:lpstr>
      <vt:lpstr>Desenvolvimentistas do setor privado</vt:lpstr>
      <vt:lpstr>Apresentação do PowerPoint</vt:lpstr>
      <vt:lpstr>Desenvolvimentistas do setor privado - Euvaldo Lodi (1896 – 1956)</vt:lpstr>
      <vt:lpstr>Desenvolvimentistas do setor privado  Morvan Figueiredo (1890 – 1950)</vt:lpstr>
      <vt:lpstr>Desenvolvimentistas do setor privado – Jorge Street (1863 – 1939)</vt:lpstr>
      <vt:lpstr>Apresentação do PowerPoint</vt:lpstr>
      <vt:lpstr>Roberto Simonsen (1889 – 1948)</vt:lpstr>
      <vt:lpstr>Apresentação do PowerPoint</vt:lpstr>
      <vt:lpstr>Apresentação do PowerPoint</vt:lpstr>
      <vt:lpstr>Estatais e capital estrangeiro</vt:lpstr>
      <vt:lpstr>Depois da morte de Simonsen ...</vt:lpstr>
      <vt:lpstr>Credito e estabilização</vt:lpstr>
      <vt:lpstr>A questão distributiva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 02:  Existe um historia do pensamento econômico brasileiro ?</dc:title>
  <dc:creator/>
  <cp:lastModifiedBy/>
  <cp:revision>37</cp:revision>
  <dcterms:created xsi:type="dcterms:W3CDTF">2013-02-28T14:35:11Z</dcterms:created>
  <dcterms:modified xsi:type="dcterms:W3CDTF">2024-05-15T16:27:52Z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