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8" r:id="rId11"/>
    <p:sldId id="260" r:id="rId12"/>
    <p:sldId id="261" r:id="rId13"/>
    <p:sldId id="275" r:id="rId14"/>
    <p:sldId id="262" r:id="rId15"/>
    <p:sldId id="263" r:id="rId16"/>
    <p:sldId id="276" r:id="rId17"/>
    <p:sldId id="264" r:id="rId18"/>
    <p:sldId id="277" r:id="rId19"/>
    <p:sldId id="265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288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1447800"/>
            <a:ext cx="9156700" cy="757238"/>
            <a:chOff x="0" y="0"/>
            <a:chExt cx="5768" cy="477"/>
          </a:xfrm>
        </p:grpSpPr>
        <p:sp>
          <p:nvSpPr>
            <p:cNvPr id="32771" name="Freeform 3"/>
            <p:cNvSpPr>
              <a:spLocks/>
            </p:cNvSpPr>
            <p:nvPr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9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799" name="Rectangle 3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800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801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E2F277-13B2-4C4C-BF7F-72FF544C5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2F79B-2630-C14F-A7B8-0B9D824F3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07D7-BE9D-C445-BB99-473AC7324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BBB2B-F8BB-094C-B461-4D864910A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E997-7AB1-5349-BFFB-46DF07489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42877-4A6B-5C49-80B2-9DDE5685E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24656-04C4-024A-A0B5-AD03F31EA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B486-31F7-D544-B070-B50E52B69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1947E-5427-0842-9D6F-B438593BF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25E0-E650-6A4B-A5C1-57A23804A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F371-0344-1E43-BBA3-7EB2F6509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roup 34"/>
          <p:cNvGrpSpPr>
            <a:grpSpLocks/>
          </p:cNvGrpSpPr>
          <p:nvPr/>
        </p:nvGrpSpPr>
        <p:grpSpPr bwMode="auto">
          <a:xfrm>
            <a:off x="0" y="0"/>
            <a:ext cx="9169400" cy="6615113"/>
            <a:chOff x="0" y="0"/>
            <a:chExt cx="5776" cy="4167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0" y="0"/>
              <a:ext cx="5768" cy="477"/>
              <a:chOff x="0" y="0"/>
              <a:chExt cx="5768" cy="477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5" y="0"/>
                <a:ext cx="5763" cy="477"/>
              </a:xfrm>
              <a:custGeom>
                <a:avLst/>
                <a:gdLst>
                  <a:gd name="T0" fmla="*/ 0 w 5763"/>
                  <a:gd name="T1" fmla="*/ 450 h 477"/>
                  <a:gd name="T2" fmla="*/ 3 w 5763"/>
                  <a:gd name="T3" fmla="*/ 0 h 477"/>
                  <a:gd name="T4" fmla="*/ 5763 w 5763"/>
                  <a:gd name="T5" fmla="*/ 0 h 477"/>
                  <a:gd name="T6" fmla="*/ 5763 w 5763"/>
                  <a:gd name="T7" fmla="*/ 465 h 477"/>
                  <a:gd name="T8" fmla="*/ 4821 w 5763"/>
                  <a:gd name="T9" fmla="*/ 477 h 477"/>
                  <a:gd name="T10" fmla="*/ 4326 w 5763"/>
                  <a:gd name="T11" fmla="*/ 447 h 477"/>
                  <a:gd name="T12" fmla="*/ 3783 w 5763"/>
                  <a:gd name="T13" fmla="*/ 465 h 477"/>
                  <a:gd name="T14" fmla="*/ 3417 w 5763"/>
                  <a:gd name="T15" fmla="*/ 456 h 477"/>
                  <a:gd name="T16" fmla="*/ 2973 w 5763"/>
                  <a:gd name="T17" fmla="*/ 459 h 477"/>
                  <a:gd name="T18" fmla="*/ 2451 w 5763"/>
                  <a:gd name="T19" fmla="*/ 453 h 477"/>
                  <a:gd name="T20" fmla="*/ 2289 w 5763"/>
                  <a:gd name="T21" fmla="*/ 441 h 477"/>
                  <a:gd name="T22" fmla="*/ 2010 w 5763"/>
                  <a:gd name="T23" fmla="*/ 453 h 477"/>
                  <a:gd name="T24" fmla="*/ 1827 w 5763"/>
                  <a:gd name="T25" fmla="*/ 450 h 477"/>
                  <a:gd name="T26" fmla="*/ 1215 w 5763"/>
                  <a:gd name="T27" fmla="*/ 465 h 477"/>
                  <a:gd name="T28" fmla="*/ 660 w 5763"/>
                  <a:gd name="T29" fmla="*/ 456 h 477"/>
                  <a:gd name="T30" fmla="*/ 0 w 5763"/>
                  <a:gd name="T31" fmla="*/ 45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63" h="477">
                    <a:moveTo>
                      <a:pt x="0" y="450"/>
                    </a:moveTo>
                    <a:lnTo>
                      <a:pt x="3" y="0"/>
                    </a:lnTo>
                    <a:lnTo>
                      <a:pt x="5763" y="0"/>
                    </a:lnTo>
                    <a:lnTo>
                      <a:pt x="5763" y="465"/>
                    </a:lnTo>
                    <a:lnTo>
                      <a:pt x="4821" y="477"/>
                    </a:lnTo>
                    <a:lnTo>
                      <a:pt x="4326" y="447"/>
                    </a:lnTo>
                    <a:lnTo>
                      <a:pt x="3783" y="465"/>
                    </a:lnTo>
                    <a:lnTo>
                      <a:pt x="3417" y="456"/>
                    </a:lnTo>
                    <a:lnTo>
                      <a:pt x="2973" y="459"/>
                    </a:lnTo>
                    <a:lnTo>
                      <a:pt x="2451" y="453"/>
                    </a:lnTo>
                    <a:lnTo>
                      <a:pt x="2289" y="441"/>
                    </a:lnTo>
                    <a:lnTo>
                      <a:pt x="2010" y="453"/>
                    </a:lnTo>
                    <a:lnTo>
                      <a:pt x="1827" y="450"/>
                    </a:lnTo>
                    <a:lnTo>
                      <a:pt x="1215" y="465"/>
                    </a:lnTo>
                    <a:lnTo>
                      <a:pt x="660" y="456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0" y="98"/>
                <a:ext cx="256" cy="253"/>
              </a:xfrm>
              <a:custGeom>
                <a:avLst/>
                <a:gdLst>
                  <a:gd name="T0" fmla="*/ 8 w 256"/>
                  <a:gd name="T1" fmla="*/ 190 h 253"/>
                  <a:gd name="T2" fmla="*/ 71 w 256"/>
                  <a:gd name="T3" fmla="*/ 115 h 253"/>
                  <a:gd name="T4" fmla="*/ 203 w 256"/>
                  <a:gd name="T5" fmla="*/ 16 h 253"/>
                  <a:gd name="T6" fmla="*/ 251 w 256"/>
                  <a:gd name="T7" fmla="*/ 19 h 253"/>
                  <a:gd name="T8" fmla="*/ 236 w 256"/>
                  <a:gd name="T9" fmla="*/ 46 h 253"/>
                  <a:gd name="T10" fmla="*/ 176 w 256"/>
                  <a:gd name="T11" fmla="*/ 82 h 253"/>
                  <a:gd name="T12" fmla="*/ 92 w 256"/>
                  <a:gd name="T13" fmla="*/ 154 h 253"/>
                  <a:gd name="T14" fmla="*/ 23 w 256"/>
                  <a:gd name="T15" fmla="*/ 247 h 253"/>
                  <a:gd name="T16" fmla="*/ 8 w 256"/>
                  <a:gd name="T17" fmla="*/ 19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53">
                    <a:moveTo>
                      <a:pt x="8" y="190"/>
                    </a:moveTo>
                    <a:cubicBezTo>
                      <a:pt x="16" y="168"/>
                      <a:pt x="38" y="144"/>
                      <a:pt x="71" y="115"/>
                    </a:cubicBezTo>
                    <a:cubicBezTo>
                      <a:pt x="104" y="86"/>
                      <a:pt x="173" y="32"/>
                      <a:pt x="203" y="16"/>
                    </a:cubicBezTo>
                    <a:cubicBezTo>
                      <a:pt x="233" y="0"/>
                      <a:pt x="246" y="14"/>
                      <a:pt x="251" y="19"/>
                    </a:cubicBezTo>
                    <a:cubicBezTo>
                      <a:pt x="256" y="24"/>
                      <a:pt x="249" y="35"/>
                      <a:pt x="236" y="46"/>
                    </a:cubicBezTo>
                    <a:cubicBezTo>
                      <a:pt x="223" y="57"/>
                      <a:pt x="200" y="64"/>
                      <a:pt x="176" y="82"/>
                    </a:cubicBezTo>
                    <a:cubicBezTo>
                      <a:pt x="152" y="100"/>
                      <a:pt x="118" y="126"/>
                      <a:pt x="92" y="154"/>
                    </a:cubicBezTo>
                    <a:cubicBezTo>
                      <a:pt x="66" y="182"/>
                      <a:pt x="36" y="241"/>
                      <a:pt x="23" y="247"/>
                    </a:cubicBezTo>
                    <a:cubicBezTo>
                      <a:pt x="10" y="253"/>
                      <a:pt x="0" y="212"/>
                      <a:pt x="8" y="19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6" y="0"/>
                <a:ext cx="708" cy="459"/>
              </a:xfrm>
              <a:custGeom>
                <a:avLst/>
                <a:gdLst>
                  <a:gd name="T0" fmla="*/ 0 w 708"/>
                  <a:gd name="T1" fmla="*/ 432 h 459"/>
                  <a:gd name="T2" fmla="*/ 0 w 708"/>
                  <a:gd name="T3" fmla="*/ 453 h 459"/>
                  <a:gd name="T4" fmla="*/ 72 w 708"/>
                  <a:gd name="T5" fmla="*/ 324 h 459"/>
                  <a:gd name="T6" fmla="*/ 198 w 708"/>
                  <a:gd name="T7" fmla="*/ 201 h 459"/>
                  <a:gd name="T8" fmla="*/ 366 w 708"/>
                  <a:gd name="T9" fmla="*/ 102 h 459"/>
                  <a:gd name="T10" fmla="*/ 531 w 708"/>
                  <a:gd name="T11" fmla="*/ 36 h 459"/>
                  <a:gd name="T12" fmla="*/ 609 w 708"/>
                  <a:gd name="T13" fmla="*/ 0 h 459"/>
                  <a:gd name="T14" fmla="*/ 708 w 708"/>
                  <a:gd name="T15" fmla="*/ 3 h 459"/>
                  <a:gd name="T16" fmla="*/ 591 w 708"/>
                  <a:gd name="T17" fmla="*/ 66 h 459"/>
                  <a:gd name="T18" fmla="*/ 417 w 708"/>
                  <a:gd name="T19" fmla="*/ 126 h 459"/>
                  <a:gd name="T20" fmla="*/ 237 w 708"/>
                  <a:gd name="T21" fmla="*/ 231 h 459"/>
                  <a:gd name="T22" fmla="*/ 117 w 708"/>
                  <a:gd name="T23" fmla="*/ 345 h 459"/>
                  <a:gd name="T24" fmla="*/ 51 w 708"/>
                  <a:gd name="T25" fmla="*/ 459 h 459"/>
                  <a:gd name="T26" fmla="*/ 0 w 708"/>
                  <a:gd name="T27" fmla="*/ 45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8" h="459">
                    <a:moveTo>
                      <a:pt x="0" y="432"/>
                    </a:moveTo>
                    <a:lnTo>
                      <a:pt x="0" y="453"/>
                    </a:lnTo>
                    <a:cubicBezTo>
                      <a:pt x="12" y="435"/>
                      <a:pt x="39" y="366"/>
                      <a:pt x="72" y="324"/>
                    </a:cubicBezTo>
                    <a:cubicBezTo>
                      <a:pt x="105" y="282"/>
                      <a:pt x="149" y="238"/>
                      <a:pt x="198" y="201"/>
                    </a:cubicBezTo>
                    <a:cubicBezTo>
                      <a:pt x="247" y="164"/>
                      <a:pt x="311" y="129"/>
                      <a:pt x="366" y="102"/>
                    </a:cubicBezTo>
                    <a:cubicBezTo>
                      <a:pt x="421" y="75"/>
                      <a:pt x="490" y="53"/>
                      <a:pt x="531" y="36"/>
                    </a:cubicBezTo>
                    <a:cubicBezTo>
                      <a:pt x="572" y="19"/>
                      <a:pt x="580" y="5"/>
                      <a:pt x="609" y="0"/>
                    </a:cubicBezTo>
                    <a:lnTo>
                      <a:pt x="708" y="3"/>
                    </a:lnTo>
                    <a:cubicBezTo>
                      <a:pt x="705" y="14"/>
                      <a:pt x="640" y="45"/>
                      <a:pt x="591" y="66"/>
                    </a:cubicBezTo>
                    <a:cubicBezTo>
                      <a:pt x="542" y="87"/>
                      <a:pt x="476" y="98"/>
                      <a:pt x="417" y="126"/>
                    </a:cubicBezTo>
                    <a:cubicBezTo>
                      <a:pt x="358" y="154"/>
                      <a:pt x="287" y="195"/>
                      <a:pt x="237" y="231"/>
                    </a:cubicBezTo>
                    <a:cubicBezTo>
                      <a:pt x="187" y="267"/>
                      <a:pt x="148" y="307"/>
                      <a:pt x="117" y="345"/>
                    </a:cubicBezTo>
                    <a:cubicBezTo>
                      <a:pt x="86" y="383"/>
                      <a:pt x="70" y="441"/>
                      <a:pt x="51" y="459"/>
                    </a:cubicBezTo>
                    <a:lnTo>
                      <a:pt x="0" y="45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1" y="269"/>
                <a:ext cx="251" cy="194"/>
              </a:xfrm>
              <a:custGeom>
                <a:avLst/>
                <a:gdLst>
                  <a:gd name="T0" fmla="*/ 21 w 251"/>
                  <a:gd name="T1" fmla="*/ 163 h 194"/>
                  <a:gd name="T2" fmla="*/ 9 w 251"/>
                  <a:gd name="T3" fmla="*/ 184 h 194"/>
                  <a:gd name="T4" fmla="*/ 75 w 251"/>
                  <a:gd name="T5" fmla="*/ 103 h 194"/>
                  <a:gd name="T6" fmla="*/ 165 w 251"/>
                  <a:gd name="T7" fmla="*/ 28 h 194"/>
                  <a:gd name="T8" fmla="*/ 207 w 251"/>
                  <a:gd name="T9" fmla="*/ 7 h 194"/>
                  <a:gd name="T10" fmla="*/ 246 w 251"/>
                  <a:gd name="T11" fmla="*/ 4 h 194"/>
                  <a:gd name="T12" fmla="*/ 237 w 251"/>
                  <a:gd name="T13" fmla="*/ 34 h 194"/>
                  <a:gd name="T14" fmla="*/ 183 w 251"/>
                  <a:gd name="T15" fmla="*/ 61 h 194"/>
                  <a:gd name="T16" fmla="*/ 108 w 251"/>
                  <a:gd name="T17" fmla="*/ 124 h 194"/>
                  <a:gd name="T18" fmla="*/ 54 w 251"/>
                  <a:gd name="T19" fmla="*/ 190 h 194"/>
                  <a:gd name="T20" fmla="*/ 6 w 251"/>
                  <a:gd name="T21" fmla="*/ 18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" h="194">
                    <a:moveTo>
                      <a:pt x="21" y="163"/>
                    </a:moveTo>
                    <a:cubicBezTo>
                      <a:pt x="10" y="178"/>
                      <a:pt x="0" y="194"/>
                      <a:pt x="9" y="184"/>
                    </a:cubicBezTo>
                    <a:cubicBezTo>
                      <a:pt x="18" y="174"/>
                      <a:pt x="49" y="129"/>
                      <a:pt x="75" y="103"/>
                    </a:cubicBezTo>
                    <a:cubicBezTo>
                      <a:pt x="101" y="77"/>
                      <a:pt x="143" y="44"/>
                      <a:pt x="165" y="28"/>
                    </a:cubicBezTo>
                    <a:cubicBezTo>
                      <a:pt x="187" y="12"/>
                      <a:pt x="194" y="11"/>
                      <a:pt x="207" y="7"/>
                    </a:cubicBezTo>
                    <a:cubicBezTo>
                      <a:pt x="220" y="3"/>
                      <a:pt x="241" y="0"/>
                      <a:pt x="246" y="4"/>
                    </a:cubicBezTo>
                    <a:cubicBezTo>
                      <a:pt x="251" y="8"/>
                      <a:pt x="247" y="25"/>
                      <a:pt x="237" y="34"/>
                    </a:cubicBezTo>
                    <a:cubicBezTo>
                      <a:pt x="227" y="43"/>
                      <a:pt x="204" y="46"/>
                      <a:pt x="183" y="61"/>
                    </a:cubicBezTo>
                    <a:cubicBezTo>
                      <a:pt x="162" y="76"/>
                      <a:pt x="129" y="103"/>
                      <a:pt x="108" y="124"/>
                    </a:cubicBezTo>
                    <a:cubicBezTo>
                      <a:pt x="87" y="145"/>
                      <a:pt x="71" y="180"/>
                      <a:pt x="54" y="190"/>
                    </a:cubicBezTo>
                    <a:lnTo>
                      <a:pt x="6" y="18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1" y="0"/>
                <a:ext cx="159" cy="72"/>
              </a:xfrm>
              <a:custGeom>
                <a:avLst/>
                <a:gdLst>
                  <a:gd name="T0" fmla="*/ 99 w 159"/>
                  <a:gd name="T1" fmla="*/ 0 h 72"/>
                  <a:gd name="T2" fmla="*/ 15 w 159"/>
                  <a:gd name="T3" fmla="*/ 36 h 72"/>
                  <a:gd name="T4" fmla="*/ 6 w 159"/>
                  <a:gd name="T5" fmla="*/ 60 h 72"/>
                  <a:gd name="T6" fmla="*/ 36 w 159"/>
                  <a:gd name="T7" fmla="*/ 69 h 72"/>
                  <a:gd name="T8" fmla="*/ 87 w 159"/>
                  <a:gd name="T9" fmla="*/ 42 h 72"/>
                  <a:gd name="T10" fmla="*/ 159 w 159"/>
                  <a:gd name="T11" fmla="*/ 0 h 72"/>
                  <a:gd name="T12" fmla="*/ 99 w 159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72">
                    <a:moveTo>
                      <a:pt x="99" y="0"/>
                    </a:moveTo>
                    <a:cubicBezTo>
                      <a:pt x="75" y="6"/>
                      <a:pt x="30" y="26"/>
                      <a:pt x="15" y="36"/>
                    </a:cubicBezTo>
                    <a:cubicBezTo>
                      <a:pt x="0" y="46"/>
                      <a:pt x="3" y="55"/>
                      <a:pt x="6" y="60"/>
                    </a:cubicBezTo>
                    <a:cubicBezTo>
                      <a:pt x="9" y="65"/>
                      <a:pt x="23" y="72"/>
                      <a:pt x="36" y="69"/>
                    </a:cubicBezTo>
                    <a:cubicBezTo>
                      <a:pt x="49" y="66"/>
                      <a:pt x="67" y="53"/>
                      <a:pt x="87" y="42"/>
                    </a:cubicBezTo>
                    <a:cubicBezTo>
                      <a:pt x="107" y="31"/>
                      <a:pt x="158" y="6"/>
                      <a:pt x="159" y="0"/>
                    </a:cubicBezTo>
                    <a:lnTo>
                      <a:pt x="9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88" y="0"/>
                <a:ext cx="455" cy="216"/>
              </a:xfrm>
              <a:custGeom>
                <a:avLst/>
                <a:gdLst>
                  <a:gd name="T0" fmla="*/ 395 w 455"/>
                  <a:gd name="T1" fmla="*/ 0 h 216"/>
                  <a:gd name="T2" fmla="*/ 338 w 455"/>
                  <a:gd name="T3" fmla="*/ 48 h 216"/>
                  <a:gd name="T4" fmla="*/ 242 w 455"/>
                  <a:gd name="T5" fmla="*/ 102 h 216"/>
                  <a:gd name="T6" fmla="*/ 104 w 455"/>
                  <a:gd name="T7" fmla="*/ 147 h 216"/>
                  <a:gd name="T8" fmla="*/ 35 w 455"/>
                  <a:gd name="T9" fmla="*/ 168 h 216"/>
                  <a:gd name="T10" fmla="*/ 8 w 455"/>
                  <a:gd name="T11" fmla="*/ 192 h 216"/>
                  <a:gd name="T12" fmla="*/ 8 w 455"/>
                  <a:gd name="T13" fmla="*/ 213 h 216"/>
                  <a:gd name="T14" fmla="*/ 59 w 455"/>
                  <a:gd name="T15" fmla="*/ 213 h 216"/>
                  <a:gd name="T16" fmla="*/ 86 w 455"/>
                  <a:gd name="T17" fmla="*/ 192 h 216"/>
                  <a:gd name="T18" fmla="*/ 173 w 455"/>
                  <a:gd name="T19" fmla="*/ 159 h 216"/>
                  <a:gd name="T20" fmla="*/ 299 w 455"/>
                  <a:gd name="T21" fmla="*/ 126 h 216"/>
                  <a:gd name="T22" fmla="*/ 392 w 455"/>
                  <a:gd name="T23" fmla="*/ 72 h 216"/>
                  <a:gd name="T24" fmla="*/ 455 w 455"/>
                  <a:gd name="T25" fmla="*/ 0 h 216"/>
                  <a:gd name="T26" fmla="*/ 395 w 455"/>
                  <a:gd name="T27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5" h="216">
                    <a:moveTo>
                      <a:pt x="395" y="0"/>
                    </a:moveTo>
                    <a:cubicBezTo>
                      <a:pt x="376" y="8"/>
                      <a:pt x="364" y="31"/>
                      <a:pt x="338" y="48"/>
                    </a:cubicBezTo>
                    <a:cubicBezTo>
                      <a:pt x="312" y="65"/>
                      <a:pt x="281" y="86"/>
                      <a:pt x="242" y="102"/>
                    </a:cubicBezTo>
                    <a:cubicBezTo>
                      <a:pt x="203" y="118"/>
                      <a:pt x="138" y="136"/>
                      <a:pt x="104" y="147"/>
                    </a:cubicBezTo>
                    <a:cubicBezTo>
                      <a:pt x="70" y="158"/>
                      <a:pt x="51" y="161"/>
                      <a:pt x="35" y="168"/>
                    </a:cubicBezTo>
                    <a:cubicBezTo>
                      <a:pt x="19" y="175"/>
                      <a:pt x="12" y="185"/>
                      <a:pt x="8" y="192"/>
                    </a:cubicBezTo>
                    <a:cubicBezTo>
                      <a:pt x="4" y="199"/>
                      <a:pt x="0" y="210"/>
                      <a:pt x="8" y="213"/>
                    </a:cubicBezTo>
                    <a:cubicBezTo>
                      <a:pt x="16" y="216"/>
                      <a:pt x="46" y="216"/>
                      <a:pt x="59" y="213"/>
                    </a:cubicBezTo>
                    <a:cubicBezTo>
                      <a:pt x="72" y="210"/>
                      <a:pt x="67" y="201"/>
                      <a:pt x="86" y="192"/>
                    </a:cubicBezTo>
                    <a:cubicBezTo>
                      <a:pt x="105" y="183"/>
                      <a:pt x="138" y="170"/>
                      <a:pt x="173" y="159"/>
                    </a:cubicBezTo>
                    <a:cubicBezTo>
                      <a:pt x="208" y="148"/>
                      <a:pt x="263" y="140"/>
                      <a:pt x="299" y="126"/>
                    </a:cubicBezTo>
                    <a:cubicBezTo>
                      <a:pt x="335" y="112"/>
                      <a:pt x="366" y="93"/>
                      <a:pt x="392" y="72"/>
                    </a:cubicBezTo>
                    <a:cubicBezTo>
                      <a:pt x="418" y="51"/>
                      <a:pt x="454" y="12"/>
                      <a:pt x="455" y="0"/>
                    </a:cubicBezTo>
                    <a:lnTo>
                      <a:pt x="39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1448" y="37"/>
                <a:ext cx="414" cy="108"/>
              </a:xfrm>
              <a:custGeom>
                <a:avLst/>
                <a:gdLst>
                  <a:gd name="T0" fmla="*/ 0 w 414"/>
                  <a:gd name="T1" fmla="*/ 11 h 108"/>
                  <a:gd name="T2" fmla="*/ 24 w 414"/>
                  <a:gd name="T3" fmla="*/ 11 h 108"/>
                  <a:gd name="T4" fmla="*/ 156 w 414"/>
                  <a:gd name="T5" fmla="*/ 2 h 108"/>
                  <a:gd name="T6" fmla="*/ 288 w 414"/>
                  <a:gd name="T7" fmla="*/ 23 h 108"/>
                  <a:gd name="T8" fmla="*/ 384 w 414"/>
                  <a:gd name="T9" fmla="*/ 53 h 108"/>
                  <a:gd name="T10" fmla="*/ 411 w 414"/>
                  <a:gd name="T11" fmla="*/ 74 h 108"/>
                  <a:gd name="T12" fmla="*/ 405 w 414"/>
                  <a:gd name="T13" fmla="*/ 104 h 108"/>
                  <a:gd name="T14" fmla="*/ 363 w 414"/>
                  <a:gd name="T15" fmla="*/ 101 h 108"/>
                  <a:gd name="T16" fmla="*/ 294 w 414"/>
                  <a:gd name="T17" fmla="*/ 77 h 108"/>
                  <a:gd name="T18" fmla="*/ 174 w 414"/>
                  <a:gd name="T19" fmla="*/ 50 h 108"/>
                  <a:gd name="T20" fmla="*/ 72 w 414"/>
                  <a:gd name="T21" fmla="*/ 62 h 108"/>
                  <a:gd name="T22" fmla="*/ 36 w 414"/>
                  <a:gd name="T23" fmla="*/ 59 h 108"/>
                  <a:gd name="T24" fmla="*/ 0 w 414"/>
                  <a:gd name="T2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4" h="108">
                    <a:moveTo>
                      <a:pt x="0" y="11"/>
                    </a:moveTo>
                    <a:lnTo>
                      <a:pt x="24" y="11"/>
                    </a:lnTo>
                    <a:cubicBezTo>
                      <a:pt x="50" y="9"/>
                      <a:pt x="112" y="0"/>
                      <a:pt x="156" y="2"/>
                    </a:cubicBezTo>
                    <a:cubicBezTo>
                      <a:pt x="200" y="4"/>
                      <a:pt x="250" y="15"/>
                      <a:pt x="288" y="23"/>
                    </a:cubicBezTo>
                    <a:cubicBezTo>
                      <a:pt x="326" y="31"/>
                      <a:pt x="363" y="44"/>
                      <a:pt x="384" y="53"/>
                    </a:cubicBezTo>
                    <a:cubicBezTo>
                      <a:pt x="405" y="62"/>
                      <a:pt x="408" y="66"/>
                      <a:pt x="411" y="74"/>
                    </a:cubicBezTo>
                    <a:cubicBezTo>
                      <a:pt x="414" y="82"/>
                      <a:pt x="413" y="100"/>
                      <a:pt x="405" y="104"/>
                    </a:cubicBezTo>
                    <a:cubicBezTo>
                      <a:pt x="397" y="108"/>
                      <a:pt x="381" y="105"/>
                      <a:pt x="363" y="101"/>
                    </a:cubicBezTo>
                    <a:cubicBezTo>
                      <a:pt x="345" y="97"/>
                      <a:pt x="325" y="85"/>
                      <a:pt x="294" y="77"/>
                    </a:cubicBezTo>
                    <a:cubicBezTo>
                      <a:pt x="263" y="69"/>
                      <a:pt x="211" y="53"/>
                      <a:pt x="174" y="50"/>
                    </a:cubicBezTo>
                    <a:cubicBezTo>
                      <a:pt x="137" y="47"/>
                      <a:pt x="95" y="61"/>
                      <a:pt x="72" y="62"/>
                    </a:cubicBezTo>
                    <a:cubicBezTo>
                      <a:pt x="49" y="63"/>
                      <a:pt x="48" y="66"/>
                      <a:pt x="36" y="59"/>
                    </a:cubicBezTo>
                    <a:cubicBezTo>
                      <a:pt x="24" y="52"/>
                      <a:pt x="13" y="36"/>
                      <a:pt x="0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790" y="0"/>
                <a:ext cx="520" cy="225"/>
              </a:xfrm>
              <a:custGeom>
                <a:avLst/>
                <a:gdLst>
                  <a:gd name="T0" fmla="*/ 42 w 520"/>
                  <a:gd name="T1" fmla="*/ 0 h 225"/>
                  <a:gd name="T2" fmla="*/ 12 w 520"/>
                  <a:gd name="T3" fmla="*/ 24 h 225"/>
                  <a:gd name="T4" fmla="*/ 114 w 520"/>
                  <a:gd name="T5" fmla="*/ 54 h 225"/>
                  <a:gd name="T6" fmla="*/ 240 w 520"/>
                  <a:gd name="T7" fmla="*/ 117 h 225"/>
                  <a:gd name="T8" fmla="*/ 333 w 520"/>
                  <a:gd name="T9" fmla="*/ 153 h 225"/>
                  <a:gd name="T10" fmla="*/ 438 w 520"/>
                  <a:gd name="T11" fmla="*/ 219 h 225"/>
                  <a:gd name="T12" fmla="*/ 426 w 520"/>
                  <a:gd name="T13" fmla="*/ 192 h 225"/>
                  <a:gd name="T14" fmla="*/ 441 w 520"/>
                  <a:gd name="T15" fmla="*/ 180 h 225"/>
                  <a:gd name="T16" fmla="*/ 519 w 520"/>
                  <a:gd name="T17" fmla="*/ 216 h 225"/>
                  <a:gd name="T18" fmla="*/ 450 w 520"/>
                  <a:gd name="T19" fmla="*/ 162 h 225"/>
                  <a:gd name="T20" fmla="*/ 381 w 520"/>
                  <a:gd name="T21" fmla="*/ 135 h 225"/>
                  <a:gd name="T22" fmla="*/ 285 w 520"/>
                  <a:gd name="T23" fmla="*/ 84 h 225"/>
                  <a:gd name="T24" fmla="*/ 186 w 520"/>
                  <a:gd name="T25" fmla="*/ 18 h 225"/>
                  <a:gd name="T26" fmla="*/ 123 w 520"/>
                  <a:gd name="T27" fmla="*/ 0 h 225"/>
                  <a:gd name="T28" fmla="*/ 42 w 520"/>
                  <a:gd name="T2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0" h="225">
                    <a:moveTo>
                      <a:pt x="42" y="0"/>
                    </a:moveTo>
                    <a:cubicBezTo>
                      <a:pt x="24" y="4"/>
                      <a:pt x="0" y="15"/>
                      <a:pt x="12" y="24"/>
                    </a:cubicBezTo>
                    <a:cubicBezTo>
                      <a:pt x="24" y="33"/>
                      <a:pt x="76" y="39"/>
                      <a:pt x="114" y="54"/>
                    </a:cubicBezTo>
                    <a:cubicBezTo>
                      <a:pt x="152" y="69"/>
                      <a:pt x="203" y="100"/>
                      <a:pt x="240" y="117"/>
                    </a:cubicBezTo>
                    <a:cubicBezTo>
                      <a:pt x="277" y="134"/>
                      <a:pt x="300" y="136"/>
                      <a:pt x="333" y="153"/>
                    </a:cubicBezTo>
                    <a:cubicBezTo>
                      <a:pt x="366" y="170"/>
                      <a:pt x="423" y="213"/>
                      <a:pt x="438" y="219"/>
                    </a:cubicBezTo>
                    <a:cubicBezTo>
                      <a:pt x="453" y="225"/>
                      <a:pt x="426" y="198"/>
                      <a:pt x="426" y="192"/>
                    </a:cubicBezTo>
                    <a:cubicBezTo>
                      <a:pt x="426" y="186"/>
                      <a:pt x="426" y="176"/>
                      <a:pt x="441" y="180"/>
                    </a:cubicBezTo>
                    <a:cubicBezTo>
                      <a:pt x="456" y="184"/>
                      <a:pt x="518" y="219"/>
                      <a:pt x="519" y="216"/>
                    </a:cubicBezTo>
                    <a:cubicBezTo>
                      <a:pt x="520" y="213"/>
                      <a:pt x="473" y="176"/>
                      <a:pt x="450" y="162"/>
                    </a:cubicBezTo>
                    <a:cubicBezTo>
                      <a:pt x="427" y="148"/>
                      <a:pt x="408" y="148"/>
                      <a:pt x="381" y="135"/>
                    </a:cubicBezTo>
                    <a:cubicBezTo>
                      <a:pt x="354" y="122"/>
                      <a:pt x="318" y="104"/>
                      <a:pt x="285" y="84"/>
                    </a:cubicBezTo>
                    <a:cubicBezTo>
                      <a:pt x="252" y="64"/>
                      <a:pt x="213" y="32"/>
                      <a:pt x="186" y="18"/>
                    </a:cubicBezTo>
                    <a:cubicBezTo>
                      <a:pt x="159" y="4"/>
                      <a:pt x="147" y="2"/>
                      <a:pt x="123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1943" y="154"/>
                <a:ext cx="431" cy="233"/>
              </a:xfrm>
              <a:custGeom>
                <a:avLst/>
                <a:gdLst>
                  <a:gd name="T0" fmla="*/ 6 w 431"/>
                  <a:gd name="T1" fmla="*/ 38 h 233"/>
                  <a:gd name="T2" fmla="*/ 9 w 431"/>
                  <a:gd name="T3" fmla="*/ 20 h 233"/>
                  <a:gd name="T4" fmla="*/ 42 w 431"/>
                  <a:gd name="T5" fmla="*/ 2 h 233"/>
                  <a:gd name="T6" fmla="*/ 90 w 431"/>
                  <a:gd name="T7" fmla="*/ 35 h 233"/>
                  <a:gd name="T8" fmla="*/ 189 w 431"/>
                  <a:gd name="T9" fmla="*/ 89 h 233"/>
                  <a:gd name="T10" fmla="*/ 288 w 431"/>
                  <a:gd name="T11" fmla="*/ 140 h 233"/>
                  <a:gd name="T12" fmla="*/ 375 w 431"/>
                  <a:gd name="T13" fmla="*/ 176 h 233"/>
                  <a:gd name="T14" fmla="*/ 396 w 431"/>
                  <a:gd name="T15" fmla="*/ 176 h 233"/>
                  <a:gd name="T16" fmla="*/ 429 w 431"/>
                  <a:gd name="T17" fmla="*/ 212 h 233"/>
                  <a:gd name="T18" fmla="*/ 408 w 431"/>
                  <a:gd name="T19" fmla="*/ 233 h 233"/>
                  <a:gd name="T20" fmla="*/ 333 w 431"/>
                  <a:gd name="T21" fmla="*/ 212 h 233"/>
                  <a:gd name="T22" fmla="*/ 186 w 431"/>
                  <a:gd name="T23" fmla="*/ 143 h 233"/>
                  <a:gd name="T24" fmla="*/ 48 w 431"/>
                  <a:gd name="T25" fmla="*/ 68 h 233"/>
                  <a:gd name="T26" fmla="*/ 6 w 431"/>
                  <a:gd name="T27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1" h="233">
                    <a:moveTo>
                      <a:pt x="6" y="38"/>
                    </a:moveTo>
                    <a:cubicBezTo>
                      <a:pt x="0" y="26"/>
                      <a:pt x="3" y="26"/>
                      <a:pt x="9" y="20"/>
                    </a:cubicBezTo>
                    <a:cubicBezTo>
                      <a:pt x="15" y="14"/>
                      <a:pt x="29" y="0"/>
                      <a:pt x="42" y="2"/>
                    </a:cubicBezTo>
                    <a:cubicBezTo>
                      <a:pt x="55" y="4"/>
                      <a:pt x="66" y="21"/>
                      <a:pt x="90" y="35"/>
                    </a:cubicBezTo>
                    <a:cubicBezTo>
                      <a:pt x="114" y="49"/>
                      <a:pt x="156" y="72"/>
                      <a:pt x="189" y="89"/>
                    </a:cubicBezTo>
                    <a:cubicBezTo>
                      <a:pt x="222" y="106"/>
                      <a:pt x="257" y="126"/>
                      <a:pt x="288" y="140"/>
                    </a:cubicBezTo>
                    <a:cubicBezTo>
                      <a:pt x="319" y="154"/>
                      <a:pt x="357" y="170"/>
                      <a:pt x="375" y="176"/>
                    </a:cubicBezTo>
                    <a:cubicBezTo>
                      <a:pt x="393" y="182"/>
                      <a:pt x="387" y="170"/>
                      <a:pt x="396" y="176"/>
                    </a:cubicBezTo>
                    <a:cubicBezTo>
                      <a:pt x="405" y="182"/>
                      <a:pt x="427" y="203"/>
                      <a:pt x="429" y="212"/>
                    </a:cubicBezTo>
                    <a:cubicBezTo>
                      <a:pt x="431" y="221"/>
                      <a:pt x="424" y="233"/>
                      <a:pt x="408" y="233"/>
                    </a:cubicBezTo>
                    <a:cubicBezTo>
                      <a:pt x="392" y="233"/>
                      <a:pt x="370" y="227"/>
                      <a:pt x="333" y="212"/>
                    </a:cubicBezTo>
                    <a:cubicBezTo>
                      <a:pt x="296" y="197"/>
                      <a:pt x="234" y="167"/>
                      <a:pt x="186" y="143"/>
                    </a:cubicBezTo>
                    <a:cubicBezTo>
                      <a:pt x="138" y="119"/>
                      <a:pt x="78" y="86"/>
                      <a:pt x="48" y="68"/>
                    </a:cubicBezTo>
                    <a:cubicBezTo>
                      <a:pt x="18" y="50"/>
                      <a:pt x="12" y="50"/>
                      <a:pt x="6" y="3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262" y="87"/>
                <a:ext cx="396" cy="227"/>
              </a:xfrm>
              <a:custGeom>
                <a:avLst/>
                <a:gdLst>
                  <a:gd name="T0" fmla="*/ 2 w 396"/>
                  <a:gd name="T1" fmla="*/ 9 h 227"/>
                  <a:gd name="T2" fmla="*/ 53 w 396"/>
                  <a:gd name="T3" fmla="*/ 66 h 227"/>
                  <a:gd name="T4" fmla="*/ 176 w 396"/>
                  <a:gd name="T5" fmla="*/ 132 h 227"/>
                  <a:gd name="T6" fmla="*/ 293 w 396"/>
                  <a:gd name="T7" fmla="*/ 189 h 227"/>
                  <a:gd name="T8" fmla="*/ 341 w 396"/>
                  <a:gd name="T9" fmla="*/ 222 h 227"/>
                  <a:gd name="T10" fmla="*/ 377 w 396"/>
                  <a:gd name="T11" fmla="*/ 219 h 227"/>
                  <a:gd name="T12" fmla="*/ 377 w 396"/>
                  <a:gd name="T13" fmla="*/ 180 h 227"/>
                  <a:gd name="T14" fmla="*/ 260 w 396"/>
                  <a:gd name="T15" fmla="*/ 126 h 227"/>
                  <a:gd name="T16" fmla="*/ 113 w 396"/>
                  <a:gd name="T17" fmla="*/ 51 h 227"/>
                  <a:gd name="T18" fmla="*/ 41 w 396"/>
                  <a:gd name="T19" fmla="*/ 9 h 227"/>
                  <a:gd name="T20" fmla="*/ 2 w 396"/>
                  <a:gd name="T21" fmla="*/ 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6" h="227">
                    <a:moveTo>
                      <a:pt x="2" y="9"/>
                    </a:moveTo>
                    <a:cubicBezTo>
                      <a:pt x="4" y="18"/>
                      <a:pt x="24" y="45"/>
                      <a:pt x="53" y="66"/>
                    </a:cubicBezTo>
                    <a:cubicBezTo>
                      <a:pt x="82" y="87"/>
                      <a:pt x="136" y="111"/>
                      <a:pt x="176" y="132"/>
                    </a:cubicBezTo>
                    <a:cubicBezTo>
                      <a:pt x="216" y="153"/>
                      <a:pt x="266" y="174"/>
                      <a:pt x="293" y="189"/>
                    </a:cubicBezTo>
                    <a:cubicBezTo>
                      <a:pt x="320" y="204"/>
                      <a:pt x="327" y="217"/>
                      <a:pt x="341" y="222"/>
                    </a:cubicBezTo>
                    <a:cubicBezTo>
                      <a:pt x="355" y="227"/>
                      <a:pt x="371" y="226"/>
                      <a:pt x="377" y="219"/>
                    </a:cubicBezTo>
                    <a:cubicBezTo>
                      <a:pt x="383" y="212"/>
                      <a:pt x="396" y="195"/>
                      <a:pt x="377" y="180"/>
                    </a:cubicBezTo>
                    <a:cubicBezTo>
                      <a:pt x="358" y="165"/>
                      <a:pt x="304" y="147"/>
                      <a:pt x="260" y="126"/>
                    </a:cubicBezTo>
                    <a:cubicBezTo>
                      <a:pt x="216" y="105"/>
                      <a:pt x="149" y="70"/>
                      <a:pt x="113" y="51"/>
                    </a:cubicBezTo>
                    <a:cubicBezTo>
                      <a:pt x="77" y="32"/>
                      <a:pt x="60" y="17"/>
                      <a:pt x="41" y="9"/>
                    </a:cubicBezTo>
                    <a:cubicBezTo>
                      <a:pt x="22" y="1"/>
                      <a:pt x="0" y="0"/>
                      <a:pt x="2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264" y="240"/>
                <a:ext cx="516" cy="223"/>
              </a:xfrm>
              <a:custGeom>
                <a:avLst/>
                <a:gdLst>
                  <a:gd name="T0" fmla="*/ 3 w 516"/>
                  <a:gd name="T1" fmla="*/ 10 h 223"/>
                  <a:gd name="T2" fmla="*/ 105 w 516"/>
                  <a:gd name="T3" fmla="*/ 97 h 223"/>
                  <a:gd name="T4" fmla="*/ 243 w 516"/>
                  <a:gd name="T5" fmla="*/ 178 h 223"/>
                  <a:gd name="T6" fmla="*/ 357 w 516"/>
                  <a:gd name="T7" fmla="*/ 217 h 223"/>
                  <a:gd name="T8" fmla="*/ 498 w 516"/>
                  <a:gd name="T9" fmla="*/ 214 h 223"/>
                  <a:gd name="T10" fmla="*/ 468 w 516"/>
                  <a:gd name="T11" fmla="*/ 187 h 223"/>
                  <a:gd name="T12" fmla="*/ 309 w 516"/>
                  <a:gd name="T13" fmla="*/ 136 h 223"/>
                  <a:gd name="T14" fmla="*/ 123 w 516"/>
                  <a:gd name="T15" fmla="*/ 34 h 223"/>
                  <a:gd name="T16" fmla="*/ 3 w 516"/>
                  <a:gd name="T17" fmla="*/ 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6" h="223">
                    <a:moveTo>
                      <a:pt x="3" y="10"/>
                    </a:moveTo>
                    <a:cubicBezTo>
                      <a:pt x="0" y="20"/>
                      <a:pt x="65" y="69"/>
                      <a:pt x="105" y="97"/>
                    </a:cubicBezTo>
                    <a:cubicBezTo>
                      <a:pt x="145" y="125"/>
                      <a:pt x="201" y="158"/>
                      <a:pt x="243" y="178"/>
                    </a:cubicBezTo>
                    <a:cubicBezTo>
                      <a:pt x="285" y="198"/>
                      <a:pt x="315" y="211"/>
                      <a:pt x="357" y="217"/>
                    </a:cubicBezTo>
                    <a:cubicBezTo>
                      <a:pt x="399" y="223"/>
                      <a:pt x="480" y="219"/>
                      <a:pt x="498" y="214"/>
                    </a:cubicBezTo>
                    <a:cubicBezTo>
                      <a:pt x="516" y="209"/>
                      <a:pt x="499" y="200"/>
                      <a:pt x="468" y="187"/>
                    </a:cubicBezTo>
                    <a:cubicBezTo>
                      <a:pt x="437" y="174"/>
                      <a:pt x="366" y="161"/>
                      <a:pt x="309" y="136"/>
                    </a:cubicBezTo>
                    <a:cubicBezTo>
                      <a:pt x="252" y="111"/>
                      <a:pt x="172" y="54"/>
                      <a:pt x="123" y="34"/>
                    </a:cubicBezTo>
                    <a:cubicBezTo>
                      <a:pt x="74" y="14"/>
                      <a:pt x="6" y="0"/>
                      <a:pt x="3" y="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723" y="324"/>
                <a:ext cx="414" cy="100"/>
              </a:xfrm>
              <a:custGeom>
                <a:avLst/>
                <a:gdLst>
                  <a:gd name="T0" fmla="*/ 69 w 414"/>
                  <a:gd name="T1" fmla="*/ 60 h 100"/>
                  <a:gd name="T2" fmla="*/ 12 w 414"/>
                  <a:gd name="T3" fmla="*/ 42 h 100"/>
                  <a:gd name="T4" fmla="*/ 3 w 414"/>
                  <a:gd name="T5" fmla="*/ 15 h 100"/>
                  <a:gd name="T6" fmla="*/ 30 w 414"/>
                  <a:gd name="T7" fmla="*/ 0 h 100"/>
                  <a:gd name="T8" fmla="*/ 117 w 414"/>
                  <a:gd name="T9" fmla="*/ 18 h 100"/>
                  <a:gd name="T10" fmla="*/ 243 w 414"/>
                  <a:gd name="T11" fmla="*/ 48 h 100"/>
                  <a:gd name="T12" fmla="*/ 387 w 414"/>
                  <a:gd name="T13" fmla="*/ 48 h 100"/>
                  <a:gd name="T14" fmla="*/ 408 w 414"/>
                  <a:gd name="T15" fmla="*/ 54 h 100"/>
                  <a:gd name="T16" fmla="*/ 381 w 414"/>
                  <a:gd name="T17" fmla="*/ 87 h 100"/>
                  <a:gd name="T18" fmla="*/ 318 w 414"/>
                  <a:gd name="T19" fmla="*/ 99 h 100"/>
                  <a:gd name="T20" fmla="*/ 195 w 414"/>
                  <a:gd name="T21" fmla="*/ 93 h 100"/>
                  <a:gd name="T22" fmla="*/ 69 w 414"/>
                  <a:gd name="T23" fmla="*/ 6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4" h="100">
                    <a:moveTo>
                      <a:pt x="69" y="60"/>
                    </a:moveTo>
                    <a:cubicBezTo>
                      <a:pt x="39" y="52"/>
                      <a:pt x="23" y="49"/>
                      <a:pt x="12" y="42"/>
                    </a:cubicBezTo>
                    <a:cubicBezTo>
                      <a:pt x="1" y="35"/>
                      <a:pt x="0" y="22"/>
                      <a:pt x="3" y="15"/>
                    </a:cubicBezTo>
                    <a:cubicBezTo>
                      <a:pt x="6" y="8"/>
                      <a:pt x="11" y="0"/>
                      <a:pt x="30" y="0"/>
                    </a:cubicBezTo>
                    <a:cubicBezTo>
                      <a:pt x="49" y="0"/>
                      <a:pt x="82" y="10"/>
                      <a:pt x="117" y="18"/>
                    </a:cubicBezTo>
                    <a:cubicBezTo>
                      <a:pt x="152" y="26"/>
                      <a:pt x="198" y="43"/>
                      <a:pt x="243" y="48"/>
                    </a:cubicBezTo>
                    <a:cubicBezTo>
                      <a:pt x="288" y="53"/>
                      <a:pt x="360" y="47"/>
                      <a:pt x="387" y="48"/>
                    </a:cubicBezTo>
                    <a:cubicBezTo>
                      <a:pt x="414" y="49"/>
                      <a:pt x="409" y="48"/>
                      <a:pt x="408" y="54"/>
                    </a:cubicBezTo>
                    <a:cubicBezTo>
                      <a:pt x="407" y="60"/>
                      <a:pt x="396" y="80"/>
                      <a:pt x="381" y="87"/>
                    </a:cubicBezTo>
                    <a:cubicBezTo>
                      <a:pt x="366" y="94"/>
                      <a:pt x="349" y="98"/>
                      <a:pt x="318" y="99"/>
                    </a:cubicBezTo>
                    <a:cubicBezTo>
                      <a:pt x="287" y="100"/>
                      <a:pt x="237" y="99"/>
                      <a:pt x="195" y="93"/>
                    </a:cubicBezTo>
                    <a:cubicBezTo>
                      <a:pt x="153" y="87"/>
                      <a:pt x="99" y="68"/>
                      <a:pt x="69" y="6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165" y="375"/>
                <a:ext cx="150" cy="72"/>
              </a:xfrm>
              <a:custGeom>
                <a:avLst/>
                <a:gdLst>
                  <a:gd name="T0" fmla="*/ 3 w 150"/>
                  <a:gd name="T1" fmla="*/ 67 h 72"/>
                  <a:gd name="T2" fmla="*/ 84 w 150"/>
                  <a:gd name="T3" fmla="*/ 19 h 72"/>
                  <a:gd name="T4" fmla="*/ 123 w 150"/>
                  <a:gd name="T5" fmla="*/ 1 h 72"/>
                  <a:gd name="T6" fmla="*/ 150 w 150"/>
                  <a:gd name="T7" fmla="*/ 22 h 72"/>
                  <a:gd name="T8" fmla="*/ 123 w 150"/>
                  <a:gd name="T9" fmla="*/ 55 h 72"/>
                  <a:gd name="T10" fmla="*/ 90 w 150"/>
                  <a:gd name="T11" fmla="*/ 70 h 72"/>
                  <a:gd name="T12" fmla="*/ 0 w 150"/>
                  <a:gd name="T13" fmla="*/ 6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72">
                    <a:moveTo>
                      <a:pt x="3" y="67"/>
                    </a:moveTo>
                    <a:cubicBezTo>
                      <a:pt x="16" y="59"/>
                      <a:pt x="64" y="30"/>
                      <a:pt x="84" y="19"/>
                    </a:cubicBezTo>
                    <a:cubicBezTo>
                      <a:pt x="104" y="8"/>
                      <a:pt x="112" y="0"/>
                      <a:pt x="123" y="1"/>
                    </a:cubicBezTo>
                    <a:cubicBezTo>
                      <a:pt x="134" y="2"/>
                      <a:pt x="150" y="13"/>
                      <a:pt x="150" y="22"/>
                    </a:cubicBezTo>
                    <a:cubicBezTo>
                      <a:pt x="150" y="31"/>
                      <a:pt x="133" y="47"/>
                      <a:pt x="123" y="55"/>
                    </a:cubicBezTo>
                    <a:cubicBezTo>
                      <a:pt x="113" y="63"/>
                      <a:pt x="110" y="68"/>
                      <a:pt x="90" y="70"/>
                    </a:cubicBezTo>
                    <a:cubicBezTo>
                      <a:pt x="70" y="72"/>
                      <a:pt x="35" y="69"/>
                      <a:pt x="0" y="67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463" y="267"/>
                <a:ext cx="148" cy="91"/>
              </a:xfrm>
              <a:custGeom>
                <a:avLst/>
                <a:gdLst>
                  <a:gd name="T0" fmla="*/ 1 w 148"/>
                  <a:gd name="T1" fmla="*/ 69 h 91"/>
                  <a:gd name="T2" fmla="*/ 25 w 148"/>
                  <a:gd name="T3" fmla="*/ 51 h 91"/>
                  <a:gd name="T4" fmla="*/ 100 w 148"/>
                  <a:gd name="T5" fmla="*/ 9 h 91"/>
                  <a:gd name="T6" fmla="*/ 133 w 148"/>
                  <a:gd name="T7" fmla="*/ 3 h 91"/>
                  <a:gd name="T8" fmla="*/ 136 w 148"/>
                  <a:gd name="T9" fmla="*/ 27 h 91"/>
                  <a:gd name="T10" fmla="*/ 61 w 148"/>
                  <a:gd name="T11" fmla="*/ 75 h 91"/>
                  <a:gd name="T12" fmla="*/ 19 w 148"/>
                  <a:gd name="T13" fmla="*/ 90 h 91"/>
                  <a:gd name="T14" fmla="*/ 1 w 148"/>
                  <a:gd name="T15" fmla="*/ 6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91">
                    <a:moveTo>
                      <a:pt x="1" y="69"/>
                    </a:moveTo>
                    <a:cubicBezTo>
                      <a:pt x="2" y="63"/>
                      <a:pt x="9" y="61"/>
                      <a:pt x="25" y="51"/>
                    </a:cubicBezTo>
                    <a:cubicBezTo>
                      <a:pt x="41" y="41"/>
                      <a:pt x="82" y="17"/>
                      <a:pt x="100" y="9"/>
                    </a:cubicBezTo>
                    <a:cubicBezTo>
                      <a:pt x="118" y="1"/>
                      <a:pt x="127" y="0"/>
                      <a:pt x="133" y="3"/>
                    </a:cubicBezTo>
                    <a:cubicBezTo>
                      <a:pt x="139" y="6"/>
                      <a:pt x="148" y="15"/>
                      <a:pt x="136" y="27"/>
                    </a:cubicBezTo>
                    <a:cubicBezTo>
                      <a:pt x="124" y="39"/>
                      <a:pt x="80" y="65"/>
                      <a:pt x="61" y="75"/>
                    </a:cubicBezTo>
                    <a:cubicBezTo>
                      <a:pt x="42" y="85"/>
                      <a:pt x="29" y="91"/>
                      <a:pt x="19" y="90"/>
                    </a:cubicBezTo>
                    <a:cubicBezTo>
                      <a:pt x="9" y="89"/>
                      <a:pt x="0" y="75"/>
                      <a:pt x="1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580" y="58"/>
                <a:ext cx="938" cy="158"/>
              </a:xfrm>
              <a:custGeom>
                <a:avLst/>
                <a:gdLst>
                  <a:gd name="T0" fmla="*/ 172 w 938"/>
                  <a:gd name="T1" fmla="*/ 86 h 158"/>
                  <a:gd name="T2" fmla="*/ 61 w 938"/>
                  <a:gd name="T3" fmla="*/ 137 h 158"/>
                  <a:gd name="T4" fmla="*/ 16 w 938"/>
                  <a:gd name="T5" fmla="*/ 155 h 158"/>
                  <a:gd name="T6" fmla="*/ 7 w 938"/>
                  <a:gd name="T7" fmla="*/ 122 h 158"/>
                  <a:gd name="T8" fmla="*/ 58 w 938"/>
                  <a:gd name="T9" fmla="*/ 80 h 158"/>
                  <a:gd name="T10" fmla="*/ 172 w 938"/>
                  <a:gd name="T11" fmla="*/ 38 h 158"/>
                  <a:gd name="T12" fmla="*/ 304 w 938"/>
                  <a:gd name="T13" fmla="*/ 11 h 158"/>
                  <a:gd name="T14" fmla="*/ 463 w 938"/>
                  <a:gd name="T15" fmla="*/ 2 h 158"/>
                  <a:gd name="T16" fmla="*/ 631 w 938"/>
                  <a:gd name="T17" fmla="*/ 23 h 158"/>
                  <a:gd name="T18" fmla="*/ 796 w 938"/>
                  <a:gd name="T19" fmla="*/ 53 h 158"/>
                  <a:gd name="T20" fmla="*/ 841 w 938"/>
                  <a:gd name="T21" fmla="*/ 47 h 158"/>
                  <a:gd name="T22" fmla="*/ 907 w 938"/>
                  <a:gd name="T23" fmla="*/ 71 h 158"/>
                  <a:gd name="T24" fmla="*/ 919 w 938"/>
                  <a:gd name="T25" fmla="*/ 101 h 158"/>
                  <a:gd name="T26" fmla="*/ 793 w 938"/>
                  <a:gd name="T27" fmla="*/ 98 h 158"/>
                  <a:gd name="T28" fmla="*/ 634 w 938"/>
                  <a:gd name="T29" fmla="*/ 62 h 158"/>
                  <a:gd name="T30" fmla="*/ 439 w 938"/>
                  <a:gd name="T31" fmla="*/ 38 h 158"/>
                  <a:gd name="T32" fmla="*/ 238 w 938"/>
                  <a:gd name="T33" fmla="*/ 59 h 158"/>
                  <a:gd name="T34" fmla="*/ 172 w 938"/>
                  <a:gd name="T35" fmla="*/ 8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8" h="158">
                    <a:moveTo>
                      <a:pt x="172" y="86"/>
                    </a:moveTo>
                    <a:cubicBezTo>
                      <a:pt x="142" y="99"/>
                      <a:pt x="87" y="126"/>
                      <a:pt x="61" y="137"/>
                    </a:cubicBezTo>
                    <a:cubicBezTo>
                      <a:pt x="35" y="148"/>
                      <a:pt x="25" y="158"/>
                      <a:pt x="16" y="155"/>
                    </a:cubicBezTo>
                    <a:cubicBezTo>
                      <a:pt x="7" y="152"/>
                      <a:pt x="0" y="134"/>
                      <a:pt x="7" y="122"/>
                    </a:cubicBezTo>
                    <a:cubicBezTo>
                      <a:pt x="14" y="110"/>
                      <a:pt x="31" y="94"/>
                      <a:pt x="58" y="80"/>
                    </a:cubicBezTo>
                    <a:cubicBezTo>
                      <a:pt x="85" y="66"/>
                      <a:pt x="131" y="49"/>
                      <a:pt x="172" y="38"/>
                    </a:cubicBezTo>
                    <a:cubicBezTo>
                      <a:pt x="213" y="27"/>
                      <a:pt x="256" y="17"/>
                      <a:pt x="304" y="11"/>
                    </a:cubicBezTo>
                    <a:cubicBezTo>
                      <a:pt x="352" y="5"/>
                      <a:pt x="409" y="0"/>
                      <a:pt x="463" y="2"/>
                    </a:cubicBezTo>
                    <a:cubicBezTo>
                      <a:pt x="517" y="4"/>
                      <a:pt x="576" y="15"/>
                      <a:pt x="631" y="23"/>
                    </a:cubicBezTo>
                    <a:cubicBezTo>
                      <a:pt x="686" y="31"/>
                      <a:pt x="761" y="49"/>
                      <a:pt x="796" y="53"/>
                    </a:cubicBezTo>
                    <a:cubicBezTo>
                      <a:pt x="831" y="57"/>
                      <a:pt x="823" y="44"/>
                      <a:pt x="841" y="47"/>
                    </a:cubicBezTo>
                    <a:cubicBezTo>
                      <a:pt x="859" y="50"/>
                      <a:pt x="894" y="62"/>
                      <a:pt x="907" y="71"/>
                    </a:cubicBezTo>
                    <a:cubicBezTo>
                      <a:pt x="920" y="80"/>
                      <a:pt x="938" y="97"/>
                      <a:pt x="919" y="101"/>
                    </a:cubicBezTo>
                    <a:cubicBezTo>
                      <a:pt x="900" y="105"/>
                      <a:pt x="840" y="104"/>
                      <a:pt x="793" y="98"/>
                    </a:cubicBezTo>
                    <a:cubicBezTo>
                      <a:pt x="746" y="92"/>
                      <a:pt x="693" y="72"/>
                      <a:pt x="634" y="62"/>
                    </a:cubicBezTo>
                    <a:cubicBezTo>
                      <a:pt x="575" y="52"/>
                      <a:pt x="505" y="38"/>
                      <a:pt x="439" y="38"/>
                    </a:cubicBezTo>
                    <a:cubicBezTo>
                      <a:pt x="373" y="38"/>
                      <a:pt x="284" y="51"/>
                      <a:pt x="238" y="59"/>
                    </a:cubicBezTo>
                    <a:cubicBezTo>
                      <a:pt x="192" y="67"/>
                      <a:pt x="202" y="73"/>
                      <a:pt x="172" y="8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686" y="145"/>
                <a:ext cx="372" cy="98"/>
              </a:xfrm>
              <a:custGeom>
                <a:avLst/>
                <a:gdLst>
                  <a:gd name="T0" fmla="*/ 18 w 372"/>
                  <a:gd name="T1" fmla="*/ 47 h 98"/>
                  <a:gd name="T2" fmla="*/ 141 w 372"/>
                  <a:gd name="T3" fmla="*/ 17 h 98"/>
                  <a:gd name="T4" fmla="*/ 246 w 372"/>
                  <a:gd name="T5" fmla="*/ 2 h 98"/>
                  <a:gd name="T6" fmla="*/ 351 w 372"/>
                  <a:gd name="T7" fmla="*/ 5 h 98"/>
                  <a:gd name="T8" fmla="*/ 372 w 372"/>
                  <a:gd name="T9" fmla="*/ 23 h 98"/>
                  <a:gd name="T10" fmla="*/ 354 w 372"/>
                  <a:gd name="T11" fmla="*/ 44 h 98"/>
                  <a:gd name="T12" fmla="*/ 264 w 372"/>
                  <a:gd name="T13" fmla="*/ 50 h 98"/>
                  <a:gd name="T14" fmla="*/ 168 w 372"/>
                  <a:gd name="T15" fmla="*/ 53 h 98"/>
                  <a:gd name="T16" fmla="*/ 72 w 372"/>
                  <a:gd name="T17" fmla="*/ 77 h 98"/>
                  <a:gd name="T18" fmla="*/ 15 w 372"/>
                  <a:gd name="T19" fmla="*/ 95 h 98"/>
                  <a:gd name="T20" fmla="*/ 0 w 372"/>
                  <a:gd name="T21" fmla="*/ 5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2" h="98">
                    <a:moveTo>
                      <a:pt x="18" y="47"/>
                    </a:moveTo>
                    <a:cubicBezTo>
                      <a:pt x="60" y="36"/>
                      <a:pt x="103" y="25"/>
                      <a:pt x="141" y="17"/>
                    </a:cubicBezTo>
                    <a:cubicBezTo>
                      <a:pt x="179" y="9"/>
                      <a:pt x="211" y="4"/>
                      <a:pt x="246" y="2"/>
                    </a:cubicBezTo>
                    <a:cubicBezTo>
                      <a:pt x="281" y="0"/>
                      <a:pt x="330" y="1"/>
                      <a:pt x="351" y="5"/>
                    </a:cubicBezTo>
                    <a:cubicBezTo>
                      <a:pt x="372" y="9"/>
                      <a:pt x="372" y="17"/>
                      <a:pt x="372" y="23"/>
                    </a:cubicBezTo>
                    <a:cubicBezTo>
                      <a:pt x="372" y="29"/>
                      <a:pt x="372" y="40"/>
                      <a:pt x="354" y="44"/>
                    </a:cubicBezTo>
                    <a:cubicBezTo>
                      <a:pt x="336" y="48"/>
                      <a:pt x="295" y="49"/>
                      <a:pt x="264" y="50"/>
                    </a:cubicBezTo>
                    <a:cubicBezTo>
                      <a:pt x="233" y="51"/>
                      <a:pt x="200" y="49"/>
                      <a:pt x="168" y="53"/>
                    </a:cubicBezTo>
                    <a:cubicBezTo>
                      <a:pt x="136" y="57"/>
                      <a:pt x="98" y="70"/>
                      <a:pt x="72" y="77"/>
                    </a:cubicBezTo>
                    <a:cubicBezTo>
                      <a:pt x="46" y="84"/>
                      <a:pt x="27" y="98"/>
                      <a:pt x="15" y="95"/>
                    </a:cubicBezTo>
                    <a:cubicBezTo>
                      <a:pt x="3" y="92"/>
                      <a:pt x="1" y="74"/>
                      <a:pt x="0" y="56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618" y="308"/>
                <a:ext cx="318" cy="158"/>
              </a:xfrm>
              <a:custGeom>
                <a:avLst/>
                <a:gdLst>
                  <a:gd name="T0" fmla="*/ 0 w 318"/>
                  <a:gd name="T1" fmla="*/ 158 h 158"/>
                  <a:gd name="T2" fmla="*/ 12 w 318"/>
                  <a:gd name="T3" fmla="*/ 137 h 158"/>
                  <a:gd name="T4" fmla="*/ 162 w 318"/>
                  <a:gd name="T5" fmla="*/ 71 h 158"/>
                  <a:gd name="T6" fmla="*/ 249 w 318"/>
                  <a:gd name="T7" fmla="*/ 20 h 158"/>
                  <a:gd name="T8" fmla="*/ 285 w 318"/>
                  <a:gd name="T9" fmla="*/ 2 h 158"/>
                  <a:gd name="T10" fmla="*/ 309 w 318"/>
                  <a:gd name="T11" fmla="*/ 11 h 158"/>
                  <a:gd name="T12" fmla="*/ 303 w 318"/>
                  <a:gd name="T13" fmla="*/ 47 h 158"/>
                  <a:gd name="T14" fmla="*/ 219 w 318"/>
                  <a:gd name="T15" fmla="*/ 89 h 158"/>
                  <a:gd name="T16" fmla="*/ 108 w 318"/>
                  <a:gd name="T17" fmla="*/ 140 h 158"/>
                  <a:gd name="T18" fmla="*/ 57 w 318"/>
                  <a:gd name="T19" fmla="*/ 152 h 158"/>
                  <a:gd name="T20" fmla="*/ 0 w 318"/>
                  <a:gd name="T21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158">
                    <a:moveTo>
                      <a:pt x="0" y="158"/>
                    </a:moveTo>
                    <a:lnTo>
                      <a:pt x="12" y="137"/>
                    </a:lnTo>
                    <a:cubicBezTo>
                      <a:pt x="39" y="123"/>
                      <a:pt x="122" y="90"/>
                      <a:pt x="162" y="71"/>
                    </a:cubicBezTo>
                    <a:cubicBezTo>
                      <a:pt x="202" y="52"/>
                      <a:pt x="229" y="31"/>
                      <a:pt x="249" y="20"/>
                    </a:cubicBezTo>
                    <a:cubicBezTo>
                      <a:pt x="269" y="9"/>
                      <a:pt x="275" y="4"/>
                      <a:pt x="285" y="2"/>
                    </a:cubicBezTo>
                    <a:cubicBezTo>
                      <a:pt x="295" y="0"/>
                      <a:pt x="306" y="4"/>
                      <a:pt x="309" y="11"/>
                    </a:cubicBezTo>
                    <a:cubicBezTo>
                      <a:pt x="312" y="18"/>
                      <a:pt x="318" y="34"/>
                      <a:pt x="303" y="47"/>
                    </a:cubicBezTo>
                    <a:cubicBezTo>
                      <a:pt x="288" y="60"/>
                      <a:pt x="252" y="74"/>
                      <a:pt x="219" y="89"/>
                    </a:cubicBezTo>
                    <a:cubicBezTo>
                      <a:pt x="186" y="104"/>
                      <a:pt x="135" y="130"/>
                      <a:pt x="108" y="140"/>
                    </a:cubicBezTo>
                    <a:cubicBezTo>
                      <a:pt x="81" y="150"/>
                      <a:pt x="74" y="150"/>
                      <a:pt x="57" y="152"/>
                    </a:cubicBezTo>
                    <a:cubicBezTo>
                      <a:pt x="40" y="154"/>
                      <a:pt x="23" y="154"/>
                      <a:pt x="0" y="15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413" y="291"/>
                <a:ext cx="380" cy="174"/>
              </a:xfrm>
              <a:custGeom>
                <a:avLst/>
                <a:gdLst>
                  <a:gd name="T0" fmla="*/ 3 w 380"/>
                  <a:gd name="T1" fmla="*/ 165 h 174"/>
                  <a:gd name="T2" fmla="*/ 129 w 380"/>
                  <a:gd name="T3" fmla="*/ 93 h 174"/>
                  <a:gd name="T4" fmla="*/ 261 w 380"/>
                  <a:gd name="T5" fmla="*/ 30 h 174"/>
                  <a:gd name="T6" fmla="*/ 351 w 380"/>
                  <a:gd name="T7" fmla="*/ 0 h 174"/>
                  <a:gd name="T8" fmla="*/ 378 w 380"/>
                  <a:gd name="T9" fmla="*/ 27 h 174"/>
                  <a:gd name="T10" fmla="*/ 336 w 380"/>
                  <a:gd name="T11" fmla="*/ 51 h 174"/>
                  <a:gd name="T12" fmla="*/ 291 w 380"/>
                  <a:gd name="T13" fmla="*/ 60 h 174"/>
                  <a:gd name="T14" fmla="*/ 240 w 380"/>
                  <a:gd name="T15" fmla="*/ 75 h 174"/>
                  <a:gd name="T16" fmla="*/ 189 w 380"/>
                  <a:gd name="T17" fmla="*/ 120 h 174"/>
                  <a:gd name="T18" fmla="*/ 102 w 380"/>
                  <a:gd name="T19" fmla="*/ 174 h 174"/>
                  <a:gd name="T20" fmla="*/ 0 w 380"/>
                  <a:gd name="T21" fmla="*/ 16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0" h="174">
                    <a:moveTo>
                      <a:pt x="3" y="165"/>
                    </a:moveTo>
                    <a:cubicBezTo>
                      <a:pt x="24" y="153"/>
                      <a:pt x="86" y="115"/>
                      <a:pt x="129" y="93"/>
                    </a:cubicBezTo>
                    <a:cubicBezTo>
                      <a:pt x="172" y="71"/>
                      <a:pt x="224" y="45"/>
                      <a:pt x="261" y="30"/>
                    </a:cubicBezTo>
                    <a:cubicBezTo>
                      <a:pt x="298" y="15"/>
                      <a:pt x="332" y="0"/>
                      <a:pt x="351" y="0"/>
                    </a:cubicBezTo>
                    <a:cubicBezTo>
                      <a:pt x="370" y="0"/>
                      <a:pt x="380" y="19"/>
                      <a:pt x="378" y="27"/>
                    </a:cubicBezTo>
                    <a:cubicBezTo>
                      <a:pt x="376" y="35"/>
                      <a:pt x="350" y="46"/>
                      <a:pt x="336" y="51"/>
                    </a:cubicBezTo>
                    <a:cubicBezTo>
                      <a:pt x="322" y="56"/>
                      <a:pt x="307" y="56"/>
                      <a:pt x="291" y="60"/>
                    </a:cubicBezTo>
                    <a:cubicBezTo>
                      <a:pt x="275" y="64"/>
                      <a:pt x="257" y="65"/>
                      <a:pt x="240" y="75"/>
                    </a:cubicBezTo>
                    <a:cubicBezTo>
                      <a:pt x="223" y="85"/>
                      <a:pt x="212" y="104"/>
                      <a:pt x="189" y="120"/>
                    </a:cubicBezTo>
                    <a:cubicBezTo>
                      <a:pt x="166" y="136"/>
                      <a:pt x="133" y="167"/>
                      <a:pt x="102" y="174"/>
                    </a:cubicBezTo>
                    <a:lnTo>
                      <a:pt x="0" y="16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178" y="187"/>
                <a:ext cx="523" cy="69"/>
              </a:xfrm>
              <a:custGeom>
                <a:avLst/>
                <a:gdLst>
                  <a:gd name="T0" fmla="*/ 84 w 523"/>
                  <a:gd name="T1" fmla="*/ 11 h 69"/>
                  <a:gd name="T2" fmla="*/ 27 w 523"/>
                  <a:gd name="T3" fmla="*/ 5 h 69"/>
                  <a:gd name="T4" fmla="*/ 9 w 523"/>
                  <a:gd name="T5" fmla="*/ 35 h 69"/>
                  <a:gd name="T6" fmla="*/ 81 w 523"/>
                  <a:gd name="T7" fmla="*/ 56 h 69"/>
                  <a:gd name="T8" fmla="*/ 255 w 523"/>
                  <a:gd name="T9" fmla="*/ 68 h 69"/>
                  <a:gd name="T10" fmla="*/ 432 w 523"/>
                  <a:gd name="T11" fmla="*/ 50 h 69"/>
                  <a:gd name="T12" fmla="*/ 513 w 523"/>
                  <a:gd name="T13" fmla="*/ 5 h 69"/>
                  <a:gd name="T14" fmla="*/ 372 w 523"/>
                  <a:gd name="T15" fmla="*/ 20 h 69"/>
                  <a:gd name="T16" fmla="*/ 141 w 523"/>
                  <a:gd name="T17" fmla="*/ 14 h 69"/>
                  <a:gd name="T18" fmla="*/ 84 w 523"/>
                  <a:gd name="T19" fmla="*/ 1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3" h="69">
                    <a:moveTo>
                      <a:pt x="84" y="11"/>
                    </a:moveTo>
                    <a:cubicBezTo>
                      <a:pt x="65" y="9"/>
                      <a:pt x="40" y="1"/>
                      <a:pt x="27" y="5"/>
                    </a:cubicBezTo>
                    <a:cubicBezTo>
                      <a:pt x="14" y="9"/>
                      <a:pt x="0" y="27"/>
                      <a:pt x="9" y="35"/>
                    </a:cubicBezTo>
                    <a:cubicBezTo>
                      <a:pt x="18" y="43"/>
                      <a:pt x="40" y="51"/>
                      <a:pt x="81" y="56"/>
                    </a:cubicBezTo>
                    <a:cubicBezTo>
                      <a:pt x="122" y="61"/>
                      <a:pt x="197" y="69"/>
                      <a:pt x="255" y="68"/>
                    </a:cubicBezTo>
                    <a:cubicBezTo>
                      <a:pt x="313" y="67"/>
                      <a:pt x="389" y="60"/>
                      <a:pt x="432" y="50"/>
                    </a:cubicBezTo>
                    <a:cubicBezTo>
                      <a:pt x="475" y="40"/>
                      <a:pt x="523" y="10"/>
                      <a:pt x="513" y="5"/>
                    </a:cubicBezTo>
                    <a:cubicBezTo>
                      <a:pt x="503" y="0"/>
                      <a:pt x="434" y="19"/>
                      <a:pt x="372" y="20"/>
                    </a:cubicBezTo>
                    <a:cubicBezTo>
                      <a:pt x="310" y="21"/>
                      <a:pt x="189" y="15"/>
                      <a:pt x="141" y="14"/>
                    </a:cubicBezTo>
                    <a:cubicBezTo>
                      <a:pt x="93" y="13"/>
                      <a:pt x="103" y="13"/>
                      <a:pt x="84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689" y="186"/>
                <a:ext cx="537" cy="120"/>
              </a:xfrm>
              <a:custGeom>
                <a:avLst/>
                <a:gdLst>
                  <a:gd name="T0" fmla="*/ 23 w 537"/>
                  <a:gd name="T1" fmla="*/ 6 h 120"/>
                  <a:gd name="T2" fmla="*/ 188 w 537"/>
                  <a:gd name="T3" fmla="*/ 3 h 120"/>
                  <a:gd name="T4" fmla="*/ 323 w 537"/>
                  <a:gd name="T5" fmla="*/ 27 h 120"/>
                  <a:gd name="T6" fmla="*/ 464 w 537"/>
                  <a:gd name="T7" fmla="*/ 69 h 120"/>
                  <a:gd name="T8" fmla="*/ 521 w 537"/>
                  <a:gd name="T9" fmla="*/ 90 h 120"/>
                  <a:gd name="T10" fmla="*/ 533 w 537"/>
                  <a:gd name="T11" fmla="*/ 105 h 120"/>
                  <a:gd name="T12" fmla="*/ 497 w 537"/>
                  <a:gd name="T13" fmla="*/ 120 h 120"/>
                  <a:gd name="T14" fmla="*/ 452 w 537"/>
                  <a:gd name="T15" fmla="*/ 108 h 120"/>
                  <a:gd name="T16" fmla="*/ 350 w 537"/>
                  <a:gd name="T17" fmla="*/ 72 h 120"/>
                  <a:gd name="T18" fmla="*/ 158 w 537"/>
                  <a:gd name="T19" fmla="*/ 39 h 120"/>
                  <a:gd name="T20" fmla="*/ 50 w 537"/>
                  <a:gd name="T21" fmla="*/ 39 h 120"/>
                  <a:gd name="T22" fmla="*/ 23 w 537"/>
                  <a:gd name="T23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7" h="120">
                    <a:moveTo>
                      <a:pt x="23" y="6"/>
                    </a:moveTo>
                    <a:cubicBezTo>
                      <a:pt x="46" y="0"/>
                      <a:pt x="138" y="0"/>
                      <a:pt x="188" y="3"/>
                    </a:cubicBezTo>
                    <a:cubicBezTo>
                      <a:pt x="238" y="6"/>
                      <a:pt x="277" y="16"/>
                      <a:pt x="323" y="27"/>
                    </a:cubicBezTo>
                    <a:cubicBezTo>
                      <a:pt x="369" y="38"/>
                      <a:pt x="431" y="59"/>
                      <a:pt x="464" y="69"/>
                    </a:cubicBezTo>
                    <a:cubicBezTo>
                      <a:pt x="497" y="79"/>
                      <a:pt x="509" y="84"/>
                      <a:pt x="521" y="90"/>
                    </a:cubicBezTo>
                    <a:cubicBezTo>
                      <a:pt x="533" y="96"/>
                      <a:pt x="537" y="100"/>
                      <a:pt x="533" y="105"/>
                    </a:cubicBezTo>
                    <a:cubicBezTo>
                      <a:pt x="529" y="110"/>
                      <a:pt x="510" y="120"/>
                      <a:pt x="497" y="120"/>
                    </a:cubicBezTo>
                    <a:cubicBezTo>
                      <a:pt x="484" y="120"/>
                      <a:pt x="476" y="116"/>
                      <a:pt x="452" y="108"/>
                    </a:cubicBezTo>
                    <a:cubicBezTo>
                      <a:pt x="428" y="100"/>
                      <a:pt x="399" y="84"/>
                      <a:pt x="350" y="72"/>
                    </a:cubicBezTo>
                    <a:cubicBezTo>
                      <a:pt x="301" y="60"/>
                      <a:pt x="208" y="45"/>
                      <a:pt x="158" y="39"/>
                    </a:cubicBezTo>
                    <a:cubicBezTo>
                      <a:pt x="108" y="33"/>
                      <a:pt x="72" y="43"/>
                      <a:pt x="50" y="39"/>
                    </a:cubicBezTo>
                    <a:cubicBezTo>
                      <a:pt x="28" y="35"/>
                      <a:pt x="0" y="12"/>
                      <a:pt x="23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968" y="312"/>
                <a:ext cx="800" cy="143"/>
              </a:xfrm>
              <a:custGeom>
                <a:avLst/>
                <a:gdLst>
                  <a:gd name="T0" fmla="*/ 800 w 800"/>
                  <a:gd name="T1" fmla="*/ 24 h 143"/>
                  <a:gd name="T2" fmla="*/ 782 w 800"/>
                  <a:gd name="T3" fmla="*/ 15 h 143"/>
                  <a:gd name="T4" fmla="*/ 659 w 800"/>
                  <a:gd name="T5" fmla="*/ 63 h 143"/>
                  <a:gd name="T6" fmla="*/ 500 w 800"/>
                  <a:gd name="T7" fmla="*/ 84 h 143"/>
                  <a:gd name="T8" fmla="*/ 326 w 800"/>
                  <a:gd name="T9" fmla="*/ 69 h 143"/>
                  <a:gd name="T10" fmla="*/ 98 w 800"/>
                  <a:gd name="T11" fmla="*/ 21 h 143"/>
                  <a:gd name="T12" fmla="*/ 11 w 800"/>
                  <a:gd name="T13" fmla="*/ 6 h 143"/>
                  <a:gd name="T14" fmla="*/ 32 w 800"/>
                  <a:gd name="T15" fmla="*/ 60 h 143"/>
                  <a:gd name="T16" fmla="*/ 155 w 800"/>
                  <a:gd name="T17" fmla="*/ 96 h 143"/>
                  <a:gd name="T18" fmla="*/ 410 w 800"/>
                  <a:gd name="T19" fmla="*/ 138 h 143"/>
                  <a:gd name="T20" fmla="*/ 596 w 800"/>
                  <a:gd name="T21" fmla="*/ 129 h 143"/>
                  <a:gd name="T22" fmla="*/ 737 w 800"/>
                  <a:gd name="T23" fmla="*/ 90 h 143"/>
                  <a:gd name="T24" fmla="*/ 788 w 800"/>
                  <a:gd name="T25" fmla="*/ 69 h 143"/>
                  <a:gd name="T26" fmla="*/ 800 w 800"/>
                  <a:gd name="T27" fmla="*/ 2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143">
                    <a:moveTo>
                      <a:pt x="800" y="24"/>
                    </a:moveTo>
                    <a:lnTo>
                      <a:pt x="782" y="15"/>
                    </a:lnTo>
                    <a:cubicBezTo>
                      <a:pt x="759" y="21"/>
                      <a:pt x="706" y="51"/>
                      <a:pt x="659" y="63"/>
                    </a:cubicBezTo>
                    <a:cubicBezTo>
                      <a:pt x="612" y="75"/>
                      <a:pt x="555" y="83"/>
                      <a:pt x="500" y="84"/>
                    </a:cubicBezTo>
                    <a:cubicBezTo>
                      <a:pt x="445" y="85"/>
                      <a:pt x="393" y="79"/>
                      <a:pt x="326" y="69"/>
                    </a:cubicBezTo>
                    <a:cubicBezTo>
                      <a:pt x="259" y="59"/>
                      <a:pt x="150" y="31"/>
                      <a:pt x="98" y="21"/>
                    </a:cubicBezTo>
                    <a:cubicBezTo>
                      <a:pt x="46" y="11"/>
                      <a:pt x="22" y="0"/>
                      <a:pt x="11" y="6"/>
                    </a:cubicBezTo>
                    <a:cubicBezTo>
                      <a:pt x="0" y="12"/>
                      <a:pt x="8" y="45"/>
                      <a:pt x="32" y="60"/>
                    </a:cubicBezTo>
                    <a:cubicBezTo>
                      <a:pt x="56" y="75"/>
                      <a:pt x="92" y="83"/>
                      <a:pt x="155" y="96"/>
                    </a:cubicBezTo>
                    <a:cubicBezTo>
                      <a:pt x="218" y="109"/>
                      <a:pt x="337" y="133"/>
                      <a:pt x="410" y="138"/>
                    </a:cubicBezTo>
                    <a:cubicBezTo>
                      <a:pt x="483" y="143"/>
                      <a:pt x="542" y="137"/>
                      <a:pt x="596" y="129"/>
                    </a:cubicBezTo>
                    <a:cubicBezTo>
                      <a:pt x="650" y="121"/>
                      <a:pt x="705" y="100"/>
                      <a:pt x="737" y="90"/>
                    </a:cubicBezTo>
                    <a:cubicBezTo>
                      <a:pt x="769" y="80"/>
                      <a:pt x="780" y="80"/>
                      <a:pt x="788" y="69"/>
                    </a:cubicBezTo>
                    <a:cubicBezTo>
                      <a:pt x="796" y="58"/>
                      <a:pt x="792" y="39"/>
                      <a:pt x="800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318" y="240"/>
                <a:ext cx="402" cy="115"/>
              </a:xfrm>
              <a:custGeom>
                <a:avLst/>
                <a:gdLst>
                  <a:gd name="T0" fmla="*/ 402 w 402"/>
                  <a:gd name="T1" fmla="*/ 0 h 115"/>
                  <a:gd name="T2" fmla="*/ 384 w 402"/>
                  <a:gd name="T3" fmla="*/ 12 h 115"/>
                  <a:gd name="T4" fmla="*/ 276 w 402"/>
                  <a:gd name="T5" fmla="*/ 51 h 115"/>
                  <a:gd name="T6" fmla="*/ 165 w 402"/>
                  <a:gd name="T7" fmla="*/ 66 h 115"/>
                  <a:gd name="T8" fmla="*/ 51 w 402"/>
                  <a:gd name="T9" fmla="*/ 57 h 115"/>
                  <a:gd name="T10" fmla="*/ 15 w 402"/>
                  <a:gd name="T11" fmla="*/ 54 h 115"/>
                  <a:gd name="T12" fmla="*/ 3 w 402"/>
                  <a:gd name="T13" fmla="*/ 69 h 115"/>
                  <a:gd name="T14" fmla="*/ 9 w 402"/>
                  <a:gd name="T15" fmla="*/ 93 h 115"/>
                  <a:gd name="T16" fmla="*/ 54 w 402"/>
                  <a:gd name="T17" fmla="*/ 102 h 115"/>
                  <a:gd name="T18" fmla="*/ 198 w 402"/>
                  <a:gd name="T19" fmla="*/ 111 h 115"/>
                  <a:gd name="T20" fmla="*/ 336 w 402"/>
                  <a:gd name="T21" fmla="*/ 75 h 115"/>
                  <a:gd name="T22" fmla="*/ 375 w 402"/>
                  <a:gd name="T23" fmla="*/ 54 h 115"/>
                  <a:gd name="T24" fmla="*/ 402 w 402"/>
                  <a:gd name="T2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2" h="115">
                    <a:moveTo>
                      <a:pt x="402" y="0"/>
                    </a:moveTo>
                    <a:lnTo>
                      <a:pt x="384" y="12"/>
                    </a:lnTo>
                    <a:cubicBezTo>
                      <a:pt x="363" y="20"/>
                      <a:pt x="312" y="42"/>
                      <a:pt x="276" y="51"/>
                    </a:cubicBezTo>
                    <a:cubicBezTo>
                      <a:pt x="240" y="60"/>
                      <a:pt x="202" y="65"/>
                      <a:pt x="165" y="66"/>
                    </a:cubicBezTo>
                    <a:cubicBezTo>
                      <a:pt x="128" y="67"/>
                      <a:pt x="76" y="59"/>
                      <a:pt x="51" y="57"/>
                    </a:cubicBezTo>
                    <a:cubicBezTo>
                      <a:pt x="26" y="55"/>
                      <a:pt x="23" y="52"/>
                      <a:pt x="15" y="54"/>
                    </a:cubicBezTo>
                    <a:cubicBezTo>
                      <a:pt x="7" y="56"/>
                      <a:pt x="4" y="63"/>
                      <a:pt x="3" y="69"/>
                    </a:cubicBezTo>
                    <a:cubicBezTo>
                      <a:pt x="2" y="75"/>
                      <a:pt x="0" y="88"/>
                      <a:pt x="9" y="93"/>
                    </a:cubicBezTo>
                    <a:cubicBezTo>
                      <a:pt x="18" y="98"/>
                      <a:pt x="22" y="99"/>
                      <a:pt x="54" y="102"/>
                    </a:cubicBezTo>
                    <a:cubicBezTo>
                      <a:pt x="86" y="105"/>
                      <a:pt x="151" y="115"/>
                      <a:pt x="198" y="111"/>
                    </a:cubicBezTo>
                    <a:cubicBezTo>
                      <a:pt x="245" y="107"/>
                      <a:pt x="307" y="84"/>
                      <a:pt x="336" y="75"/>
                    </a:cubicBezTo>
                    <a:cubicBezTo>
                      <a:pt x="365" y="66"/>
                      <a:pt x="365" y="65"/>
                      <a:pt x="375" y="54"/>
                    </a:cubicBezTo>
                    <a:cubicBezTo>
                      <a:pt x="385" y="43"/>
                      <a:pt x="392" y="26"/>
                      <a:pt x="402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4080"/>
              <a:ext cx="5776" cy="87"/>
              <a:chOff x="0" y="4185"/>
              <a:chExt cx="5776" cy="87"/>
            </a:xfrm>
          </p:grpSpPr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041" y="4200"/>
                <a:ext cx="1735" cy="72"/>
              </a:xfrm>
              <a:custGeom>
                <a:avLst/>
                <a:gdLst>
                  <a:gd name="T0" fmla="*/ 165 w 1735"/>
                  <a:gd name="T1" fmla="*/ 6 h 72"/>
                  <a:gd name="T2" fmla="*/ 450 w 1735"/>
                  <a:gd name="T3" fmla="*/ 3 h 72"/>
                  <a:gd name="T4" fmla="*/ 714 w 1735"/>
                  <a:gd name="T5" fmla="*/ 12 h 72"/>
                  <a:gd name="T6" fmla="*/ 957 w 1735"/>
                  <a:gd name="T7" fmla="*/ 24 h 72"/>
                  <a:gd name="T8" fmla="*/ 1173 w 1735"/>
                  <a:gd name="T9" fmla="*/ 24 h 72"/>
                  <a:gd name="T10" fmla="*/ 1473 w 1735"/>
                  <a:gd name="T11" fmla="*/ 15 h 72"/>
                  <a:gd name="T12" fmla="*/ 1617 w 1735"/>
                  <a:gd name="T13" fmla="*/ 0 h 72"/>
                  <a:gd name="T14" fmla="*/ 1719 w 1735"/>
                  <a:gd name="T15" fmla="*/ 15 h 72"/>
                  <a:gd name="T16" fmla="*/ 1716 w 1735"/>
                  <a:gd name="T17" fmla="*/ 66 h 72"/>
                  <a:gd name="T18" fmla="*/ 1632 w 1735"/>
                  <a:gd name="T19" fmla="*/ 51 h 72"/>
                  <a:gd name="T20" fmla="*/ 1407 w 1735"/>
                  <a:gd name="T21" fmla="*/ 51 h 72"/>
                  <a:gd name="T22" fmla="*/ 1191 w 1735"/>
                  <a:gd name="T23" fmla="*/ 48 h 72"/>
                  <a:gd name="T24" fmla="*/ 870 w 1735"/>
                  <a:gd name="T25" fmla="*/ 60 h 72"/>
                  <a:gd name="T26" fmla="*/ 492 w 1735"/>
                  <a:gd name="T27" fmla="*/ 48 h 72"/>
                  <a:gd name="T28" fmla="*/ 291 w 1735"/>
                  <a:gd name="T29" fmla="*/ 27 h 72"/>
                  <a:gd name="T30" fmla="*/ 21 w 1735"/>
                  <a:gd name="T31" fmla="*/ 36 h 72"/>
                  <a:gd name="T32" fmla="*/ 165 w 1735"/>
                  <a:gd name="T33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35" h="72">
                    <a:moveTo>
                      <a:pt x="165" y="6"/>
                    </a:moveTo>
                    <a:cubicBezTo>
                      <a:pt x="236" y="1"/>
                      <a:pt x="359" y="2"/>
                      <a:pt x="450" y="3"/>
                    </a:cubicBezTo>
                    <a:cubicBezTo>
                      <a:pt x="541" y="4"/>
                      <a:pt x="630" y="9"/>
                      <a:pt x="714" y="12"/>
                    </a:cubicBezTo>
                    <a:cubicBezTo>
                      <a:pt x="798" y="15"/>
                      <a:pt x="881" y="22"/>
                      <a:pt x="957" y="24"/>
                    </a:cubicBezTo>
                    <a:cubicBezTo>
                      <a:pt x="1033" y="26"/>
                      <a:pt x="1087" y="25"/>
                      <a:pt x="1173" y="24"/>
                    </a:cubicBezTo>
                    <a:cubicBezTo>
                      <a:pt x="1259" y="23"/>
                      <a:pt x="1399" y="19"/>
                      <a:pt x="1473" y="15"/>
                    </a:cubicBezTo>
                    <a:cubicBezTo>
                      <a:pt x="1547" y="11"/>
                      <a:pt x="1576" y="0"/>
                      <a:pt x="1617" y="0"/>
                    </a:cubicBezTo>
                    <a:cubicBezTo>
                      <a:pt x="1658" y="0"/>
                      <a:pt x="1703" y="4"/>
                      <a:pt x="1719" y="15"/>
                    </a:cubicBezTo>
                    <a:cubicBezTo>
                      <a:pt x="1735" y="26"/>
                      <a:pt x="1730" y="60"/>
                      <a:pt x="1716" y="66"/>
                    </a:cubicBezTo>
                    <a:cubicBezTo>
                      <a:pt x="1702" y="72"/>
                      <a:pt x="1683" y="53"/>
                      <a:pt x="1632" y="51"/>
                    </a:cubicBezTo>
                    <a:cubicBezTo>
                      <a:pt x="1581" y="49"/>
                      <a:pt x="1480" y="51"/>
                      <a:pt x="1407" y="51"/>
                    </a:cubicBezTo>
                    <a:cubicBezTo>
                      <a:pt x="1334" y="51"/>
                      <a:pt x="1280" y="47"/>
                      <a:pt x="1191" y="48"/>
                    </a:cubicBezTo>
                    <a:cubicBezTo>
                      <a:pt x="1102" y="49"/>
                      <a:pt x="986" y="60"/>
                      <a:pt x="870" y="60"/>
                    </a:cubicBezTo>
                    <a:cubicBezTo>
                      <a:pt x="754" y="60"/>
                      <a:pt x="588" y="53"/>
                      <a:pt x="492" y="48"/>
                    </a:cubicBezTo>
                    <a:cubicBezTo>
                      <a:pt x="396" y="43"/>
                      <a:pt x="369" y="29"/>
                      <a:pt x="291" y="27"/>
                    </a:cubicBezTo>
                    <a:cubicBezTo>
                      <a:pt x="213" y="25"/>
                      <a:pt x="42" y="39"/>
                      <a:pt x="21" y="36"/>
                    </a:cubicBezTo>
                    <a:cubicBezTo>
                      <a:pt x="0" y="33"/>
                      <a:pt x="94" y="11"/>
                      <a:pt x="165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727" y="4191"/>
                <a:ext cx="2655" cy="60"/>
              </a:xfrm>
              <a:custGeom>
                <a:avLst/>
                <a:gdLst>
                  <a:gd name="T0" fmla="*/ 2641 w 2655"/>
                  <a:gd name="T1" fmla="*/ 6 h 60"/>
                  <a:gd name="T2" fmla="*/ 2620 w 2655"/>
                  <a:gd name="T3" fmla="*/ 30 h 60"/>
                  <a:gd name="T4" fmla="*/ 2368 w 2655"/>
                  <a:gd name="T5" fmla="*/ 45 h 60"/>
                  <a:gd name="T6" fmla="*/ 2023 w 2655"/>
                  <a:gd name="T7" fmla="*/ 60 h 60"/>
                  <a:gd name="T8" fmla="*/ 1786 w 2655"/>
                  <a:gd name="T9" fmla="*/ 48 h 60"/>
                  <a:gd name="T10" fmla="*/ 1525 w 2655"/>
                  <a:gd name="T11" fmla="*/ 36 h 60"/>
                  <a:gd name="T12" fmla="*/ 1195 w 2655"/>
                  <a:gd name="T13" fmla="*/ 45 h 60"/>
                  <a:gd name="T14" fmla="*/ 817 w 2655"/>
                  <a:gd name="T15" fmla="*/ 39 h 60"/>
                  <a:gd name="T16" fmla="*/ 499 w 2655"/>
                  <a:gd name="T17" fmla="*/ 27 h 60"/>
                  <a:gd name="T18" fmla="*/ 136 w 2655"/>
                  <a:gd name="T19" fmla="*/ 39 h 60"/>
                  <a:gd name="T20" fmla="*/ 10 w 2655"/>
                  <a:gd name="T21" fmla="*/ 33 h 60"/>
                  <a:gd name="T22" fmla="*/ 76 w 2655"/>
                  <a:gd name="T23" fmla="*/ 24 h 60"/>
                  <a:gd name="T24" fmla="*/ 310 w 2655"/>
                  <a:gd name="T25" fmla="*/ 18 h 60"/>
                  <a:gd name="T26" fmla="*/ 544 w 2655"/>
                  <a:gd name="T27" fmla="*/ 0 h 60"/>
                  <a:gd name="T28" fmla="*/ 853 w 2655"/>
                  <a:gd name="T29" fmla="*/ 21 h 60"/>
                  <a:gd name="T30" fmla="*/ 1114 w 2655"/>
                  <a:gd name="T31" fmla="*/ 21 h 60"/>
                  <a:gd name="T32" fmla="*/ 1399 w 2655"/>
                  <a:gd name="T33" fmla="*/ 3 h 60"/>
                  <a:gd name="T34" fmla="*/ 1588 w 2655"/>
                  <a:gd name="T35" fmla="*/ 9 h 60"/>
                  <a:gd name="T36" fmla="*/ 1807 w 2655"/>
                  <a:gd name="T37" fmla="*/ 21 h 60"/>
                  <a:gd name="T38" fmla="*/ 2035 w 2655"/>
                  <a:gd name="T39" fmla="*/ 12 h 60"/>
                  <a:gd name="T40" fmla="*/ 2290 w 2655"/>
                  <a:gd name="T41" fmla="*/ 18 h 60"/>
                  <a:gd name="T42" fmla="*/ 2596 w 2655"/>
                  <a:gd name="T43" fmla="*/ 3 h 60"/>
                  <a:gd name="T44" fmla="*/ 2641 w 2655"/>
                  <a:gd name="T45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55" h="60">
                    <a:moveTo>
                      <a:pt x="2641" y="6"/>
                    </a:moveTo>
                    <a:lnTo>
                      <a:pt x="2620" y="30"/>
                    </a:lnTo>
                    <a:cubicBezTo>
                      <a:pt x="2575" y="36"/>
                      <a:pt x="2467" y="40"/>
                      <a:pt x="2368" y="45"/>
                    </a:cubicBezTo>
                    <a:cubicBezTo>
                      <a:pt x="2269" y="50"/>
                      <a:pt x="2120" y="60"/>
                      <a:pt x="2023" y="60"/>
                    </a:cubicBezTo>
                    <a:cubicBezTo>
                      <a:pt x="1926" y="60"/>
                      <a:pt x="1869" y="52"/>
                      <a:pt x="1786" y="48"/>
                    </a:cubicBezTo>
                    <a:cubicBezTo>
                      <a:pt x="1703" y="44"/>
                      <a:pt x="1623" y="36"/>
                      <a:pt x="1525" y="36"/>
                    </a:cubicBezTo>
                    <a:cubicBezTo>
                      <a:pt x="1427" y="36"/>
                      <a:pt x="1313" y="44"/>
                      <a:pt x="1195" y="45"/>
                    </a:cubicBezTo>
                    <a:cubicBezTo>
                      <a:pt x="1077" y="46"/>
                      <a:pt x="933" y="42"/>
                      <a:pt x="817" y="39"/>
                    </a:cubicBezTo>
                    <a:cubicBezTo>
                      <a:pt x="701" y="36"/>
                      <a:pt x="612" y="27"/>
                      <a:pt x="499" y="27"/>
                    </a:cubicBezTo>
                    <a:cubicBezTo>
                      <a:pt x="386" y="27"/>
                      <a:pt x="217" y="38"/>
                      <a:pt x="136" y="39"/>
                    </a:cubicBezTo>
                    <a:cubicBezTo>
                      <a:pt x="55" y="40"/>
                      <a:pt x="20" y="36"/>
                      <a:pt x="10" y="33"/>
                    </a:cubicBezTo>
                    <a:cubicBezTo>
                      <a:pt x="0" y="30"/>
                      <a:pt x="26" y="27"/>
                      <a:pt x="76" y="24"/>
                    </a:cubicBezTo>
                    <a:cubicBezTo>
                      <a:pt x="126" y="21"/>
                      <a:pt x="232" y="22"/>
                      <a:pt x="310" y="18"/>
                    </a:cubicBezTo>
                    <a:cubicBezTo>
                      <a:pt x="388" y="14"/>
                      <a:pt x="454" y="0"/>
                      <a:pt x="544" y="0"/>
                    </a:cubicBezTo>
                    <a:cubicBezTo>
                      <a:pt x="634" y="0"/>
                      <a:pt x="758" y="18"/>
                      <a:pt x="853" y="21"/>
                    </a:cubicBezTo>
                    <a:cubicBezTo>
                      <a:pt x="948" y="24"/>
                      <a:pt x="1023" y="24"/>
                      <a:pt x="1114" y="21"/>
                    </a:cubicBezTo>
                    <a:cubicBezTo>
                      <a:pt x="1205" y="18"/>
                      <a:pt x="1320" y="5"/>
                      <a:pt x="1399" y="3"/>
                    </a:cubicBezTo>
                    <a:cubicBezTo>
                      <a:pt x="1478" y="1"/>
                      <a:pt x="1520" y="6"/>
                      <a:pt x="1588" y="9"/>
                    </a:cubicBezTo>
                    <a:cubicBezTo>
                      <a:pt x="1656" y="12"/>
                      <a:pt x="1733" y="21"/>
                      <a:pt x="1807" y="21"/>
                    </a:cubicBezTo>
                    <a:cubicBezTo>
                      <a:pt x="1881" y="21"/>
                      <a:pt x="1955" y="12"/>
                      <a:pt x="2035" y="12"/>
                    </a:cubicBezTo>
                    <a:cubicBezTo>
                      <a:pt x="2115" y="12"/>
                      <a:pt x="2197" y="19"/>
                      <a:pt x="2290" y="18"/>
                    </a:cubicBezTo>
                    <a:cubicBezTo>
                      <a:pt x="2383" y="17"/>
                      <a:pt x="2537" y="5"/>
                      <a:pt x="2596" y="3"/>
                    </a:cubicBezTo>
                    <a:cubicBezTo>
                      <a:pt x="2655" y="1"/>
                      <a:pt x="2651" y="3"/>
                      <a:pt x="2641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0" y="4185"/>
                <a:ext cx="2041" cy="62"/>
              </a:xfrm>
              <a:custGeom>
                <a:avLst/>
                <a:gdLst>
                  <a:gd name="T0" fmla="*/ 1893 w 2041"/>
                  <a:gd name="T1" fmla="*/ 39 h 62"/>
                  <a:gd name="T2" fmla="*/ 1578 w 2041"/>
                  <a:gd name="T3" fmla="*/ 45 h 62"/>
                  <a:gd name="T4" fmla="*/ 1011 w 2041"/>
                  <a:gd name="T5" fmla="*/ 60 h 62"/>
                  <a:gd name="T6" fmla="*/ 438 w 2041"/>
                  <a:gd name="T7" fmla="*/ 57 h 62"/>
                  <a:gd name="T8" fmla="*/ 0 w 2041"/>
                  <a:gd name="T9" fmla="*/ 36 h 62"/>
                  <a:gd name="T10" fmla="*/ 0 w 2041"/>
                  <a:gd name="T11" fmla="*/ 3 h 62"/>
                  <a:gd name="T12" fmla="*/ 210 w 2041"/>
                  <a:gd name="T13" fmla="*/ 18 h 62"/>
                  <a:gd name="T14" fmla="*/ 474 w 2041"/>
                  <a:gd name="T15" fmla="*/ 21 h 62"/>
                  <a:gd name="T16" fmla="*/ 678 w 2041"/>
                  <a:gd name="T17" fmla="*/ 9 h 62"/>
                  <a:gd name="T18" fmla="*/ 897 w 2041"/>
                  <a:gd name="T19" fmla="*/ 9 h 62"/>
                  <a:gd name="T20" fmla="*/ 1167 w 2041"/>
                  <a:gd name="T21" fmla="*/ 30 h 62"/>
                  <a:gd name="T22" fmla="*/ 1500 w 2041"/>
                  <a:gd name="T23" fmla="*/ 24 h 62"/>
                  <a:gd name="T24" fmla="*/ 1758 w 2041"/>
                  <a:gd name="T25" fmla="*/ 3 h 62"/>
                  <a:gd name="T26" fmla="*/ 1938 w 2041"/>
                  <a:gd name="T27" fmla="*/ 18 h 62"/>
                  <a:gd name="T28" fmla="*/ 2034 w 2041"/>
                  <a:gd name="T29" fmla="*/ 33 h 62"/>
                  <a:gd name="T30" fmla="*/ 1893 w 2041"/>
                  <a:gd name="T31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1" h="62">
                    <a:moveTo>
                      <a:pt x="1893" y="39"/>
                    </a:moveTo>
                    <a:cubicBezTo>
                      <a:pt x="1817" y="41"/>
                      <a:pt x="1725" y="42"/>
                      <a:pt x="1578" y="45"/>
                    </a:cubicBezTo>
                    <a:cubicBezTo>
                      <a:pt x="1431" y="48"/>
                      <a:pt x="1201" y="58"/>
                      <a:pt x="1011" y="60"/>
                    </a:cubicBezTo>
                    <a:cubicBezTo>
                      <a:pt x="821" y="62"/>
                      <a:pt x="606" y="61"/>
                      <a:pt x="438" y="57"/>
                    </a:cubicBezTo>
                    <a:cubicBezTo>
                      <a:pt x="270" y="53"/>
                      <a:pt x="73" y="45"/>
                      <a:pt x="0" y="36"/>
                    </a:cubicBezTo>
                    <a:lnTo>
                      <a:pt x="0" y="3"/>
                    </a:lnTo>
                    <a:cubicBezTo>
                      <a:pt x="35" y="0"/>
                      <a:pt x="131" y="15"/>
                      <a:pt x="210" y="18"/>
                    </a:cubicBezTo>
                    <a:cubicBezTo>
                      <a:pt x="289" y="21"/>
                      <a:pt x="396" y="22"/>
                      <a:pt x="474" y="21"/>
                    </a:cubicBezTo>
                    <a:cubicBezTo>
                      <a:pt x="552" y="20"/>
                      <a:pt x="608" y="11"/>
                      <a:pt x="678" y="9"/>
                    </a:cubicBezTo>
                    <a:cubicBezTo>
                      <a:pt x="748" y="7"/>
                      <a:pt x="816" y="6"/>
                      <a:pt x="897" y="9"/>
                    </a:cubicBezTo>
                    <a:cubicBezTo>
                      <a:pt x="978" y="12"/>
                      <a:pt x="1067" y="28"/>
                      <a:pt x="1167" y="30"/>
                    </a:cubicBezTo>
                    <a:cubicBezTo>
                      <a:pt x="1267" y="32"/>
                      <a:pt x="1402" y="28"/>
                      <a:pt x="1500" y="24"/>
                    </a:cubicBezTo>
                    <a:cubicBezTo>
                      <a:pt x="1598" y="20"/>
                      <a:pt x="1685" y="4"/>
                      <a:pt x="1758" y="3"/>
                    </a:cubicBezTo>
                    <a:cubicBezTo>
                      <a:pt x="1831" y="2"/>
                      <a:pt x="1892" y="13"/>
                      <a:pt x="1938" y="18"/>
                    </a:cubicBezTo>
                    <a:cubicBezTo>
                      <a:pt x="1984" y="23"/>
                      <a:pt x="2041" y="30"/>
                      <a:pt x="2034" y="33"/>
                    </a:cubicBezTo>
                    <a:cubicBezTo>
                      <a:pt x="2027" y="36"/>
                      <a:pt x="1969" y="37"/>
                      <a:pt x="189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FCE6EB98-BB31-0340-8F21-7D2721E93E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65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Tahom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ahom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2819400"/>
          </a:xfrm>
        </p:spPr>
        <p:txBody>
          <a:bodyPr/>
          <a:lstStyle/>
          <a:p>
            <a:r>
              <a:rPr lang="en-US" dirty="0" err="1" smtClean="0"/>
              <a:t>Metodologia</a:t>
            </a:r>
            <a:r>
              <a:rPr lang="en-US" dirty="0" smtClean="0"/>
              <a:t> do </a:t>
            </a:r>
            <a:r>
              <a:rPr lang="en-US" dirty="0" err="1" smtClean="0"/>
              <a:t>Ensino</a:t>
            </a:r>
            <a:r>
              <a:rPr lang="en-US" dirty="0" smtClean="0"/>
              <a:t> de </a:t>
            </a:r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Biológicas</a:t>
            </a:r>
            <a:r>
              <a:rPr lang="en-US" dirty="0" smtClean="0"/>
              <a:t> I</a:t>
            </a:r>
            <a:br>
              <a:rPr lang="en-US" dirty="0" smtClean="0"/>
            </a:br>
            <a:r>
              <a:rPr lang="en-US" sz="2800" dirty="0" smtClean="0"/>
              <a:t>EDM 433</a:t>
            </a:r>
            <a:br>
              <a:rPr lang="en-US" sz="2800" dirty="0" smtClean="0"/>
            </a:br>
            <a:r>
              <a:rPr lang="en-US" sz="2800" dirty="0" err="1" smtClean="0"/>
              <a:t>Sílvia</a:t>
            </a:r>
            <a:r>
              <a:rPr lang="en-US" sz="2800" dirty="0" smtClean="0"/>
              <a:t> Trivelato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295400"/>
          </a:xfrm>
        </p:spPr>
        <p:txBody>
          <a:bodyPr/>
          <a:lstStyle/>
          <a:p>
            <a:r>
              <a:rPr lang="en-US" dirty="0" smtClean="0"/>
              <a:t>Aula 2</a:t>
            </a:r>
          </a:p>
          <a:p>
            <a:r>
              <a:rPr lang="en-US" sz="2400" dirty="0" smtClean="0"/>
              <a:t>13/mar/2017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899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OBSERVAÇÃO DAS INTERAÇÕES VERBAIS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27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Situações de </a:t>
            </a:r>
            <a:r>
              <a:rPr lang="pt-BR" dirty="0" err="1" smtClean="0"/>
              <a:t>aprendizagen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Interações entre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Professor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Aluno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Conteúdo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Ambiente  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Interação verbal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Como observar, registrar e apresentar dados ?</a:t>
            </a:r>
          </a:p>
          <a:p>
            <a:r>
              <a:rPr lang="pt-BR" dirty="0" err="1" smtClean="0">
                <a:solidFill>
                  <a:srgbClr val="000000"/>
                </a:solidFill>
              </a:rPr>
              <a:t>Flanders</a:t>
            </a:r>
            <a:r>
              <a:rPr lang="pt-BR" dirty="0" smtClean="0">
                <a:solidFill>
                  <a:srgbClr val="000000"/>
                </a:solidFill>
              </a:rPr>
              <a:t> (1967) – “retrato” das interações verbais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10 categorias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38485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Flanders, 1967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15907"/>
            <a:ext cx="3566160" cy="639762"/>
          </a:xfrm>
        </p:spPr>
        <p:txBody>
          <a:bodyPr/>
          <a:lstStyle/>
          <a:p>
            <a:r>
              <a:rPr lang="pt-BR" smtClean="0"/>
              <a:t>Influência Indireta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55669"/>
            <a:ext cx="3566160" cy="417049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>
                <a:solidFill>
                  <a:srgbClr val="000090"/>
                </a:solidFill>
              </a:rPr>
              <a:t>Aceita sentimentos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solidFill>
                  <a:srgbClr val="000090"/>
                </a:solidFill>
              </a:rPr>
              <a:t>Elogia ou encoraja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solidFill>
                  <a:srgbClr val="000090"/>
                </a:solidFill>
              </a:rPr>
              <a:t>Aceita ou usa as ideias dos alunos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solidFill>
                  <a:srgbClr val="000090"/>
                </a:solidFill>
              </a:rPr>
              <a:t>Faz perguntas sobre o conteúdo com intenção de obter respostas dos alunos</a:t>
            </a:r>
            <a:endParaRPr lang="pt-BR" dirty="0">
              <a:solidFill>
                <a:srgbClr val="00009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79391" y="1315907"/>
            <a:ext cx="3566160" cy="639762"/>
          </a:xfrm>
        </p:spPr>
        <p:txBody>
          <a:bodyPr/>
          <a:lstStyle/>
          <a:p>
            <a:r>
              <a:rPr lang="pt-BR" smtClean="0"/>
              <a:t>Influência Direta</a:t>
            </a:r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79391" y="1955669"/>
            <a:ext cx="3566160" cy="4170493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dirty="0" smtClean="0">
                <a:solidFill>
                  <a:srgbClr val="000090"/>
                </a:solidFill>
              </a:rPr>
              <a:t>Expõe, dá opiniões, faz perguntas retóricas.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>
                <a:solidFill>
                  <a:srgbClr val="000090"/>
                </a:solidFill>
              </a:rPr>
              <a:t>Dá ordens e instruções. 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>
                <a:solidFill>
                  <a:srgbClr val="000090"/>
                </a:solidFill>
              </a:rPr>
              <a:t>Faz críticas e justifica autoridade.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>
                <a:solidFill>
                  <a:srgbClr val="008000"/>
                </a:solidFill>
              </a:rPr>
              <a:t>Aluno responde ao professor.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>
                <a:solidFill>
                  <a:srgbClr val="008000"/>
                </a:solidFill>
              </a:rPr>
              <a:t>Aluno inicia participação.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>
                <a:solidFill>
                  <a:srgbClr val="008000"/>
                </a:solidFill>
              </a:rPr>
              <a:t>Silêncio ou confusão.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0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486400"/>
          </a:xfrm>
        </p:spPr>
        <p:txBody>
          <a:bodyPr/>
          <a:lstStyle/>
          <a:p>
            <a:r>
              <a:rPr lang="en-US" dirty="0" err="1" smtClean="0"/>
              <a:t>Possibilidades</a:t>
            </a:r>
            <a:r>
              <a:rPr lang="en-US" dirty="0" smtClean="0"/>
              <a:t> de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</a:t>
            </a:r>
            <a:r>
              <a:rPr lang="en-US" dirty="0" err="1" smtClean="0"/>
              <a:t>dessas</a:t>
            </a:r>
            <a:r>
              <a:rPr lang="en-US" dirty="0" smtClean="0"/>
              <a:t> </a:t>
            </a:r>
            <a:r>
              <a:rPr lang="en-US" dirty="0" err="1" smtClean="0"/>
              <a:t>categorias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o professor </a:t>
            </a:r>
            <a:r>
              <a:rPr lang="en-US" dirty="0" err="1" smtClean="0"/>
              <a:t>faz</a:t>
            </a:r>
            <a:r>
              <a:rPr lang="en-US" dirty="0" smtClean="0"/>
              <a:t> logo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responde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questão</a:t>
            </a:r>
            <a:r>
              <a:rPr lang="en-US" dirty="0" smtClean="0"/>
              <a:t>? </a:t>
            </a:r>
            <a:r>
              <a:rPr lang="en-US" dirty="0" err="1" smtClean="0"/>
              <a:t>Elogia</a:t>
            </a:r>
            <a:r>
              <a:rPr lang="en-US" dirty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Aceita</a:t>
            </a:r>
            <a:r>
              <a:rPr lang="en-US" dirty="0"/>
              <a:t>?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epreende</a:t>
            </a:r>
            <a:r>
              <a:rPr lang="en-US" dirty="0" smtClean="0"/>
              <a:t>? </a:t>
            </a:r>
            <a:r>
              <a:rPr lang="en-US" dirty="0" err="1" smtClean="0"/>
              <a:t>Expõe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aluno</a:t>
            </a:r>
            <a:r>
              <a:rPr lang="en-US" dirty="0" smtClean="0"/>
              <a:t> tem </a:t>
            </a:r>
            <a:r>
              <a:rPr lang="en-US" dirty="0" err="1" smtClean="0"/>
              <a:t>liberdade</a:t>
            </a:r>
            <a:r>
              <a:rPr lang="en-US" dirty="0" smtClean="0"/>
              <a:t> de </a:t>
            </a:r>
            <a:r>
              <a:rPr lang="en-US" dirty="0" err="1" smtClean="0"/>
              <a:t>iniciar</a:t>
            </a:r>
            <a:r>
              <a:rPr lang="en-US" dirty="0" smtClean="0"/>
              <a:t> um </a:t>
            </a:r>
            <a:r>
              <a:rPr lang="en-US" dirty="0" err="1" smtClean="0"/>
              <a:t>diálogo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fala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resposta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pergunta</a:t>
            </a:r>
            <a:r>
              <a:rPr lang="en-US" dirty="0" smtClean="0"/>
              <a:t> do professor?</a:t>
            </a:r>
          </a:p>
          <a:p>
            <a:pPr lvl="1"/>
            <a:r>
              <a:rPr lang="en-US" dirty="0" smtClean="0"/>
              <a:t>O professor </a:t>
            </a:r>
            <a:r>
              <a:rPr lang="en-US" dirty="0" err="1" smtClean="0"/>
              <a:t>dá</a:t>
            </a:r>
            <a:r>
              <a:rPr lang="en-US" dirty="0" smtClean="0"/>
              <a:t> tempo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responda</a:t>
            </a:r>
            <a:r>
              <a:rPr lang="en-US" dirty="0" smtClean="0"/>
              <a:t> as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propostas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continua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exposição</a:t>
            </a:r>
            <a:r>
              <a:rPr lang="en-US" dirty="0" smtClean="0"/>
              <a:t> </a:t>
            </a:r>
            <a:r>
              <a:rPr lang="en-US" dirty="0" err="1" smtClean="0"/>
              <a:t>imediatamente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3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Como usamos instrumentos desse tipo?</a:t>
            </a:r>
            <a:endParaRPr lang="pt-BR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8396515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</a:rPr>
              <a:t>Instrumento coincide com momento de mudança de  paradigma educacional (ensino por transmissão para ensino intelectualmente ativo).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</a:rPr>
              <a:t>1973, um trabalho de </a:t>
            </a:r>
            <a:r>
              <a:rPr lang="pt-BR" dirty="0" err="1" smtClean="0">
                <a:solidFill>
                  <a:srgbClr val="000000"/>
                </a:solidFill>
              </a:rPr>
              <a:t>Rosenshine</a:t>
            </a:r>
            <a:r>
              <a:rPr lang="pt-BR" dirty="0" smtClean="0">
                <a:solidFill>
                  <a:srgbClr val="000000"/>
                </a:solidFill>
              </a:rPr>
              <a:t> e </a:t>
            </a:r>
            <a:r>
              <a:rPr lang="pt-BR" dirty="0" err="1" smtClean="0">
                <a:solidFill>
                  <a:srgbClr val="000000"/>
                </a:solidFill>
              </a:rPr>
              <a:t>Furst</a:t>
            </a:r>
            <a:r>
              <a:rPr lang="pt-BR" dirty="0" smtClean="0">
                <a:solidFill>
                  <a:srgbClr val="000000"/>
                </a:solidFill>
              </a:rPr>
              <a:t> mostrou que em aulas do modelo “tradicional”, durante 2/3 do tempo da aula quem fala é o professor. No restante, os alunos respondem por monossílabos, ou copiam o que está na lousa.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Tomada</a:t>
            </a:r>
            <a:r>
              <a:rPr lang="en-US" dirty="0" smtClean="0"/>
              <a:t> de </a:t>
            </a:r>
            <a:r>
              <a:rPr lang="en-US" dirty="0" err="1" smtClean="0"/>
              <a:t>consciência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172200" cy="5109789"/>
          </a:xfrm>
        </p:spPr>
        <p:txBody>
          <a:bodyPr vert="horz"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3000" dirty="0" smtClean="0">
                <a:solidFill>
                  <a:srgbClr val="000000"/>
                </a:solidFill>
              </a:rPr>
              <a:t>A escola exige o domínio de linguagens, mas o ensino tradicional não dá oportunidade dos alunos praticarem habilidades e se expressarem nas diversas linguagens</a:t>
            </a:r>
          </a:p>
          <a:p>
            <a:pPr algn="just">
              <a:lnSpc>
                <a:spcPct val="120000"/>
              </a:lnSpc>
            </a:pPr>
            <a:r>
              <a:rPr lang="pt-BR" sz="3000" dirty="0" smtClean="0">
                <a:solidFill>
                  <a:srgbClr val="000000"/>
                </a:solidFill>
              </a:rPr>
              <a:t>Se queremos que os alunos dominem linguagens acadêmicas, desenvolvam a capacidade de análise e de síntese e etc., é preciso dar a eles oportunidades de praticarem a linguagem: verbalizarem.</a:t>
            </a:r>
          </a:p>
          <a:p>
            <a:pPr algn="just">
              <a:lnSpc>
                <a:spcPct val="120000"/>
              </a:lnSpc>
            </a:pPr>
            <a:r>
              <a:rPr lang="pt-BR" sz="3000" dirty="0" smtClean="0">
                <a:solidFill>
                  <a:srgbClr val="000000"/>
                </a:solidFill>
              </a:rPr>
              <a:t>Novas propostas e novos pressupostos educacionais ampliaram objetivos: além de conteúdos específicos, como sabemos o que sabemos.</a:t>
            </a:r>
          </a:p>
          <a:p>
            <a:pPr algn="just"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6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800" dirty="0" err="1" smtClean="0"/>
              <a:t>Hábitos</a:t>
            </a:r>
            <a:r>
              <a:rPr lang="en-US" sz="2800" dirty="0" smtClean="0"/>
              <a:t> </a:t>
            </a:r>
            <a:r>
              <a:rPr lang="en-US" sz="2800" dirty="0" err="1" smtClean="0"/>
              <a:t>sociais</a:t>
            </a:r>
            <a:r>
              <a:rPr lang="en-US" sz="2800" dirty="0" smtClean="0"/>
              <a:t>– </a:t>
            </a:r>
            <a:r>
              <a:rPr lang="en-US" sz="2800" dirty="0" err="1" smtClean="0"/>
              <a:t>Exposição</a:t>
            </a:r>
            <a:r>
              <a:rPr lang="en-US" sz="2800" dirty="0" smtClean="0"/>
              <a:t> </a:t>
            </a:r>
            <a:r>
              <a:rPr lang="en-US" sz="2800" dirty="0" err="1" smtClean="0"/>
              <a:t>processual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dirty="0" err="1" smtClean="0"/>
              <a:t>Exposição</a:t>
            </a:r>
            <a:r>
              <a:rPr lang="en-US" dirty="0" smtClean="0"/>
              <a:t> de professor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aluno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vice-versa)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procedimentos</a:t>
            </a:r>
            <a:r>
              <a:rPr lang="en-US" dirty="0" smtClean="0"/>
              <a:t> </a:t>
            </a:r>
            <a:r>
              <a:rPr lang="en-US" dirty="0" err="1" smtClean="0"/>
              <a:t>acadêmicos</a:t>
            </a:r>
            <a:r>
              <a:rPr lang="en-US" dirty="0" smtClean="0"/>
              <a:t> </a:t>
            </a:r>
            <a:r>
              <a:rPr lang="en-US" dirty="0" err="1" smtClean="0"/>
              <a:t>interativos</a:t>
            </a:r>
            <a:r>
              <a:rPr lang="en-US" dirty="0"/>
              <a:t> </a:t>
            </a:r>
            <a:r>
              <a:rPr lang="en-US" dirty="0" smtClean="0"/>
              <a:t>-  </a:t>
            </a:r>
            <a:r>
              <a:rPr lang="en-US" dirty="0" err="1" smtClean="0"/>
              <a:t>realização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endParaRPr lang="en-US" dirty="0" smtClean="0"/>
          </a:p>
          <a:p>
            <a:r>
              <a:rPr lang="en-US" dirty="0" err="1" smtClean="0"/>
              <a:t>Situações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participam</a:t>
            </a:r>
            <a:r>
              <a:rPr lang="en-US" dirty="0" smtClean="0"/>
              <a:t> </a:t>
            </a:r>
            <a:r>
              <a:rPr lang="en-US" dirty="0" err="1" smtClean="0"/>
              <a:t>bastante</a:t>
            </a:r>
            <a:r>
              <a:rPr lang="en-US" dirty="0" smtClean="0"/>
              <a:t>, </a:t>
            </a:r>
            <a:r>
              <a:rPr lang="en-US" dirty="0" err="1" smtClean="0"/>
              <a:t>respondendo</a:t>
            </a:r>
            <a:r>
              <a:rPr lang="en-US" dirty="0" smtClean="0"/>
              <a:t> a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questões</a:t>
            </a:r>
            <a:r>
              <a:rPr lang="en-US" dirty="0" smtClean="0"/>
              <a:t>, mas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exame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detalhado</a:t>
            </a:r>
            <a:r>
              <a:rPr lang="en-US" dirty="0" smtClean="0"/>
              <a:t> </a:t>
            </a:r>
            <a:r>
              <a:rPr lang="en-US" dirty="0" err="1" smtClean="0"/>
              <a:t>revela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respondem</a:t>
            </a:r>
            <a:r>
              <a:rPr lang="en-US" dirty="0" smtClean="0"/>
              <a:t> </a:t>
            </a:r>
            <a:r>
              <a:rPr lang="en-US" dirty="0" err="1" smtClean="0"/>
              <a:t>mecanicamente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4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interesses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76400"/>
            <a:ext cx="8378372" cy="4449763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Perguntas dos professores – de que tipo são? O que solicitam?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Retóricas, de consenso, de completar, de escolha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Que levam ao raciocínio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Fazer lição/fazer ciência – argumentação/investigação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Como professores respondem aos alunos (I-R-F)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Como alunos participam da aula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Acontecimentos que provocam silêncio ou confusão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sz="2000" dirty="0" smtClean="0"/>
              <a:t>P: …no </a:t>
            </a:r>
            <a:r>
              <a:rPr lang="en-US" sz="2000" dirty="0" err="1"/>
              <a:t>tamanho</a:t>
            </a:r>
            <a:r>
              <a:rPr lang="en-US" sz="2000" dirty="0"/>
              <a:t> das </a:t>
            </a:r>
            <a:r>
              <a:rPr lang="en-US" sz="2000" dirty="0" err="1"/>
              <a:t>plantas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estavam</a:t>
            </a:r>
            <a:r>
              <a:rPr lang="en-US" sz="2000" dirty="0"/>
              <a:t> no </a:t>
            </a:r>
            <a:r>
              <a:rPr lang="en-US" sz="2000" dirty="0" err="1"/>
              <a:t>claro</a:t>
            </a:r>
            <a:r>
              <a:rPr lang="en-US" sz="2000" dirty="0"/>
              <a:t> e das </a:t>
            </a:r>
            <a:r>
              <a:rPr lang="en-US" sz="2000" dirty="0" err="1"/>
              <a:t>plantas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estavam</a:t>
            </a:r>
            <a:r>
              <a:rPr lang="en-US" sz="2000" dirty="0"/>
              <a:t> no </a:t>
            </a:r>
            <a:r>
              <a:rPr lang="en-US" sz="2000" dirty="0" err="1"/>
              <a:t>escuro</a:t>
            </a:r>
            <a:r>
              <a:rPr lang="en-US" sz="2000" dirty="0"/>
              <a:t>. </a:t>
            </a:r>
            <a:r>
              <a:rPr lang="en-US" sz="2000" dirty="0" err="1"/>
              <a:t>Então</a:t>
            </a:r>
            <a:r>
              <a:rPr lang="en-US" sz="2000" dirty="0"/>
              <a:t> </a:t>
            </a:r>
            <a:r>
              <a:rPr lang="en-US" sz="2000" dirty="0" err="1"/>
              <a:t>vamos</a:t>
            </a:r>
            <a:r>
              <a:rPr lang="en-US" sz="2000" dirty="0"/>
              <a:t> </a:t>
            </a:r>
            <a:r>
              <a:rPr lang="en-US" sz="2000" dirty="0" err="1"/>
              <a:t>começar</a:t>
            </a:r>
            <a:r>
              <a:rPr lang="en-US" sz="2000" dirty="0"/>
              <a:t> </a:t>
            </a:r>
            <a:r>
              <a:rPr lang="en-US" sz="2000" dirty="0" err="1"/>
              <a:t>pela</a:t>
            </a:r>
            <a:r>
              <a:rPr lang="en-US" sz="2000" dirty="0"/>
              <a:t> </a:t>
            </a:r>
            <a:r>
              <a:rPr lang="en-US" sz="2000" dirty="0" err="1"/>
              <a:t>cor</a:t>
            </a:r>
            <a:r>
              <a:rPr lang="en-US" sz="2000" dirty="0"/>
              <a:t>, </a:t>
            </a:r>
            <a:r>
              <a:rPr lang="en-US" sz="2000" dirty="0" err="1"/>
              <a:t>que</a:t>
            </a:r>
            <a:r>
              <a:rPr lang="en-US" sz="2000" dirty="0"/>
              <a:t> inclusive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/>
              <a:t>apareceu</a:t>
            </a:r>
            <a:r>
              <a:rPr lang="en-US" sz="2000" dirty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 </a:t>
            </a:r>
            <a:r>
              <a:rPr lang="en-US" sz="2000" dirty="0" err="1"/>
              <a:t>essa</a:t>
            </a:r>
            <a:r>
              <a:rPr lang="en-US" sz="2000" dirty="0"/>
              <a:t> </a:t>
            </a:r>
            <a:r>
              <a:rPr lang="en-US" sz="2000" dirty="0" err="1"/>
              <a:t>hipótese</a:t>
            </a:r>
            <a:r>
              <a:rPr lang="en-US" sz="2000" dirty="0"/>
              <a:t> </a:t>
            </a:r>
            <a:r>
              <a:rPr lang="en-US" sz="2000" dirty="0" err="1"/>
              <a:t>aqui</a:t>
            </a:r>
            <a:r>
              <a:rPr lang="en-US" sz="2000" dirty="0"/>
              <a:t>.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é </a:t>
            </a:r>
            <a:r>
              <a:rPr lang="en-US" sz="2000" dirty="0" err="1"/>
              <a:t>branca</a:t>
            </a:r>
            <a:r>
              <a:rPr lang="en-US" sz="2000" dirty="0"/>
              <a:t> no </a:t>
            </a:r>
            <a:r>
              <a:rPr lang="en-US" sz="2000" dirty="0" err="1"/>
              <a:t>escuro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ela</a:t>
            </a:r>
            <a:r>
              <a:rPr lang="en-US" sz="2000" dirty="0"/>
              <a:t> </a:t>
            </a:r>
            <a:r>
              <a:rPr lang="en-US" sz="2000" dirty="0" err="1"/>
              <a:t>fica</a:t>
            </a:r>
            <a:r>
              <a:rPr lang="en-US" sz="2000" dirty="0"/>
              <a:t> </a:t>
            </a:r>
            <a:r>
              <a:rPr lang="en-US" sz="2000" dirty="0" err="1"/>
              <a:t>branca</a:t>
            </a:r>
            <a:r>
              <a:rPr lang="en-US" sz="2000" dirty="0"/>
              <a:t> no </a:t>
            </a:r>
            <a:r>
              <a:rPr lang="en-US" sz="2000" dirty="0" err="1"/>
              <a:t>escuro</a:t>
            </a:r>
            <a:r>
              <a:rPr lang="en-US" sz="2000" dirty="0"/>
              <a:t> e </a:t>
            </a:r>
            <a:r>
              <a:rPr lang="en-US" sz="2000" dirty="0" err="1"/>
              <a:t>verde</a:t>
            </a:r>
            <a:r>
              <a:rPr lang="en-US" sz="2000" dirty="0"/>
              <a:t> no </a:t>
            </a:r>
            <a:r>
              <a:rPr lang="en-US" sz="2000" dirty="0" err="1"/>
              <a:t>claro</a:t>
            </a:r>
            <a:r>
              <a:rPr lang="en-US" sz="2000" dirty="0"/>
              <a:t>? </a:t>
            </a:r>
          </a:p>
          <a:p>
            <a:r>
              <a:rPr lang="en-US" sz="2000" dirty="0" smtClean="0"/>
              <a:t>A</a:t>
            </a:r>
            <a:r>
              <a:rPr lang="en-US" sz="2000" dirty="0"/>
              <a:t>: </a:t>
            </a: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ela</a:t>
            </a:r>
            <a:r>
              <a:rPr lang="en-US" sz="2000" dirty="0"/>
              <a:t> </a:t>
            </a:r>
            <a:r>
              <a:rPr lang="en-US" sz="2000" dirty="0" err="1"/>
              <a:t>não</a:t>
            </a:r>
            <a:r>
              <a:rPr lang="en-US" sz="2000" dirty="0"/>
              <a:t> </a:t>
            </a:r>
            <a:r>
              <a:rPr lang="en-US" sz="2000" dirty="0" err="1"/>
              <a:t>faz</a:t>
            </a:r>
            <a:r>
              <a:rPr lang="en-US" sz="2000" dirty="0"/>
              <a:t> </a:t>
            </a:r>
            <a:r>
              <a:rPr lang="en-US" sz="2000" dirty="0" err="1"/>
              <a:t>fotossíntese</a:t>
            </a:r>
            <a:r>
              <a:rPr lang="en-US" sz="2000" dirty="0"/>
              <a:t>.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A: </a:t>
            </a: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ela</a:t>
            </a:r>
            <a:r>
              <a:rPr lang="en-US" sz="2000" dirty="0"/>
              <a:t> </a:t>
            </a:r>
            <a:r>
              <a:rPr lang="en-US" sz="2000" dirty="0" err="1"/>
              <a:t>precisa</a:t>
            </a:r>
            <a:r>
              <a:rPr lang="en-US" sz="2000" dirty="0"/>
              <a:t> de </a:t>
            </a:r>
            <a:r>
              <a:rPr lang="en-US" sz="2000" dirty="0" err="1"/>
              <a:t>luz</a:t>
            </a:r>
            <a:r>
              <a:rPr lang="en-US" sz="2000" dirty="0"/>
              <a:t> </a:t>
            </a:r>
            <a:r>
              <a:rPr lang="en-US" sz="2000" dirty="0" err="1"/>
              <a:t>pra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estímulo</a:t>
            </a:r>
            <a:r>
              <a:rPr lang="en-US" sz="2000" dirty="0"/>
              <a:t> </a:t>
            </a:r>
            <a:r>
              <a:rPr lang="en-US" sz="2000" dirty="0" err="1"/>
              <a:t>pra</a:t>
            </a:r>
            <a:r>
              <a:rPr lang="en-US" sz="2000" dirty="0"/>
              <a:t> </a:t>
            </a:r>
            <a:r>
              <a:rPr lang="en-US" sz="2000" dirty="0" err="1"/>
              <a:t>fazer</a:t>
            </a:r>
            <a:r>
              <a:rPr lang="en-US" sz="2000" dirty="0"/>
              <a:t> as </a:t>
            </a:r>
            <a:r>
              <a:rPr lang="en-US" sz="2000" dirty="0" err="1"/>
              <a:t>células</a:t>
            </a:r>
            <a:r>
              <a:rPr lang="en-US" sz="2000" dirty="0"/>
              <a:t>.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P: </a:t>
            </a: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ela</a:t>
            </a:r>
            <a:r>
              <a:rPr lang="en-US" sz="2000" dirty="0"/>
              <a:t> </a:t>
            </a:r>
            <a:r>
              <a:rPr lang="en-US" sz="2000" dirty="0" err="1"/>
              <a:t>não</a:t>
            </a:r>
            <a:r>
              <a:rPr lang="en-US" sz="2000" dirty="0"/>
              <a:t> </a:t>
            </a:r>
            <a:r>
              <a:rPr lang="en-US" sz="2000" dirty="0" err="1"/>
              <a:t>recebe</a:t>
            </a:r>
            <a:r>
              <a:rPr lang="en-US" sz="2000" dirty="0"/>
              <a:t> </a:t>
            </a:r>
            <a:r>
              <a:rPr lang="en-US" sz="2000" dirty="0" err="1"/>
              <a:t>estímulo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formar</a:t>
            </a:r>
            <a:r>
              <a:rPr lang="en-US" sz="2000" dirty="0"/>
              <a:t> o </a:t>
            </a:r>
            <a:r>
              <a:rPr lang="en-US" sz="2000" dirty="0" err="1"/>
              <a:t>cloroplasto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células</a:t>
            </a:r>
            <a:r>
              <a:rPr lang="en-US" sz="2000" dirty="0"/>
              <a:t>. E </a:t>
            </a:r>
            <a:r>
              <a:rPr lang="en-US" sz="2000" dirty="0" err="1" smtClean="0"/>
              <a:t>ai</a:t>
            </a:r>
            <a:r>
              <a:rPr lang="en-US" sz="2000" dirty="0" smtClean="0"/>
              <a:t>,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cloroplasto</a:t>
            </a:r>
            <a:r>
              <a:rPr lang="en-US" sz="2000" dirty="0"/>
              <a:t>, </a:t>
            </a:r>
            <a:r>
              <a:rPr lang="en-US" sz="2000" dirty="0" err="1"/>
              <a:t>ela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fazer</a:t>
            </a:r>
            <a:r>
              <a:rPr lang="en-US" sz="2000" dirty="0"/>
              <a:t> a </a:t>
            </a:r>
            <a:r>
              <a:rPr lang="en-US" sz="2000" dirty="0" err="1"/>
              <a:t>fotossíntese</a:t>
            </a:r>
            <a:r>
              <a:rPr lang="en-US" sz="2000" dirty="0"/>
              <a:t>? </a:t>
            </a:r>
          </a:p>
          <a:p>
            <a:r>
              <a:rPr lang="en-US" sz="2000" dirty="0"/>
              <a:t>A: </a:t>
            </a:r>
            <a:r>
              <a:rPr lang="en-US" sz="2000" dirty="0" err="1"/>
              <a:t>não</a:t>
            </a:r>
            <a:r>
              <a:rPr lang="en-US" sz="2000" dirty="0"/>
              <a:t>. </a:t>
            </a:r>
          </a:p>
          <a:p>
            <a:r>
              <a:rPr lang="en-US" sz="2000" dirty="0"/>
              <a:t>P: </a:t>
            </a:r>
            <a:r>
              <a:rPr lang="en-US" sz="2000" dirty="0" err="1"/>
              <a:t>não</a:t>
            </a:r>
            <a:r>
              <a:rPr lang="en-US" sz="2000" dirty="0"/>
              <a:t>, </a:t>
            </a:r>
            <a:r>
              <a:rPr lang="en-US" sz="2000" dirty="0" err="1"/>
              <a:t>certo</a:t>
            </a:r>
            <a:r>
              <a:rPr lang="en-US" sz="2000" dirty="0"/>
              <a:t>?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A: </a:t>
            </a:r>
            <a:r>
              <a:rPr lang="en-US" sz="2000" dirty="0" err="1"/>
              <a:t>certo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2800" dirty="0" err="1" smtClean="0"/>
              <a:t>Exemplo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intera</a:t>
            </a:r>
            <a:r>
              <a:rPr lang="en-US" sz="2800" dirty="0" err="1" smtClean="0"/>
              <a:t>ção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981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16599"/>
              </p:ext>
            </p:extLst>
          </p:nvPr>
        </p:nvGraphicFramePr>
        <p:xfrm>
          <a:off x="457199" y="-4391231"/>
          <a:ext cx="6963909" cy="1086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5651500" imgH="8813800" progId="Word.Document.12">
                  <p:embed/>
                </p:oleObj>
              </mc:Choice>
              <mc:Fallback>
                <p:oleObj name="Document" r:id="rId3" imgW="5651500" imgH="881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-4391231"/>
                        <a:ext cx="6963909" cy="10863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sz="2800" dirty="0" err="1" smtClean="0"/>
              <a:t>Exemplo</a:t>
            </a:r>
            <a:r>
              <a:rPr lang="en-US" sz="2800" dirty="0"/>
              <a:t> </a:t>
            </a:r>
            <a:r>
              <a:rPr lang="en-US" sz="2800" dirty="0" smtClean="0"/>
              <a:t>I-R-A </a:t>
            </a:r>
            <a:r>
              <a:rPr lang="en-US" sz="2800" dirty="0" err="1" smtClean="0"/>
              <a:t>ou</a:t>
            </a:r>
            <a:r>
              <a:rPr lang="en-US" sz="2800" dirty="0" smtClean="0"/>
              <a:t> I-R-P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err="1" smtClean="0"/>
              <a:t>Rezende</a:t>
            </a:r>
            <a:r>
              <a:rPr lang="en-US" sz="1600" dirty="0" smtClean="0"/>
              <a:t>,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870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Cronograma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</a:t>
            </a:r>
            <a:r>
              <a:rPr lang="en-US" dirty="0" err="1" smtClean="0"/>
              <a:t>ício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000000"/>
                </a:solidFill>
              </a:rPr>
              <a:t>MENTES PERIGOSAS</a:t>
            </a:r>
          </a:p>
          <a:p>
            <a:pPr marL="0" indent="0" algn="ctr">
              <a:buNone/>
            </a:pPr>
            <a:r>
              <a:rPr lang="pt-BR" sz="1800" dirty="0">
                <a:solidFill>
                  <a:srgbClr val="000000"/>
                </a:solidFill>
              </a:rPr>
              <a:t>Direção de John Smith, com Michelle Pfeiffer, George </a:t>
            </a:r>
            <a:r>
              <a:rPr lang="pt-BR" sz="1800" dirty="0" err="1">
                <a:solidFill>
                  <a:srgbClr val="000000"/>
                </a:solidFill>
              </a:rPr>
              <a:t>Dzundza</a:t>
            </a:r>
            <a:r>
              <a:rPr lang="pt-BR" sz="1800" dirty="0">
                <a:solidFill>
                  <a:srgbClr val="000000"/>
                </a:solidFill>
              </a:rPr>
              <a:t>, Courtney </a:t>
            </a:r>
            <a:r>
              <a:rPr lang="pt-BR" sz="1800" dirty="0" err="1">
                <a:solidFill>
                  <a:srgbClr val="000000"/>
                </a:solidFill>
              </a:rPr>
              <a:t>Vance</a:t>
            </a:r>
            <a:r>
              <a:rPr lang="pt-BR" sz="1800" dirty="0">
                <a:solidFill>
                  <a:srgbClr val="000000"/>
                </a:solidFill>
              </a:rPr>
              <a:t> - 1995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interação</a:t>
            </a:r>
            <a:r>
              <a:rPr lang="en-US" dirty="0"/>
              <a:t> </a:t>
            </a:r>
            <a:r>
              <a:rPr lang="en-US" dirty="0" err="1"/>
              <a:t>observaram</a:t>
            </a:r>
            <a:r>
              <a:rPr lang="en-US" dirty="0"/>
              <a:t> no </a:t>
            </a:r>
            <a:r>
              <a:rPr lang="en-US" dirty="0" err="1"/>
              <a:t>filme</a:t>
            </a:r>
            <a:r>
              <a:rPr lang="en-US" dirty="0"/>
              <a:t>? </a:t>
            </a:r>
            <a:r>
              <a:rPr lang="en-US" dirty="0" err="1"/>
              <a:t>Algumas</a:t>
            </a:r>
            <a:r>
              <a:rPr lang="en-US" dirty="0"/>
              <a:t> das </a:t>
            </a:r>
            <a:r>
              <a:rPr lang="en-US" dirty="0" err="1"/>
              <a:t>categorias</a:t>
            </a:r>
            <a:r>
              <a:rPr lang="en-US" dirty="0"/>
              <a:t> de Flanders?</a:t>
            </a:r>
          </a:p>
          <a:p>
            <a:r>
              <a:rPr lang="en-US" dirty="0"/>
              <a:t>E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padrão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I</a:t>
            </a:r>
            <a:r>
              <a:rPr lang="en-US" dirty="0"/>
              <a:t>-R-A?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235091"/>
              </p:ext>
            </p:extLst>
          </p:nvPr>
        </p:nvGraphicFramePr>
        <p:xfrm>
          <a:off x="914400" y="3733800"/>
          <a:ext cx="3598125" cy="260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4" imgW="5270500" imgH="3810000" progId="Word.Document.12">
                  <p:embed/>
                </p:oleObj>
              </mc:Choice>
              <mc:Fallback>
                <p:oleObj name="Document" r:id="rId4" imgW="5270500" imgH="381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3598125" cy="260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36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pt-BR" sz="2800" dirty="0"/>
              <a:t>INSTRUÇÃO PARA OS ESTÁGIOS 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800600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30000"/>
              </a:lnSpc>
            </a:pPr>
            <a:r>
              <a:rPr lang="pt-BR" dirty="0">
                <a:solidFill>
                  <a:srgbClr val="000000"/>
                </a:solidFill>
              </a:rPr>
              <a:t>Os estágios deverão ser realizados em escolas da rede oficial (estadual ou municipal), de ensino fundamental ou médio.</a:t>
            </a:r>
          </a:p>
          <a:p>
            <a:pPr lvl="0" algn="just">
              <a:lnSpc>
                <a:spcPct val="130000"/>
              </a:lnSpc>
            </a:pPr>
            <a:r>
              <a:rPr lang="pt-BR" dirty="0">
                <a:solidFill>
                  <a:srgbClr val="000000"/>
                </a:solidFill>
              </a:rPr>
              <a:t>Os estágios vinculados à disciplina Metodologia do Ensino de Ciências Biológicas </a:t>
            </a:r>
            <a:r>
              <a:rPr lang="pt-BR" dirty="0" err="1">
                <a:solidFill>
                  <a:srgbClr val="000000"/>
                </a:solidFill>
              </a:rPr>
              <a:t>I</a:t>
            </a:r>
            <a:r>
              <a:rPr lang="pt-BR" dirty="0">
                <a:solidFill>
                  <a:srgbClr val="000000"/>
                </a:solidFill>
              </a:rPr>
              <a:t> devem completar, no conjunto das atividades, </a:t>
            </a:r>
            <a:r>
              <a:rPr lang="pt-BR" b="1" dirty="0">
                <a:solidFill>
                  <a:srgbClr val="000000"/>
                </a:solidFill>
              </a:rPr>
              <a:t>60 (sessenta) horas</a:t>
            </a:r>
            <a:r>
              <a:rPr lang="pt-BR" dirty="0">
                <a:solidFill>
                  <a:srgbClr val="000000"/>
                </a:solidFill>
              </a:rPr>
              <a:t>. </a:t>
            </a:r>
          </a:p>
          <a:p>
            <a:pPr lvl="0" algn="just">
              <a:lnSpc>
                <a:spcPct val="130000"/>
              </a:lnSpc>
            </a:pPr>
            <a:r>
              <a:rPr lang="pt-BR" dirty="0">
                <a:solidFill>
                  <a:srgbClr val="000000"/>
                </a:solidFill>
              </a:rPr>
              <a:t>Os estágios deverão perfazer pelo menos </a:t>
            </a:r>
            <a:r>
              <a:rPr lang="pt-BR" b="1" dirty="0">
                <a:solidFill>
                  <a:srgbClr val="000000"/>
                </a:solidFill>
              </a:rPr>
              <a:t>30 (trinta) horas/aula de atividades nas escolas.</a:t>
            </a:r>
            <a:r>
              <a:rPr lang="pt-BR" dirty="0">
                <a:solidFill>
                  <a:srgbClr val="000000"/>
                </a:solidFill>
              </a:rPr>
              <a:t> As horas realizadas na escola deverão ser registradas em ficha própria. </a:t>
            </a:r>
            <a:r>
              <a:rPr lang="pt-BR" dirty="0" smtClean="0">
                <a:solidFill>
                  <a:srgbClr val="000000"/>
                </a:solidFill>
              </a:rPr>
              <a:t>Cópia </a:t>
            </a:r>
            <a:r>
              <a:rPr lang="pt-BR" dirty="0">
                <a:solidFill>
                  <a:srgbClr val="000000"/>
                </a:solidFill>
              </a:rPr>
              <a:t>dessa ficha pode ser obtida na plataforma STOA,  ou no site da FEUSP.</a:t>
            </a:r>
          </a:p>
          <a:p>
            <a:pPr lvl="0" algn="just">
              <a:lnSpc>
                <a:spcPct val="130000"/>
              </a:lnSpc>
            </a:pPr>
            <a:r>
              <a:rPr lang="pt-BR" dirty="0">
                <a:solidFill>
                  <a:srgbClr val="000000"/>
                </a:solidFill>
              </a:rPr>
              <a:t>Trabalhos realizados fora da escola, como por exemplo, leituras, preparação de materiais, tabulação de dados etc. poderão perfazer até o máximo de 30 horas e deverão ser registrados na mesma ficha das demais atividades. Essas horas, até o limite de 30, não precisam ser assinadas pelos profissionais da escola, apenas pela docente responsável pela disciplina.</a:t>
            </a:r>
          </a:p>
          <a:p>
            <a:pPr algn="just">
              <a:lnSpc>
                <a:spcPct val="13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8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pt-BR" dirty="0">
                <a:solidFill>
                  <a:srgbClr val="000000"/>
                </a:solidFill>
              </a:rPr>
              <a:t>As fichas </a:t>
            </a:r>
            <a:r>
              <a:rPr lang="pt-BR" dirty="0" smtClean="0">
                <a:solidFill>
                  <a:srgbClr val="000000"/>
                </a:solidFill>
              </a:rPr>
              <a:t>preenchidas, assinadas e carimbadas, devem ser levadas até o setor de estágios da FE e, posteriormente, postadas na plataforma STOA (digitalizadas). </a:t>
            </a:r>
            <a:r>
              <a:rPr lang="pt-BR" dirty="0">
                <a:solidFill>
                  <a:srgbClr val="000000"/>
                </a:solidFill>
              </a:rPr>
              <a:t>Os dados de aproveitamento (notas) não serão lançados no sistema (Júpiter) caso o aluno não entregue a ficha comprobatória da realização do estágio, resultando em reprovação.</a:t>
            </a:r>
          </a:p>
          <a:p>
            <a:pPr algn="just">
              <a:lnSpc>
                <a:spcPct val="120000"/>
              </a:lnSpc>
            </a:pPr>
            <a:r>
              <a:rPr lang="pt-BR" dirty="0">
                <a:solidFill>
                  <a:srgbClr val="000000"/>
                </a:solidFill>
              </a:rPr>
              <a:t>Recomenda-se que os alunos guardem </a:t>
            </a:r>
            <a:r>
              <a:rPr lang="pt-BR" dirty="0" smtClean="0">
                <a:solidFill>
                  <a:srgbClr val="000000"/>
                </a:solidFill>
              </a:rPr>
              <a:t>consigo o documento original.</a:t>
            </a:r>
            <a:endParaRPr lang="pt-BR" dirty="0">
              <a:solidFill>
                <a:srgbClr val="000000"/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pt-BR" dirty="0">
                <a:solidFill>
                  <a:srgbClr val="000000"/>
                </a:solidFill>
              </a:rPr>
              <a:t>Neste semestre, os estágios estão orientados para contemplar observações e regências, privilegiando enfoques relativos às interações professor/alunos e às dimensões de </a:t>
            </a:r>
            <a:r>
              <a:rPr lang="pt-BR" dirty="0" smtClean="0">
                <a:solidFill>
                  <a:srgbClr val="000000"/>
                </a:solidFill>
              </a:rPr>
              <a:t>conteúdo, tendo como referência os capítulos 3 e 4 de Carvalho (2012). </a:t>
            </a:r>
          </a:p>
          <a:p>
            <a:pPr lvl="0" algn="just">
              <a:lnSpc>
                <a:spcPct val="120000"/>
              </a:lnSpc>
            </a:pPr>
            <a:r>
              <a:rPr lang="pt-BR" dirty="0" smtClean="0">
                <a:solidFill>
                  <a:srgbClr val="000000"/>
                </a:solidFill>
              </a:rPr>
              <a:t>Sobre o enfoque interações </a:t>
            </a:r>
            <a:r>
              <a:rPr lang="pt-BR" dirty="0">
                <a:solidFill>
                  <a:srgbClr val="000000"/>
                </a:solidFill>
              </a:rPr>
              <a:t>professor/alunos </a:t>
            </a:r>
            <a:r>
              <a:rPr lang="pt-BR" dirty="0" smtClean="0">
                <a:solidFill>
                  <a:srgbClr val="000000"/>
                </a:solidFill>
              </a:rPr>
              <a:t>nos estágios, haverá um conjunto de questões a serem respondidas na plataforma STOA no dia </a:t>
            </a:r>
            <a:r>
              <a:rPr lang="pt-BR" dirty="0" smtClean="0">
                <a:solidFill>
                  <a:srgbClr val="000000"/>
                </a:solidFill>
              </a:rPr>
              <a:t>17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de </a:t>
            </a:r>
            <a:r>
              <a:rPr lang="pt-BR" dirty="0" smtClean="0">
                <a:solidFill>
                  <a:srgbClr val="000000"/>
                </a:solidFill>
              </a:rPr>
              <a:t>abril; </a:t>
            </a:r>
            <a:r>
              <a:rPr lang="pt-BR" dirty="0" smtClean="0">
                <a:solidFill>
                  <a:srgbClr val="000000"/>
                </a:solidFill>
              </a:rPr>
              <a:t>no dia </a:t>
            </a:r>
            <a:r>
              <a:rPr lang="pt-BR" dirty="0" smtClean="0">
                <a:solidFill>
                  <a:srgbClr val="000000"/>
                </a:solidFill>
              </a:rPr>
              <a:t>29 de maio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as questões serão sobre as dimensões de conteúdo, também para serem respondidas pela plataforma STOA. </a:t>
            </a:r>
          </a:p>
          <a:p>
            <a:pPr lvl="0" algn="just">
              <a:lnSpc>
                <a:spcPct val="120000"/>
              </a:lnSpc>
            </a:pPr>
            <a:r>
              <a:rPr lang="pt-BR" dirty="0" smtClean="0">
                <a:solidFill>
                  <a:srgbClr val="000000"/>
                </a:solidFill>
              </a:rPr>
              <a:t>Os dias </a:t>
            </a:r>
            <a:r>
              <a:rPr lang="pt-BR" dirty="0" smtClean="0">
                <a:solidFill>
                  <a:srgbClr val="000000"/>
                </a:solidFill>
              </a:rPr>
              <a:t>5, 12 e 19 de junho estão </a:t>
            </a:r>
            <a:r>
              <a:rPr lang="pt-BR" dirty="0" smtClean="0">
                <a:solidFill>
                  <a:srgbClr val="000000"/>
                </a:solidFill>
              </a:rPr>
              <a:t>destinados às apresentações dos alunos sobre suas observações e intervenções nas escolas.</a:t>
            </a:r>
            <a:endParaRPr lang="pt-BR" dirty="0">
              <a:solidFill>
                <a:srgbClr val="000000"/>
              </a:solidFill>
            </a:endParaRPr>
          </a:p>
          <a:p>
            <a:pPr lvl="0" algn="just"/>
            <a:endParaRPr lang="pt-BR" dirty="0">
              <a:solidFill>
                <a:srgbClr val="000000"/>
              </a:solidFill>
            </a:endParaRPr>
          </a:p>
          <a:p>
            <a:pPr algn="just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7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agenda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dias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deverá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preenchida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err="1" smtClean="0"/>
              <a:t>apresentações</a:t>
            </a:r>
            <a:r>
              <a:rPr lang="en-US" dirty="0" smtClean="0"/>
              <a:t> (</a:t>
            </a:r>
            <a:r>
              <a:rPr lang="en-US" dirty="0" err="1" smtClean="0"/>
              <a:t>em</a:t>
            </a:r>
            <a:r>
              <a:rPr lang="en-US" dirty="0" smtClean="0"/>
              <a:t> power point) </a:t>
            </a:r>
            <a:r>
              <a:rPr lang="en-US" dirty="0" err="1" smtClean="0"/>
              <a:t>terão</a:t>
            </a:r>
            <a:r>
              <a:rPr lang="en-US" dirty="0" smtClean="0"/>
              <a:t> no </a:t>
            </a:r>
            <a:r>
              <a:rPr lang="en-US" dirty="0" err="1" smtClean="0"/>
              <a:t>máximo</a:t>
            </a:r>
            <a:r>
              <a:rPr lang="en-US" dirty="0" smtClean="0"/>
              <a:t> 8 (</a:t>
            </a:r>
            <a:r>
              <a:rPr lang="en-US" dirty="0" err="1" smtClean="0"/>
              <a:t>oito</a:t>
            </a:r>
            <a:r>
              <a:rPr lang="en-US" dirty="0" smtClean="0"/>
              <a:t>) </a:t>
            </a:r>
            <a:r>
              <a:rPr lang="en-US" dirty="0" err="1" smtClean="0"/>
              <a:t>minutos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preparar</a:t>
            </a:r>
            <a:r>
              <a:rPr lang="en-US" dirty="0" smtClean="0"/>
              <a:t> entre 10 e 15 </a:t>
            </a:r>
            <a:r>
              <a:rPr lang="en-US" dirty="0" err="1" smtClean="0"/>
              <a:t>lâminas</a:t>
            </a:r>
            <a:endParaRPr lang="en-US" dirty="0" smtClean="0"/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 com as </a:t>
            </a:r>
            <a:r>
              <a:rPr lang="en-US" dirty="0" err="1" smtClean="0"/>
              <a:t>apresentações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postados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plataforma</a:t>
            </a:r>
            <a:r>
              <a:rPr lang="en-US" dirty="0" smtClean="0"/>
              <a:t> com </a:t>
            </a:r>
            <a:r>
              <a:rPr lang="en-US" dirty="0" err="1" smtClean="0"/>
              <a:t>antecedência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sejam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obtidos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exposição</a:t>
            </a:r>
            <a:r>
              <a:rPr lang="en-US" dirty="0" smtClean="0"/>
              <a:t> e </a:t>
            </a:r>
            <a:r>
              <a:rPr lang="en-US" dirty="0" err="1" smtClean="0"/>
              <a:t>avaliação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9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aproveitamento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avaliado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das </a:t>
            </a:r>
            <a:r>
              <a:rPr lang="en-US" dirty="0" err="1" smtClean="0"/>
              <a:t>questões</a:t>
            </a:r>
            <a:r>
              <a:rPr lang="en-US" dirty="0" smtClean="0"/>
              <a:t> e das </a:t>
            </a:r>
            <a:r>
              <a:rPr lang="en-US" dirty="0" err="1" smtClean="0"/>
              <a:t>apresentações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avaliada</a:t>
            </a:r>
            <a:r>
              <a:rPr lang="en-US" dirty="0" smtClean="0"/>
              <a:t> a </a:t>
            </a:r>
            <a:r>
              <a:rPr lang="en-US" dirty="0" err="1" smtClean="0"/>
              <a:t>pontualidade</a:t>
            </a:r>
            <a:r>
              <a:rPr lang="en-US" dirty="0" smtClean="0"/>
              <a:t> (</a:t>
            </a:r>
            <a:r>
              <a:rPr lang="en-US" dirty="0" err="1" smtClean="0"/>
              <a:t>postagem</a:t>
            </a:r>
            <a:r>
              <a:rPr lang="en-US" dirty="0" smtClean="0"/>
              <a:t> das </a:t>
            </a:r>
            <a:r>
              <a:rPr lang="en-US" dirty="0" err="1" smtClean="0"/>
              <a:t>fichas</a:t>
            </a:r>
            <a:r>
              <a:rPr lang="en-US" dirty="0" smtClean="0"/>
              <a:t> de </a:t>
            </a:r>
            <a:r>
              <a:rPr lang="en-US" dirty="0" err="1" smtClean="0"/>
              <a:t>estágio</a:t>
            </a:r>
            <a:r>
              <a:rPr lang="en-US" dirty="0" smtClean="0"/>
              <a:t>, das </a:t>
            </a:r>
            <a:r>
              <a:rPr lang="en-US" dirty="0" err="1" smtClean="0"/>
              <a:t>apresentações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4"/>
                </a:solidFill>
              </a:rPr>
              <a:t>(Q1X3) + (Q2X3) + (AX3) + P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000" b="1" dirty="0" smtClean="0">
                <a:solidFill>
                  <a:schemeClr val="accent4"/>
                </a:solidFill>
              </a:rPr>
              <a:t>_______________________________________________________________________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7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406900"/>
            <a:ext cx="8686799" cy="1362075"/>
          </a:xfrm>
        </p:spPr>
        <p:txBody>
          <a:bodyPr/>
          <a:lstStyle/>
          <a:p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estágios</a:t>
            </a:r>
            <a:r>
              <a:rPr lang="en-US" sz="3600" dirty="0" smtClean="0"/>
              <a:t> de </a:t>
            </a:r>
            <a:br>
              <a:rPr lang="en-US" sz="3600" dirty="0" smtClean="0"/>
            </a:br>
            <a:r>
              <a:rPr lang="en-US" sz="3600" dirty="0" err="1" smtClean="0"/>
              <a:t>observação</a:t>
            </a:r>
            <a:r>
              <a:rPr lang="en-US" sz="3600" dirty="0" smtClean="0"/>
              <a:t> e </a:t>
            </a:r>
            <a:r>
              <a:rPr lang="en-US" sz="3600" dirty="0" err="1" smtClean="0"/>
              <a:t>problematização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657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observações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maioria</a:t>
            </a:r>
            <a:r>
              <a:rPr lang="en-US" dirty="0" smtClean="0"/>
              <a:t>, </a:t>
            </a:r>
            <a:r>
              <a:rPr lang="en-US" dirty="0" err="1" smtClean="0"/>
              <a:t>situações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 – </a:t>
            </a:r>
            <a:r>
              <a:rPr lang="en-US" dirty="0" err="1" smtClean="0"/>
              <a:t>transmissão-recepção</a:t>
            </a:r>
            <a:r>
              <a:rPr lang="en-US" dirty="0" smtClean="0"/>
              <a:t> e </a:t>
            </a:r>
            <a:r>
              <a:rPr lang="en-US" dirty="0" err="1" smtClean="0"/>
              <a:t>concepção</a:t>
            </a:r>
            <a:r>
              <a:rPr lang="en-US" dirty="0" smtClean="0"/>
              <a:t> </a:t>
            </a:r>
            <a:r>
              <a:rPr lang="en-US" dirty="0" err="1" smtClean="0"/>
              <a:t>empirista-positivista</a:t>
            </a:r>
            <a:r>
              <a:rPr lang="en-US" dirty="0" smtClean="0"/>
              <a:t> de </a:t>
            </a:r>
            <a:r>
              <a:rPr lang="en-US" dirty="0" err="1" smtClean="0"/>
              <a:t>ciência</a:t>
            </a:r>
            <a:endParaRPr lang="en-US" dirty="0" smtClean="0"/>
          </a:p>
          <a:p>
            <a:r>
              <a:rPr lang="en-US" dirty="0" err="1" smtClean="0"/>
              <a:t>Nesse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, </a:t>
            </a:r>
            <a:r>
              <a:rPr lang="en-US" dirty="0" err="1" smtClean="0"/>
              <a:t>papel</a:t>
            </a:r>
            <a:r>
              <a:rPr lang="en-US" dirty="0" smtClean="0"/>
              <a:t> do professor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definido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0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838200"/>
          </a:xfrm>
        </p:spPr>
        <p:txBody>
          <a:bodyPr/>
          <a:lstStyle/>
          <a:p>
            <a:r>
              <a:rPr lang="en-US" dirty="0" err="1" smtClean="0"/>
              <a:t>Problematização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r>
              <a:rPr lang="en-US" sz="2800" dirty="0" err="1" smtClean="0"/>
              <a:t>Necessidade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questionar</a:t>
            </a:r>
            <a:r>
              <a:rPr lang="en-US" sz="2800" dirty="0" smtClean="0"/>
              <a:t> </a:t>
            </a:r>
            <a:r>
              <a:rPr lang="en-US" sz="2800" dirty="0" err="1" smtClean="0"/>
              <a:t>tais</a:t>
            </a:r>
            <a:r>
              <a:rPr lang="en-US" sz="2800" dirty="0" smtClean="0"/>
              <a:t> </a:t>
            </a:r>
            <a:r>
              <a:rPr lang="en-US" sz="2800" dirty="0" err="1" smtClean="0"/>
              <a:t>modelos</a:t>
            </a:r>
            <a:r>
              <a:rPr lang="en-US" sz="2800" dirty="0" smtClean="0"/>
              <a:t> e </a:t>
            </a:r>
            <a:r>
              <a:rPr lang="en-US" sz="2800" dirty="0" err="1" smtClean="0"/>
              <a:t>concepções</a:t>
            </a:r>
            <a:endParaRPr lang="en-US" sz="2800" dirty="0" smtClean="0"/>
          </a:p>
          <a:p>
            <a:r>
              <a:rPr lang="en-US" sz="2800" dirty="0" err="1" smtClean="0"/>
              <a:t>Refletir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a </a:t>
            </a:r>
            <a:r>
              <a:rPr lang="en-US" sz="2800" dirty="0" err="1" smtClean="0"/>
              <a:t>complexa</a:t>
            </a:r>
            <a:r>
              <a:rPr lang="en-US" sz="2800" dirty="0" smtClean="0"/>
              <a:t> </a:t>
            </a:r>
            <a:r>
              <a:rPr lang="en-US" sz="2800" dirty="0" err="1" smtClean="0"/>
              <a:t>relação</a:t>
            </a:r>
            <a:r>
              <a:rPr lang="en-US" sz="2800" dirty="0" smtClean="0"/>
              <a:t> entre o </a:t>
            </a:r>
            <a:r>
              <a:rPr lang="en-US" sz="2800" dirty="0" err="1" smtClean="0"/>
              <a:t>ato</a:t>
            </a:r>
            <a:r>
              <a:rPr lang="en-US" sz="2800" dirty="0" smtClean="0"/>
              <a:t> de </a:t>
            </a:r>
            <a:r>
              <a:rPr lang="en-US" sz="2800" dirty="0" err="1" smtClean="0"/>
              <a:t>ensinar</a:t>
            </a:r>
            <a:r>
              <a:rPr lang="en-US" sz="2800" dirty="0" smtClean="0"/>
              <a:t> (professor) e a </a:t>
            </a:r>
            <a:r>
              <a:rPr lang="en-US" sz="2800" dirty="0" err="1" smtClean="0"/>
              <a:t>aprendizagem</a:t>
            </a:r>
            <a:r>
              <a:rPr lang="en-US" sz="2800" dirty="0" smtClean="0"/>
              <a:t> dos </a:t>
            </a:r>
            <a:r>
              <a:rPr lang="en-US" sz="2800" dirty="0" err="1" smtClean="0"/>
              <a:t>alunos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observação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fenômeno</a:t>
            </a:r>
            <a:r>
              <a:rPr lang="en-US" sz="2800" dirty="0" smtClean="0"/>
              <a:t>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problematizada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vertentes</a:t>
            </a:r>
            <a:endParaRPr lang="en-US" sz="2800" dirty="0" smtClean="0"/>
          </a:p>
          <a:p>
            <a:r>
              <a:rPr lang="en-US" sz="2800" dirty="0" err="1" smtClean="0"/>
              <a:t>Neste</a:t>
            </a:r>
            <a:r>
              <a:rPr lang="en-US" sz="2800" dirty="0" smtClean="0"/>
              <a:t> </a:t>
            </a:r>
            <a:r>
              <a:rPr lang="en-US" sz="2800" dirty="0" err="1" smtClean="0"/>
              <a:t>semestre</a:t>
            </a:r>
            <a:r>
              <a:rPr lang="en-US" sz="2800" dirty="0" smtClean="0"/>
              <a:t> </a:t>
            </a:r>
            <a:r>
              <a:rPr lang="en-US" sz="2800" dirty="0" err="1" smtClean="0"/>
              <a:t>vamos</a:t>
            </a:r>
            <a:r>
              <a:rPr lang="en-US" sz="2800" dirty="0" smtClean="0"/>
              <a:t> </a:t>
            </a:r>
            <a:r>
              <a:rPr lang="en-US" sz="2800" dirty="0" err="1" smtClean="0"/>
              <a:t>priorizar</a:t>
            </a:r>
            <a:r>
              <a:rPr lang="en-US" sz="2800" dirty="0" smtClean="0"/>
              <a:t>: a) o </a:t>
            </a:r>
            <a:r>
              <a:rPr lang="en-US" sz="2800" dirty="0" err="1" smtClean="0"/>
              <a:t>papel</a:t>
            </a:r>
            <a:r>
              <a:rPr lang="en-US" sz="2800" dirty="0" smtClean="0"/>
              <a:t> do professor e as </a:t>
            </a:r>
            <a:r>
              <a:rPr lang="en-US" sz="2800" dirty="0" err="1" smtClean="0"/>
              <a:t>interações</a:t>
            </a:r>
            <a:r>
              <a:rPr lang="en-US" sz="2800" dirty="0" smtClean="0"/>
              <a:t> com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alunos</a:t>
            </a:r>
            <a:r>
              <a:rPr lang="en-US" sz="2800" dirty="0" smtClean="0"/>
              <a:t>; b) o </a:t>
            </a:r>
            <a:r>
              <a:rPr lang="en-US" sz="2800" dirty="0" err="1" smtClean="0"/>
              <a:t>conteúdo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</a:t>
            </a:r>
            <a:r>
              <a:rPr lang="en-US" sz="2800" dirty="0" err="1" smtClean="0"/>
              <a:t>ensinado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5779960"/>
      </p:ext>
    </p:extLst>
  </p:cSld>
  <p:clrMapOvr>
    <a:masterClrMapping/>
  </p:clrMapOvr>
</p:sld>
</file>

<file path=ppt/theme/theme1.xml><?xml version="1.0" encoding="utf-8"?>
<a:theme xmlns:a="http://schemas.openxmlformats.org/drawingml/2006/main" name="TM01069079">
  <a:themeElements>
    <a:clrScheme name="Office Theme 1">
      <a:dk1>
        <a:srgbClr val="545472"/>
      </a:dk1>
      <a:lt1>
        <a:srgbClr val="FFFFFF"/>
      </a:lt1>
      <a:dk2>
        <a:srgbClr val="892D5B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CCCCFF"/>
      </a:hlink>
      <a:folHlink>
        <a:srgbClr val="D9D9E5"/>
      </a:folHlink>
    </a:clrScheme>
    <a:fontScheme name="Office Theme">
      <a:majorFont>
        <a:latin typeface="Tahoma"/>
        <a:ea typeface="ＭＳ Ｐゴシック"/>
        <a:cs typeface="Tahoma"/>
      </a:majorFont>
      <a:minorFont>
        <a:latin typeface="Tahoma"/>
        <a:ea typeface="ＭＳ Ｐゴシック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545472"/>
        </a:dk1>
        <a:lt1>
          <a:srgbClr val="FFFFFF"/>
        </a:lt1>
        <a:dk2>
          <a:srgbClr val="892D5B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CCCCFF"/>
        </a:hlink>
        <a:folHlink>
          <a:srgbClr val="D9D9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B7B7FF"/>
        </a:hlink>
        <a:folHlink>
          <a:srgbClr val="BCD8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9DC6D5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CCDFE7"/>
        </a:accent5>
        <a:accent6>
          <a:srgbClr val="CD96B1"/>
        </a:accent6>
        <a:hlink>
          <a:srgbClr val="B7B7FF"/>
        </a:hlink>
        <a:folHlink>
          <a:srgbClr val="F2D6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D5BAFC"/>
        </a:hlink>
        <a:folHlink>
          <a:srgbClr val="D7D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FBE9BB"/>
        </a:hlink>
        <a:folHlink>
          <a:srgbClr val="CFE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D1EC9C"/>
        </a:hlink>
        <a:folHlink>
          <a:srgbClr val="EFE5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TM01069079</Template>
  <TotalTime>417</TotalTime>
  <Words>1176</Words>
  <Application>Microsoft Macintosh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TM01069079</vt:lpstr>
      <vt:lpstr>Document</vt:lpstr>
      <vt:lpstr>Metodologia do Ensino de Ciências Biológicas I EDM 433 Sílvia Trivelato</vt:lpstr>
      <vt:lpstr>Cronograma</vt:lpstr>
      <vt:lpstr>INSTRUÇÃO PARA OS ESTÁGIOS </vt:lpstr>
      <vt:lpstr>PowerPoint Presentation</vt:lpstr>
      <vt:lpstr>PowerPoint Presentation</vt:lpstr>
      <vt:lpstr>PowerPoint Presentation</vt:lpstr>
      <vt:lpstr>Os estágios de  observação e problematização</vt:lpstr>
      <vt:lpstr>As observações</vt:lpstr>
      <vt:lpstr>Problematização</vt:lpstr>
      <vt:lpstr>OBSERVAÇÃO DAS INTERAÇÕES VERBAIS</vt:lpstr>
      <vt:lpstr>Situações de aprendizagen</vt:lpstr>
      <vt:lpstr>Flanders, 1967</vt:lpstr>
      <vt:lpstr>PowerPoint Presentation</vt:lpstr>
      <vt:lpstr>Como usamos instrumentos desse tipo?</vt:lpstr>
      <vt:lpstr>Tomada de consciência</vt:lpstr>
      <vt:lpstr>Hábitos sociais– Exposição processual</vt:lpstr>
      <vt:lpstr>Novos interesses</vt:lpstr>
      <vt:lpstr>Exemplo de interação</vt:lpstr>
      <vt:lpstr>Exemplo I-R-A ou I-R-P Rezende, 2015</vt:lpstr>
      <vt:lpstr>Exercício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Silvia Trivelato</cp:lastModifiedBy>
  <cp:revision>18</cp:revision>
  <cp:lastPrinted>1601-01-01T00:00:00Z</cp:lastPrinted>
  <dcterms:created xsi:type="dcterms:W3CDTF">1601-01-01T00:00:00Z</dcterms:created>
  <dcterms:modified xsi:type="dcterms:W3CDTF">2017-03-13T14:46:47Z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TC010690791033</vt:lpwstr>
  </property>
</Properties>
</file>