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7" r:id="rId7"/>
    <p:sldId id="259" r:id="rId8"/>
    <p:sldId id="268" r:id="rId9"/>
    <p:sldId id="262" r:id="rId10"/>
    <p:sldId id="269" r:id="rId11"/>
    <p:sldId id="264" r:id="rId12"/>
    <p:sldId id="271" r:id="rId13"/>
    <p:sldId id="270" r:id="rId14"/>
    <p:sldId id="273" r:id="rId15"/>
    <p:sldId id="274" r:id="rId16"/>
    <p:sldId id="265"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298940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284578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20517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93940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83641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1CEA6DFD-C5FF-47AC-AD1F-92844FDFAB32}" type="datetimeFigureOut">
              <a:rPr lang="pt-BR" smtClean="0"/>
              <a:t>20/06/2023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611921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1CEA6DFD-C5FF-47AC-AD1F-92844FDFAB32}" type="datetimeFigureOut">
              <a:rPr lang="pt-BR" smtClean="0"/>
              <a:t>20/06/2023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97030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1CEA6DFD-C5FF-47AC-AD1F-92844FDFAB32}" type="datetimeFigureOut">
              <a:rPr lang="pt-BR" smtClean="0"/>
              <a:t>20/06/2023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12059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CEA6DFD-C5FF-47AC-AD1F-92844FDFAB32}" type="datetimeFigureOut">
              <a:rPr lang="pt-BR" smtClean="0"/>
              <a:t>20/06/2023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25299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CEA6DFD-C5FF-47AC-AD1F-92844FDFAB32}" type="datetimeFigureOut">
              <a:rPr lang="pt-BR" smtClean="0"/>
              <a:t>20/06/2023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17599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1CEA6DFD-C5FF-47AC-AD1F-92844FDFAB32}" type="datetimeFigureOut">
              <a:rPr lang="pt-BR" smtClean="0"/>
              <a:t>20/06/2023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9056486-2769-43E3-BA12-451F3AE8E7DA}" type="slidenum">
              <a:rPr lang="pt-BR" smtClean="0"/>
              <a:t>‹nº›</a:t>
            </a:fld>
            <a:endParaRPr lang="pt-BR"/>
          </a:p>
        </p:txBody>
      </p:sp>
    </p:spTree>
    <p:extLst>
      <p:ext uri="{BB962C8B-B14F-4D97-AF65-F5344CB8AC3E}">
        <p14:creationId xmlns:p14="http://schemas.microsoft.com/office/powerpoint/2010/main" val="352853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A6DFD-C5FF-47AC-AD1F-92844FDFAB32}" type="datetimeFigureOut">
              <a:rPr lang="pt-BR" smtClean="0"/>
              <a:t>20/06/2023</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56486-2769-43E3-BA12-451F3AE8E7DA}" type="slidenum">
              <a:rPr lang="pt-BR" smtClean="0"/>
              <a:t>‹nº›</a:t>
            </a:fld>
            <a:endParaRPr lang="pt-BR"/>
          </a:p>
        </p:txBody>
      </p:sp>
    </p:spTree>
    <p:extLst>
      <p:ext uri="{BB962C8B-B14F-4D97-AF65-F5344CB8AC3E}">
        <p14:creationId xmlns:p14="http://schemas.microsoft.com/office/powerpoint/2010/main" val="1109896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505327" y="2064694"/>
            <a:ext cx="10852484" cy="2554545"/>
          </a:xfrm>
          <a:prstGeom prst="rect">
            <a:avLst/>
          </a:prstGeom>
        </p:spPr>
        <p:txBody>
          <a:bodyPr wrap="square">
            <a:spAutoFit/>
          </a:bodyPr>
          <a:lstStyle/>
          <a:p>
            <a:pPr algn="ctr"/>
            <a:r>
              <a:rPr lang="pt-BR" sz="3200" dirty="0">
                <a:solidFill>
                  <a:srgbClr val="FFFF00"/>
                </a:solidFill>
                <a:ea typeface="Calibri"/>
                <a:cs typeface="Calibri"/>
                <a:sym typeface="Calibri"/>
              </a:rPr>
              <a:t>Aula 10</a:t>
            </a:r>
            <a:br>
              <a:rPr lang="pt-BR" sz="3200" dirty="0">
                <a:solidFill>
                  <a:srgbClr val="FFFF00"/>
                </a:solidFill>
                <a:ea typeface="Calibri"/>
                <a:cs typeface="Calibri"/>
                <a:sym typeface="Calibri"/>
              </a:rPr>
            </a:br>
            <a:br>
              <a:rPr lang="pt-BR" sz="3200" dirty="0">
                <a:solidFill>
                  <a:srgbClr val="FFFF00"/>
                </a:solidFill>
                <a:ea typeface="Calibri"/>
                <a:cs typeface="Calibri"/>
                <a:sym typeface="Calibri"/>
              </a:rPr>
            </a:br>
            <a:r>
              <a:rPr lang="pt-BR" sz="3200" dirty="0">
                <a:solidFill>
                  <a:srgbClr val="FFFF00"/>
                </a:solidFill>
                <a:ea typeface="Calibri"/>
                <a:cs typeface="Calibri"/>
                <a:sym typeface="Calibri"/>
              </a:rPr>
              <a:t>Educação especial: fundamentos, políticas e práticas escolares</a:t>
            </a:r>
            <a:br>
              <a:rPr lang="pt-BR" sz="3200" dirty="0">
                <a:solidFill>
                  <a:srgbClr val="FFFF00"/>
                </a:solidFill>
                <a:ea typeface="Calibri"/>
                <a:cs typeface="Calibri"/>
                <a:sym typeface="Calibri"/>
              </a:rPr>
            </a:br>
            <a:br>
              <a:rPr lang="pt-BR" sz="3200" dirty="0">
                <a:solidFill>
                  <a:srgbClr val="FFFF00"/>
                </a:solidFill>
                <a:ea typeface="Calibri"/>
                <a:cs typeface="Calibri"/>
                <a:sym typeface="Calibri"/>
              </a:rPr>
            </a:br>
            <a:r>
              <a:rPr lang="pt-BR" sz="3200" dirty="0">
                <a:solidFill>
                  <a:srgbClr val="FFFF00"/>
                </a:solidFill>
                <a:ea typeface="Calibri"/>
                <a:cs typeface="Calibri"/>
                <a:sym typeface="Calibri"/>
              </a:rPr>
              <a:t>Níveis de ensino</a:t>
            </a:r>
            <a:endParaRPr lang="pt-BR" sz="3200" dirty="0"/>
          </a:p>
        </p:txBody>
      </p:sp>
    </p:spTree>
    <p:extLst>
      <p:ext uri="{BB962C8B-B14F-4D97-AF65-F5344CB8AC3E}">
        <p14:creationId xmlns:p14="http://schemas.microsoft.com/office/powerpoint/2010/main" val="31861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106;p4"/>
          <p:cNvSpPr txBox="1">
            <a:spLocks/>
          </p:cNvSpPr>
          <p:nvPr/>
        </p:nvSpPr>
        <p:spPr>
          <a:xfrm>
            <a:off x="220125" y="772882"/>
            <a:ext cx="11595035" cy="3466609"/>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400" dirty="0">
                <a:solidFill>
                  <a:srgbClr val="FFFF00"/>
                </a:solidFill>
                <a:ea typeface="Calibri"/>
                <a:cs typeface="Calibri"/>
                <a:sym typeface="Calibri"/>
              </a:rPr>
              <a:t>. Constatações:</a:t>
            </a:r>
          </a:p>
          <a:p>
            <a:pPr marL="0" indent="0" algn="just">
              <a:lnSpc>
                <a:spcPct val="95000"/>
              </a:lnSpc>
              <a:spcBef>
                <a:spcPts val="1600"/>
              </a:spcBef>
              <a:buSzPts val="1920"/>
              <a:buNone/>
            </a:pPr>
            <a:r>
              <a:rPr lang="pt-BR" sz="2400" dirty="0">
                <a:solidFill>
                  <a:srgbClr val="FFFF00"/>
                </a:solidFill>
                <a:ea typeface="Calibri"/>
                <a:cs typeface="Calibri"/>
                <a:sym typeface="Calibri"/>
              </a:rPr>
              <a:t>   - “[...] uma dificuldade [...] de entendimento do real significado do conceito de inclusão.” [...] “[...] desconsiderando assim o princípio básico do conceito, que consiste em uma reorganização escolar capaz de oferecer condições equânimes de ensino e aprendizagem para todos os alunos.” (p. 1010)</a:t>
            </a:r>
          </a:p>
          <a:p>
            <a:pPr marL="0" indent="0" algn="just">
              <a:lnSpc>
                <a:spcPct val="95000"/>
              </a:lnSpc>
              <a:spcBef>
                <a:spcPts val="1600"/>
              </a:spcBef>
              <a:buSzPts val="1920"/>
              <a:buNone/>
            </a:pPr>
            <a:r>
              <a:rPr lang="pt-BR" sz="2400" dirty="0">
                <a:solidFill>
                  <a:srgbClr val="FFFF00"/>
                </a:solidFill>
                <a:ea typeface="Calibri"/>
                <a:cs typeface="Calibri"/>
                <a:sym typeface="Calibri"/>
              </a:rPr>
              <a:t>   - “[...]  ideia de inclusão para esses professores é apenas a oportunidade de socialização” (p. 1014)</a:t>
            </a:r>
          </a:p>
        </p:txBody>
      </p:sp>
      <p:sp>
        <p:nvSpPr>
          <p:cNvPr id="4" name="Google Shape;106;p4"/>
          <p:cNvSpPr txBox="1">
            <a:spLocks/>
          </p:cNvSpPr>
          <p:nvPr/>
        </p:nvSpPr>
        <p:spPr>
          <a:xfrm>
            <a:off x="220125" y="5245129"/>
            <a:ext cx="11855497" cy="1055918"/>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1600"/>
              </a:spcBef>
              <a:buSzPts val="1920"/>
              <a:buNone/>
            </a:pPr>
            <a:r>
              <a:rPr lang="pt-BR" sz="2400" u="sng" dirty="0">
                <a:solidFill>
                  <a:srgbClr val="FFFF00"/>
                </a:solidFill>
                <a:cs typeface="Calibri"/>
                <a:sym typeface="Calibri"/>
              </a:rPr>
              <a:t>ATUALMENTE: NECESSIDADE DE ANALISAR A BNCC EM E A REFORMA DO EM NA PERSPECTIVA INCLUSIVA</a:t>
            </a:r>
            <a:endParaRPr lang="pt-BR" sz="2400" u="sng" dirty="0"/>
          </a:p>
          <a:p>
            <a:pPr marL="0" indent="0" algn="ctr">
              <a:lnSpc>
                <a:spcPct val="95000"/>
              </a:lnSpc>
              <a:spcBef>
                <a:spcPts val="1600"/>
              </a:spcBef>
              <a:buSzPts val="1920"/>
              <a:buFont typeface="Arial" panose="020B0604020202020204" pitchFamily="34" charset="0"/>
              <a:buNone/>
            </a:pPr>
            <a:endParaRPr lang="pt-BR" sz="2400" dirty="0">
              <a:solidFill>
                <a:srgbClr val="FFFF00"/>
              </a:solidFill>
              <a:ea typeface="Calibri"/>
              <a:cs typeface="Calibri"/>
              <a:sym typeface="Calibri"/>
            </a:endParaRPr>
          </a:p>
        </p:txBody>
      </p:sp>
    </p:spTree>
    <p:extLst>
      <p:ext uri="{BB962C8B-B14F-4D97-AF65-F5344CB8AC3E}">
        <p14:creationId xmlns:p14="http://schemas.microsoft.com/office/powerpoint/2010/main" val="286097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106;p4"/>
          <p:cNvSpPr txBox="1">
            <a:spLocks/>
          </p:cNvSpPr>
          <p:nvPr/>
        </p:nvSpPr>
        <p:spPr>
          <a:xfrm>
            <a:off x="108675" y="165952"/>
            <a:ext cx="11970327" cy="981205"/>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None/>
            </a:pPr>
            <a:r>
              <a:rPr lang="pt-BR" dirty="0">
                <a:solidFill>
                  <a:srgbClr val="FFFF00"/>
                </a:solidFill>
                <a:ea typeface="Calibri"/>
                <a:cs typeface="Calibri"/>
                <a:sym typeface="Calibri"/>
              </a:rPr>
              <a:t>Ingresso e permanência de alunos com deficiência em universidades</a:t>
            </a:r>
          </a:p>
          <a:p>
            <a:pPr marL="0" indent="0" algn="ctr">
              <a:lnSpc>
                <a:spcPct val="95000"/>
              </a:lnSpc>
              <a:spcBef>
                <a:spcPts val="0"/>
              </a:spcBef>
              <a:buSzPts val="1920"/>
              <a:buNone/>
            </a:pPr>
            <a:r>
              <a:rPr lang="pt-BR" dirty="0">
                <a:solidFill>
                  <a:srgbClr val="FFFF00"/>
                </a:solidFill>
                <a:ea typeface="Calibri"/>
                <a:cs typeface="Calibri"/>
                <a:sym typeface="Calibri"/>
              </a:rPr>
              <a:t>públicas brasileiras (CASTRO; ALMEIDA, 2014)</a:t>
            </a:r>
          </a:p>
        </p:txBody>
      </p:sp>
      <p:sp>
        <p:nvSpPr>
          <p:cNvPr id="5" name="Retângulo 4"/>
          <p:cNvSpPr/>
          <p:nvPr/>
        </p:nvSpPr>
        <p:spPr>
          <a:xfrm>
            <a:off x="217350" y="2227812"/>
            <a:ext cx="11752975" cy="1897955"/>
          </a:xfrm>
          <a:prstGeom prst="rect">
            <a:avLst/>
          </a:prstGeom>
        </p:spPr>
        <p:txBody>
          <a:bodyPr wrap="square">
            <a:spAutoFit/>
          </a:bodyPr>
          <a:lstStyle/>
          <a:p>
            <a:pPr algn="ctr">
              <a:spcBef>
                <a:spcPts val="1600"/>
              </a:spcBef>
            </a:pPr>
            <a:r>
              <a:rPr lang="pt-BR" sz="2600" dirty="0">
                <a:solidFill>
                  <a:srgbClr val="FFFF00"/>
                </a:solidFill>
              </a:rPr>
              <a:t>Grandes desafios </a:t>
            </a:r>
            <a:r>
              <a:rPr lang="pt-BR" sz="2600" dirty="0">
                <a:solidFill>
                  <a:srgbClr val="FFFF00"/>
                </a:solidFill>
                <a:sym typeface="Wingdings" panose="05000000000000000000" pitchFamily="2" charset="2"/>
              </a:rPr>
              <a:t> necessidade de investimentos</a:t>
            </a:r>
          </a:p>
          <a:p>
            <a:pPr algn="just">
              <a:spcBef>
                <a:spcPts val="1600"/>
              </a:spcBef>
            </a:pPr>
            <a:r>
              <a:rPr lang="pt-BR" sz="2600" dirty="0">
                <a:solidFill>
                  <a:srgbClr val="FFFF00"/>
                </a:solidFill>
              </a:rPr>
              <a:t>. “[...] materiais adequados, em qualificação docente, em adequação arquitetônica, mas, principalmente, investimentos em ações que combatam atitudes inadequadas e preconceituosas.” </a:t>
            </a:r>
            <a:endParaRPr lang="pt-BR" sz="2600" b="0" dirty="0">
              <a:effectLst/>
            </a:endParaRPr>
          </a:p>
        </p:txBody>
      </p:sp>
    </p:spTree>
    <p:extLst>
      <p:ext uri="{BB962C8B-B14F-4D97-AF65-F5344CB8AC3E}">
        <p14:creationId xmlns:p14="http://schemas.microsoft.com/office/powerpoint/2010/main" val="144628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tângulo 4"/>
          <p:cNvSpPr/>
          <p:nvPr/>
        </p:nvSpPr>
        <p:spPr>
          <a:xfrm>
            <a:off x="117599" y="2510278"/>
            <a:ext cx="11752975" cy="2308324"/>
          </a:xfrm>
          <a:prstGeom prst="rect">
            <a:avLst/>
          </a:prstGeom>
        </p:spPr>
        <p:txBody>
          <a:bodyPr wrap="square">
            <a:spAutoFit/>
          </a:bodyPr>
          <a:lstStyle/>
          <a:p>
            <a:pPr algn="ctr">
              <a:spcBef>
                <a:spcPts val="1600"/>
              </a:spcBef>
            </a:pPr>
            <a:r>
              <a:rPr lang="pt-BR" sz="2600" dirty="0">
                <a:solidFill>
                  <a:srgbClr val="FFFF00"/>
                </a:solidFill>
              </a:rPr>
              <a:t>Três grandes desafios para essas universidades: </a:t>
            </a:r>
          </a:p>
          <a:p>
            <a:pPr algn="just">
              <a:spcBef>
                <a:spcPts val="1600"/>
              </a:spcBef>
            </a:pPr>
            <a:r>
              <a:rPr lang="pt-BR" sz="2600" dirty="0">
                <a:solidFill>
                  <a:srgbClr val="FFFF00"/>
                </a:solidFill>
              </a:rPr>
              <a:t>“romper as barreiras ainda existentes, principalmente, as atitudinais”</a:t>
            </a:r>
          </a:p>
          <a:p>
            <a:pPr algn="just">
              <a:spcBef>
                <a:spcPts val="1600"/>
              </a:spcBef>
            </a:pPr>
            <a:r>
              <a:rPr lang="pt-BR" sz="2600" dirty="0">
                <a:solidFill>
                  <a:srgbClr val="FFFF00"/>
                </a:solidFill>
              </a:rPr>
              <a:t>“prever e prover as condições de acessibilidade (física, comunicacional e pedagógica)”</a:t>
            </a:r>
          </a:p>
          <a:p>
            <a:pPr algn="just">
              <a:spcBef>
                <a:spcPts val="1600"/>
              </a:spcBef>
            </a:pPr>
            <a:r>
              <a:rPr lang="pt-BR" sz="2600" dirty="0">
                <a:solidFill>
                  <a:srgbClr val="FFFF00"/>
                </a:solidFill>
              </a:rPr>
              <a:t>“criar alternativas para evitar práticas excludentes por parte dos professores (p. 191)”</a:t>
            </a:r>
          </a:p>
        </p:txBody>
      </p:sp>
      <p:sp>
        <p:nvSpPr>
          <p:cNvPr id="2" name="Retângulo 1"/>
          <p:cNvSpPr/>
          <p:nvPr/>
        </p:nvSpPr>
        <p:spPr>
          <a:xfrm>
            <a:off x="421177" y="70443"/>
            <a:ext cx="11449397" cy="1692771"/>
          </a:xfrm>
          <a:prstGeom prst="rect">
            <a:avLst/>
          </a:prstGeom>
        </p:spPr>
        <p:txBody>
          <a:bodyPr wrap="square">
            <a:spAutoFit/>
          </a:bodyPr>
          <a:lstStyle/>
          <a:p>
            <a:pPr algn="just">
              <a:spcBef>
                <a:spcPts val="1600"/>
              </a:spcBef>
            </a:pPr>
            <a:r>
              <a:rPr lang="pt-BR" sz="2600" dirty="0">
                <a:solidFill>
                  <a:srgbClr val="FFFF00"/>
                </a:solidFill>
              </a:rPr>
              <a:t>. Programa Incluir do Ministério da Educação (MEC) – “[...] entre seus objetivos fomentar a criação e/ou consolidação de núcleos de acessibilidade e implementar políticas de inclusão de pessoas com deficiência na educação superior (BRASIL, 2007) [...] “ (p. 186) </a:t>
            </a:r>
            <a:endParaRPr lang="pt-BR" sz="2600" dirty="0"/>
          </a:p>
        </p:txBody>
      </p:sp>
    </p:spTree>
    <p:extLst>
      <p:ext uri="{BB962C8B-B14F-4D97-AF65-F5344CB8AC3E}">
        <p14:creationId xmlns:p14="http://schemas.microsoft.com/office/powerpoint/2010/main" val="238918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166258" y="83136"/>
            <a:ext cx="11876117" cy="6894195"/>
          </a:xfrm>
          <a:prstGeom prst="rect">
            <a:avLst/>
          </a:prstGeom>
        </p:spPr>
        <p:txBody>
          <a:bodyPr wrap="square">
            <a:spAutoFit/>
          </a:bodyPr>
          <a:lstStyle/>
          <a:p>
            <a:r>
              <a:rPr lang="pt-BR" sz="2600" dirty="0">
                <a:solidFill>
                  <a:srgbClr val="FFFF00"/>
                </a:solidFill>
              </a:rPr>
              <a:t>(p. 187-189)</a:t>
            </a:r>
          </a:p>
          <a:p>
            <a:pPr marL="514350" indent="-514350">
              <a:buAutoNum type="arabicPeriod"/>
            </a:pPr>
            <a:r>
              <a:rPr lang="pt-BR" sz="2600" dirty="0">
                <a:solidFill>
                  <a:srgbClr val="FFFF00"/>
                </a:solidFill>
              </a:rPr>
              <a:t>Barreiras Arquitetônicas: “São representadas por elementos arquitetônicos físicos ou de desenho espacial que dificultam, ou impedem, a realização de atividades desejadas de forma independente causando diversos tipos de restrições” (DISCHINGER; MACHADO, 2006, p. 36). </a:t>
            </a:r>
          </a:p>
          <a:p>
            <a:r>
              <a:rPr lang="pt-BR" sz="2600" dirty="0">
                <a:solidFill>
                  <a:srgbClr val="FFFF00"/>
                </a:solidFill>
              </a:rPr>
              <a:t>	- dificuldades de locomoção: (“ausência de rampas ou inclinação 	inadequada”; “calçadas sem manutenção ou feitas com piso impróprio”; 	“portas e banheiros com tamanho inadequado”; “falta de corrimão”; “objetos 	colocados sem sinalização adequada”; “telefones públicos mal colocados”; 	“ausência de sinalização, de referências e de mapas táteis”...)</a:t>
            </a:r>
          </a:p>
          <a:p>
            <a:endParaRPr lang="pt-BR" sz="2600" dirty="0">
              <a:solidFill>
                <a:srgbClr val="FFFF00"/>
              </a:solidFill>
            </a:endParaRPr>
          </a:p>
          <a:p>
            <a:r>
              <a:rPr lang="pt-BR" sz="2600" dirty="0">
                <a:solidFill>
                  <a:srgbClr val="FFFF00"/>
                </a:solidFill>
              </a:rPr>
              <a:t>2.   Barreiras Comunicacionais: “Qualquer entrave ou obstáculo que dificulte ou</a:t>
            </a:r>
          </a:p>
          <a:p>
            <a:r>
              <a:rPr lang="pt-BR" sz="2600" dirty="0">
                <a:solidFill>
                  <a:srgbClr val="FFFF00"/>
                </a:solidFill>
              </a:rPr>
              <a:t>       impossibilite a expressão ou o recebimento de mensagens por intermédio dos </a:t>
            </a:r>
          </a:p>
          <a:p>
            <a:r>
              <a:rPr lang="pt-BR" sz="2600" dirty="0">
                <a:solidFill>
                  <a:srgbClr val="FFFF00"/>
                </a:solidFill>
              </a:rPr>
              <a:t>       meios ou sistemas de comunicação, sejam ou não de massa” (BRASIL, 2000).</a:t>
            </a:r>
          </a:p>
          <a:p>
            <a:r>
              <a:rPr lang="pt-BR" sz="2600" dirty="0">
                <a:solidFill>
                  <a:srgbClr val="FFFF00"/>
                </a:solidFill>
              </a:rPr>
              <a:t>	 - estudantes com DV (“referem-se às informações que são passadas em 	 	murais ou na lousa da sala de aula”)</a:t>
            </a:r>
          </a:p>
          <a:p>
            <a:r>
              <a:rPr lang="pt-BR" sz="2600" dirty="0">
                <a:solidFill>
                  <a:srgbClr val="FFFF00"/>
                </a:solidFill>
              </a:rPr>
              <a:t>	- estudantes com surdez (“acesso à informação [...] pois há falta de intérpretes”)</a:t>
            </a:r>
          </a:p>
        </p:txBody>
      </p:sp>
    </p:spTree>
    <p:extLst>
      <p:ext uri="{BB962C8B-B14F-4D97-AF65-F5344CB8AC3E}">
        <p14:creationId xmlns:p14="http://schemas.microsoft.com/office/powerpoint/2010/main" val="18887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190082" y="1174582"/>
            <a:ext cx="11853946" cy="4493538"/>
          </a:xfrm>
          <a:prstGeom prst="rect">
            <a:avLst/>
          </a:prstGeom>
        </p:spPr>
        <p:txBody>
          <a:bodyPr wrap="square">
            <a:spAutoFit/>
          </a:bodyPr>
          <a:lstStyle/>
          <a:p>
            <a:r>
              <a:rPr lang="pt-BR" sz="2600" dirty="0">
                <a:solidFill>
                  <a:srgbClr val="FFFF00"/>
                </a:solidFill>
              </a:rPr>
              <a:t>3. Barreiras Pedagógicas: São aquelas evidenciadas na ação docente, nas práticas </a:t>
            </a:r>
          </a:p>
          <a:p>
            <a:r>
              <a:rPr lang="pt-BR" sz="2600" dirty="0">
                <a:solidFill>
                  <a:srgbClr val="FFFF00"/>
                </a:solidFill>
              </a:rPr>
              <a:t>     pedagógicas em sala de aula, na adequação do material didático, nas diferentes </a:t>
            </a:r>
          </a:p>
          <a:p>
            <a:r>
              <a:rPr lang="pt-BR" sz="2600" dirty="0">
                <a:solidFill>
                  <a:srgbClr val="FFFF00"/>
                </a:solidFill>
              </a:rPr>
              <a:t>     formas de acesso ao conteúdo ministrado pelos professores em sala de aula.</a:t>
            </a:r>
          </a:p>
          <a:p>
            <a:r>
              <a:rPr lang="pt-BR" sz="2600" dirty="0">
                <a:solidFill>
                  <a:srgbClr val="FFFF00"/>
                </a:solidFill>
              </a:rPr>
              <a:t>	- didática em sala de aula – “[...] utilização de métodos inadequados”</a:t>
            </a:r>
          </a:p>
          <a:p>
            <a:r>
              <a:rPr lang="pt-BR" sz="2600" dirty="0">
                <a:solidFill>
                  <a:srgbClr val="FFFF00"/>
                </a:solidFill>
              </a:rPr>
              <a:t>	- “a falta de preparo dos professores para identificar as necessidades dos </a:t>
            </a:r>
          </a:p>
          <a:p>
            <a:r>
              <a:rPr lang="pt-BR" sz="2600" dirty="0">
                <a:solidFill>
                  <a:srgbClr val="FFFF00"/>
                </a:solidFill>
              </a:rPr>
              <a:t>	alunos com deficiência”</a:t>
            </a:r>
          </a:p>
          <a:p>
            <a:r>
              <a:rPr lang="pt-BR" sz="2600" dirty="0">
                <a:solidFill>
                  <a:srgbClr val="FFFF00"/>
                </a:solidFill>
              </a:rPr>
              <a:t>	- “carência de materiais adaptados”</a:t>
            </a:r>
          </a:p>
          <a:p>
            <a:r>
              <a:rPr lang="pt-BR" sz="2600" dirty="0">
                <a:solidFill>
                  <a:srgbClr val="FFFF00"/>
                </a:solidFill>
              </a:rPr>
              <a:t>	- estudantes surdos </a:t>
            </a:r>
          </a:p>
          <a:p>
            <a:r>
              <a:rPr lang="pt-BR" sz="2600" dirty="0">
                <a:solidFill>
                  <a:srgbClr val="FFFF00"/>
                </a:solidFill>
              </a:rPr>
              <a:t>		- “didática do professor”: “[...]  falam rápido”; “[...] “de costas  para os 		alunos, o que dificulta a compreensão, a atuação do intérprete e 			impossibilita a leitura labial.”</a:t>
            </a:r>
          </a:p>
        </p:txBody>
      </p:sp>
    </p:spTree>
    <p:extLst>
      <p:ext uri="{BB962C8B-B14F-4D97-AF65-F5344CB8AC3E}">
        <p14:creationId xmlns:p14="http://schemas.microsoft.com/office/powerpoint/2010/main" val="79918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119695" y="1657233"/>
            <a:ext cx="11853946" cy="3693319"/>
          </a:xfrm>
          <a:prstGeom prst="rect">
            <a:avLst/>
          </a:prstGeom>
        </p:spPr>
        <p:txBody>
          <a:bodyPr wrap="square">
            <a:spAutoFit/>
          </a:bodyPr>
          <a:lstStyle/>
          <a:p>
            <a:r>
              <a:rPr lang="pt-BR" sz="2600" dirty="0">
                <a:solidFill>
                  <a:srgbClr val="FFFF00"/>
                </a:solidFill>
              </a:rPr>
              <a:t>4. Barreiras Atitudinais: São aquelas oriundas das atitudes das pessoas diante da </a:t>
            </a:r>
          </a:p>
          <a:p>
            <a:r>
              <a:rPr lang="pt-BR" sz="2600" dirty="0">
                <a:solidFill>
                  <a:srgbClr val="FFFF00"/>
                </a:solidFill>
              </a:rPr>
              <a:t>     deficiência como consequência da falta de informação e do preconceito, o que </a:t>
            </a:r>
          </a:p>
          <a:p>
            <a:r>
              <a:rPr lang="pt-BR" sz="2600" dirty="0">
                <a:solidFill>
                  <a:srgbClr val="FFFF00"/>
                </a:solidFill>
              </a:rPr>
              <a:t>     acaba resultando em discriminação e mais preconceito.</a:t>
            </a:r>
          </a:p>
          <a:p>
            <a:r>
              <a:rPr lang="pt-BR" sz="2600" dirty="0">
                <a:solidFill>
                  <a:srgbClr val="FFFF00"/>
                </a:solidFill>
              </a:rPr>
              <a:t>	- “atitudes dos professores em sala de aula” (“[...] demonstram a falta de crédito 	dos professores em relação aos alunos com deficiência, o que, com certeza, 	acarreta falta de investimento na formação desse aluno”</a:t>
            </a:r>
          </a:p>
          <a:p>
            <a:r>
              <a:rPr lang="pt-BR" sz="2600" dirty="0">
                <a:solidFill>
                  <a:srgbClr val="FFFF00"/>
                </a:solidFill>
              </a:rPr>
              <a:t>	- “relacionamento com os colegas”</a:t>
            </a:r>
          </a:p>
          <a:p>
            <a:r>
              <a:rPr lang="pt-BR" sz="2600" dirty="0">
                <a:solidFill>
                  <a:srgbClr val="FFFF00"/>
                </a:solidFill>
              </a:rPr>
              <a:t>	- “desrespeito às vagas reservadas nos estacionamentos para pessoas com </a:t>
            </a:r>
          </a:p>
          <a:p>
            <a:r>
              <a:rPr lang="pt-BR" sz="2600" dirty="0">
                <a:solidFill>
                  <a:srgbClr val="FFFF00"/>
                </a:solidFill>
              </a:rPr>
              <a:t>	deficiência”</a:t>
            </a:r>
          </a:p>
        </p:txBody>
      </p:sp>
    </p:spTree>
    <p:extLst>
      <p:ext uri="{BB962C8B-B14F-4D97-AF65-F5344CB8AC3E}">
        <p14:creationId xmlns:p14="http://schemas.microsoft.com/office/powerpoint/2010/main" val="113582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tângulo 4"/>
          <p:cNvSpPr/>
          <p:nvPr/>
        </p:nvSpPr>
        <p:spPr>
          <a:xfrm>
            <a:off x="282630" y="0"/>
            <a:ext cx="11654446" cy="6894195"/>
          </a:xfrm>
          <a:prstGeom prst="rect">
            <a:avLst/>
          </a:prstGeom>
        </p:spPr>
        <p:txBody>
          <a:bodyPr wrap="square">
            <a:spAutoFit/>
          </a:bodyPr>
          <a:lstStyle/>
          <a:p>
            <a:pPr algn="ctr"/>
            <a:r>
              <a:rPr lang="pt-BR" sz="2600" dirty="0">
                <a:solidFill>
                  <a:srgbClr val="FFFF00"/>
                </a:solidFill>
              </a:rPr>
              <a:t>Facilitadores da permanência</a:t>
            </a:r>
          </a:p>
          <a:p>
            <a:pPr marL="457200" indent="-457200">
              <a:buFontTx/>
              <a:buChar char="-"/>
            </a:pPr>
            <a:r>
              <a:rPr lang="pt-BR" sz="2600" dirty="0">
                <a:solidFill>
                  <a:srgbClr val="FFFF00"/>
                </a:solidFill>
              </a:rPr>
              <a:t>ambientes favoráveis</a:t>
            </a:r>
          </a:p>
          <a:p>
            <a:pPr marL="457200" indent="-457200">
              <a:buFontTx/>
              <a:buChar char="-"/>
            </a:pPr>
            <a:r>
              <a:rPr lang="pt-BR" sz="2600" dirty="0">
                <a:solidFill>
                  <a:srgbClr val="FFFF00"/>
                </a:solidFill>
              </a:rPr>
              <a:t>atitudes positivas</a:t>
            </a:r>
          </a:p>
          <a:p>
            <a:pPr marL="457200" indent="-457200">
              <a:buFontTx/>
              <a:buChar char="-"/>
            </a:pPr>
            <a:r>
              <a:rPr lang="pt-BR" sz="2600" dirty="0">
                <a:solidFill>
                  <a:srgbClr val="FFFF00"/>
                </a:solidFill>
              </a:rPr>
              <a:t>espaços acessíveis (manutenção e reestruturação dos espaços físicos da universidade)</a:t>
            </a:r>
          </a:p>
          <a:p>
            <a:pPr marL="457200" indent="-457200">
              <a:buFontTx/>
              <a:buChar char="-"/>
            </a:pPr>
            <a:r>
              <a:rPr lang="pt-BR" sz="2600" dirty="0">
                <a:solidFill>
                  <a:srgbClr val="FFFF00"/>
                </a:solidFill>
              </a:rPr>
              <a:t>acesso ao conhecimento</a:t>
            </a:r>
          </a:p>
          <a:p>
            <a:pPr marL="457200" indent="-457200">
              <a:buFontTx/>
              <a:buChar char="-"/>
            </a:pPr>
            <a:r>
              <a:rPr lang="pt-BR" sz="2600" dirty="0">
                <a:solidFill>
                  <a:srgbClr val="FFFF00"/>
                </a:solidFill>
              </a:rPr>
              <a:t>monitorias</a:t>
            </a:r>
          </a:p>
          <a:p>
            <a:pPr algn="just"/>
            <a:r>
              <a:rPr lang="pt-BR" sz="2600" dirty="0">
                <a:solidFill>
                  <a:srgbClr val="FFFF00"/>
                </a:solidFill>
              </a:rPr>
              <a:t>-     criação de serviços de apoio</a:t>
            </a:r>
          </a:p>
          <a:p>
            <a:pPr algn="just"/>
            <a:r>
              <a:rPr lang="pt-BR" sz="2600" dirty="0">
                <a:solidFill>
                  <a:srgbClr val="FFFF00"/>
                </a:solidFill>
              </a:rPr>
              <a:t>-     disponibilização de informações para professores e alunos</a:t>
            </a:r>
          </a:p>
          <a:p>
            <a:pPr marL="457200" indent="-457200" algn="just">
              <a:buFontTx/>
              <a:buChar char="-"/>
            </a:pPr>
            <a:r>
              <a:rPr lang="pt-BR" sz="2600" dirty="0">
                <a:solidFill>
                  <a:srgbClr val="FFFF00"/>
                </a:solidFill>
              </a:rPr>
              <a:t>disponibilização de material com antecedência</a:t>
            </a:r>
          </a:p>
          <a:p>
            <a:pPr marL="457200" indent="-457200" algn="just">
              <a:buFontTx/>
              <a:buChar char="-"/>
            </a:pPr>
            <a:endParaRPr lang="pt-BR" sz="2600" dirty="0">
              <a:solidFill>
                <a:srgbClr val="FFFF00"/>
              </a:solidFill>
            </a:endParaRPr>
          </a:p>
          <a:p>
            <a:pPr algn="ctr"/>
            <a:r>
              <a:rPr lang="pt-BR" sz="2600" dirty="0">
                <a:solidFill>
                  <a:srgbClr val="FFFF00"/>
                </a:solidFill>
              </a:rPr>
              <a:t>Não desprezar diferenciações que se fazem necessárias</a:t>
            </a:r>
          </a:p>
          <a:p>
            <a:pPr marL="457200" indent="-457200">
              <a:buFontTx/>
              <a:buChar char="-"/>
            </a:pPr>
            <a:r>
              <a:rPr lang="pt-BR" sz="2600" dirty="0">
                <a:solidFill>
                  <a:srgbClr val="FFFF00"/>
                </a:solidFill>
              </a:rPr>
              <a:t>surdos - atuação dos intérpretes de Libras</a:t>
            </a:r>
          </a:p>
          <a:p>
            <a:pPr marL="457200" indent="-457200" algn="just">
              <a:buFontTx/>
              <a:buChar char="-"/>
            </a:pPr>
            <a:r>
              <a:rPr lang="pt-BR" sz="2600" dirty="0">
                <a:solidFill>
                  <a:srgbClr val="FFFF00"/>
                </a:solidFill>
              </a:rPr>
              <a:t>DV  - materiais e recursos adaptados (livros em Braille, computadores adaptados com leitores de tela); banco de dados com materiais digitalizados para os alunos com deficiência visual</a:t>
            </a:r>
          </a:p>
          <a:p>
            <a:pPr marL="457200" indent="-457200" algn="just">
              <a:buFontTx/>
              <a:buChar char="-"/>
            </a:pPr>
            <a:r>
              <a:rPr lang="pt-BR" sz="2600" dirty="0">
                <a:solidFill>
                  <a:srgbClr val="FFFF00"/>
                </a:solidFill>
              </a:rPr>
              <a:t>- DF e mobilidade reduzida - transporte interno adaptado</a:t>
            </a:r>
          </a:p>
        </p:txBody>
      </p:sp>
    </p:spTree>
    <p:extLst>
      <p:ext uri="{BB962C8B-B14F-4D97-AF65-F5344CB8AC3E}">
        <p14:creationId xmlns:p14="http://schemas.microsoft.com/office/powerpoint/2010/main" val="379437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tângulo 3"/>
          <p:cNvSpPr/>
          <p:nvPr/>
        </p:nvSpPr>
        <p:spPr>
          <a:xfrm>
            <a:off x="505327" y="2064694"/>
            <a:ext cx="10852484" cy="2554545"/>
          </a:xfrm>
          <a:prstGeom prst="rect">
            <a:avLst/>
          </a:prstGeom>
        </p:spPr>
        <p:txBody>
          <a:bodyPr wrap="square">
            <a:spAutoFit/>
          </a:bodyPr>
          <a:lstStyle/>
          <a:p>
            <a:pPr algn="ctr"/>
            <a:r>
              <a:rPr lang="pt-BR" sz="3200" dirty="0">
                <a:solidFill>
                  <a:srgbClr val="FFFF00"/>
                </a:solidFill>
                <a:ea typeface="Calibri"/>
                <a:cs typeface="Calibri"/>
                <a:sym typeface="Calibri"/>
              </a:rPr>
              <a:t>Aula 11</a:t>
            </a:r>
            <a:br>
              <a:rPr lang="pt-BR" sz="3200" dirty="0">
                <a:solidFill>
                  <a:srgbClr val="FFFF00"/>
                </a:solidFill>
                <a:ea typeface="Calibri"/>
                <a:cs typeface="Calibri"/>
                <a:sym typeface="Calibri"/>
              </a:rPr>
            </a:br>
            <a:br>
              <a:rPr lang="pt-BR" sz="3200" dirty="0">
                <a:solidFill>
                  <a:srgbClr val="FFFF00"/>
                </a:solidFill>
                <a:ea typeface="Calibri"/>
                <a:cs typeface="Calibri"/>
                <a:sym typeface="Calibri"/>
              </a:rPr>
            </a:br>
            <a:r>
              <a:rPr lang="pt-BR" sz="3200" dirty="0">
                <a:solidFill>
                  <a:srgbClr val="FFFF00"/>
                </a:solidFill>
                <a:ea typeface="Calibri"/>
                <a:cs typeface="Calibri"/>
                <a:sym typeface="Calibri"/>
              </a:rPr>
              <a:t>Educação especial: fundamentos, políticas e práticas escolares</a:t>
            </a:r>
            <a:br>
              <a:rPr lang="pt-BR" sz="3200" dirty="0">
                <a:solidFill>
                  <a:srgbClr val="FFFF00"/>
                </a:solidFill>
                <a:ea typeface="Calibri"/>
                <a:cs typeface="Calibri"/>
                <a:sym typeface="Calibri"/>
              </a:rPr>
            </a:br>
            <a:br>
              <a:rPr lang="pt-BR" sz="3200" dirty="0">
                <a:solidFill>
                  <a:srgbClr val="FFFF00"/>
                </a:solidFill>
                <a:ea typeface="Calibri"/>
                <a:cs typeface="Calibri"/>
                <a:sym typeface="Calibri"/>
              </a:rPr>
            </a:br>
            <a:r>
              <a:rPr lang="pt-BR" sz="3200" dirty="0">
                <a:solidFill>
                  <a:srgbClr val="FFFF00"/>
                </a:solidFill>
                <a:ea typeface="Calibri"/>
                <a:cs typeface="Calibri"/>
                <a:sym typeface="Calibri"/>
              </a:rPr>
              <a:t>Modalidades de ensino</a:t>
            </a:r>
            <a:endParaRPr lang="pt-BR" sz="3200" dirty="0"/>
          </a:p>
        </p:txBody>
      </p:sp>
    </p:spTree>
    <p:extLst>
      <p:ext uri="{BB962C8B-B14F-4D97-AF65-F5344CB8AC3E}">
        <p14:creationId xmlns:p14="http://schemas.microsoft.com/office/powerpoint/2010/main" val="88465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90;p1"/>
          <p:cNvSpPr txBox="1">
            <a:spLocks/>
          </p:cNvSpPr>
          <p:nvPr/>
        </p:nvSpPr>
        <p:spPr>
          <a:xfrm>
            <a:off x="192505" y="134226"/>
            <a:ext cx="11999495" cy="929804"/>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None/>
            </a:pPr>
            <a:r>
              <a:rPr lang="pt-BR" dirty="0">
                <a:solidFill>
                  <a:srgbClr val="FFFF00"/>
                </a:solidFill>
                <a:ea typeface="Calibri"/>
                <a:cs typeface="Calibri"/>
                <a:sym typeface="Calibri"/>
              </a:rPr>
              <a:t>Educação especial e educação de jovens e adultos: uma interface em construção? (CABRAL; BIANCHINI; GONÇALVES, 2018)</a:t>
            </a:r>
          </a:p>
        </p:txBody>
      </p:sp>
      <p:sp>
        <p:nvSpPr>
          <p:cNvPr id="5" name="Google Shape;90;p1"/>
          <p:cNvSpPr txBox="1">
            <a:spLocks/>
          </p:cNvSpPr>
          <p:nvPr/>
        </p:nvSpPr>
        <p:spPr>
          <a:xfrm>
            <a:off x="192505" y="1064030"/>
            <a:ext cx="11531066" cy="2146431"/>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Semelhanças históricas/interfaces EJA e EE</a:t>
            </a:r>
          </a:p>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	. negação ao direito educacional  </a:t>
            </a:r>
            <a:r>
              <a:rPr lang="pt-BR" sz="2400" dirty="0">
                <a:solidFill>
                  <a:srgbClr val="FFFF00"/>
                </a:solidFill>
                <a:ea typeface="Calibri"/>
                <a:cs typeface="Calibri"/>
                <a:sym typeface="Wingdings" panose="05000000000000000000" pitchFamily="2" charset="2"/>
              </a:rPr>
              <a:t> </a:t>
            </a:r>
            <a:r>
              <a:rPr lang="pt-BR" sz="2400" dirty="0">
                <a:solidFill>
                  <a:srgbClr val="FFFF00"/>
                </a:solidFill>
                <a:ea typeface="Calibri"/>
                <a:cs typeface="Calibri"/>
                <a:sym typeface="Calibri"/>
              </a:rPr>
              <a:t>não universalização da educação formal </a:t>
            </a:r>
          </a:p>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	. modalidades de ensino </a:t>
            </a:r>
            <a:r>
              <a:rPr lang="pt-BR" sz="2400" dirty="0">
                <a:solidFill>
                  <a:srgbClr val="FFFF00"/>
                </a:solidFill>
                <a:ea typeface="Calibri"/>
                <a:cs typeface="Calibri"/>
                <a:sym typeface="Wingdings" panose="05000000000000000000" pitchFamily="2" charset="2"/>
              </a:rPr>
              <a:t> </a:t>
            </a:r>
            <a:r>
              <a:rPr lang="pt-BR" sz="2400" dirty="0">
                <a:solidFill>
                  <a:srgbClr val="FFFF00"/>
                </a:solidFill>
                <a:ea typeface="Calibri"/>
                <a:cs typeface="Calibri"/>
                <a:sym typeface="Calibri"/>
              </a:rPr>
              <a:t>constituíram-se a partir de práticas assistencialistas e 	políticas compensatórias</a:t>
            </a:r>
          </a:p>
          <a:p>
            <a:pPr marL="0" indent="0" algn="just">
              <a:lnSpc>
                <a:spcPct val="95000"/>
              </a:lnSpc>
              <a:spcBef>
                <a:spcPts val="1600"/>
              </a:spcBef>
              <a:buSzPts val="1920"/>
              <a:buFont typeface="Arial" panose="020B0604020202020204" pitchFamily="34" charset="0"/>
              <a:buNone/>
            </a:pPr>
            <a:endParaRPr lang="pt-BR" sz="2400" dirty="0">
              <a:solidFill>
                <a:srgbClr val="FFFF00"/>
              </a:solidFill>
              <a:ea typeface="Calibri"/>
              <a:cs typeface="Calibri"/>
              <a:sym typeface="Calibri"/>
            </a:endParaRPr>
          </a:p>
        </p:txBody>
      </p:sp>
      <p:sp>
        <p:nvSpPr>
          <p:cNvPr id="6" name="Google Shape;90;p1"/>
          <p:cNvSpPr txBox="1">
            <a:spLocks/>
          </p:cNvSpPr>
          <p:nvPr/>
        </p:nvSpPr>
        <p:spPr>
          <a:xfrm>
            <a:off x="192505" y="3775727"/>
            <a:ext cx="11794448" cy="2608448"/>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400" dirty="0">
                <a:solidFill>
                  <a:srgbClr val="FFFF00"/>
                </a:solidFill>
                <a:ea typeface="Calibri"/>
                <a:cs typeface="Calibri"/>
                <a:sym typeface="Calibri"/>
              </a:rPr>
              <a:t>. crescente número de matrículas de estudantes do público da EE em EJA</a:t>
            </a:r>
          </a:p>
          <a:p>
            <a:pPr marL="0" indent="0" algn="just">
              <a:lnSpc>
                <a:spcPct val="95000"/>
              </a:lnSpc>
              <a:spcBef>
                <a:spcPts val="1600"/>
              </a:spcBef>
              <a:buSzPts val="1920"/>
              <a:buNone/>
            </a:pPr>
            <a:r>
              <a:rPr lang="pt-BR" sz="2400" dirty="0">
                <a:solidFill>
                  <a:srgbClr val="FFFF00"/>
                </a:solidFill>
                <a:ea typeface="Calibri"/>
                <a:cs typeface="Calibri"/>
                <a:sym typeface="Calibri"/>
              </a:rPr>
              <a:t>   - pode significar mais um espaço de acesso e conhecimento ao longo da vida</a:t>
            </a:r>
          </a:p>
          <a:p>
            <a:pPr marL="0" indent="0" algn="just">
              <a:lnSpc>
                <a:spcPct val="95000"/>
              </a:lnSpc>
              <a:spcBef>
                <a:spcPts val="1600"/>
              </a:spcBef>
              <a:buSzPts val="1920"/>
              <a:buNone/>
            </a:pPr>
            <a:r>
              <a:rPr lang="pt-BR" sz="2400" dirty="0">
                <a:solidFill>
                  <a:srgbClr val="FFFF00"/>
                </a:solidFill>
                <a:ea typeface="Calibri"/>
                <a:cs typeface="Calibri"/>
                <a:sym typeface="Calibri"/>
              </a:rPr>
              <a:t>   - pode significar também um espaço de desaparecimento do sujeito, quando não há</a:t>
            </a:r>
          </a:p>
          <a:p>
            <a:pPr marL="0" indent="0" algn="just">
              <a:lnSpc>
                <a:spcPct val="95000"/>
              </a:lnSpc>
              <a:spcBef>
                <a:spcPts val="1600"/>
              </a:spcBef>
              <a:buSzPts val="1920"/>
              <a:buNone/>
            </a:pPr>
            <a:r>
              <a:rPr lang="pt-BR" sz="2400" dirty="0">
                <a:solidFill>
                  <a:srgbClr val="FFFF00"/>
                </a:solidFill>
                <a:ea typeface="Calibri"/>
                <a:cs typeface="Calibri"/>
                <a:sym typeface="Calibri"/>
              </a:rPr>
              <a:t>uma intencionalidade pedagógica voltada para a emancipação das/os jovens e adultas/os</a:t>
            </a:r>
          </a:p>
        </p:txBody>
      </p:sp>
    </p:spTree>
    <p:extLst>
      <p:ext uri="{BB962C8B-B14F-4D97-AF65-F5344CB8AC3E}">
        <p14:creationId xmlns:p14="http://schemas.microsoft.com/office/powerpoint/2010/main" val="159018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Google Shape;90;p1"/>
          <p:cNvSpPr txBox="1">
            <a:spLocks/>
          </p:cNvSpPr>
          <p:nvPr/>
        </p:nvSpPr>
        <p:spPr>
          <a:xfrm>
            <a:off x="201932" y="849956"/>
            <a:ext cx="11794448" cy="5419898"/>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Constatações das pesquisas</a:t>
            </a:r>
          </a:p>
          <a:p>
            <a:pPr marL="0" indent="0" algn="just">
              <a:lnSpc>
                <a:spcPct val="95000"/>
              </a:lnSpc>
              <a:spcBef>
                <a:spcPts val="1600"/>
              </a:spcBef>
              <a:buSzPts val="1920"/>
              <a:buNone/>
            </a:pPr>
            <a:r>
              <a:rPr lang="pt-BR" sz="2400" dirty="0">
                <a:solidFill>
                  <a:srgbClr val="FFFF00"/>
                </a:solidFill>
                <a:ea typeface="Calibri"/>
                <a:cs typeface="Calibri"/>
                <a:sym typeface="Calibri"/>
              </a:rPr>
              <a:t>	.  necessidade de perceber a/o jovem e a/o adulto com deficiência para além de suas 	condições orgânicas</a:t>
            </a:r>
          </a:p>
          <a:p>
            <a:pPr marL="0" indent="0" algn="just">
              <a:lnSpc>
                <a:spcPct val="95000"/>
              </a:lnSpc>
              <a:spcBef>
                <a:spcPts val="1600"/>
              </a:spcBef>
              <a:buSzPts val="1920"/>
              <a:buNone/>
            </a:pPr>
            <a:r>
              <a:rPr lang="pt-BR" sz="2400" dirty="0">
                <a:solidFill>
                  <a:srgbClr val="FFFF00"/>
                </a:solidFill>
                <a:ea typeface="Calibri"/>
                <a:cs typeface="Calibri"/>
                <a:sym typeface="Calibri"/>
              </a:rPr>
              <a:t>	.  vê-las/os como sujeitos com possibilidades amplas e singulares de viver e aprender, 	uma vez que estas possibilidades são afetadas pelo contexto social em que estão 	inseridas/os</a:t>
            </a:r>
          </a:p>
          <a:p>
            <a:pPr marL="0" indent="0" algn="just">
              <a:lnSpc>
                <a:spcPct val="95000"/>
              </a:lnSpc>
              <a:spcBef>
                <a:spcPts val="1600"/>
              </a:spcBef>
              <a:buSzPts val="1920"/>
              <a:buNone/>
            </a:pPr>
            <a:r>
              <a:rPr lang="pt-BR" sz="2400" dirty="0">
                <a:solidFill>
                  <a:srgbClr val="FFFF00"/>
                </a:solidFill>
                <a:ea typeface="Calibri"/>
                <a:cs typeface="Calibri"/>
                <a:sym typeface="Calibri"/>
              </a:rPr>
              <a:t>	. alto índice nas séries iniciais do ensino fundamental da EJA</a:t>
            </a:r>
          </a:p>
          <a:p>
            <a:pPr marL="0" indent="0" algn="just">
              <a:lnSpc>
                <a:spcPct val="95000"/>
              </a:lnSpc>
              <a:spcBef>
                <a:spcPts val="1600"/>
              </a:spcBef>
              <a:buSzPts val="1920"/>
              <a:buNone/>
            </a:pPr>
            <a:r>
              <a:rPr lang="pt-BR" sz="2400" dirty="0">
                <a:solidFill>
                  <a:srgbClr val="FFFF00"/>
                </a:solidFill>
                <a:ea typeface="Calibri"/>
                <a:cs typeface="Calibri"/>
                <a:sym typeface="Calibri"/>
              </a:rPr>
              <a:t>	. concentração de matrículas de estudantes com DI e do sexo masculino</a:t>
            </a:r>
          </a:p>
          <a:p>
            <a:pPr marL="0" indent="0" algn="just">
              <a:lnSpc>
                <a:spcPct val="95000"/>
              </a:lnSpc>
              <a:spcBef>
                <a:spcPts val="1600"/>
              </a:spcBef>
              <a:buSzPts val="1920"/>
              <a:buNone/>
            </a:pPr>
            <a:r>
              <a:rPr lang="pt-BR" sz="2400" dirty="0">
                <a:solidFill>
                  <a:srgbClr val="FFFF00"/>
                </a:solidFill>
                <a:ea typeface="Calibri"/>
                <a:cs typeface="Calibri"/>
                <a:sym typeface="Calibri"/>
              </a:rPr>
              <a:t>	. surgimento da EJA especial (espaço de inserção de estudantes excluídos do ensino </a:t>
            </a:r>
          </a:p>
          <a:p>
            <a:pPr marL="0" indent="0" algn="just">
              <a:lnSpc>
                <a:spcPct val="95000"/>
              </a:lnSpc>
              <a:spcBef>
                <a:spcPts val="1600"/>
              </a:spcBef>
              <a:buSzPts val="1920"/>
              <a:buNone/>
            </a:pPr>
            <a:r>
              <a:rPr lang="pt-BR" sz="2400" dirty="0">
                <a:solidFill>
                  <a:srgbClr val="FFFF00"/>
                </a:solidFill>
                <a:ea typeface="Calibri"/>
                <a:cs typeface="Calibri"/>
                <a:sym typeface="Calibri"/>
              </a:rPr>
              <a:t>	regular)</a:t>
            </a:r>
          </a:p>
        </p:txBody>
      </p:sp>
    </p:spTree>
    <p:extLst>
      <p:ext uri="{BB962C8B-B14F-4D97-AF65-F5344CB8AC3E}">
        <p14:creationId xmlns:p14="http://schemas.microsoft.com/office/powerpoint/2010/main" val="381699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90;p1"/>
          <p:cNvSpPr txBox="1">
            <a:spLocks/>
          </p:cNvSpPr>
          <p:nvPr/>
        </p:nvSpPr>
        <p:spPr>
          <a:xfrm>
            <a:off x="192505" y="134225"/>
            <a:ext cx="11761197" cy="940431"/>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Font typeface="Arial" panose="020B0604020202020204" pitchFamily="34" charset="0"/>
              <a:buNone/>
            </a:pPr>
            <a:r>
              <a:rPr lang="pt-BR" dirty="0">
                <a:solidFill>
                  <a:srgbClr val="FFFF00"/>
                </a:solidFill>
                <a:ea typeface="Calibri"/>
                <a:cs typeface="Calibri"/>
                <a:sym typeface="Calibri"/>
              </a:rPr>
              <a:t>Confluências entre deficiência e infância: um ensaio sobre opressões e políticas de cuidado (COSTA; ANGELUCCI; ROSA, 2022)</a:t>
            </a:r>
          </a:p>
        </p:txBody>
      </p:sp>
      <p:sp>
        <p:nvSpPr>
          <p:cNvPr id="4" name="Google Shape;90;p1"/>
          <p:cNvSpPr txBox="1">
            <a:spLocks/>
          </p:cNvSpPr>
          <p:nvPr/>
        </p:nvSpPr>
        <p:spPr>
          <a:xfrm>
            <a:off x="192505" y="1948460"/>
            <a:ext cx="5552902" cy="4507247"/>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Criança/infância  </a:t>
            </a:r>
          </a:p>
          <a:p>
            <a:pPr>
              <a:lnSpc>
                <a:spcPct val="95000"/>
              </a:lnSpc>
              <a:spcBef>
                <a:spcPts val="1600"/>
              </a:spcBef>
              <a:buSzPts val="1920"/>
              <a:buFontTx/>
              <a:buChar char="-"/>
            </a:pPr>
            <a:r>
              <a:rPr lang="pt-BR" sz="2400" dirty="0">
                <a:solidFill>
                  <a:srgbClr val="FFFF00"/>
                </a:solidFill>
                <a:ea typeface="Calibri"/>
                <a:cs typeface="Calibri"/>
                <a:sym typeface="Calibri"/>
              </a:rPr>
              <a:t>marcada ideias </a:t>
            </a:r>
            <a:r>
              <a:rPr lang="pt-BR" sz="2400" dirty="0" err="1">
                <a:solidFill>
                  <a:srgbClr val="FFFF00"/>
                </a:solidFill>
                <a:ea typeface="Calibri"/>
                <a:cs typeface="Calibri"/>
                <a:sym typeface="Calibri"/>
              </a:rPr>
              <a:t>adultocêntricas</a:t>
            </a:r>
            <a:endParaRPr lang="pt-BR" sz="2400" dirty="0">
              <a:solidFill>
                <a:srgbClr val="FFFF00"/>
              </a:solidFill>
              <a:ea typeface="Calibri"/>
              <a:cs typeface="Calibri"/>
              <a:sym typeface="Calibri"/>
            </a:endParaRPr>
          </a:p>
          <a:p>
            <a:pPr>
              <a:lnSpc>
                <a:spcPct val="95000"/>
              </a:lnSpc>
              <a:spcBef>
                <a:spcPts val="1600"/>
              </a:spcBef>
              <a:buSzPts val="1920"/>
              <a:buFontTx/>
              <a:buChar char="-"/>
            </a:pPr>
            <a:r>
              <a:rPr lang="pt-BR" sz="2400" dirty="0">
                <a:solidFill>
                  <a:srgbClr val="FFFF00"/>
                </a:solidFill>
                <a:ea typeface="Calibri"/>
                <a:cs typeface="Calibri"/>
                <a:sym typeface="Calibri"/>
              </a:rPr>
              <a:t>preparatório / vir a ser</a:t>
            </a:r>
          </a:p>
          <a:p>
            <a:pPr>
              <a:lnSpc>
                <a:spcPct val="95000"/>
              </a:lnSpc>
              <a:spcBef>
                <a:spcPts val="1600"/>
              </a:spcBef>
              <a:buSzPts val="1920"/>
              <a:buFontTx/>
              <a:buChar char="-"/>
            </a:pPr>
            <a:r>
              <a:rPr lang="pt-BR" sz="2400" dirty="0">
                <a:solidFill>
                  <a:srgbClr val="FFFF00"/>
                </a:solidFill>
                <a:ea typeface="Calibri"/>
                <a:cs typeface="Calibri"/>
                <a:sym typeface="Calibri"/>
              </a:rPr>
              <a:t>infância única (pluralidade de manifestações), abstrata, incompleta</a:t>
            </a:r>
          </a:p>
          <a:p>
            <a:pPr>
              <a:lnSpc>
                <a:spcPct val="95000"/>
              </a:lnSpc>
              <a:spcBef>
                <a:spcPts val="1600"/>
              </a:spcBef>
              <a:buSzPts val="1920"/>
              <a:buFontTx/>
              <a:buChar char="-"/>
            </a:pPr>
            <a:r>
              <a:rPr lang="pt-BR" sz="2400" dirty="0">
                <a:solidFill>
                  <a:srgbClr val="FFFF00"/>
                </a:solidFill>
                <a:ea typeface="Calibri"/>
                <a:cs typeface="Calibri"/>
                <a:sym typeface="Calibri"/>
              </a:rPr>
              <a:t>incapazes</a:t>
            </a:r>
          </a:p>
          <a:p>
            <a:pPr>
              <a:lnSpc>
                <a:spcPct val="95000"/>
              </a:lnSpc>
              <a:spcBef>
                <a:spcPts val="1600"/>
              </a:spcBef>
              <a:buSzPts val="1920"/>
              <a:buFontTx/>
              <a:buChar char="-"/>
            </a:pPr>
            <a:r>
              <a:rPr lang="pt-BR" sz="2400" dirty="0">
                <a:solidFill>
                  <a:srgbClr val="FFFF00"/>
                </a:solidFill>
                <a:ea typeface="Calibri"/>
                <a:cs typeface="Calibri"/>
                <a:sym typeface="Calibri"/>
              </a:rPr>
              <a:t>infância como ausência da idade adulta</a:t>
            </a:r>
          </a:p>
          <a:p>
            <a:pPr>
              <a:lnSpc>
                <a:spcPct val="95000"/>
              </a:lnSpc>
              <a:spcBef>
                <a:spcPts val="1600"/>
              </a:spcBef>
              <a:buSzPts val="1920"/>
              <a:buFontTx/>
              <a:buChar char="-"/>
            </a:pPr>
            <a:r>
              <a:rPr lang="pt-BR" sz="2400" dirty="0">
                <a:solidFill>
                  <a:srgbClr val="FFFF00"/>
                </a:solidFill>
                <a:ea typeface="Calibri"/>
                <a:cs typeface="Calibri"/>
                <a:sym typeface="Calibri"/>
              </a:rPr>
              <a:t>subordinadas a adultos</a:t>
            </a:r>
          </a:p>
        </p:txBody>
      </p:sp>
      <p:sp>
        <p:nvSpPr>
          <p:cNvPr id="5" name="Google Shape;90;p1"/>
          <p:cNvSpPr txBox="1">
            <a:spLocks/>
          </p:cNvSpPr>
          <p:nvPr/>
        </p:nvSpPr>
        <p:spPr>
          <a:xfrm>
            <a:off x="5991727" y="1710674"/>
            <a:ext cx="6087979" cy="4981072"/>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Pessoa com deficiência </a:t>
            </a:r>
          </a:p>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 marcada pelo </a:t>
            </a:r>
            <a:r>
              <a:rPr lang="pt-BR" sz="2400" dirty="0" err="1">
                <a:solidFill>
                  <a:srgbClr val="FFFF00"/>
                </a:solidFill>
                <a:ea typeface="Calibri"/>
                <a:cs typeface="Calibri"/>
                <a:sym typeface="Calibri"/>
              </a:rPr>
              <a:t>capacitismo</a:t>
            </a:r>
            <a:endParaRPr lang="pt-BR" sz="2400" dirty="0">
              <a:solidFill>
                <a:srgbClr val="FFFF00"/>
              </a:solidFill>
              <a:ea typeface="Calibri"/>
              <a:cs typeface="Calibri"/>
              <a:sym typeface="Calibri"/>
            </a:endParaRPr>
          </a:p>
          <a:p>
            <a:pPr marL="0" indent="0" algn="just">
              <a:lnSpc>
                <a:spcPct val="95000"/>
              </a:lnSpc>
              <a:spcBef>
                <a:spcPts val="1600"/>
              </a:spcBef>
              <a:buSzPts val="1920"/>
              <a:buNone/>
            </a:pPr>
            <a:r>
              <a:rPr lang="pt-BR" sz="2400" dirty="0">
                <a:solidFill>
                  <a:srgbClr val="FFFF00"/>
                </a:solidFill>
                <a:ea typeface="Calibri"/>
                <a:cs typeface="Calibri"/>
                <a:sym typeface="Calibri"/>
              </a:rPr>
              <a:t>- corpo com impedimento (capitalismo – eficiência e competitividade)</a:t>
            </a:r>
          </a:p>
          <a:p>
            <a:pPr algn="just">
              <a:lnSpc>
                <a:spcPct val="95000"/>
              </a:lnSpc>
              <a:spcBef>
                <a:spcPts val="1600"/>
              </a:spcBef>
              <a:buSzPts val="1920"/>
              <a:buFontTx/>
              <a:buChar char="-"/>
            </a:pPr>
            <a:r>
              <a:rPr lang="pt-BR" sz="2400" dirty="0">
                <a:solidFill>
                  <a:srgbClr val="FFFF00"/>
                </a:solidFill>
                <a:ea typeface="Calibri"/>
                <a:cs typeface="Calibri"/>
                <a:sym typeface="Calibri"/>
              </a:rPr>
              <a:t>cuidada (não reconhecimento do cuidado como condição, essencialmente, humana)  (cuidadoras – falta de políticas púbicas)</a:t>
            </a:r>
          </a:p>
          <a:p>
            <a:pPr algn="just">
              <a:lnSpc>
                <a:spcPct val="95000"/>
              </a:lnSpc>
              <a:spcBef>
                <a:spcPts val="1600"/>
              </a:spcBef>
              <a:buSzPts val="1920"/>
              <a:buFontTx/>
              <a:buChar char="-"/>
            </a:pPr>
            <a:r>
              <a:rPr lang="pt-BR" sz="2400" dirty="0">
                <a:solidFill>
                  <a:srgbClr val="FFFF00"/>
                </a:solidFill>
                <a:ea typeface="Calibri"/>
                <a:cs typeface="Calibri"/>
                <a:sym typeface="Calibri"/>
              </a:rPr>
              <a:t>deficiência como ausência da capacidade (idoso)</a:t>
            </a:r>
          </a:p>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 subordinadas a adultos</a:t>
            </a:r>
          </a:p>
        </p:txBody>
      </p:sp>
      <p:sp>
        <p:nvSpPr>
          <p:cNvPr id="8" name="Google Shape;90;p1"/>
          <p:cNvSpPr txBox="1">
            <a:spLocks/>
          </p:cNvSpPr>
          <p:nvPr/>
        </p:nvSpPr>
        <p:spPr>
          <a:xfrm>
            <a:off x="1721631" y="936619"/>
            <a:ext cx="8702943" cy="674307"/>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1600"/>
              </a:spcBef>
              <a:buSzPts val="1920"/>
              <a:buFont typeface="Arial" panose="020B0604020202020204" pitchFamily="34" charset="0"/>
              <a:buNone/>
            </a:pPr>
            <a:r>
              <a:rPr lang="pt-BR" dirty="0">
                <a:solidFill>
                  <a:srgbClr val="FFFF00"/>
                </a:solidFill>
                <a:ea typeface="Calibri"/>
                <a:cs typeface="Calibri"/>
                <a:sym typeface="Calibri"/>
              </a:rPr>
              <a:t>Comum - experiências de opressões (gênero, raça e classe)</a:t>
            </a:r>
          </a:p>
        </p:txBody>
      </p:sp>
    </p:spTree>
    <p:extLst>
      <p:ext uri="{BB962C8B-B14F-4D97-AF65-F5344CB8AC3E}">
        <p14:creationId xmlns:p14="http://schemas.microsoft.com/office/powerpoint/2010/main" val="185394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Google Shape;90;p1"/>
          <p:cNvSpPr txBox="1">
            <a:spLocks/>
          </p:cNvSpPr>
          <p:nvPr/>
        </p:nvSpPr>
        <p:spPr>
          <a:xfrm>
            <a:off x="192505" y="199506"/>
            <a:ext cx="11794448" cy="6658494"/>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Constatações das pesquisas</a:t>
            </a:r>
          </a:p>
          <a:p>
            <a:pPr marL="0" indent="0" algn="just">
              <a:lnSpc>
                <a:spcPct val="95000"/>
              </a:lnSpc>
              <a:spcBef>
                <a:spcPts val="1600"/>
              </a:spcBef>
              <a:buSzPts val="1920"/>
              <a:buNone/>
            </a:pPr>
            <a:r>
              <a:rPr lang="pt-BR" sz="2400" dirty="0">
                <a:solidFill>
                  <a:srgbClr val="FFFF00"/>
                </a:solidFill>
                <a:ea typeface="Calibri"/>
                <a:cs typeface="Calibri"/>
                <a:sym typeface="Calibri"/>
              </a:rPr>
              <a:t>   . desafios da EJA (que atingem </a:t>
            </a:r>
            <a:r>
              <a:rPr lang="pt-BR" sz="2400" dirty="0" err="1">
                <a:solidFill>
                  <a:srgbClr val="FFFF00"/>
                </a:solidFill>
                <a:ea typeface="Calibri"/>
                <a:cs typeface="Calibri"/>
                <a:sym typeface="Calibri"/>
              </a:rPr>
              <a:t>PcD</a:t>
            </a:r>
            <a:r>
              <a:rPr lang="pt-BR" sz="2400" dirty="0">
                <a:solidFill>
                  <a:srgbClr val="FFFF00"/>
                </a:solidFill>
                <a:ea typeface="Calibri"/>
                <a:cs typeface="Calibri"/>
                <a:sym typeface="Calibri"/>
              </a:rPr>
              <a:t>)</a:t>
            </a:r>
          </a:p>
          <a:p>
            <a:pPr marL="0" indent="0" algn="just">
              <a:lnSpc>
                <a:spcPct val="95000"/>
              </a:lnSpc>
              <a:spcBef>
                <a:spcPts val="1600"/>
              </a:spcBef>
              <a:buSzPts val="1920"/>
              <a:buNone/>
            </a:pPr>
            <a:r>
              <a:rPr lang="pt-BR" sz="2400" dirty="0">
                <a:solidFill>
                  <a:srgbClr val="FFFF00"/>
                </a:solidFill>
                <a:ea typeface="Calibri"/>
                <a:cs typeface="Calibri"/>
                <a:sym typeface="Calibri"/>
              </a:rPr>
              <a:t>	. superar a evasão escolar</a:t>
            </a:r>
          </a:p>
          <a:p>
            <a:pPr marL="0" indent="0" algn="just">
              <a:lnSpc>
                <a:spcPct val="95000"/>
              </a:lnSpc>
              <a:spcBef>
                <a:spcPts val="1600"/>
              </a:spcBef>
              <a:buSzPts val="1920"/>
              <a:buNone/>
            </a:pPr>
            <a:r>
              <a:rPr lang="pt-BR" sz="2400" dirty="0">
                <a:solidFill>
                  <a:srgbClr val="FFFF00"/>
                </a:solidFill>
                <a:ea typeface="Calibri"/>
                <a:cs typeface="Calibri"/>
                <a:sym typeface="Calibri"/>
              </a:rPr>
              <a:t>		. trajetórias escolares descontínuas com o retorno à EJA </a:t>
            </a:r>
          </a:p>
          <a:p>
            <a:pPr marL="0" indent="0" algn="just">
              <a:lnSpc>
                <a:spcPct val="95000"/>
              </a:lnSpc>
              <a:spcBef>
                <a:spcPts val="1600"/>
              </a:spcBef>
              <a:buSzPts val="1920"/>
              <a:buNone/>
            </a:pPr>
            <a:r>
              <a:rPr lang="pt-BR" sz="2400" dirty="0">
                <a:solidFill>
                  <a:srgbClr val="FFFF00"/>
                </a:solidFill>
                <a:ea typeface="Calibri"/>
                <a:cs typeface="Calibri"/>
                <a:sym typeface="Calibri"/>
              </a:rPr>
              <a:t>	. modificar o tratamento infantilizado</a:t>
            </a:r>
          </a:p>
          <a:p>
            <a:pPr marL="0" indent="0" algn="just">
              <a:lnSpc>
                <a:spcPct val="95000"/>
              </a:lnSpc>
              <a:spcBef>
                <a:spcPts val="1600"/>
              </a:spcBef>
              <a:buSzPts val="1920"/>
              <a:buNone/>
            </a:pPr>
            <a:r>
              <a:rPr lang="pt-BR" sz="2400" dirty="0">
                <a:solidFill>
                  <a:srgbClr val="FFFF00"/>
                </a:solidFill>
                <a:ea typeface="Calibri"/>
                <a:cs typeface="Calibri"/>
                <a:sym typeface="Calibri"/>
              </a:rPr>
              <a:t>	. promover melhorias na qualidade das escolas </a:t>
            </a:r>
          </a:p>
          <a:p>
            <a:pPr marL="0" indent="0" algn="just">
              <a:lnSpc>
                <a:spcPct val="95000"/>
              </a:lnSpc>
              <a:spcBef>
                <a:spcPts val="1600"/>
              </a:spcBef>
              <a:buSzPts val="1920"/>
              <a:buNone/>
            </a:pPr>
            <a:r>
              <a:rPr lang="pt-BR" sz="2400" dirty="0">
                <a:solidFill>
                  <a:srgbClr val="FFFF00"/>
                </a:solidFill>
                <a:ea typeface="Calibri"/>
                <a:cs typeface="Calibri"/>
                <a:sym typeface="Calibri"/>
              </a:rPr>
              <a:t>		. precária formação docente para o trabalho com as condições de deficiência</a:t>
            </a:r>
          </a:p>
          <a:p>
            <a:pPr marL="1828800" lvl="4" indent="0" algn="just">
              <a:lnSpc>
                <a:spcPct val="95000"/>
              </a:lnSpc>
              <a:spcBef>
                <a:spcPts val="1600"/>
              </a:spcBef>
              <a:buSzPts val="1920"/>
              <a:buNone/>
            </a:pPr>
            <a:r>
              <a:rPr lang="pt-BR" sz="2400" dirty="0">
                <a:solidFill>
                  <a:srgbClr val="FFFF00"/>
                </a:solidFill>
                <a:ea typeface="Calibri"/>
                <a:cs typeface="Calibri"/>
                <a:sym typeface="Calibri"/>
              </a:rPr>
              <a:t>. políticas públicas que não tratam das/os jovens e adultas/os público da EE na EJA</a:t>
            </a:r>
          </a:p>
          <a:p>
            <a:pPr marL="1828800" lvl="4" indent="0" algn="just">
              <a:lnSpc>
                <a:spcPct val="95000"/>
              </a:lnSpc>
              <a:spcBef>
                <a:spcPts val="1600"/>
              </a:spcBef>
              <a:buSzPts val="1920"/>
              <a:buNone/>
            </a:pPr>
            <a:r>
              <a:rPr lang="pt-BR" sz="2400" dirty="0">
                <a:solidFill>
                  <a:srgbClr val="FFFF00"/>
                </a:solidFill>
                <a:ea typeface="Calibri"/>
                <a:cs typeface="Calibri"/>
                <a:sym typeface="Calibri"/>
              </a:rPr>
              <a:t>. alterar a percepção de que a função social da escola para </a:t>
            </a:r>
            <a:r>
              <a:rPr lang="pt-BR" sz="2400" dirty="0" err="1">
                <a:solidFill>
                  <a:srgbClr val="FFFF00"/>
                </a:solidFill>
                <a:ea typeface="Calibri"/>
                <a:cs typeface="Calibri"/>
                <a:sym typeface="Calibri"/>
              </a:rPr>
              <a:t>PcD</a:t>
            </a:r>
            <a:r>
              <a:rPr lang="pt-BR" sz="2400" dirty="0">
                <a:solidFill>
                  <a:srgbClr val="FFFF00"/>
                </a:solidFill>
                <a:ea typeface="Calibri"/>
                <a:cs typeface="Calibri"/>
                <a:sym typeface="Calibri"/>
              </a:rPr>
              <a:t> resume-se à socialização </a:t>
            </a:r>
          </a:p>
          <a:p>
            <a:pPr marL="0" indent="0" algn="just">
              <a:lnSpc>
                <a:spcPct val="95000"/>
              </a:lnSpc>
              <a:spcBef>
                <a:spcPts val="1600"/>
              </a:spcBef>
              <a:buSzPts val="1920"/>
              <a:buNone/>
            </a:pPr>
            <a:r>
              <a:rPr lang="pt-BR" sz="2400" dirty="0">
                <a:solidFill>
                  <a:srgbClr val="FFFF00"/>
                </a:solidFill>
                <a:ea typeface="Calibri"/>
                <a:cs typeface="Calibri"/>
                <a:sym typeface="Calibri"/>
              </a:rPr>
              <a:t>	. promover melhorias nos atendimentos (garantia do AEE no contraturno – não 	garantida em EJA </a:t>
            </a:r>
            <a:r>
              <a:rPr lang="pt-BR" sz="2400" u="sng" dirty="0">
                <a:solidFill>
                  <a:srgbClr val="FFFF00"/>
                </a:solidFill>
                <a:ea typeface="Calibri"/>
                <a:cs typeface="Calibri"/>
                <a:sym typeface="Calibri"/>
              </a:rPr>
              <a:t>[AEE colaborativo seria uma alternativa? E o DUA]</a:t>
            </a:r>
            <a:r>
              <a:rPr lang="pt-BR" sz="2400" dirty="0">
                <a:solidFill>
                  <a:srgbClr val="FFFF00"/>
                </a:solidFill>
                <a:ea typeface="Calibri"/>
                <a:cs typeface="Calibri"/>
                <a:sym typeface="Calibri"/>
              </a:rPr>
              <a:t>)</a:t>
            </a:r>
          </a:p>
        </p:txBody>
      </p:sp>
    </p:spTree>
    <p:extLst>
      <p:ext uri="{BB962C8B-B14F-4D97-AF65-F5344CB8AC3E}">
        <p14:creationId xmlns:p14="http://schemas.microsoft.com/office/powerpoint/2010/main" val="286566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90;p1"/>
          <p:cNvSpPr txBox="1">
            <a:spLocks/>
          </p:cNvSpPr>
          <p:nvPr/>
        </p:nvSpPr>
        <p:spPr>
          <a:xfrm>
            <a:off x="6028111" y="1044022"/>
            <a:ext cx="6018414" cy="5185591"/>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Constatações:</a:t>
            </a:r>
          </a:p>
          <a:p>
            <a:pPr marL="0" indent="0" algn="just">
              <a:lnSpc>
                <a:spcPct val="95000"/>
              </a:lnSpc>
              <a:spcBef>
                <a:spcPts val="1600"/>
              </a:spcBef>
              <a:buSzPts val="1920"/>
              <a:buNone/>
            </a:pPr>
            <a:r>
              <a:rPr lang="pt-BR" sz="2400" dirty="0">
                <a:solidFill>
                  <a:srgbClr val="FFFF00"/>
                </a:solidFill>
                <a:ea typeface="Calibri"/>
                <a:cs typeface="Calibri"/>
                <a:sym typeface="Calibri"/>
              </a:rPr>
              <a:t> . ampliação das matrículas de </a:t>
            </a:r>
            <a:r>
              <a:rPr lang="pt-BR" sz="2400" dirty="0" err="1">
                <a:solidFill>
                  <a:srgbClr val="FFFF00"/>
                </a:solidFill>
                <a:ea typeface="Calibri"/>
                <a:cs typeface="Calibri"/>
                <a:sym typeface="Calibri"/>
              </a:rPr>
              <a:t>PcD</a:t>
            </a:r>
            <a:r>
              <a:rPr lang="pt-BR" sz="2400" dirty="0">
                <a:solidFill>
                  <a:srgbClr val="FFFF00"/>
                </a:solidFill>
                <a:ea typeface="Calibri"/>
                <a:cs typeface="Calibri"/>
                <a:sym typeface="Calibri"/>
              </a:rPr>
              <a:t> que vivem no campo</a:t>
            </a:r>
          </a:p>
          <a:p>
            <a:pPr marL="0" indent="0" algn="just">
              <a:lnSpc>
                <a:spcPct val="95000"/>
              </a:lnSpc>
              <a:spcBef>
                <a:spcPts val="1600"/>
              </a:spcBef>
              <a:buSzPts val="1920"/>
              <a:buNone/>
            </a:pPr>
            <a:r>
              <a:rPr lang="pt-BR" sz="2400" dirty="0">
                <a:solidFill>
                  <a:srgbClr val="FFFF00"/>
                </a:solidFill>
                <a:ea typeface="Calibri"/>
                <a:cs typeface="Calibri"/>
                <a:sym typeface="Calibri"/>
              </a:rPr>
              <a:t>. precisam se deslocar até a cidade para a escolarização</a:t>
            </a:r>
          </a:p>
          <a:p>
            <a:pPr marL="0" indent="0" algn="just">
              <a:lnSpc>
                <a:spcPct val="95000"/>
              </a:lnSpc>
              <a:spcBef>
                <a:spcPts val="1600"/>
              </a:spcBef>
              <a:buSzPts val="1920"/>
              <a:buNone/>
            </a:pPr>
            <a:r>
              <a:rPr lang="pt-BR" sz="2400" dirty="0">
                <a:solidFill>
                  <a:srgbClr val="FFFF00"/>
                </a:solidFill>
                <a:ea typeface="Calibri"/>
                <a:cs typeface="Calibri"/>
                <a:sym typeface="Calibri"/>
              </a:rPr>
              <a:t>. aumentou o acesso à escola por parte das/os beneficiárias/os do Programa BPC na Escola (ainda 31,58% das/os beneficiárias/os fora da escola)</a:t>
            </a:r>
          </a:p>
          <a:p>
            <a:pPr marL="0" indent="0" algn="just">
              <a:lnSpc>
                <a:spcPct val="95000"/>
              </a:lnSpc>
              <a:spcBef>
                <a:spcPts val="1600"/>
              </a:spcBef>
              <a:buSzPts val="1920"/>
              <a:buNone/>
            </a:pPr>
            <a:r>
              <a:rPr lang="pt-BR" sz="2400" dirty="0">
                <a:solidFill>
                  <a:srgbClr val="FFFF00"/>
                </a:solidFill>
                <a:ea typeface="Calibri"/>
                <a:cs typeface="Calibri"/>
                <a:sym typeface="Calibri"/>
              </a:rPr>
              <a:t>. invisibilidade sobre a interface entre a educação especial e a educação do campo </a:t>
            </a:r>
            <a:r>
              <a:rPr lang="pt-BR" sz="2400" dirty="0">
                <a:solidFill>
                  <a:srgbClr val="FFFF00"/>
                </a:solidFill>
                <a:ea typeface="Calibri"/>
                <a:cs typeface="Calibri"/>
                <a:sym typeface="Wingdings" panose="05000000000000000000" pitchFamily="2" charset="2"/>
              </a:rPr>
              <a:t> estudos são p</a:t>
            </a:r>
            <a:r>
              <a:rPr lang="pt-BR" sz="2400" dirty="0">
                <a:solidFill>
                  <a:srgbClr val="FFFF00"/>
                </a:solidFill>
                <a:ea typeface="Calibri"/>
                <a:cs typeface="Calibri"/>
                <a:sym typeface="Calibri"/>
              </a:rPr>
              <a:t>oucos e recentes</a:t>
            </a:r>
          </a:p>
        </p:txBody>
      </p:sp>
      <p:sp>
        <p:nvSpPr>
          <p:cNvPr id="2" name="Retângulo 1"/>
          <p:cNvSpPr/>
          <p:nvPr/>
        </p:nvSpPr>
        <p:spPr>
          <a:xfrm>
            <a:off x="133004" y="1291754"/>
            <a:ext cx="5536275" cy="4626908"/>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Dívidas do Estado brasileiro:</a:t>
            </a:r>
          </a:p>
          <a:p>
            <a:pPr algn="just">
              <a:lnSpc>
                <a:spcPct val="95000"/>
              </a:lnSpc>
              <a:spcBef>
                <a:spcPts val="1600"/>
              </a:spcBef>
              <a:buSzPts val="1920"/>
            </a:pPr>
            <a:r>
              <a:rPr lang="pt-BR" sz="2400" dirty="0">
                <a:solidFill>
                  <a:srgbClr val="FFFF00"/>
                </a:solidFill>
                <a:ea typeface="Calibri"/>
                <a:cs typeface="Calibri"/>
                <a:sym typeface="Calibri"/>
              </a:rPr>
              <a:t> . “índices de analfabetismo”</a:t>
            </a:r>
          </a:p>
          <a:p>
            <a:pPr algn="just">
              <a:lnSpc>
                <a:spcPct val="95000"/>
              </a:lnSpc>
              <a:spcBef>
                <a:spcPts val="1600"/>
              </a:spcBef>
              <a:buSzPts val="1920"/>
            </a:pPr>
            <a:r>
              <a:rPr lang="pt-BR" sz="2400" dirty="0">
                <a:solidFill>
                  <a:srgbClr val="FFFF00"/>
                </a:solidFill>
                <a:ea typeface="Calibri"/>
                <a:cs typeface="Calibri"/>
                <a:sym typeface="Calibri"/>
              </a:rPr>
              <a:t>. “desvalorização do trabalho docente”</a:t>
            </a:r>
          </a:p>
          <a:p>
            <a:pPr algn="just">
              <a:lnSpc>
                <a:spcPct val="95000"/>
              </a:lnSpc>
              <a:spcBef>
                <a:spcPts val="1600"/>
              </a:spcBef>
              <a:buSzPts val="1920"/>
            </a:pPr>
            <a:r>
              <a:rPr lang="pt-BR" sz="2400" dirty="0">
                <a:solidFill>
                  <a:srgbClr val="FFFF00"/>
                </a:solidFill>
                <a:ea typeface="Calibri"/>
                <a:cs typeface="Calibri"/>
                <a:sym typeface="Calibri"/>
              </a:rPr>
              <a:t>. “privatização da educação”</a:t>
            </a:r>
          </a:p>
          <a:p>
            <a:pPr algn="just">
              <a:lnSpc>
                <a:spcPct val="95000"/>
              </a:lnSpc>
              <a:spcBef>
                <a:spcPts val="1600"/>
              </a:spcBef>
              <a:buSzPts val="1920"/>
            </a:pPr>
            <a:r>
              <a:rPr lang="pt-BR" sz="2400" dirty="0">
                <a:solidFill>
                  <a:srgbClr val="FFFF00"/>
                </a:solidFill>
                <a:ea typeface="Calibri"/>
                <a:cs typeface="Calibri"/>
                <a:sym typeface="Calibri"/>
              </a:rPr>
              <a:t>. “abandono das escolas do campo” (terras indígenas, comunidades remanescentes de quilombos, assentamentos, comunidades ribeirinhas, demais áreas rurais)</a:t>
            </a:r>
          </a:p>
          <a:p>
            <a:pPr algn="just">
              <a:lnSpc>
                <a:spcPct val="95000"/>
              </a:lnSpc>
              <a:spcBef>
                <a:spcPts val="1600"/>
              </a:spcBef>
              <a:buSzPts val="1920"/>
            </a:pPr>
            <a:r>
              <a:rPr lang="pt-BR" sz="2400" dirty="0">
                <a:solidFill>
                  <a:srgbClr val="FFFF00"/>
                </a:solidFill>
                <a:ea typeface="Calibri"/>
                <a:cs typeface="Calibri"/>
                <a:sym typeface="Calibri"/>
              </a:rPr>
              <a:t>. “condição da educação especial enquanto área de filantropia e não de direito”</a:t>
            </a:r>
          </a:p>
        </p:txBody>
      </p:sp>
      <p:sp>
        <p:nvSpPr>
          <p:cNvPr id="6" name="Retângulo 5"/>
          <p:cNvSpPr/>
          <p:nvPr/>
        </p:nvSpPr>
        <p:spPr>
          <a:xfrm>
            <a:off x="254922" y="0"/>
            <a:ext cx="11546379" cy="911019"/>
          </a:xfrm>
          <a:prstGeom prst="rect">
            <a:avLst/>
          </a:prstGeom>
        </p:spPr>
        <p:txBody>
          <a:bodyPr wrap="square">
            <a:spAutoFit/>
          </a:bodyPr>
          <a:lstStyle/>
          <a:p>
            <a:pPr algn="ctr">
              <a:lnSpc>
                <a:spcPct val="95000"/>
              </a:lnSpc>
              <a:spcBef>
                <a:spcPts val="1600"/>
              </a:spcBef>
              <a:buSzPts val="1920"/>
            </a:pPr>
            <a:r>
              <a:rPr lang="pt-BR" sz="2800" dirty="0">
                <a:solidFill>
                  <a:srgbClr val="FFFF00"/>
                </a:solidFill>
                <a:ea typeface="Calibri"/>
                <a:cs typeface="Calibri"/>
                <a:sym typeface="Calibri"/>
              </a:rPr>
              <a:t>Educação escolar no campo: desafios à educação especial (CAIADO; GONÇALVES; SÁ</a:t>
            </a:r>
            <a:r>
              <a:rPr lang="pt-BR" sz="2800">
                <a:solidFill>
                  <a:srgbClr val="FFFF00"/>
                </a:solidFill>
                <a:ea typeface="Calibri"/>
                <a:cs typeface="Calibri"/>
                <a:sym typeface="Calibri"/>
              </a:rPr>
              <a:t>, 2016</a:t>
            </a:r>
            <a:r>
              <a:rPr lang="pt-BR" sz="2800" dirty="0">
                <a:solidFill>
                  <a:srgbClr val="FFFF00"/>
                </a:solidFill>
                <a:ea typeface="Calibri"/>
                <a:cs typeface="Calibri"/>
                <a:sym typeface="Calibri"/>
              </a:rPr>
              <a:t>)</a:t>
            </a:r>
          </a:p>
        </p:txBody>
      </p:sp>
    </p:spTree>
    <p:extLst>
      <p:ext uri="{BB962C8B-B14F-4D97-AF65-F5344CB8AC3E}">
        <p14:creationId xmlns:p14="http://schemas.microsoft.com/office/powerpoint/2010/main" val="221080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90;p1"/>
          <p:cNvSpPr txBox="1">
            <a:spLocks/>
          </p:cNvSpPr>
          <p:nvPr/>
        </p:nvSpPr>
        <p:spPr>
          <a:xfrm>
            <a:off x="294410" y="2172408"/>
            <a:ext cx="11464634" cy="3679752"/>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Problemas:</a:t>
            </a:r>
          </a:p>
          <a:p>
            <a:pPr marL="0" indent="0" algn="just">
              <a:lnSpc>
                <a:spcPct val="95000"/>
              </a:lnSpc>
              <a:spcBef>
                <a:spcPts val="1600"/>
              </a:spcBef>
              <a:buSzPts val="1920"/>
              <a:buNone/>
            </a:pPr>
            <a:r>
              <a:rPr lang="pt-BR" sz="2400" dirty="0">
                <a:solidFill>
                  <a:srgbClr val="FFFF00"/>
                </a:solidFill>
                <a:ea typeface="Calibri"/>
                <a:cs typeface="Calibri"/>
                <a:sym typeface="Calibri"/>
              </a:rPr>
              <a:t> . fechamento de escolas do campo (transporte é mais barato do que manter pequenas escolas em áreas rurais)</a:t>
            </a:r>
          </a:p>
          <a:p>
            <a:pPr marL="0" indent="0" algn="just">
              <a:lnSpc>
                <a:spcPct val="95000"/>
              </a:lnSpc>
              <a:spcBef>
                <a:spcPts val="1600"/>
              </a:spcBef>
              <a:buSzPts val="1920"/>
              <a:buNone/>
            </a:pPr>
            <a:r>
              <a:rPr lang="pt-BR" sz="2400" dirty="0">
                <a:solidFill>
                  <a:srgbClr val="FFFF00"/>
                </a:solidFill>
                <a:ea typeface="Calibri"/>
                <a:cs typeface="Calibri"/>
                <a:sym typeface="Calibri"/>
              </a:rPr>
              <a:t>. “tendência continua”:</a:t>
            </a:r>
          </a:p>
          <a:p>
            <a:pPr marL="0" indent="0" algn="just">
              <a:lnSpc>
                <a:spcPct val="95000"/>
              </a:lnSpc>
              <a:spcBef>
                <a:spcPts val="1600"/>
              </a:spcBef>
              <a:buSzPts val="1920"/>
              <a:buNone/>
            </a:pPr>
            <a:r>
              <a:rPr lang="pt-BR" sz="2400" dirty="0">
                <a:solidFill>
                  <a:srgbClr val="FFFF00"/>
                </a:solidFill>
                <a:ea typeface="Calibri"/>
                <a:cs typeface="Calibri"/>
                <a:sym typeface="Calibri"/>
              </a:rPr>
              <a:t>	. “redução nas matrículas de alunos que vivem e estudam no campo“</a:t>
            </a:r>
          </a:p>
          <a:p>
            <a:pPr marL="0" indent="0" algn="just">
              <a:lnSpc>
                <a:spcPct val="95000"/>
              </a:lnSpc>
              <a:spcBef>
                <a:spcPts val="1600"/>
              </a:spcBef>
              <a:buSzPts val="1920"/>
              <a:buNone/>
            </a:pPr>
            <a:r>
              <a:rPr lang="pt-BR" sz="2400" dirty="0">
                <a:solidFill>
                  <a:srgbClr val="FFFF00"/>
                </a:solidFill>
                <a:ea typeface="Calibri"/>
                <a:cs typeface="Calibri"/>
                <a:sym typeface="Calibri"/>
              </a:rPr>
              <a:t>	. “aumento nas matrículas de alunos que vivem no campo e estudam na cidade” (p. 	332)</a:t>
            </a:r>
          </a:p>
        </p:txBody>
      </p:sp>
      <p:sp>
        <p:nvSpPr>
          <p:cNvPr id="2" name="Retângulo 1"/>
          <p:cNvSpPr/>
          <p:nvPr/>
        </p:nvSpPr>
        <p:spPr>
          <a:xfrm>
            <a:off x="133004" y="144598"/>
            <a:ext cx="11787447" cy="1495794"/>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“A interface da educação especial na educação indígena, do campo e quilombola deve assegurar que os recursos, serviços e atendimento educacional especializado estejam presentes nos projetos pedagógicos construídos com base nas diferenças socioculturais desses grupos.” (BRASIL, 2008b, p. 17).</a:t>
            </a:r>
          </a:p>
        </p:txBody>
      </p:sp>
    </p:spTree>
    <p:extLst>
      <p:ext uri="{BB962C8B-B14F-4D97-AF65-F5344CB8AC3E}">
        <p14:creationId xmlns:p14="http://schemas.microsoft.com/office/powerpoint/2010/main" val="71690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90;p1"/>
          <p:cNvSpPr txBox="1">
            <a:spLocks/>
          </p:cNvSpPr>
          <p:nvPr/>
        </p:nvSpPr>
        <p:spPr>
          <a:xfrm>
            <a:off x="344287" y="210604"/>
            <a:ext cx="11464634" cy="2067083"/>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Problemas:</a:t>
            </a:r>
          </a:p>
          <a:p>
            <a:pPr marL="0" indent="0" algn="just">
              <a:lnSpc>
                <a:spcPct val="95000"/>
              </a:lnSpc>
              <a:spcBef>
                <a:spcPts val="1600"/>
              </a:spcBef>
              <a:buSzPts val="1920"/>
              <a:buNone/>
            </a:pPr>
            <a:r>
              <a:rPr lang="pt-BR" sz="2400" dirty="0">
                <a:solidFill>
                  <a:srgbClr val="FFFF00"/>
                </a:solidFill>
                <a:ea typeface="Calibri"/>
                <a:cs typeface="Calibri"/>
                <a:sym typeface="Calibri"/>
              </a:rPr>
              <a:t> . “[...] transporte escolar em áreas rurais é um sério problema para o acesso escolar, situação que se agrava muito para o aluno que necessita de um transporte escolar adaptado [...]” (p. 332)</a:t>
            </a:r>
          </a:p>
        </p:txBody>
      </p:sp>
      <p:sp>
        <p:nvSpPr>
          <p:cNvPr id="4" name="Google Shape;90;p1"/>
          <p:cNvSpPr txBox="1">
            <a:spLocks/>
          </p:cNvSpPr>
          <p:nvPr/>
        </p:nvSpPr>
        <p:spPr>
          <a:xfrm>
            <a:off x="344287" y="2474437"/>
            <a:ext cx="11464634" cy="3161592"/>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Indicadores de atendimento:</a:t>
            </a:r>
          </a:p>
          <a:p>
            <a:pPr marL="0" indent="0" algn="just">
              <a:lnSpc>
                <a:spcPct val="95000"/>
              </a:lnSpc>
              <a:spcBef>
                <a:spcPts val="1600"/>
              </a:spcBef>
              <a:buSzPts val="1920"/>
              <a:buNone/>
            </a:pPr>
            <a:r>
              <a:rPr lang="pt-BR" sz="2400" dirty="0">
                <a:solidFill>
                  <a:srgbClr val="FFFF00"/>
                </a:solidFill>
                <a:ea typeface="Calibri"/>
                <a:cs typeface="Calibri"/>
                <a:sym typeface="Calibri"/>
              </a:rPr>
              <a:t> . “[...] a maior concentração das matrículas de alunos com NEE que vivem e estudam no campo está em áreas rurais, seguida, respectivamente, pela área de assentamento, terra indígena e área remanescente de quilombo.” (p. 333)</a:t>
            </a:r>
          </a:p>
          <a:p>
            <a:pPr marL="0" indent="0" algn="just">
              <a:lnSpc>
                <a:spcPct val="95000"/>
              </a:lnSpc>
              <a:spcBef>
                <a:spcPts val="1600"/>
              </a:spcBef>
              <a:buSzPts val="1920"/>
              <a:buNone/>
            </a:pPr>
            <a:r>
              <a:rPr lang="pt-BR" sz="2400" dirty="0">
                <a:solidFill>
                  <a:srgbClr val="FFFF00"/>
                </a:solidFill>
                <a:ea typeface="Calibri"/>
                <a:cs typeface="Calibri"/>
                <a:sym typeface="Calibri"/>
              </a:rPr>
              <a:t>	. matrículas tendem a aumentar, porque educação de indígenas e quilombolas com 	deficiência “tornou-se reivindicação desses povos” (p. 334)</a:t>
            </a:r>
          </a:p>
        </p:txBody>
      </p:sp>
    </p:spTree>
    <p:extLst>
      <p:ext uri="{BB962C8B-B14F-4D97-AF65-F5344CB8AC3E}">
        <p14:creationId xmlns:p14="http://schemas.microsoft.com/office/powerpoint/2010/main" val="183375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90;p1"/>
          <p:cNvSpPr txBox="1">
            <a:spLocks/>
          </p:cNvSpPr>
          <p:nvPr/>
        </p:nvSpPr>
        <p:spPr>
          <a:xfrm>
            <a:off x="394164" y="410110"/>
            <a:ext cx="11464634" cy="3879258"/>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400" dirty="0">
                <a:solidFill>
                  <a:srgbClr val="FFFF00"/>
                </a:solidFill>
                <a:ea typeface="Calibri"/>
                <a:cs typeface="Calibri"/>
                <a:sym typeface="Calibri"/>
              </a:rPr>
              <a:t>Necessidades:</a:t>
            </a:r>
          </a:p>
          <a:p>
            <a:pPr marL="0" indent="0" algn="just">
              <a:lnSpc>
                <a:spcPct val="95000"/>
              </a:lnSpc>
              <a:spcBef>
                <a:spcPts val="1600"/>
              </a:spcBef>
              <a:buSzPts val="1920"/>
              <a:buNone/>
            </a:pPr>
            <a:r>
              <a:rPr lang="pt-BR" sz="2400" dirty="0">
                <a:solidFill>
                  <a:srgbClr val="FFFF00"/>
                </a:solidFill>
                <a:ea typeface="Calibri"/>
                <a:cs typeface="Calibri"/>
                <a:sym typeface="Calibri"/>
              </a:rPr>
              <a:t> . “[...] </a:t>
            </a:r>
            <a:r>
              <a:rPr lang="pt-BR" sz="2400" b="1" dirty="0">
                <a:solidFill>
                  <a:srgbClr val="FFFF00"/>
                </a:solidFill>
                <a:ea typeface="Calibri"/>
                <a:cs typeface="Calibri"/>
                <a:sym typeface="Calibri"/>
              </a:rPr>
              <a:t>conhecer a realidade diferenciada que existe nas escolas do campo</a:t>
            </a:r>
            <a:r>
              <a:rPr lang="pt-BR" sz="2400" dirty="0">
                <a:solidFill>
                  <a:srgbClr val="FFFF00"/>
                </a:solidFill>
                <a:ea typeface="Calibri"/>
                <a:cs typeface="Calibri"/>
                <a:sym typeface="Calibri"/>
              </a:rPr>
              <a:t> [...]”</a:t>
            </a:r>
          </a:p>
          <a:p>
            <a:pPr marL="0" indent="0" algn="just">
              <a:lnSpc>
                <a:spcPct val="95000"/>
              </a:lnSpc>
              <a:spcBef>
                <a:spcPts val="1600"/>
              </a:spcBef>
              <a:buSzPts val="1920"/>
              <a:buNone/>
            </a:pPr>
            <a:r>
              <a:rPr lang="pt-BR" sz="2400" dirty="0">
                <a:solidFill>
                  <a:srgbClr val="FFFF00"/>
                </a:solidFill>
                <a:ea typeface="Calibri"/>
                <a:cs typeface="Calibri"/>
                <a:sym typeface="Calibri"/>
              </a:rPr>
              <a:t>. “[...] o diálogo com os movimentos sociais para conhecer as vivências que trazem e o projeto de educação que debatem, para nos colocarmos juntos na garantia do direito à educação escolar também para os alunos com deficiência.”</a:t>
            </a:r>
          </a:p>
          <a:p>
            <a:pPr marL="0" indent="0" algn="just">
              <a:lnSpc>
                <a:spcPct val="95000"/>
              </a:lnSpc>
              <a:spcBef>
                <a:spcPts val="1600"/>
              </a:spcBef>
              <a:buSzPts val="1920"/>
              <a:buNone/>
            </a:pPr>
            <a:r>
              <a:rPr lang="pt-BR" sz="2400" dirty="0">
                <a:solidFill>
                  <a:srgbClr val="FFFF00"/>
                </a:solidFill>
                <a:ea typeface="Calibri"/>
                <a:cs typeface="Calibri"/>
                <a:sym typeface="Calibri"/>
              </a:rPr>
              <a:t>. se há pessoas com deficiência nesses lugares “[...] precisamos pesquisar sobre as condições reais de vida e de contexto escolar nas quais esses sujeitos se encontram [...]” (p. 340)</a:t>
            </a:r>
          </a:p>
        </p:txBody>
      </p:sp>
      <p:sp>
        <p:nvSpPr>
          <p:cNvPr id="2" name="Retângulo 1"/>
          <p:cNvSpPr/>
          <p:nvPr/>
        </p:nvSpPr>
        <p:spPr>
          <a:xfrm>
            <a:off x="1219200" y="5012166"/>
            <a:ext cx="9022080" cy="1320361"/>
          </a:xfrm>
          <a:prstGeom prst="rect">
            <a:avLst/>
          </a:prstGeom>
        </p:spPr>
        <p:txBody>
          <a:bodyPr wrap="square">
            <a:spAutoFit/>
          </a:bodyPr>
          <a:lstStyle/>
          <a:p>
            <a:pPr algn="just">
              <a:lnSpc>
                <a:spcPct val="95000"/>
              </a:lnSpc>
              <a:spcBef>
                <a:spcPts val="1600"/>
              </a:spcBef>
              <a:buSzPts val="1920"/>
            </a:pPr>
            <a:r>
              <a:rPr lang="pt-BR" sz="2800" dirty="0">
                <a:solidFill>
                  <a:srgbClr val="FFFF00"/>
                </a:solidFill>
                <a:ea typeface="Calibri"/>
                <a:cs typeface="Calibri"/>
                <a:sym typeface="Calibri"/>
              </a:rPr>
              <a:t>. “[...]  destacamos que campo e cidade compõem um único projeto político de sociedade e educação, projeto hoje caracterizado pela desigualdade social e escolar.” (p. 340)</a:t>
            </a:r>
          </a:p>
        </p:txBody>
      </p:sp>
    </p:spTree>
    <p:extLst>
      <p:ext uri="{BB962C8B-B14F-4D97-AF65-F5344CB8AC3E}">
        <p14:creationId xmlns:p14="http://schemas.microsoft.com/office/powerpoint/2010/main" val="380484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90;p1"/>
          <p:cNvSpPr txBox="1">
            <a:spLocks/>
          </p:cNvSpPr>
          <p:nvPr/>
        </p:nvSpPr>
        <p:spPr>
          <a:xfrm>
            <a:off x="192505" y="134226"/>
            <a:ext cx="11999495" cy="929804"/>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None/>
            </a:pPr>
            <a:r>
              <a:rPr lang="pt-BR" dirty="0">
                <a:solidFill>
                  <a:srgbClr val="FFFF00"/>
                </a:solidFill>
                <a:ea typeface="Calibri"/>
                <a:cs typeface="Calibri"/>
                <a:sym typeface="Calibri"/>
              </a:rPr>
              <a:t>Educação especial em escolas do campo e indígenas:</a:t>
            </a:r>
          </a:p>
          <a:p>
            <a:pPr marL="0" indent="0" algn="ctr">
              <a:lnSpc>
                <a:spcPct val="95000"/>
              </a:lnSpc>
              <a:spcBef>
                <a:spcPts val="0"/>
              </a:spcBef>
              <a:buSzPts val="1920"/>
              <a:buNone/>
            </a:pPr>
            <a:r>
              <a:rPr lang="pt-BR" dirty="0">
                <a:solidFill>
                  <a:srgbClr val="FFFF00"/>
                </a:solidFill>
                <a:ea typeface="Calibri"/>
                <a:cs typeface="Calibri"/>
                <a:sym typeface="Calibri"/>
              </a:rPr>
              <a:t>configurações em </a:t>
            </a:r>
            <a:r>
              <a:rPr lang="pt-BR" dirty="0" err="1">
                <a:solidFill>
                  <a:srgbClr val="FFFF00"/>
                </a:solidFill>
                <a:ea typeface="Calibri"/>
                <a:cs typeface="Calibri"/>
                <a:sym typeface="Calibri"/>
              </a:rPr>
              <a:t>microcontextos</a:t>
            </a:r>
            <a:r>
              <a:rPr lang="pt-BR" dirty="0">
                <a:solidFill>
                  <a:srgbClr val="FFFF00"/>
                </a:solidFill>
                <a:ea typeface="Calibri"/>
                <a:cs typeface="Calibri"/>
                <a:sym typeface="Calibri"/>
              </a:rPr>
              <a:t> brasileiros (NOZU; SÁ; DAMASCENO, 2019)</a:t>
            </a:r>
          </a:p>
        </p:txBody>
      </p:sp>
      <p:sp>
        <p:nvSpPr>
          <p:cNvPr id="5" name="Google Shape;90;p1"/>
          <p:cNvSpPr txBox="1">
            <a:spLocks/>
          </p:cNvSpPr>
          <p:nvPr/>
        </p:nvSpPr>
        <p:spPr>
          <a:xfrm>
            <a:off x="308887" y="1496291"/>
            <a:ext cx="11531066" cy="3250275"/>
          </a:xfrm>
          <a:prstGeom prst="rect">
            <a:avLst/>
          </a:prstGeom>
          <a:solidFill>
            <a:schemeClr val="dk1"/>
          </a:solidFill>
          <a:ln>
            <a:noFill/>
          </a:ln>
        </p:spPr>
        <p:txBody>
          <a:bodyPr spcFirstLastPara="1" wrap="square" lIns="91425" tIns="45700" rIns="91425" bIns="45700" anchor="t"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60000"/>
              </a:lnSpc>
              <a:spcBef>
                <a:spcPts val="1600"/>
              </a:spcBef>
              <a:buSzPts val="1920"/>
              <a:buNone/>
            </a:pPr>
            <a:r>
              <a:rPr lang="pt-BR" sz="2400" dirty="0">
                <a:solidFill>
                  <a:srgbClr val="FFFF00"/>
                </a:solidFill>
                <a:ea typeface="Calibri"/>
                <a:cs typeface="Calibri"/>
                <a:sym typeface="Calibri"/>
              </a:rPr>
              <a:t>. resultados de pesquisa envolvendo os estados do Amapá, Mato Grosso do Sul, Pará e São Paulo</a:t>
            </a:r>
          </a:p>
          <a:p>
            <a:pPr marL="0" indent="0" algn="just">
              <a:lnSpc>
                <a:spcPct val="160000"/>
              </a:lnSpc>
              <a:spcBef>
                <a:spcPts val="1600"/>
              </a:spcBef>
              <a:buSzPts val="1920"/>
              <a:buNone/>
            </a:pPr>
            <a:r>
              <a:rPr lang="pt-BR" sz="2400" dirty="0">
                <a:solidFill>
                  <a:srgbClr val="FFFF00"/>
                </a:solidFill>
                <a:ea typeface="Calibri"/>
                <a:cs typeface="Calibri"/>
                <a:sym typeface="Calibri"/>
              </a:rPr>
              <a:t>	. semelhanças </a:t>
            </a:r>
            <a:r>
              <a:rPr lang="pt-BR" sz="2400" dirty="0">
                <a:solidFill>
                  <a:srgbClr val="FFFF00"/>
                </a:solidFill>
                <a:ea typeface="Calibri"/>
                <a:cs typeface="Calibri"/>
                <a:sym typeface="Wingdings" panose="05000000000000000000" pitchFamily="2" charset="2"/>
              </a:rPr>
              <a:t> “[...] </a:t>
            </a:r>
            <a:r>
              <a:rPr lang="pt-BR" sz="2400" dirty="0">
                <a:solidFill>
                  <a:srgbClr val="FFFF00"/>
                </a:solidFill>
                <a:ea typeface="Calibri"/>
                <a:cs typeface="Calibri"/>
                <a:sym typeface="Calibri"/>
              </a:rPr>
              <a:t>descaso do Poder Público em relação à demanda de educação de 	qualidade socialmente referendada para os indígenas, assentados, trabalhadores 	rurais, ribeirinhos, entre outros.”</a:t>
            </a:r>
          </a:p>
        </p:txBody>
      </p:sp>
    </p:spTree>
    <p:extLst>
      <p:ext uri="{BB962C8B-B14F-4D97-AF65-F5344CB8AC3E}">
        <p14:creationId xmlns:p14="http://schemas.microsoft.com/office/powerpoint/2010/main" val="396285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Google Shape;90;p1"/>
          <p:cNvSpPr txBox="1">
            <a:spLocks/>
          </p:cNvSpPr>
          <p:nvPr/>
        </p:nvSpPr>
        <p:spPr>
          <a:xfrm>
            <a:off x="225756" y="118126"/>
            <a:ext cx="11661444" cy="6598558"/>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400" dirty="0">
                <a:solidFill>
                  <a:srgbClr val="FFFF00"/>
                </a:solidFill>
                <a:ea typeface="Calibri"/>
                <a:cs typeface="Calibri"/>
                <a:sym typeface="Calibri"/>
              </a:rPr>
              <a:t>Problemas</a:t>
            </a:r>
          </a:p>
          <a:p>
            <a:pPr marL="0" indent="0" algn="just">
              <a:lnSpc>
                <a:spcPct val="95000"/>
              </a:lnSpc>
              <a:spcBef>
                <a:spcPts val="1600"/>
              </a:spcBef>
              <a:buSzPts val="1920"/>
              <a:buNone/>
            </a:pPr>
            <a:r>
              <a:rPr lang="pt-BR" sz="2400" dirty="0">
                <a:solidFill>
                  <a:srgbClr val="FFFF00"/>
                </a:solidFill>
                <a:ea typeface="Calibri"/>
                <a:cs typeface="Calibri"/>
                <a:sym typeface="Calibri"/>
              </a:rPr>
              <a:t>. “violação de direitos </a:t>
            </a:r>
            <a:r>
              <a:rPr lang="pt-BR" sz="2400" dirty="0" err="1">
                <a:solidFill>
                  <a:srgbClr val="FFFF00"/>
                </a:solidFill>
                <a:ea typeface="Calibri"/>
                <a:cs typeface="Calibri"/>
                <a:sym typeface="Calibri"/>
              </a:rPr>
              <a:t>PcD</a:t>
            </a:r>
            <a:r>
              <a:rPr lang="pt-BR" sz="2400" dirty="0">
                <a:solidFill>
                  <a:srgbClr val="FFFF00"/>
                </a:solidFill>
                <a:ea typeface="Calibri"/>
                <a:cs typeface="Calibri"/>
                <a:sym typeface="Calibri"/>
              </a:rPr>
              <a:t>, populações do campo e indígenas:</a:t>
            </a:r>
          </a:p>
          <a:p>
            <a:pPr marL="0" indent="0" algn="just">
              <a:lnSpc>
                <a:spcPct val="95000"/>
              </a:lnSpc>
              <a:spcBef>
                <a:spcPts val="1600"/>
              </a:spcBef>
              <a:buSzPts val="1920"/>
              <a:buNone/>
            </a:pPr>
            <a:r>
              <a:rPr lang="pt-BR" sz="2400" dirty="0">
                <a:solidFill>
                  <a:srgbClr val="FFFF00"/>
                </a:solidFill>
                <a:ea typeface="Calibri"/>
                <a:cs typeface="Calibri"/>
                <a:sym typeface="Calibri"/>
              </a:rPr>
              <a:t>. inexistência/escassez de materiais pedagógicos necessários em seus processos diferenciados de aprendizagem</a:t>
            </a:r>
          </a:p>
          <a:p>
            <a:pPr marL="0" indent="0" algn="just">
              <a:lnSpc>
                <a:spcPct val="95000"/>
              </a:lnSpc>
              <a:spcBef>
                <a:spcPts val="1600"/>
              </a:spcBef>
              <a:buSzPts val="1920"/>
              <a:buNone/>
            </a:pPr>
            <a:r>
              <a:rPr lang="pt-BR" sz="2400" dirty="0">
                <a:solidFill>
                  <a:srgbClr val="FFFF00"/>
                </a:solidFill>
                <a:ea typeface="Calibri"/>
                <a:cs typeface="Calibri"/>
                <a:sym typeface="Calibri"/>
              </a:rPr>
              <a:t>. professores sem formação para dar respostas às demandas específicas de aprendizagem destes estudantes</a:t>
            </a:r>
          </a:p>
          <a:p>
            <a:pPr marL="0" indent="0" algn="just">
              <a:lnSpc>
                <a:spcPct val="95000"/>
              </a:lnSpc>
              <a:spcBef>
                <a:spcPts val="1600"/>
              </a:spcBef>
              <a:buSzPts val="1920"/>
              <a:buNone/>
            </a:pPr>
            <a:r>
              <a:rPr lang="pt-BR" sz="2400" dirty="0">
                <a:solidFill>
                  <a:srgbClr val="FFFF00"/>
                </a:solidFill>
                <a:ea typeface="Calibri"/>
                <a:cs typeface="Calibri"/>
                <a:sym typeface="Calibri"/>
              </a:rPr>
              <a:t>. precário transporte escolar, aliás um problema comum às escolas do campo e indígenas, sem adaptações/acessibilidade </a:t>
            </a:r>
          </a:p>
          <a:p>
            <a:pPr marL="0" indent="0" algn="just">
              <a:lnSpc>
                <a:spcPct val="95000"/>
              </a:lnSpc>
              <a:spcBef>
                <a:spcPts val="1600"/>
              </a:spcBef>
              <a:buSzPts val="1920"/>
              <a:buNone/>
            </a:pPr>
            <a:r>
              <a:rPr lang="pt-BR" sz="2400" dirty="0">
                <a:solidFill>
                  <a:srgbClr val="FFFF00"/>
                </a:solidFill>
                <a:ea typeface="Calibri"/>
                <a:cs typeface="Calibri"/>
                <a:sym typeface="Calibri"/>
              </a:rPr>
              <a:t>. ausência do Atendimento Educacional Especializado e/ou oferta do serviço em substituição à escolarização na classe regular de ensino </a:t>
            </a:r>
          </a:p>
          <a:p>
            <a:pPr marL="0" indent="0" algn="just">
              <a:lnSpc>
                <a:spcPct val="95000"/>
              </a:lnSpc>
              <a:spcBef>
                <a:spcPts val="1600"/>
              </a:spcBef>
              <a:buSzPts val="1920"/>
              <a:buNone/>
            </a:pPr>
            <a:r>
              <a:rPr lang="pt-BR" sz="2400" dirty="0">
                <a:solidFill>
                  <a:srgbClr val="FFFF00"/>
                </a:solidFill>
                <a:ea typeface="Calibri"/>
                <a:cs typeface="Calibri"/>
                <a:sym typeface="Calibri"/>
              </a:rPr>
              <a:t>. escassez e/ou inexistência de recursos financeiros necessários ao investimento da qualificação da oferta da modalidade Educação Especial</a:t>
            </a:r>
          </a:p>
          <a:p>
            <a:pPr marL="0" indent="0" algn="just">
              <a:lnSpc>
                <a:spcPct val="95000"/>
              </a:lnSpc>
              <a:spcBef>
                <a:spcPts val="1600"/>
              </a:spcBef>
              <a:buSzPts val="1920"/>
              <a:buNone/>
            </a:pPr>
            <a:r>
              <a:rPr lang="pt-BR" sz="2400" dirty="0">
                <a:solidFill>
                  <a:srgbClr val="FFFF00"/>
                </a:solidFill>
                <a:ea typeface="Calibri"/>
                <a:cs typeface="Calibri"/>
                <a:sym typeface="Calibri"/>
              </a:rPr>
              <a:t>. falta de vontade política na implementação dos dispositivos legais existentes que garantem direitos já consagrados legalmente a este público” [...] (p. 60)</a:t>
            </a:r>
          </a:p>
        </p:txBody>
      </p:sp>
    </p:spTree>
    <p:extLst>
      <p:ext uri="{BB962C8B-B14F-4D97-AF65-F5344CB8AC3E}">
        <p14:creationId xmlns:p14="http://schemas.microsoft.com/office/powerpoint/2010/main" val="144978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Google Shape;90;p1"/>
          <p:cNvSpPr txBox="1">
            <a:spLocks/>
          </p:cNvSpPr>
          <p:nvPr/>
        </p:nvSpPr>
        <p:spPr>
          <a:xfrm>
            <a:off x="192505" y="897775"/>
            <a:ext cx="11811073" cy="5769031"/>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400" dirty="0">
                <a:solidFill>
                  <a:srgbClr val="FFFF00"/>
                </a:solidFill>
                <a:ea typeface="Calibri"/>
                <a:cs typeface="Calibri"/>
                <a:sym typeface="Calibri"/>
              </a:rPr>
              <a:t>Constatações:</a:t>
            </a:r>
          </a:p>
          <a:p>
            <a:pPr marL="0" indent="0" algn="just">
              <a:lnSpc>
                <a:spcPct val="95000"/>
              </a:lnSpc>
              <a:spcBef>
                <a:spcPts val="1600"/>
              </a:spcBef>
              <a:buSzPts val="1920"/>
              <a:buNone/>
            </a:pPr>
            <a:r>
              <a:rPr lang="pt-BR" sz="2400" dirty="0">
                <a:solidFill>
                  <a:srgbClr val="FFFF00"/>
                </a:solidFill>
                <a:ea typeface="Calibri"/>
                <a:cs typeface="Calibri"/>
                <a:sym typeface="Calibri"/>
              </a:rPr>
              <a:t>. legislação brasileira, desde 1988/1993, garante vagas para as pessoas com deficiência em empresas</a:t>
            </a:r>
          </a:p>
          <a:p>
            <a:pPr marL="0" indent="0" algn="just">
              <a:lnSpc>
                <a:spcPct val="95000"/>
              </a:lnSpc>
              <a:spcBef>
                <a:spcPts val="1600"/>
              </a:spcBef>
              <a:buSzPts val="1920"/>
              <a:buNone/>
            </a:pPr>
            <a:r>
              <a:rPr lang="pt-BR" sz="2400" dirty="0">
                <a:solidFill>
                  <a:srgbClr val="FFFF00"/>
                </a:solidFill>
                <a:ea typeface="Calibri"/>
                <a:cs typeface="Calibri"/>
                <a:sym typeface="Calibri"/>
              </a:rPr>
              <a:t>. existe uma demanda por essas/es trabalhadoras/es</a:t>
            </a:r>
          </a:p>
          <a:p>
            <a:pPr marL="0" indent="0" algn="just">
              <a:lnSpc>
                <a:spcPct val="95000"/>
              </a:lnSpc>
              <a:spcBef>
                <a:spcPts val="1600"/>
              </a:spcBef>
              <a:buSzPts val="1920"/>
              <a:buNone/>
            </a:pPr>
            <a:r>
              <a:rPr lang="pt-BR" sz="2400" dirty="0">
                <a:solidFill>
                  <a:srgbClr val="FFFF00"/>
                </a:solidFill>
                <a:ea typeface="Calibri"/>
                <a:cs typeface="Calibri"/>
                <a:sym typeface="Calibri"/>
              </a:rPr>
              <a:t>. percebe-se a ausência dessa população nos espaços que oferecem educação profissional de nível técnico e também no mundo do trabalho</a:t>
            </a:r>
          </a:p>
          <a:p>
            <a:pPr marL="0" indent="0" algn="just">
              <a:lnSpc>
                <a:spcPct val="95000"/>
              </a:lnSpc>
              <a:spcBef>
                <a:spcPts val="1600"/>
              </a:spcBef>
              <a:buSzPts val="1920"/>
              <a:buNone/>
            </a:pPr>
            <a:r>
              <a:rPr lang="pt-BR" sz="2400" dirty="0">
                <a:solidFill>
                  <a:srgbClr val="FFFF00"/>
                </a:solidFill>
                <a:ea typeface="Calibri"/>
                <a:cs typeface="Calibri"/>
                <a:sym typeface="Calibri"/>
              </a:rPr>
              <a:t>. não há, no campo das políticas educacionais, programas interligados entre a educação especial e a educação profissional que fomentem a formação e o acesso das pessoas com deficiência para/ao o mundo do trabalho</a:t>
            </a:r>
          </a:p>
          <a:p>
            <a:pPr marL="0" indent="0" algn="just">
              <a:buNone/>
            </a:pPr>
            <a:r>
              <a:rPr lang="pt-BR" sz="2400" dirty="0">
                <a:solidFill>
                  <a:srgbClr val="FFFF00"/>
                </a:solidFill>
                <a:ea typeface="Calibri"/>
                <a:cs typeface="Calibri"/>
                <a:sym typeface="Calibri"/>
              </a:rPr>
              <a:t>. há um processo de invisibilização dessa parcela da população brasileira, que, alijada desses espaços, não encontra os meios</a:t>
            </a:r>
            <a:r>
              <a:rPr lang="pt-BR" sz="2400" dirty="0">
                <a:solidFill>
                  <a:srgbClr val="FFFF00"/>
                </a:solidFill>
              </a:rPr>
              <a:t> de ter efetivado o seu direito à educação, tampouco a oportunidade de constituir-se pelo e para o trabalho</a:t>
            </a:r>
          </a:p>
          <a:p>
            <a:pPr marL="0" indent="0" algn="just">
              <a:buNone/>
            </a:pPr>
            <a:r>
              <a:rPr lang="pt-BR" sz="2400" dirty="0">
                <a:solidFill>
                  <a:srgbClr val="FFFF00"/>
                </a:solidFill>
                <a:ea typeface="Calibri"/>
                <a:cs typeface="Calibri"/>
                <a:sym typeface="Calibri"/>
              </a:rPr>
              <a:t>. PNEE-EI/2008: educação profissional como modalidade que deve ser contemplada pelo AEE</a:t>
            </a:r>
          </a:p>
        </p:txBody>
      </p:sp>
      <p:sp>
        <p:nvSpPr>
          <p:cNvPr id="3" name="Retângulo 2"/>
          <p:cNvSpPr/>
          <p:nvPr/>
        </p:nvSpPr>
        <p:spPr>
          <a:xfrm>
            <a:off x="192505" y="170095"/>
            <a:ext cx="11869262" cy="911019"/>
          </a:xfrm>
          <a:prstGeom prst="rect">
            <a:avLst/>
          </a:prstGeom>
        </p:spPr>
        <p:txBody>
          <a:bodyPr wrap="square">
            <a:spAutoFit/>
          </a:bodyPr>
          <a:lstStyle/>
          <a:p>
            <a:pPr algn="ctr">
              <a:lnSpc>
                <a:spcPct val="95000"/>
              </a:lnSpc>
              <a:buSzPts val="1920"/>
            </a:pPr>
            <a:r>
              <a:rPr lang="pt-BR" sz="2800" dirty="0">
                <a:solidFill>
                  <a:srgbClr val="FFFF00"/>
                </a:solidFill>
                <a:ea typeface="Calibri"/>
                <a:cs typeface="Calibri"/>
                <a:sym typeface="Calibri"/>
              </a:rPr>
              <a:t>Educação profissional de pessoas com deficiência no Brasil: marcos legais e reflexões ético-políticas (ANGELUCCI; OLIVEIRA, 2018)</a:t>
            </a:r>
          </a:p>
        </p:txBody>
      </p:sp>
    </p:spTree>
    <p:extLst>
      <p:ext uri="{BB962C8B-B14F-4D97-AF65-F5344CB8AC3E}">
        <p14:creationId xmlns:p14="http://schemas.microsoft.com/office/powerpoint/2010/main" val="139822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tângulo 7"/>
          <p:cNvSpPr/>
          <p:nvPr/>
        </p:nvSpPr>
        <p:spPr>
          <a:xfrm>
            <a:off x="175880" y="2375903"/>
            <a:ext cx="11811073" cy="4070858"/>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Desafios:</a:t>
            </a:r>
          </a:p>
          <a:p>
            <a:pPr algn="just">
              <a:lnSpc>
                <a:spcPct val="95000"/>
              </a:lnSpc>
              <a:spcBef>
                <a:spcPts val="1600"/>
              </a:spcBef>
              <a:buSzPts val="1920"/>
            </a:pPr>
            <a:r>
              <a:rPr lang="pt-BR" sz="2400" dirty="0">
                <a:solidFill>
                  <a:srgbClr val="FFFF00"/>
                </a:solidFill>
                <a:ea typeface="Calibri"/>
                <a:cs typeface="Calibri"/>
                <a:sym typeface="Calibri"/>
              </a:rPr>
              <a:t>. profundar o estudo do campo da educação profissional de </a:t>
            </a:r>
            <a:r>
              <a:rPr lang="pt-BR" sz="2400" dirty="0" err="1">
                <a:solidFill>
                  <a:srgbClr val="FFFF00"/>
                </a:solidFill>
                <a:ea typeface="Calibri"/>
                <a:cs typeface="Calibri"/>
                <a:sym typeface="Calibri"/>
              </a:rPr>
              <a:t>PcD</a:t>
            </a:r>
            <a:r>
              <a:rPr lang="pt-BR" sz="2400" dirty="0">
                <a:solidFill>
                  <a:srgbClr val="FFFF00"/>
                </a:solidFill>
                <a:ea typeface="Calibri"/>
                <a:cs typeface="Calibri"/>
                <a:sym typeface="Calibri"/>
              </a:rPr>
              <a:t>:</a:t>
            </a:r>
          </a:p>
          <a:p>
            <a:pPr algn="just">
              <a:lnSpc>
                <a:spcPct val="95000"/>
              </a:lnSpc>
              <a:spcBef>
                <a:spcPts val="1600"/>
              </a:spcBef>
              <a:buSzPts val="1920"/>
            </a:pPr>
            <a:r>
              <a:rPr lang="pt-BR" sz="2400" dirty="0">
                <a:solidFill>
                  <a:srgbClr val="FFFF00"/>
                </a:solidFill>
                <a:ea typeface="Calibri"/>
                <a:cs typeface="Calibri"/>
                <a:sym typeface="Calibri"/>
              </a:rPr>
              <a:t>	. “[...] repensando práticas educativas, pautando-se pelos princípios da dignidade da 	pessoa humana [...]” (p. 37)</a:t>
            </a:r>
          </a:p>
          <a:p>
            <a:pPr algn="just">
              <a:lnSpc>
                <a:spcPct val="95000"/>
              </a:lnSpc>
              <a:spcBef>
                <a:spcPts val="1600"/>
              </a:spcBef>
              <a:buSzPts val="1920"/>
            </a:pPr>
            <a:r>
              <a:rPr lang="pt-BR" sz="2400" dirty="0">
                <a:solidFill>
                  <a:srgbClr val="FFFF00"/>
                </a:solidFill>
                <a:ea typeface="Calibri"/>
                <a:cs typeface="Calibri"/>
                <a:sym typeface="Calibri"/>
              </a:rPr>
              <a:t>	. “Impõe-se [...] questionamento dos modos de produção no capitalismo” </a:t>
            </a:r>
            <a:r>
              <a:rPr lang="pt-BR" sz="2400" dirty="0">
                <a:solidFill>
                  <a:srgbClr val="FFFF00"/>
                </a:solidFill>
                <a:ea typeface="Calibri"/>
                <a:cs typeface="Calibri"/>
                <a:sym typeface="Wingdings" panose="05000000000000000000" pitchFamily="2" charset="2"/>
              </a:rPr>
              <a:t> “</a:t>
            </a:r>
            <a:r>
              <a:rPr lang="pt-BR" sz="2400" dirty="0">
                <a:solidFill>
                  <a:srgbClr val="FFFF00"/>
                </a:solidFill>
                <a:ea typeface="Calibri"/>
                <a:cs typeface="Calibri"/>
                <a:sym typeface="Calibri"/>
              </a:rPr>
              <a:t>fruição 	do direito social ao trabalho como uma experiência universal” (p. 37)</a:t>
            </a:r>
          </a:p>
          <a:p>
            <a:pPr algn="just">
              <a:lnSpc>
                <a:spcPct val="95000"/>
              </a:lnSpc>
              <a:spcBef>
                <a:spcPts val="1600"/>
              </a:spcBef>
              <a:buSzPts val="1920"/>
            </a:pPr>
            <a:r>
              <a:rPr lang="pt-BR" sz="2400" dirty="0">
                <a:solidFill>
                  <a:srgbClr val="FFFF00"/>
                </a:solidFill>
                <a:ea typeface="Calibri"/>
                <a:cs typeface="Calibri"/>
                <a:sym typeface="Calibri"/>
              </a:rPr>
              <a:t>	. “novas pesquisas” (p. 37) </a:t>
            </a:r>
            <a:r>
              <a:rPr lang="pt-BR" sz="2400" dirty="0">
                <a:solidFill>
                  <a:srgbClr val="FFFF00"/>
                </a:solidFill>
                <a:ea typeface="Calibri"/>
                <a:cs typeface="Calibri"/>
                <a:sym typeface="Wingdings" panose="05000000000000000000" pitchFamily="2" charset="2"/>
              </a:rPr>
              <a:t></a:t>
            </a:r>
            <a:r>
              <a:rPr lang="pt-BR" sz="2400" dirty="0">
                <a:solidFill>
                  <a:srgbClr val="FFFF00"/>
                </a:solidFill>
                <a:ea typeface="Calibri"/>
                <a:cs typeface="Calibri"/>
                <a:sym typeface="Calibri"/>
              </a:rPr>
              <a:t> incorporar a temática das alternativas ao modo de 	produção estabelecido pelo capitalismo / à economia do mercado competitivo que 	promovem a abordagem solidária e cooperativa</a:t>
            </a:r>
          </a:p>
        </p:txBody>
      </p:sp>
      <p:sp>
        <p:nvSpPr>
          <p:cNvPr id="9" name="Retângulo 8"/>
          <p:cNvSpPr/>
          <p:nvPr/>
        </p:nvSpPr>
        <p:spPr>
          <a:xfrm>
            <a:off x="175879" y="296235"/>
            <a:ext cx="11811073" cy="1700978"/>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Posição indefensável:</a:t>
            </a:r>
          </a:p>
          <a:p>
            <a:pPr algn="just">
              <a:lnSpc>
                <a:spcPct val="95000"/>
              </a:lnSpc>
              <a:spcBef>
                <a:spcPts val="1600"/>
              </a:spcBef>
              <a:buSzPts val="1920"/>
            </a:pPr>
            <a:r>
              <a:rPr lang="pt-BR" sz="2400" dirty="0">
                <a:solidFill>
                  <a:srgbClr val="FFFF00"/>
                </a:solidFill>
                <a:ea typeface="Calibri"/>
                <a:cs typeface="Calibri"/>
                <a:sym typeface="Calibri"/>
              </a:rPr>
              <a:t>. Atendimento segregado (oficina protegida, por exemplo) “[...] reduz as possibilidades de inserção dos estudantes com deficiência em ambientes produtivos, ou em espaços reais do mundo do trabalho” (p. 36) </a:t>
            </a:r>
            <a:r>
              <a:rPr lang="pt-BR" sz="2400" dirty="0">
                <a:solidFill>
                  <a:srgbClr val="FFFF00"/>
                </a:solidFill>
                <a:ea typeface="Calibri"/>
                <a:cs typeface="Calibri"/>
                <a:sym typeface="Wingdings" panose="05000000000000000000" pitchFamily="2" charset="2"/>
              </a:rPr>
              <a:t> não promovem práticas inclusivas</a:t>
            </a:r>
            <a:endParaRPr lang="pt-BR" sz="2400" dirty="0">
              <a:solidFill>
                <a:srgbClr val="FFFF00"/>
              </a:solidFill>
              <a:ea typeface="Calibri"/>
              <a:cs typeface="Calibri"/>
              <a:sym typeface="Calibri"/>
            </a:endParaRPr>
          </a:p>
        </p:txBody>
      </p:sp>
    </p:spTree>
    <p:extLst>
      <p:ext uri="{BB962C8B-B14F-4D97-AF65-F5344CB8AC3E}">
        <p14:creationId xmlns:p14="http://schemas.microsoft.com/office/powerpoint/2010/main" val="383463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90;p1"/>
          <p:cNvSpPr txBox="1">
            <a:spLocks/>
          </p:cNvSpPr>
          <p:nvPr/>
        </p:nvSpPr>
        <p:spPr>
          <a:xfrm>
            <a:off x="98293" y="117601"/>
            <a:ext cx="11999495" cy="929804"/>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None/>
            </a:pPr>
            <a:r>
              <a:rPr lang="pt-BR" dirty="0">
                <a:solidFill>
                  <a:srgbClr val="FFFF00"/>
                </a:solidFill>
                <a:ea typeface="Calibri"/>
                <a:cs typeface="Calibri"/>
                <a:sym typeface="Calibri"/>
              </a:rPr>
              <a:t>Políticas de inclusão escolar: um estudo sobre a classe hospitalar no Brasil (TEIXEIRA; TEIXEIRA; SOUZA; RAMOS, 2017)</a:t>
            </a:r>
          </a:p>
        </p:txBody>
      </p:sp>
      <p:sp>
        <p:nvSpPr>
          <p:cNvPr id="5" name="Google Shape;90;p1"/>
          <p:cNvSpPr txBox="1">
            <a:spLocks/>
          </p:cNvSpPr>
          <p:nvPr/>
        </p:nvSpPr>
        <p:spPr>
          <a:xfrm>
            <a:off x="190463" y="990129"/>
            <a:ext cx="11811073" cy="1695796"/>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400" dirty="0">
                <a:solidFill>
                  <a:srgbClr val="FFFF00"/>
                </a:solidFill>
                <a:ea typeface="Calibri"/>
                <a:cs typeface="Calibri"/>
                <a:sym typeface="Calibri"/>
              </a:rPr>
              <a:t>Classe hospitalar e atendimento domiciliar:</a:t>
            </a:r>
          </a:p>
          <a:p>
            <a:pPr marL="0" indent="0" algn="just">
              <a:lnSpc>
                <a:spcPct val="95000"/>
              </a:lnSpc>
              <a:spcBef>
                <a:spcPts val="1600"/>
              </a:spcBef>
              <a:buSzPts val="1920"/>
              <a:buNone/>
            </a:pPr>
            <a:r>
              <a:rPr lang="pt-BR" sz="2400" dirty="0">
                <a:solidFill>
                  <a:srgbClr val="FFFF00"/>
                </a:solidFill>
                <a:ea typeface="Calibri"/>
                <a:cs typeface="Calibri"/>
                <a:sym typeface="Calibri"/>
              </a:rPr>
              <a:t>	. atendimentos dirigidos a estudantes impedidas/os de frequentar a classes comum, 	permanente ou temporariamente, por motivo de saúde (BRASIL, 2002) (p. 422)</a:t>
            </a:r>
          </a:p>
        </p:txBody>
      </p:sp>
      <p:sp>
        <p:nvSpPr>
          <p:cNvPr id="3" name="Retângulo 2"/>
          <p:cNvSpPr/>
          <p:nvPr/>
        </p:nvSpPr>
        <p:spPr>
          <a:xfrm>
            <a:off x="190463" y="4057061"/>
            <a:ext cx="4505497" cy="2257028"/>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Premissas </a:t>
            </a:r>
          </a:p>
          <a:p>
            <a:pPr algn="just">
              <a:lnSpc>
                <a:spcPct val="95000"/>
              </a:lnSpc>
              <a:spcBef>
                <a:spcPts val="1600"/>
              </a:spcBef>
              <a:buSzPts val="1920"/>
            </a:pPr>
            <a:r>
              <a:rPr lang="pt-BR" sz="2400" dirty="0">
                <a:solidFill>
                  <a:srgbClr val="FFFF00"/>
                </a:solidFill>
                <a:ea typeface="Calibri"/>
                <a:cs typeface="Calibri"/>
                <a:sym typeface="Calibri"/>
              </a:rPr>
              <a:t>. educação escolar como direito de todas/os</a:t>
            </a:r>
          </a:p>
          <a:p>
            <a:pPr algn="just">
              <a:lnSpc>
                <a:spcPct val="95000"/>
              </a:lnSpc>
              <a:spcBef>
                <a:spcPts val="1600"/>
              </a:spcBef>
              <a:buSzPts val="1920"/>
            </a:pPr>
            <a:r>
              <a:rPr lang="pt-BR" sz="2400" dirty="0">
                <a:solidFill>
                  <a:srgbClr val="FFFF00"/>
                </a:solidFill>
                <a:ea typeface="Calibri"/>
                <a:cs typeface="Calibri"/>
                <a:sym typeface="Calibri"/>
              </a:rPr>
              <a:t>. escolarização não pode ser interrompida</a:t>
            </a:r>
          </a:p>
        </p:txBody>
      </p:sp>
      <p:sp>
        <p:nvSpPr>
          <p:cNvPr id="6" name="Retângulo 5"/>
          <p:cNvSpPr/>
          <p:nvPr/>
        </p:nvSpPr>
        <p:spPr>
          <a:xfrm>
            <a:off x="3005705" y="2616866"/>
            <a:ext cx="5552901" cy="999248"/>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 1950 - Hospital Municipal Jesus/RJ</a:t>
            </a:r>
          </a:p>
          <a:p>
            <a:pPr algn="just">
              <a:lnSpc>
                <a:spcPct val="95000"/>
              </a:lnSpc>
              <a:spcBef>
                <a:spcPts val="1600"/>
              </a:spcBef>
              <a:buSzPts val="1920"/>
            </a:pPr>
            <a:r>
              <a:rPr lang="pt-BR" sz="2400" dirty="0">
                <a:solidFill>
                  <a:srgbClr val="FFFF00"/>
                </a:solidFill>
                <a:ea typeface="Calibri"/>
                <a:cs typeface="Calibri"/>
                <a:sym typeface="Calibri"/>
              </a:rPr>
              <a:t>. 1953 - Santa Casa da Misericórdia/SP</a:t>
            </a:r>
          </a:p>
        </p:txBody>
      </p:sp>
      <p:sp>
        <p:nvSpPr>
          <p:cNvPr id="4" name="Retângulo 3"/>
          <p:cNvSpPr/>
          <p:nvPr/>
        </p:nvSpPr>
        <p:spPr>
          <a:xfrm>
            <a:off x="4937760" y="4255386"/>
            <a:ext cx="7063776" cy="1906163"/>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 tímida presença em ambientes de tratamento de saúde	</a:t>
            </a:r>
          </a:p>
          <a:p>
            <a:pPr algn="just">
              <a:lnSpc>
                <a:spcPct val="95000"/>
              </a:lnSpc>
              <a:spcBef>
                <a:spcPts val="1600"/>
              </a:spcBef>
              <a:buSzPts val="1920"/>
            </a:pPr>
            <a:r>
              <a:rPr lang="pt-BR" sz="2400" dirty="0">
                <a:solidFill>
                  <a:srgbClr val="FFFF00"/>
                </a:solidFill>
                <a:ea typeface="Calibri"/>
                <a:cs typeface="Calibri"/>
                <a:sym typeface="Calibri"/>
              </a:rPr>
              <a:t>. poucas publicações</a:t>
            </a:r>
          </a:p>
          <a:p>
            <a:pPr algn="just">
              <a:lnSpc>
                <a:spcPct val="95000"/>
              </a:lnSpc>
              <a:spcBef>
                <a:spcPts val="1600"/>
              </a:spcBef>
              <a:buSzPts val="1920"/>
            </a:pPr>
            <a:r>
              <a:rPr lang="pt-BR" sz="2400" dirty="0">
                <a:solidFill>
                  <a:srgbClr val="FFFF00"/>
                </a:solidFill>
                <a:ea typeface="Calibri"/>
                <a:cs typeface="Calibri"/>
                <a:sym typeface="Calibri"/>
              </a:rPr>
              <a:t>	. mantido desconhecimento desse direito</a:t>
            </a:r>
          </a:p>
        </p:txBody>
      </p:sp>
    </p:spTree>
    <p:extLst>
      <p:ext uri="{BB962C8B-B14F-4D97-AF65-F5344CB8AC3E}">
        <p14:creationId xmlns:p14="http://schemas.microsoft.com/office/powerpoint/2010/main" val="55384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randombar(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randombar(horizontal)">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p:bldP spid="6"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Google Shape;90;p1"/>
          <p:cNvSpPr txBox="1">
            <a:spLocks/>
          </p:cNvSpPr>
          <p:nvPr/>
        </p:nvSpPr>
        <p:spPr>
          <a:xfrm>
            <a:off x="298382" y="0"/>
            <a:ext cx="6725873" cy="917381"/>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dirty="0">
                <a:solidFill>
                  <a:srgbClr val="FFFF00"/>
                </a:solidFill>
                <a:ea typeface="Calibri"/>
                <a:cs typeface="Calibri"/>
                <a:sym typeface="Calibri"/>
              </a:rPr>
              <a:t>Crianças e </a:t>
            </a:r>
            <a:r>
              <a:rPr lang="pt-BR" dirty="0" err="1">
                <a:solidFill>
                  <a:srgbClr val="FFFF00"/>
                </a:solidFill>
                <a:ea typeface="Calibri"/>
                <a:cs typeface="Calibri"/>
                <a:sym typeface="Calibri"/>
              </a:rPr>
              <a:t>PcD</a:t>
            </a:r>
            <a:r>
              <a:rPr lang="pt-BR" dirty="0">
                <a:solidFill>
                  <a:srgbClr val="FFFF00"/>
                </a:solidFill>
                <a:ea typeface="Calibri"/>
                <a:cs typeface="Calibri"/>
                <a:sym typeface="Calibri"/>
              </a:rPr>
              <a:t> - sujeitos sociais de direitos</a:t>
            </a:r>
          </a:p>
        </p:txBody>
      </p:sp>
      <p:sp>
        <p:nvSpPr>
          <p:cNvPr id="7" name="Google Shape;90;p1"/>
          <p:cNvSpPr txBox="1">
            <a:spLocks/>
          </p:cNvSpPr>
          <p:nvPr/>
        </p:nvSpPr>
        <p:spPr>
          <a:xfrm>
            <a:off x="133004" y="917381"/>
            <a:ext cx="11837323" cy="5782677"/>
          </a:xfrm>
          <a:prstGeom prst="rect">
            <a:avLst/>
          </a:prstGeom>
          <a:solidFill>
            <a:schemeClr val="dk1"/>
          </a:solidFill>
          <a:ln>
            <a:noFill/>
          </a:ln>
        </p:spPr>
        <p:txBody>
          <a:bodyPr spcFirstLastPara="1" wrap="square" lIns="91425" tIns="45700" rIns="91425" bIns="45700" anchor="t" anchorCtr="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dirty="0">
                <a:solidFill>
                  <a:srgbClr val="FFFF00"/>
                </a:solidFill>
                <a:ea typeface="Calibri"/>
                <a:cs typeface="Calibri"/>
                <a:sym typeface="Calibri"/>
              </a:rPr>
              <a:t>Problema</a:t>
            </a:r>
          </a:p>
          <a:p>
            <a:pPr marL="0" indent="0" algn="just">
              <a:lnSpc>
                <a:spcPct val="95000"/>
              </a:lnSpc>
              <a:spcBef>
                <a:spcPts val="1600"/>
              </a:spcBef>
              <a:buSzPts val="1920"/>
              <a:buNone/>
            </a:pPr>
            <a:r>
              <a:rPr lang="pt-BR" dirty="0" err="1">
                <a:solidFill>
                  <a:srgbClr val="FFFF00"/>
                </a:solidFill>
                <a:ea typeface="Calibri"/>
                <a:cs typeface="Calibri"/>
                <a:sym typeface="Calibri"/>
              </a:rPr>
              <a:t>PcD</a:t>
            </a:r>
            <a:r>
              <a:rPr lang="pt-BR" dirty="0">
                <a:solidFill>
                  <a:srgbClr val="FFFF00"/>
                </a:solidFill>
                <a:ea typeface="Calibri"/>
                <a:cs typeface="Calibri"/>
                <a:sym typeface="Calibri"/>
              </a:rPr>
              <a:t> e crianças (idosas/os) – ausência de políticas públicas de cuidado </a:t>
            </a:r>
          </a:p>
          <a:p>
            <a:pPr marL="0" indent="0" algn="just">
              <a:lnSpc>
                <a:spcPct val="95000"/>
              </a:lnSpc>
              <a:spcBef>
                <a:spcPts val="1600"/>
              </a:spcBef>
              <a:buSzPts val="1920"/>
              <a:buNone/>
            </a:pPr>
            <a:endParaRPr lang="pt-BR" dirty="0">
              <a:solidFill>
                <a:srgbClr val="FFFF00"/>
              </a:solidFill>
              <a:ea typeface="Calibri"/>
              <a:cs typeface="Calibri"/>
              <a:sym typeface="Calibri"/>
            </a:endParaRPr>
          </a:p>
          <a:p>
            <a:pPr marL="0" indent="0" algn="just">
              <a:lnSpc>
                <a:spcPct val="95000"/>
              </a:lnSpc>
              <a:spcBef>
                <a:spcPts val="1600"/>
              </a:spcBef>
              <a:buSzPts val="1920"/>
              <a:buNone/>
            </a:pPr>
            <a:r>
              <a:rPr lang="pt-BR" dirty="0">
                <a:solidFill>
                  <a:srgbClr val="FFFF00"/>
                </a:solidFill>
                <a:ea typeface="Calibri"/>
                <a:cs typeface="Calibri"/>
                <a:sym typeface="Calibri"/>
              </a:rPr>
              <a:t>Necessário investimentos de várias ordens (financeiro):</a:t>
            </a:r>
          </a:p>
          <a:p>
            <a:pPr algn="just">
              <a:lnSpc>
                <a:spcPct val="95000"/>
              </a:lnSpc>
              <a:spcBef>
                <a:spcPts val="1600"/>
              </a:spcBef>
              <a:buSzPts val="1920"/>
              <a:buFontTx/>
              <a:buChar char="-"/>
            </a:pPr>
            <a:r>
              <a:rPr lang="pt-BR" dirty="0">
                <a:solidFill>
                  <a:srgbClr val="FFFF00"/>
                </a:solidFill>
                <a:ea typeface="Calibri"/>
                <a:cs typeface="Calibri"/>
                <a:sym typeface="Calibri"/>
              </a:rPr>
              <a:t>mudanças no padrões, estruturas e sistemas normativos</a:t>
            </a:r>
          </a:p>
          <a:p>
            <a:pPr algn="just">
              <a:lnSpc>
                <a:spcPct val="95000"/>
              </a:lnSpc>
              <a:spcBef>
                <a:spcPts val="1600"/>
              </a:spcBef>
              <a:buSzPts val="1920"/>
              <a:buFontTx/>
              <a:buChar char="-"/>
            </a:pPr>
            <a:r>
              <a:rPr lang="pt-BR" dirty="0">
                <a:solidFill>
                  <a:srgbClr val="FFFF00"/>
                </a:solidFill>
                <a:ea typeface="Calibri"/>
                <a:cs typeface="Calibri"/>
                <a:sym typeface="Calibri"/>
              </a:rPr>
              <a:t>políticas públicas de cuidado / de assistência pessoal (mães/pais com deficiência)</a:t>
            </a:r>
          </a:p>
          <a:p>
            <a:pPr algn="just">
              <a:lnSpc>
                <a:spcPct val="95000"/>
              </a:lnSpc>
              <a:spcBef>
                <a:spcPts val="1600"/>
              </a:spcBef>
              <a:buSzPts val="1920"/>
              <a:buFontTx/>
              <a:buChar char="-"/>
            </a:pPr>
            <a:r>
              <a:rPr lang="pt-BR" dirty="0">
                <a:solidFill>
                  <a:srgbClr val="FFFF00"/>
                </a:solidFill>
                <a:ea typeface="Calibri"/>
                <a:cs typeface="Calibri"/>
                <a:sym typeface="Calibri"/>
              </a:rPr>
              <a:t>oferta estatal (não privada/filantrópica) organizadora de processos, recursos e profissionais </a:t>
            </a:r>
            <a:r>
              <a:rPr lang="pt-BR" dirty="0">
                <a:solidFill>
                  <a:srgbClr val="FFFF00"/>
                </a:solidFill>
                <a:ea typeface="Calibri"/>
                <a:cs typeface="Calibri"/>
                <a:sym typeface="Wingdings" panose="05000000000000000000" pitchFamily="2" charset="2"/>
              </a:rPr>
              <a:t> proporcionar condições favorecedoras à independência e autonomia</a:t>
            </a:r>
          </a:p>
          <a:p>
            <a:pPr algn="just">
              <a:lnSpc>
                <a:spcPct val="95000"/>
              </a:lnSpc>
              <a:spcBef>
                <a:spcPts val="1600"/>
              </a:spcBef>
              <a:buSzPts val="1920"/>
              <a:buFontTx/>
              <a:buChar char="-"/>
            </a:pPr>
            <a:r>
              <a:rPr lang="pt-BR" dirty="0">
                <a:solidFill>
                  <a:srgbClr val="FFFF00"/>
                </a:solidFill>
                <a:ea typeface="Calibri"/>
                <a:cs typeface="Calibri"/>
                <a:sym typeface="Calibri"/>
              </a:rPr>
              <a:t>abrir “[...] fissuras na suposta dualidade das relações de cuidado, no sentido de que, invariavelmente, uma pessoa cuida e outra pessoa é cuidada, pois todas as pessoas cuidam e são cuidadas [...]” (p. 520)</a:t>
            </a:r>
          </a:p>
        </p:txBody>
      </p:sp>
    </p:spTree>
    <p:extLst>
      <p:ext uri="{BB962C8B-B14F-4D97-AF65-F5344CB8AC3E}">
        <p14:creationId xmlns:p14="http://schemas.microsoft.com/office/powerpoint/2010/main" val="261380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tângulo 6"/>
          <p:cNvSpPr/>
          <p:nvPr/>
        </p:nvSpPr>
        <p:spPr>
          <a:xfrm>
            <a:off x="216132" y="803612"/>
            <a:ext cx="11754196" cy="4918269"/>
          </a:xfrm>
          <a:prstGeom prst="rect">
            <a:avLst/>
          </a:prstGeom>
        </p:spPr>
        <p:txBody>
          <a:bodyPr wrap="square">
            <a:spAutoFit/>
          </a:bodyPr>
          <a:lstStyle/>
          <a:p>
            <a:pPr algn="just">
              <a:lnSpc>
                <a:spcPct val="95000"/>
              </a:lnSpc>
              <a:spcBef>
                <a:spcPts val="1600"/>
              </a:spcBef>
              <a:buSzPts val="1920"/>
            </a:pPr>
            <a:r>
              <a:rPr lang="pt-BR" sz="2400" dirty="0">
                <a:solidFill>
                  <a:srgbClr val="FFFF00"/>
                </a:solidFill>
                <a:ea typeface="Calibri"/>
                <a:cs typeface="Calibri"/>
                <a:sym typeface="Calibri"/>
              </a:rPr>
              <a:t>Direitos </a:t>
            </a:r>
            <a:r>
              <a:rPr lang="pt-BR" sz="2400" dirty="0">
                <a:solidFill>
                  <a:srgbClr val="FFFF00"/>
                </a:solidFill>
                <a:ea typeface="Calibri"/>
                <a:cs typeface="Calibri"/>
                <a:sym typeface="Wingdings" panose="05000000000000000000" pitchFamily="2" charset="2"/>
              </a:rPr>
              <a:t> Res. 2/2001</a:t>
            </a:r>
            <a:r>
              <a:rPr lang="pt-BR" sz="2400" dirty="0">
                <a:solidFill>
                  <a:srgbClr val="FFFF00"/>
                </a:solidFill>
                <a:ea typeface="Calibri"/>
                <a:cs typeface="Calibri"/>
                <a:sym typeface="Calibri"/>
              </a:rPr>
              <a:t>:</a:t>
            </a:r>
          </a:p>
          <a:p>
            <a:pPr algn="just">
              <a:lnSpc>
                <a:spcPct val="95000"/>
              </a:lnSpc>
              <a:spcBef>
                <a:spcPts val="1600"/>
              </a:spcBef>
              <a:buSzPts val="1920"/>
            </a:pPr>
            <a:r>
              <a:rPr lang="pt-BR" sz="2400" dirty="0">
                <a:solidFill>
                  <a:srgbClr val="FFFF00"/>
                </a:solidFill>
                <a:ea typeface="Calibri"/>
                <a:cs typeface="Calibri"/>
                <a:sym typeface="Calibri"/>
              </a:rPr>
              <a:t>“Os sistemas de ensino, mediante ação integrada com os sistemas de saúde, devem organizar o atendimento educacional especializado a alunos impossibilitados de frequentar as aulas em razão de tratamento de saúde que implique internação hospitalar, atendimento ambulatorial ou permanência prolongada em domicílio.” (BRASIL, 2001) (p. 425).</a:t>
            </a:r>
          </a:p>
          <a:p>
            <a:pPr algn="just">
              <a:lnSpc>
                <a:spcPct val="95000"/>
              </a:lnSpc>
              <a:spcBef>
                <a:spcPts val="1600"/>
              </a:spcBef>
              <a:buSzPts val="1920"/>
            </a:pPr>
            <a:endParaRPr lang="pt-BR" sz="2400" dirty="0">
              <a:solidFill>
                <a:srgbClr val="FFFF00"/>
              </a:solidFill>
              <a:ea typeface="Calibri"/>
              <a:cs typeface="Calibri"/>
              <a:sym typeface="Calibri"/>
            </a:endParaRPr>
          </a:p>
          <a:p>
            <a:pPr algn="just">
              <a:lnSpc>
                <a:spcPct val="95000"/>
              </a:lnSpc>
              <a:spcBef>
                <a:spcPts val="1600"/>
              </a:spcBef>
              <a:buSzPts val="1920"/>
            </a:pPr>
            <a:r>
              <a:rPr lang="pt-BR" sz="2400" dirty="0">
                <a:solidFill>
                  <a:srgbClr val="FFFF00"/>
                </a:solidFill>
                <a:ea typeface="Calibri"/>
                <a:cs typeface="Calibri"/>
                <a:sym typeface="Calibri"/>
              </a:rPr>
              <a:t>“As classes hospitalares e o atendimento em ambiente domiciliar devem dar continuidade ao processo de desenvolvimento e ao processo de aprendizagem de alunos matriculados em escolas da Educação Básica, contribuindo para seu retorno e reintegração ao grupo escolar, e desenvolver currículo flexibilizado com crianças, jovens e adultos não matriculados no sistema educacional local, facilitando seu posterior acesso à escola regular.” (BRASIL, 2001) (p. 425).</a:t>
            </a:r>
          </a:p>
        </p:txBody>
      </p:sp>
    </p:spTree>
    <p:extLst>
      <p:ext uri="{BB962C8B-B14F-4D97-AF65-F5344CB8AC3E}">
        <p14:creationId xmlns:p14="http://schemas.microsoft.com/office/powerpoint/2010/main" val="272397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tângulo 6"/>
          <p:cNvSpPr/>
          <p:nvPr/>
        </p:nvSpPr>
        <p:spPr>
          <a:xfrm>
            <a:off x="116376" y="30529"/>
            <a:ext cx="11928766" cy="5283498"/>
          </a:xfrm>
          <a:prstGeom prst="rect">
            <a:avLst/>
          </a:prstGeom>
        </p:spPr>
        <p:txBody>
          <a:bodyPr wrap="square">
            <a:spAutoFit/>
          </a:bodyPr>
          <a:lstStyle/>
          <a:p>
            <a:pPr algn="just">
              <a:lnSpc>
                <a:spcPct val="150000"/>
              </a:lnSpc>
              <a:spcBef>
                <a:spcPts val="1600"/>
              </a:spcBef>
              <a:buSzPts val="1920"/>
            </a:pPr>
            <a:r>
              <a:rPr lang="pt-BR" sz="2400" dirty="0">
                <a:solidFill>
                  <a:srgbClr val="FFFF00"/>
                </a:solidFill>
                <a:ea typeface="Calibri"/>
                <a:cs typeface="Calibri"/>
                <a:sym typeface="Calibri"/>
              </a:rPr>
              <a:t>Objetivos </a:t>
            </a:r>
            <a:r>
              <a:rPr lang="pt-BR" sz="2400" dirty="0">
                <a:solidFill>
                  <a:srgbClr val="FFFF00"/>
                </a:solidFill>
                <a:ea typeface="Calibri"/>
                <a:cs typeface="Calibri"/>
                <a:sym typeface="Wingdings" panose="05000000000000000000" pitchFamily="2" charset="2"/>
              </a:rPr>
              <a:t> </a:t>
            </a:r>
            <a:r>
              <a:rPr lang="pt-BR" sz="2400" dirty="0">
                <a:solidFill>
                  <a:srgbClr val="FFFF00"/>
                </a:solidFill>
                <a:ea typeface="Calibri"/>
                <a:cs typeface="Calibri"/>
                <a:sym typeface="Calibri"/>
              </a:rPr>
              <a:t>Classe hospitalar e Atendimento pedagógico domiciliar (BRASIL, 2002):</a:t>
            </a:r>
          </a:p>
          <a:p>
            <a:pPr algn="just">
              <a:lnSpc>
                <a:spcPct val="150000"/>
              </a:lnSpc>
              <a:spcBef>
                <a:spcPts val="1600"/>
              </a:spcBef>
              <a:buSzPts val="1920"/>
            </a:pPr>
            <a:r>
              <a:rPr lang="pt-BR" sz="2400" dirty="0">
                <a:solidFill>
                  <a:srgbClr val="FFFF00"/>
                </a:solidFill>
                <a:ea typeface="Calibri"/>
                <a:cs typeface="Calibri"/>
                <a:sym typeface="Calibri"/>
              </a:rPr>
              <a:t>Cumpre às classes hospitalares e ao atendimento pedagógico domiciliar elaborar </a:t>
            </a:r>
            <a:r>
              <a:rPr lang="pt-BR" sz="2400" b="1" u="sng" dirty="0">
                <a:solidFill>
                  <a:srgbClr val="FFFF00"/>
                </a:solidFill>
                <a:ea typeface="Calibri"/>
                <a:cs typeface="Calibri"/>
                <a:sym typeface="Calibri"/>
              </a:rPr>
              <a:t>estratégias e orientações</a:t>
            </a:r>
            <a:r>
              <a:rPr lang="pt-BR" sz="2400" dirty="0">
                <a:solidFill>
                  <a:srgbClr val="FFFF00"/>
                </a:solidFill>
                <a:ea typeface="Calibri"/>
                <a:cs typeface="Calibri"/>
                <a:sym typeface="Calibri"/>
              </a:rPr>
              <a:t> para possibilitar o </a:t>
            </a:r>
            <a:r>
              <a:rPr lang="pt-BR" sz="2400" b="1" u="sng" dirty="0">
                <a:solidFill>
                  <a:srgbClr val="FFFF00"/>
                </a:solidFill>
                <a:ea typeface="Calibri"/>
                <a:cs typeface="Calibri"/>
                <a:sym typeface="Calibri"/>
              </a:rPr>
              <a:t>acompanhamento pedagógico educacional </a:t>
            </a:r>
            <a:r>
              <a:rPr lang="pt-BR" sz="2400" dirty="0">
                <a:solidFill>
                  <a:srgbClr val="FFFF00"/>
                </a:solidFill>
                <a:ea typeface="Calibri"/>
                <a:cs typeface="Calibri"/>
                <a:sym typeface="Calibri"/>
              </a:rPr>
              <a:t>do processo de desenvolvimento e construção do conhecimento de crianças, jovens e adultos </a:t>
            </a:r>
            <a:r>
              <a:rPr lang="pt-BR" sz="2400" b="1" u="sng" dirty="0">
                <a:solidFill>
                  <a:srgbClr val="FFFF00"/>
                </a:solidFill>
                <a:ea typeface="Calibri"/>
                <a:cs typeface="Calibri"/>
                <a:sym typeface="Calibri"/>
              </a:rPr>
              <a:t>matriculados ou não nos sistemas de ensino regular</a:t>
            </a:r>
            <a:r>
              <a:rPr lang="pt-BR" sz="2400" dirty="0">
                <a:solidFill>
                  <a:srgbClr val="FFFF00"/>
                </a:solidFill>
                <a:ea typeface="Calibri"/>
                <a:cs typeface="Calibri"/>
                <a:sym typeface="Calibri"/>
              </a:rPr>
              <a:t>, no âmbito da </a:t>
            </a:r>
            <a:r>
              <a:rPr lang="pt-BR" sz="2400" b="1" u="sng" dirty="0">
                <a:solidFill>
                  <a:srgbClr val="FFFF00"/>
                </a:solidFill>
                <a:ea typeface="Calibri"/>
                <a:cs typeface="Calibri"/>
                <a:sym typeface="Calibri"/>
              </a:rPr>
              <a:t>educação básica </a:t>
            </a:r>
            <a:r>
              <a:rPr lang="pt-BR" sz="2400" dirty="0">
                <a:solidFill>
                  <a:srgbClr val="FFFF00"/>
                </a:solidFill>
                <a:ea typeface="Calibri"/>
                <a:cs typeface="Calibri"/>
                <a:sym typeface="Calibri"/>
              </a:rPr>
              <a:t>e que encontram-se </a:t>
            </a:r>
            <a:r>
              <a:rPr lang="pt-BR" sz="2400" b="1" u="sng" dirty="0">
                <a:solidFill>
                  <a:srgbClr val="FFFF00"/>
                </a:solidFill>
                <a:ea typeface="Calibri"/>
                <a:cs typeface="Calibri"/>
                <a:sym typeface="Calibri"/>
              </a:rPr>
              <a:t>impossibilitados de frequentar escola</a:t>
            </a:r>
            <a:r>
              <a:rPr lang="pt-BR" sz="2400" u="sng" dirty="0">
                <a:solidFill>
                  <a:srgbClr val="FFFF00"/>
                </a:solidFill>
                <a:ea typeface="Calibri"/>
                <a:cs typeface="Calibri"/>
                <a:sym typeface="Calibri"/>
              </a:rPr>
              <a:t>, </a:t>
            </a:r>
            <a:r>
              <a:rPr lang="pt-BR" sz="2400" b="1" u="sng" dirty="0">
                <a:solidFill>
                  <a:srgbClr val="FFFF00"/>
                </a:solidFill>
                <a:ea typeface="Calibri"/>
                <a:cs typeface="Calibri"/>
                <a:sym typeface="Calibri"/>
              </a:rPr>
              <a:t>temporária ou permanentemente</a:t>
            </a:r>
            <a:r>
              <a:rPr lang="pt-BR" sz="2400" b="1" dirty="0">
                <a:solidFill>
                  <a:srgbClr val="FFFF00"/>
                </a:solidFill>
                <a:ea typeface="Calibri"/>
                <a:cs typeface="Calibri"/>
                <a:sym typeface="Calibri"/>
              </a:rPr>
              <a:t> </a:t>
            </a:r>
            <a:r>
              <a:rPr lang="pt-BR" sz="2400" dirty="0">
                <a:solidFill>
                  <a:srgbClr val="FFFF00"/>
                </a:solidFill>
                <a:ea typeface="Calibri"/>
                <a:cs typeface="Calibri"/>
                <a:sym typeface="Calibri"/>
              </a:rPr>
              <a:t>e, </a:t>
            </a:r>
            <a:r>
              <a:rPr lang="pt-BR" sz="2400" b="1" u="sng" dirty="0">
                <a:solidFill>
                  <a:srgbClr val="FFFF00"/>
                </a:solidFill>
                <a:ea typeface="Calibri"/>
                <a:cs typeface="Calibri"/>
                <a:sym typeface="Calibri"/>
              </a:rPr>
              <a:t>garantir a manutenção do vínculo com as escolas por meio de um currículo flexibilizado e/ou adaptado</a:t>
            </a:r>
            <a:r>
              <a:rPr lang="pt-BR" sz="2400" dirty="0">
                <a:solidFill>
                  <a:srgbClr val="FFFF00"/>
                </a:solidFill>
                <a:ea typeface="Calibri"/>
                <a:cs typeface="Calibri"/>
                <a:sym typeface="Calibri"/>
              </a:rPr>
              <a:t>, favorecendo seu </a:t>
            </a:r>
            <a:r>
              <a:rPr lang="pt-BR" sz="2400" b="1" u="sng" dirty="0">
                <a:solidFill>
                  <a:srgbClr val="FFFF00"/>
                </a:solidFill>
                <a:ea typeface="Calibri"/>
                <a:cs typeface="Calibri"/>
                <a:sym typeface="Calibri"/>
              </a:rPr>
              <a:t>ingresso</a:t>
            </a:r>
            <a:r>
              <a:rPr lang="pt-BR" sz="2400" u="sng" dirty="0">
                <a:solidFill>
                  <a:srgbClr val="FFFF00"/>
                </a:solidFill>
                <a:ea typeface="Calibri"/>
                <a:cs typeface="Calibri"/>
                <a:sym typeface="Calibri"/>
              </a:rPr>
              <a:t>, </a:t>
            </a:r>
            <a:r>
              <a:rPr lang="pt-BR" sz="2400" b="1" u="sng" dirty="0">
                <a:solidFill>
                  <a:srgbClr val="FFFF00"/>
                </a:solidFill>
                <a:ea typeface="Calibri"/>
                <a:cs typeface="Calibri"/>
                <a:sym typeface="Calibri"/>
              </a:rPr>
              <a:t>retorno</a:t>
            </a:r>
            <a:r>
              <a:rPr lang="pt-BR" sz="2400" u="sng" dirty="0">
                <a:solidFill>
                  <a:srgbClr val="FFFF00"/>
                </a:solidFill>
                <a:ea typeface="Calibri"/>
                <a:cs typeface="Calibri"/>
                <a:sym typeface="Calibri"/>
              </a:rPr>
              <a:t> ou </a:t>
            </a:r>
            <a:r>
              <a:rPr lang="pt-BR" sz="2400" b="1" u="sng" dirty="0">
                <a:solidFill>
                  <a:srgbClr val="FFFF00"/>
                </a:solidFill>
                <a:ea typeface="Calibri"/>
                <a:cs typeface="Calibri"/>
                <a:sym typeface="Calibri"/>
              </a:rPr>
              <a:t>adequada integração </a:t>
            </a:r>
            <a:r>
              <a:rPr lang="pt-BR" sz="2400" dirty="0">
                <a:solidFill>
                  <a:srgbClr val="FFFF00"/>
                </a:solidFill>
                <a:ea typeface="Calibri"/>
                <a:cs typeface="Calibri"/>
                <a:sym typeface="Calibri"/>
              </a:rPr>
              <a:t>ao seu grupo escolar correspondente, como parte do direito de atenção integral (BRASIL, 2002, p. 13).</a:t>
            </a:r>
          </a:p>
        </p:txBody>
      </p:sp>
      <p:sp>
        <p:nvSpPr>
          <p:cNvPr id="2" name="Retângulo 1"/>
          <p:cNvSpPr/>
          <p:nvPr/>
        </p:nvSpPr>
        <p:spPr>
          <a:xfrm>
            <a:off x="640077" y="5314027"/>
            <a:ext cx="11006050" cy="1323439"/>
          </a:xfrm>
          <a:prstGeom prst="rect">
            <a:avLst/>
          </a:prstGeom>
        </p:spPr>
        <p:txBody>
          <a:bodyPr wrap="square">
            <a:spAutoFit/>
          </a:bodyPr>
          <a:lstStyle/>
          <a:p>
            <a:pPr algn="just">
              <a:spcBef>
                <a:spcPts val="1600"/>
              </a:spcBef>
              <a:buSzPts val="1920"/>
            </a:pPr>
            <a:r>
              <a:rPr lang="pt-BR" sz="2000" dirty="0">
                <a:solidFill>
                  <a:srgbClr val="FFFF00"/>
                </a:solidFill>
                <a:ea typeface="Calibri"/>
                <a:cs typeface="Calibri"/>
                <a:sym typeface="Calibri"/>
              </a:rPr>
              <a:t>PNEE-EI/2008 – crítica das autoras/es: reduz o público a estudantes com deficiência, TGD e AH/S </a:t>
            </a:r>
            <a:r>
              <a:rPr lang="pt-BR" sz="2000" dirty="0">
                <a:solidFill>
                  <a:srgbClr val="FFFF00"/>
                </a:solidFill>
                <a:ea typeface="Calibri"/>
                <a:cs typeface="Calibri"/>
                <a:sym typeface="Wingdings" panose="05000000000000000000" pitchFamily="2" charset="2"/>
              </a:rPr>
              <a:t> gerando repasse de recursos públicos a este público  “[...] provocou dificuldades na manutenção dos atendimentos educacionais hospitalares e domiciliares, direito garantido aos estudantes em processo de tratamento.” (p. 428)</a:t>
            </a:r>
            <a:endParaRPr lang="pt-BR" sz="2000" dirty="0">
              <a:solidFill>
                <a:srgbClr val="FFFF00"/>
              </a:solidFill>
              <a:ea typeface="Calibri"/>
              <a:cs typeface="Calibri"/>
              <a:sym typeface="Calibri"/>
            </a:endParaRPr>
          </a:p>
        </p:txBody>
      </p:sp>
    </p:spTree>
    <p:extLst>
      <p:ext uri="{BB962C8B-B14F-4D97-AF65-F5344CB8AC3E}">
        <p14:creationId xmlns:p14="http://schemas.microsoft.com/office/powerpoint/2010/main" val="108262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Google Shape;90;p1"/>
          <p:cNvSpPr txBox="1">
            <a:spLocks/>
          </p:cNvSpPr>
          <p:nvPr/>
        </p:nvSpPr>
        <p:spPr>
          <a:xfrm>
            <a:off x="481262" y="562284"/>
            <a:ext cx="11069054" cy="5838516"/>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1600"/>
              </a:spcBef>
              <a:buSzPts val="1920"/>
              <a:buNone/>
            </a:pPr>
            <a:r>
              <a:rPr lang="pt-BR" dirty="0">
                <a:solidFill>
                  <a:srgbClr val="FFFF00"/>
                </a:solidFill>
                <a:ea typeface="Calibri"/>
                <a:cs typeface="Calibri"/>
                <a:sym typeface="Calibri"/>
              </a:rPr>
              <a:t>CAPACITISMO</a:t>
            </a:r>
          </a:p>
          <a:p>
            <a:pPr marL="0" indent="0" algn="just">
              <a:lnSpc>
                <a:spcPct val="150000"/>
              </a:lnSpc>
              <a:spcBef>
                <a:spcPts val="1600"/>
              </a:spcBef>
              <a:buSzPts val="1920"/>
              <a:buNone/>
            </a:pPr>
            <a:r>
              <a:rPr lang="pt-BR" dirty="0">
                <a:solidFill>
                  <a:srgbClr val="FFFF00"/>
                </a:solidFill>
                <a:ea typeface="Calibri"/>
                <a:cs typeface="Calibri"/>
                <a:sym typeface="Calibri"/>
              </a:rPr>
              <a:t>“[...] sistema estrutural de opressão que hierarquiza e naturaliza as habilidades humanas, sugerindo um afastamento da capacidade em função do impedimento corporal e, assim, produzindo uma leitura das pessoas com deficiência como incapazes tanto de desempenhar os papéis que se espera de uma pessoa sem deficiência quanto de gerir a própria vida (CAMPBELL, 2009; DIAS, 2013; GESSER; BLOCK; MELLO, 2020; MELLO, 2016, 2019; TAYLOR, 2017).” (p. 512).</a:t>
            </a:r>
          </a:p>
        </p:txBody>
      </p:sp>
    </p:spTree>
    <p:extLst>
      <p:ext uri="{BB962C8B-B14F-4D97-AF65-F5344CB8AC3E}">
        <p14:creationId xmlns:p14="http://schemas.microsoft.com/office/powerpoint/2010/main" val="356154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96;p2"/>
          <p:cNvSpPr txBox="1">
            <a:spLocks/>
          </p:cNvSpPr>
          <p:nvPr/>
        </p:nvSpPr>
        <p:spPr>
          <a:xfrm>
            <a:off x="217352" y="199202"/>
            <a:ext cx="11836103" cy="881454"/>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Font typeface="Arial" panose="020B0604020202020204" pitchFamily="34" charset="0"/>
              <a:buNone/>
            </a:pPr>
            <a:r>
              <a:rPr lang="pt-BR" dirty="0">
                <a:solidFill>
                  <a:srgbClr val="FFFF00"/>
                </a:solidFill>
                <a:latin typeface="Calibri"/>
                <a:ea typeface="Calibri"/>
                <a:cs typeface="Calibri"/>
                <a:sym typeface="Calibri"/>
              </a:rPr>
              <a:t>Inclusão de crianças com deficiência nos anos iniciais da educação básica: olhares docentes (PIECZKOWSKI; CAVALHEIRO, 2015)</a:t>
            </a:r>
          </a:p>
        </p:txBody>
      </p:sp>
      <p:sp>
        <p:nvSpPr>
          <p:cNvPr id="3" name="Google Shape;96;p2"/>
          <p:cNvSpPr txBox="1">
            <a:spLocks/>
          </p:cNvSpPr>
          <p:nvPr/>
        </p:nvSpPr>
        <p:spPr>
          <a:xfrm>
            <a:off x="217352" y="1199498"/>
            <a:ext cx="11836103" cy="4835542"/>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None/>
            </a:pPr>
            <a:r>
              <a:rPr lang="pt-BR" sz="2600" dirty="0">
                <a:solidFill>
                  <a:srgbClr val="FFFF00"/>
                </a:solidFill>
                <a:ea typeface="Calibri"/>
                <a:cs typeface="Calibri"/>
                <a:sym typeface="Calibri"/>
              </a:rPr>
              <a:t>Educação inclusiva “[...] proposta em que é necessário não só o acesso à escola, mas também a permanência e aprendizagem de todos e onde os mecanismos de seleção e discriminação, até então utilizados, são substituídos por procedimentos de identificação e remoção das barreiras para a aprendizagem (GLAT, 2007, p. 16).” (p. 1342)</a:t>
            </a:r>
          </a:p>
          <a:p>
            <a:pPr marL="0" indent="0" algn="just">
              <a:lnSpc>
                <a:spcPct val="95000"/>
              </a:lnSpc>
              <a:spcBef>
                <a:spcPts val="1600"/>
              </a:spcBef>
              <a:buSzPts val="1920"/>
              <a:buNone/>
            </a:pPr>
            <a:r>
              <a:rPr lang="pt-BR" sz="2600" dirty="0">
                <a:solidFill>
                  <a:srgbClr val="FFFF00"/>
                </a:solidFill>
                <a:ea typeface="Calibri"/>
                <a:cs typeface="Calibri"/>
                <a:sym typeface="Calibri"/>
              </a:rPr>
              <a:t>Visa “[...] garantir o ‘acesso ao ensino regular com participação, aprendizagem e continuidade nos níveis mais elevados do ensino; transversalidade da modalidade de educação especial desde a educação infantil até a educação superior´ (BRASIL, 2008, p. 8)” (p. 1344)</a:t>
            </a:r>
            <a:endParaRPr lang="pt-BR" sz="2600" dirty="0"/>
          </a:p>
          <a:p>
            <a:pPr marL="0" indent="0" algn="just">
              <a:lnSpc>
                <a:spcPct val="95000"/>
              </a:lnSpc>
              <a:spcBef>
                <a:spcPts val="1600"/>
              </a:spcBef>
              <a:buSzPts val="1920"/>
              <a:buNone/>
            </a:pPr>
            <a:r>
              <a:rPr lang="pt-BR" sz="2600" dirty="0">
                <a:solidFill>
                  <a:srgbClr val="FFFF00"/>
                </a:solidFill>
                <a:ea typeface="Calibri"/>
                <a:cs typeface="Calibri"/>
                <a:sym typeface="Calibri"/>
              </a:rPr>
              <a:t>Características da educação especial – transversal / complementar e suplementar / AEE SRM - contraturno e AEE colaborativo (p. 1344) </a:t>
            </a:r>
            <a:endParaRPr lang="pt-BR" sz="2600" dirty="0"/>
          </a:p>
        </p:txBody>
      </p:sp>
    </p:spTree>
    <p:extLst>
      <p:ext uri="{BB962C8B-B14F-4D97-AF65-F5344CB8AC3E}">
        <p14:creationId xmlns:p14="http://schemas.microsoft.com/office/powerpoint/2010/main" val="115743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96;p2"/>
          <p:cNvSpPr txBox="1">
            <a:spLocks/>
          </p:cNvSpPr>
          <p:nvPr/>
        </p:nvSpPr>
        <p:spPr>
          <a:xfrm>
            <a:off x="181872" y="129297"/>
            <a:ext cx="11836103" cy="6606151"/>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Inclusão/exclusão – ambivalências</a:t>
            </a:r>
            <a:endParaRPr lang="pt-BR" sz="2600" dirty="0">
              <a:sym typeface="Calibri"/>
            </a:endParaRPr>
          </a:p>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“Colocamos o outro para dentro de um espaço comum - concreto ou simbólico, pouco importa - para que se garantam saberes sobre esse outro e desde que esse outro continue a ser ‘um outro’” (VEIGA-NETO, 2008, p. 17) (p. 1347)</a:t>
            </a:r>
          </a:p>
          <a:p>
            <a:pPr marL="0" indent="0" algn="just">
              <a:lnSpc>
                <a:spcPct val="95000"/>
              </a:lnSpc>
              <a:spcBef>
                <a:spcPts val="1600"/>
              </a:spcBef>
              <a:buSzPts val="1920"/>
              <a:buNone/>
            </a:pPr>
            <a:r>
              <a:rPr lang="pt-BR" sz="2600" dirty="0">
                <a:solidFill>
                  <a:srgbClr val="FFFF00"/>
                </a:solidFill>
                <a:ea typeface="Calibri"/>
                <a:cs typeface="Calibri"/>
                <a:sym typeface="Calibri"/>
              </a:rPr>
              <a:t>“[...] ao tratarem a diferença como diversidade, as Políticas de Inclusão - nos modos como vêm sendo formuladas e em parte executadas no Brasil - parecem ignorar a diferença” (VEIGA-NETO; LOPES, 2007. p. 949). (p. 1347)</a:t>
            </a:r>
          </a:p>
          <a:p>
            <a:pPr marL="0" indent="0" algn="just">
              <a:lnSpc>
                <a:spcPct val="95000"/>
              </a:lnSpc>
              <a:spcBef>
                <a:spcPts val="1600"/>
              </a:spcBef>
              <a:buSzPts val="1920"/>
              <a:buNone/>
            </a:pPr>
            <a:r>
              <a:rPr lang="pt-BR" sz="2600" dirty="0">
                <a:solidFill>
                  <a:srgbClr val="FFFF00"/>
                </a:solidFill>
                <a:cs typeface="Calibri"/>
                <a:sym typeface="Calibri"/>
              </a:rPr>
              <a:t>“Se não conseguirmos romper com a lógica do enquadramento, da categorização, da classificação, da normalização, da normatização, estaremos criando um novo grupo de excluídos, ironicamente denominados de ‘os incluídos’ (PIECZKOWSKI, 2014, p. 213).” (p. 1352)</a:t>
            </a:r>
            <a:endParaRPr lang="pt-BR" sz="2600" dirty="0"/>
          </a:p>
          <a:p>
            <a:pPr marL="0" indent="0" algn="just">
              <a:lnSpc>
                <a:spcPct val="95000"/>
              </a:lnSpc>
              <a:spcBef>
                <a:spcPts val="1600"/>
              </a:spcBef>
              <a:buSzPts val="1920"/>
              <a:buNone/>
            </a:pPr>
            <a:r>
              <a:rPr lang="pt-BR" sz="2600" dirty="0">
                <a:solidFill>
                  <a:srgbClr val="FFFF00"/>
                </a:solidFill>
                <a:ea typeface="Calibri"/>
                <a:cs typeface="Calibri"/>
                <a:sym typeface="Calibri"/>
              </a:rPr>
              <a:t>“Suspeitamos, porém, da falácia da inclusão circulando em discursos romanceados, que não se concretizam. Não podemos denominar de inclusão o estar, é preciso também pertencer, aprender, ter o direito de ser diferente reconhecido.(p. 1354)</a:t>
            </a:r>
          </a:p>
        </p:txBody>
      </p:sp>
    </p:spTree>
    <p:extLst>
      <p:ext uri="{BB962C8B-B14F-4D97-AF65-F5344CB8AC3E}">
        <p14:creationId xmlns:p14="http://schemas.microsoft.com/office/powerpoint/2010/main" val="33788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101;p3"/>
          <p:cNvSpPr txBox="1">
            <a:spLocks/>
          </p:cNvSpPr>
          <p:nvPr/>
        </p:nvSpPr>
        <p:spPr>
          <a:xfrm>
            <a:off x="134224" y="165950"/>
            <a:ext cx="11935855" cy="1280465"/>
          </a:xfrm>
          <a:prstGeom prst="rect">
            <a:avLst/>
          </a:prstGeom>
          <a:solidFill>
            <a:schemeClr val="dk1"/>
          </a:solidFill>
          <a:ln>
            <a:noFill/>
          </a:ln>
        </p:spPr>
        <p:txBody>
          <a:bodyPr spcFirstLastPara="1" wrap="square"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Font typeface="Arial" panose="020B0604020202020204" pitchFamily="34" charset="0"/>
              <a:buNone/>
            </a:pPr>
            <a:r>
              <a:rPr lang="pt-BR" dirty="0">
                <a:solidFill>
                  <a:srgbClr val="FFFF00"/>
                </a:solidFill>
                <a:ea typeface="Calibri"/>
                <a:cs typeface="Calibri"/>
                <a:sym typeface="Calibri"/>
              </a:rPr>
              <a:t>Educação inclusiva: o trabalho pedagógico com alunos público-alvo da educação especial do ensino fundamental II na sala de aula comum (FERREIRA; CARNEIRO, 2016)</a:t>
            </a:r>
            <a:endParaRPr lang="pt-BR" sz="3200" dirty="0"/>
          </a:p>
        </p:txBody>
      </p:sp>
      <p:sp>
        <p:nvSpPr>
          <p:cNvPr id="3" name="Google Shape;101;p3"/>
          <p:cNvSpPr txBox="1">
            <a:spLocks/>
          </p:cNvSpPr>
          <p:nvPr/>
        </p:nvSpPr>
        <p:spPr>
          <a:xfrm>
            <a:off x="311561" y="1895303"/>
            <a:ext cx="11581179" cy="4438996"/>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Educação inclusiva </a:t>
            </a:r>
          </a:p>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    Desafios (e resistências) </a:t>
            </a:r>
          </a:p>
          <a:p>
            <a:pPr marL="0" indent="0" algn="just">
              <a:lnSpc>
                <a:spcPct val="95000"/>
              </a:lnSpc>
              <a:spcBef>
                <a:spcPts val="1600"/>
              </a:spcBef>
              <a:buSzPts val="1920"/>
              <a:buNone/>
            </a:pPr>
            <a:r>
              <a:rPr lang="pt-BR" sz="2600" dirty="0">
                <a:solidFill>
                  <a:srgbClr val="FFFF00"/>
                </a:solidFill>
                <a:ea typeface="Calibri"/>
                <a:cs typeface="Calibri"/>
                <a:sym typeface="Calibri"/>
              </a:rPr>
              <a:t>“[...] necessário haver uma verdadeira metamorfose no modelo único de escola que temos, em virtude de que falta muito para que as escolas se tornem inclusivas, uma vez que estão alicerçadas em um modelo homogeneizador e consequentemente excludente.” (p. 978)</a:t>
            </a:r>
          </a:p>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Existem dúvidas em relação às funções e atribuições do professor especializado </a:t>
            </a:r>
          </a:p>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		</a:t>
            </a:r>
            <a:r>
              <a:rPr lang="pt-BR" sz="2600" u="sng" dirty="0">
                <a:solidFill>
                  <a:srgbClr val="FFFF00"/>
                </a:solidFill>
                <a:ea typeface="Calibri"/>
                <a:cs typeface="Calibri"/>
                <a:sym typeface="Calibri"/>
              </a:rPr>
              <a:t>(Res. 4/2009)</a:t>
            </a:r>
            <a:endParaRPr lang="pt-BR" sz="2600" u="sng" dirty="0"/>
          </a:p>
        </p:txBody>
      </p:sp>
    </p:spTree>
    <p:extLst>
      <p:ext uri="{BB962C8B-B14F-4D97-AF65-F5344CB8AC3E}">
        <p14:creationId xmlns:p14="http://schemas.microsoft.com/office/powerpoint/2010/main" val="198649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Google Shape;101;p3"/>
          <p:cNvSpPr txBox="1">
            <a:spLocks/>
          </p:cNvSpPr>
          <p:nvPr/>
        </p:nvSpPr>
        <p:spPr>
          <a:xfrm>
            <a:off x="256145" y="216131"/>
            <a:ext cx="11581179" cy="6450676"/>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O que é preciso fazer?</a:t>
            </a:r>
          </a:p>
          <a:p>
            <a:pPr marL="0" indent="0" algn="just">
              <a:lnSpc>
                <a:spcPct val="95000"/>
              </a:lnSpc>
              <a:spcBef>
                <a:spcPts val="1600"/>
              </a:spcBef>
              <a:buSzPts val="1920"/>
              <a:buFont typeface="Arial" panose="020B0604020202020204" pitchFamily="34" charset="0"/>
              <a:buNone/>
            </a:pPr>
            <a:r>
              <a:rPr lang="pt-BR" sz="2600" dirty="0">
                <a:solidFill>
                  <a:srgbClr val="FFFF00"/>
                </a:solidFill>
                <a:ea typeface="Calibri"/>
                <a:cs typeface="Calibri"/>
                <a:sym typeface="Calibri"/>
              </a:rPr>
              <a:t>. articulação do trabalho: professora de classe comum, coordenação pedagógica, professora especializada (p. 981)</a:t>
            </a:r>
          </a:p>
          <a:p>
            <a:pPr marL="0" indent="0" algn="just">
              <a:lnSpc>
                <a:spcPct val="95000"/>
              </a:lnSpc>
              <a:spcBef>
                <a:spcPts val="1600"/>
              </a:spcBef>
              <a:buSzPts val="1920"/>
              <a:buFont typeface="Arial" panose="020B0604020202020204" pitchFamily="34" charset="0"/>
              <a:buNone/>
            </a:pPr>
            <a:r>
              <a:rPr lang="pt-BR" sz="2600" dirty="0">
                <a:solidFill>
                  <a:srgbClr val="FFFF00"/>
                </a:solidFill>
                <a:cs typeface="Calibri"/>
                <a:sym typeface="Calibri"/>
              </a:rPr>
              <a:t>. formação inicial e continuada (em serviço)</a:t>
            </a:r>
          </a:p>
          <a:p>
            <a:pPr marL="0" indent="0" algn="just">
              <a:lnSpc>
                <a:spcPct val="95000"/>
              </a:lnSpc>
              <a:spcBef>
                <a:spcPts val="1600"/>
              </a:spcBef>
              <a:buSzPts val="1920"/>
              <a:buFont typeface="Arial" panose="020B0604020202020204" pitchFamily="34" charset="0"/>
              <a:buNone/>
            </a:pPr>
            <a:r>
              <a:rPr lang="pt-BR" sz="2600" dirty="0">
                <a:solidFill>
                  <a:srgbClr val="FFFF00"/>
                </a:solidFill>
                <a:cs typeface="Calibri"/>
                <a:sym typeface="Calibri"/>
              </a:rPr>
              <a:t>. identificar e eliminar de barreiras</a:t>
            </a:r>
          </a:p>
          <a:p>
            <a:pPr marL="0" indent="0" algn="just">
              <a:lnSpc>
                <a:spcPct val="95000"/>
              </a:lnSpc>
              <a:spcBef>
                <a:spcPts val="1600"/>
              </a:spcBef>
              <a:buSzPts val="1920"/>
              <a:buNone/>
            </a:pPr>
            <a:r>
              <a:rPr lang="pt-BR" sz="2600" dirty="0">
                <a:solidFill>
                  <a:srgbClr val="FFFF00"/>
                </a:solidFill>
              </a:rPr>
              <a:t>“[...] trabalho pedagógico [...] evidente uma improvisação pedagógica, ou seja, deixar fazer e acontecer, sem nenhum direcionamento das atividades didático-pedagógicas para esses alunos, fato esse que ocorre principalmente pela inexistência do profissional e/ou trabalho do professor da educação especial na sala de recursos que estabeleça uma ligação junto ao professor da sala de aula comum.” (p. 983)</a:t>
            </a:r>
          </a:p>
          <a:p>
            <a:pPr marL="0" indent="0" algn="just">
              <a:lnSpc>
                <a:spcPct val="95000"/>
              </a:lnSpc>
              <a:spcBef>
                <a:spcPts val="1600"/>
              </a:spcBef>
              <a:buSzPts val="1920"/>
              <a:buNone/>
            </a:pPr>
            <a:r>
              <a:rPr lang="pt-BR" sz="2600" dirty="0">
                <a:solidFill>
                  <a:srgbClr val="FFFF00"/>
                </a:solidFill>
              </a:rPr>
              <a:t>não investimento na “[...] construção de uma rede de apoio em que a família participe efetivamente do processo educacional [...].” (p. 983)</a:t>
            </a:r>
          </a:p>
        </p:txBody>
      </p:sp>
    </p:spTree>
    <p:extLst>
      <p:ext uri="{BB962C8B-B14F-4D97-AF65-F5344CB8AC3E}">
        <p14:creationId xmlns:p14="http://schemas.microsoft.com/office/powerpoint/2010/main" val="353224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Google Shape;106;p4"/>
          <p:cNvSpPr txBox="1">
            <a:spLocks/>
          </p:cNvSpPr>
          <p:nvPr/>
        </p:nvSpPr>
        <p:spPr>
          <a:xfrm>
            <a:off x="134225" y="149325"/>
            <a:ext cx="11941397" cy="947955"/>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0"/>
              </a:spcBef>
              <a:buSzPts val="1920"/>
              <a:buFont typeface="Arial" panose="020B0604020202020204" pitchFamily="34" charset="0"/>
              <a:buNone/>
            </a:pPr>
            <a:r>
              <a:rPr lang="pt-BR" dirty="0">
                <a:solidFill>
                  <a:srgbClr val="FFFF00"/>
                </a:solidFill>
                <a:latin typeface="Calibri"/>
                <a:ea typeface="Calibri"/>
                <a:cs typeface="Calibri"/>
                <a:sym typeface="Calibri"/>
              </a:rPr>
              <a:t>Inclusão escolar no ensino médio: desafios à prática docente (GARCIA; DINIZ; MARTINS, 2016)</a:t>
            </a:r>
          </a:p>
        </p:txBody>
      </p:sp>
      <p:sp>
        <p:nvSpPr>
          <p:cNvPr id="3" name="Google Shape;106;p4"/>
          <p:cNvSpPr txBox="1">
            <a:spLocks/>
          </p:cNvSpPr>
          <p:nvPr/>
        </p:nvSpPr>
        <p:spPr>
          <a:xfrm>
            <a:off x="348969" y="1340718"/>
            <a:ext cx="11511907" cy="4767852"/>
          </a:xfrm>
          <a:prstGeom prst="rect">
            <a:avLst/>
          </a:prstGeom>
          <a:solidFill>
            <a:schemeClr val="dk1"/>
          </a:solidFill>
          <a:ln>
            <a:noFill/>
          </a:ln>
        </p:spPr>
        <p:txBody>
          <a:bodyPr spcFirstLastPara="1" wrap="square" lIns="91425" tIns="45700" rIns="91425" bIns="4570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95000"/>
              </a:lnSpc>
              <a:spcBef>
                <a:spcPts val="1600"/>
              </a:spcBef>
              <a:buSzPts val="1920"/>
              <a:buFont typeface="Arial" panose="020B0604020202020204" pitchFamily="34" charset="0"/>
              <a:buNone/>
            </a:pPr>
            <a:r>
              <a:rPr lang="pt-BR" sz="2400" dirty="0">
                <a:solidFill>
                  <a:srgbClr val="FFFF00"/>
                </a:solidFill>
                <a:latin typeface="Calibri"/>
                <a:ea typeface="Calibri"/>
                <a:cs typeface="Calibri"/>
                <a:sym typeface="Calibri"/>
              </a:rPr>
              <a:t>Inclusão e qualidade da educação geral </a:t>
            </a:r>
          </a:p>
          <a:p>
            <a:pPr marL="0" indent="0" algn="just">
              <a:lnSpc>
                <a:spcPct val="95000"/>
              </a:lnSpc>
              <a:spcBef>
                <a:spcPts val="1600"/>
              </a:spcBef>
              <a:buSzPts val="1920"/>
              <a:buNone/>
            </a:pPr>
            <a:r>
              <a:rPr lang="pt-BR" sz="2400" dirty="0">
                <a:solidFill>
                  <a:srgbClr val="FFFF00"/>
                </a:solidFill>
                <a:ea typeface="Calibri"/>
                <a:cs typeface="Calibri"/>
                <a:sym typeface="Calibri"/>
              </a:rPr>
              <a:t>“[...] condições: quantidade de alunos em cada turma que atende, horário de trabalho, tempo disponível para preparação das aulas, apoio de profissional preparado para o acompanhamento contribuindo para sua prática educativa, qualidade dos recursos didáticos existentes na escola, reuniões de estudo, entre outros.” (p</a:t>
            </a:r>
            <a:r>
              <a:rPr lang="pt-BR" sz="2400" dirty="0">
                <a:solidFill>
                  <a:srgbClr val="FFFF00"/>
                </a:solidFill>
                <a:latin typeface="Calibri"/>
                <a:ea typeface="Calibri"/>
                <a:cs typeface="Calibri"/>
                <a:sym typeface="Calibri"/>
              </a:rPr>
              <a:t>. 1002)</a:t>
            </a:r>
            <a:endParaRPr lang="pt-BR" dirty="0"/>
          </a:p>
          <a:p>
            <a:pPr marL="0" indent="0" algn="just">
              <a:lnSpc>
                <a:spcPct val="95000"/>
              </a:lnSpc>
              <a:spcBef>
                <a:spcPts val="1600"/>
              </a:spcBef>
              <a:buSzPts val="1920"/>
              <a:buNone/>
            </a:pPr>
            <a:r>
              <a:rPr lang="pt-BR" sz="2400" dirty="0">
                <a:solidFill>
                  <a:srgbClr val="FFFF00"/>
                </a:solidFill>
                <a:latin typeface="Calibri"/>
                <a:ea typeface="Calibri"/>
                <a:cs typeface="Calibri"/>
                <a:sym typeface="Calibri"/>
              </a:rPr>
              <a:t>. política de f</a:t>
            </a:r>
            <a:r>
              <a:rPr lang="pt-BR" sz="2400" dirty="0">
                <a:solidFill>
                  <a:srgbClr val="FFFF00"/>
                </a:solidFill>
                <a:ea typeface="Calibri"/>
                <a:cs typeface="Calibri"/>
                <a:sym typeface="Calibri"/>
              </a:rPr>
              <a:t>ormação docente – “[...] que atue na direção de preparar sujeitos críticos, autônomos, criativos, humanos, capazes de atuar de forma dinâmica e positiva.” [...] com vistas a atender princípios inclusivos.” (p. 1002)</a:t>
            </a:r>
            <a:endParaRPr lang="pt-BR" sz="2400" dirty="0"/>
          </a:p>
          <a:p>
            <a:pPr marL="0" indent="0" algn="just">
              <a:lnSpc>
                <a:spcPct val="95000"/>
              </a:lnSpc>
              <a:spcBef>
                <a:spcPts val="1600"/>
              </a:spcBef>
              <a:buSzPts val="1920"/>
              <a:buNone/>
            </a:pPr>
            <a:r>
              <a:rPr lang="pt-BR" sz="2400" dirty="0">
                <a:solidFill>
                  <a:srgbClr val="FFFF00"/>
                </a:solidFill>
                <a:ea typeface="Calibri"/>
                <a:cs typeface="Calibri"/>
                <a:sym typeface="Calibri"/>
              </a:rPr>
              <a:t>“[...] portanto, repensar a instituição escola, com vistas a ultrapassar seus muros, rever seu projeto político-pedagógico, trabalhar em rede, numa visão multidisciplinar, organizar estratégias diversificadas [...]” </a:t>
            </a:r>
            <a:r>
              <a:rPr lang="pt-BR" sz="2400" dirty="0">
                <a:solidFill>
                  <a:srgbClr val="FFFF00"/>
                </a:solidFill>
                <a:latin typeface="Calibri"/>
                <a:ea typeface="Calibri"/>
                <a:cs typeface="Calibri"/>
                <a:sym typeface="Calibri"/>
              </a:rPr>
              <a:t>(p. 1003)</a:t>
            </a:r>
            <a:endParaRPr lang="pt-BR" dirty="0">
              <a:sym typeface="Calibri"/>
            </a:endParaRPr>
          </a:p>
        </p:txBody>
      </p:sp>
    </p:spTree>
    <p:extLst>
      <p:ext uri="{BB962C8B-B14F-4D97-AF65-F5344CB8AC3E}">
        <p14:creationId xmlns:p14="http://schemas.microsoft.com/office/powerpoint/2010/main" val="180092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2822</Words>
  <Application>Microsoft Office PowerPoint</Application>
  <PresentationFormat>Widescreen</PresentationFormat>
  <Paragraphs>204</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Rosângela Prieto</cp:lastModifiedBy>
  <cp:revision>44</cp:revision>
  <dcterms:created xsi:type="dcterms:W3CDTF">2023-05-28T12:28:42Z</dcterms:created>
  <dcterms:modified xsi:type="dcterms:W3CDTF">2023-06-20T06:56:12Z</dcterms:modified>
</cp:coreProperties>
</file>