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1" r:id="rId12"/>
    <p:sldId id="320" r:id="rId13"/>
    <p:sldId id="322" r:id="rId14"/>
    <p:sldId id="323" r:id="rId15"/>
    <p:sldId id="325" r:id="rId16"/>
    <p:sldId id="326" r:id="rId17"/>
    <p:sldId id="327" r:id="rId18"/>
    <p:sldId id="328" r:id="rId19"/>
    <p:sldId id="329" r:id="rId20"/>
    <p:sldId id="331" r:id="rId21"/>
    <p:sldId id="332" r:id="rId22"/>
    <p:sldId id="333" r:id="rId23"/>
    <p:sldId id="334" r:id="rId24"/>
    <p:sldId id="335" r:id="rId25"/>
    <p:sldId id="336" r:id="rId26"/>
    <p:sldId id="330" r:id="rId27"/>
    <p:sldId id="339" r:id="rId28"/>
    <p:sldId id="338" r:id="rId29"/>
    <p:sldId id="340" r:id="rId30"/>
    <p:sldId id="341" r:id="rId31"/>
    <p:sldId id="342" r:id="rId32"/>
    <p:sldId id="343" r:id="rId33"/>
    <p:sldId id="345" r:id="rId34"/>
    <p:sldId id="344" r:id="rId35"/>
    <p:sldId id="346" r:id="rId36"/>
    <p:sldId id="310" r:id="rId37"/>
    <p:sldId id="311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67DAA-BAE7-847B-EB72-8635E411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2676BF-DFB7-135F-A4DA-F86FEFDD3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B964DD-A312-0506-2A80-50589A05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066C1F-962A-1F46-BB39-AD006121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283768-1BBF-1138-0A36-3A907318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53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0A21-0EF8-21BE-F538-1BD3184B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4EAD0B-5F82-2775-C9CE-DCF4483A3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39C34-0C26-1D80-391E-43C8C91D8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3FB4E8-0380-4356-5B29-0B2EAB79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3AF357-928D-149A-7CC5-0AE2E11A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C8D301-30A0-B70F-75E9-743C3329D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22E717-408F-FC3C-42B0-47C4CF868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3D8D88-42CD-109B-CC53-EC1B47F7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BF3250-2C81-A757-4688-CC8B872A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77E346-7D0D-CB99-46EF-458E6C9E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6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F9336-1EF6-C6E2-85C0-985309A7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68FA07-7079-B5EA-9E3C-0E05010E9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2293AB-48A4-FA52-9572-269FCB10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44411-0D49-C29E-F27D-AC6003BB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E6DD43-BD5B-5F48-BCAF-A52CE67C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02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AAA0E-E9E0-C2C3-869B-C272558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22BA40-688F-8F9E-83FC-729195A90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E67913-D39F-58FA-5893-2FD511C2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FB0AB9-FE6E-DAD0-68DD-CF079BB3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021D1D-0EBE-4236-030D-7DBD4309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91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3A0B9-8879-EF12-BD27-41640FE0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CF75AD-4EEA-ACB9-684D-1A5F75B97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503A2B-FC15-5203-839E-FEA243CB6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998551-3012-4CF1-F1EC-C20DD42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281B37-B41A-94E0-4ECC-A4D75CCF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B71245-05C0-A814-7033-FD6F8322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66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8EE1B-B564-A48F-E852-B46739D1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37054D-8FB2-5A24-DDC8-6183CEC4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4D06F5-7C19-A75D-F82D-BEA610B9E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F0AC5A-6363-F987-5280-76B26874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673F1F-8915-1CD6-782B-A8277385C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34A0AD-6040-304E-0E0A-735965B5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30D66C-0C82-9D89-4663-FF50020C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6C9282-E01E-61CF-C7A8-B9B404D8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22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0B93C-42AF-E2F0-B736-EC9DC264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3817AF-8CDE-5078-B215-774D926A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0C51E7-253F-2EBE-6186-473A6966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FBE613F-3846-250E-186F-8F952371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93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DEFF1C7-9A1A-2C3A-367D-AFA1D01E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A239FF8-2F12-F080-FF51-288D3DB7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B9B46D-03A3-008D-382E-4B9B542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51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01F5D-A0A4-1E4D-C8A1-C2EC7A6D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DECBEB-4AAB-8730-2826-30583814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F0CB89-CBB6-A224-1A37-87B8E3A3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212B3E-540C-8A5A-3E2E-BB71AC9B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FEAED3-89AC-5448-95CF-71C0B54A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20941B-6CA0-2060-2FD6-9FF1A18F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12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3DBE5-A250-280D-2556-A49AB46F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F6ABC5-106A-6EF0-E91D-27A94A797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41D6A0-1380-99C7-4C84-5574F4B38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C43054-3F59-5031-9847-02CDEA48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BAE37C-71D1-98EA-198A-48026D5B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CCBD26-E80F-D4AE-FD05-D16350AD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0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1AE3EB-02F4-FBB0-2DBE-41071C6A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68D427-DE6E-0C2A-0530-8507B39DC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0B6327-CBB8-5532-DFC9-E7B659FE1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3D5E-D6DE-4C06-AFE0-0EBCB56A711C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B398E5-5391-8719-479A-29482E76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76C6CE-2FBD-BFC8-C44E-C4DDEFFE2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F3662-DA8A-472B-801A-C72ED1E65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0C6D-2006-6106-D0A4-D96F62962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Aprendizado de máquina aplicado à Fluido Dinâmica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CC523E-6D5B-A95C-B554-830B8634F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2</a:t>
            </a:r>
          </a:p>
          <a:p>
            <a:pPr algn="r"/>
            <a:r>
              <a:rPr lang="pt-BR" sz="2000" dirty="0"/>
              <a:t>Professor: Dr. Vítor A. A. Bortolin</a:t>
            </a:r>
          </a:p>
        </p:txBody>
      </p:sp>
    </p:spTree>
    <p:extLst>
      <p:ext uri="{BB962C8B-B14F-4D97-AF65-F5344CB8AC3E}">
        <p14:creationId xmlns:p14="http://schemas.microsoft.com/office/powerpoint/2010/main" val="153190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D7708-9D0C-773B-3115-FE6A85A3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5259657-0ED1-B286-8551-AC92D213F1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Caótico e aleatório -&gt; estrutura</a:t>
                </a:r>
              </a:p>
              <a:p>
                <a:r>
                  <a:rPr lang="pt-BR" dirty="0"/>
                  <a:t>Escalas -&gt; </a:t>
                </a:r>
                <a:r>
                  <a:rPr lang="pt-BR" dirty="0" err="1"/>
                  <a:t>Edges</a:t>
                </a:r>
                <a:r>
                  <a:rPr lang="pt-BR" dirty="0"/>
                  <a:t> = Vórtex</a:t>
                </a:r>
              </a:p>
              <a:p>
                <a:r>
                  <a:rPr lang="pt-BR" dirty="0"/>
                  <a:t>Escoamento incompressível e 3D</a:t>
                </a:r>
              </a:p>
              <a:p>
                <a:r>
                  <a:rPr lang="pt-BR" dirty="0" err="1"/>
                  <a:t>Vortex</a:t>
                </a:r>
                <a:r>
                  <a:rPr lang="pt-BR" dirty="0"/>
                  <a:t> </a:t>
                </a:r>
                <a:r>
                  <a:rPr lang="pt-BR" dirty="0" err="1"/>
                  <a:t>Stretching</a:t>
                </a:r>
                <a:endParaRPr lang="pt-BR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pt-BR" b="0" dirty="0">
                  <a:ea typeface="Cambria Math" panose="02040503050406030204" pitchFamily="18" charset="0"/>
                </a:endParaRPr>
              </a:p>
              <a:p>
                <a:endParaRPr lang="pt-BR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sub>
                        </m:sSub>
                      </m:den>
                    </m:f>
                  </m:oMath>
                </a14:m>
                <a:endParaRPr lang="pt-BR" b="0" dirty="0">
                  <a:ea typeface="Cambria Math" panose="02040503050406030204" pitchFamily="18" charset="0"/>
                </a:endParaRPr>
              </a:p>
              <a:p>
                <a:endParaRPr lang="pt-BR" dirty="0"/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5259657-0ED1-B286-8551-AC92D213F1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áfico 14">
            <a:extLst>
              <a:ext uri="{FF2B5EF4-FFF2-40B4-BE49-F238E27FC236}">
                <a16:creationId xmlns:a16="http://schemas.microsoft.com/office/drawing/2014/main" id="{C1EE7BF4-56CF-C1C9-2D04-DCF9A2C65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1656" y="2308355"/>
            <a:ext cx="6240344" cy="40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D7708-9D0C-773B-3115-FE6A85A3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259657-0ED1-B286-8551-AC92D213F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 = Inércia/Viscosidade</a:t>
            </a:r>
          </a:p>
          <a:p>
            <a:r>
              <a:rPr lang="pt-BR" dirty="0" err="1"/>
              <a:t>Kolmogorov</a:t>
            </a:r>
            <a:r>
              <a:rPr lang="pt-BR" dirty="0"/>
              <a:t> (1941)</a:t>
            </a:r>
          </a:p>
          <a:p>
            <a:r>
              <a:rPr lang="pt-BR" dirty="0"/>
              <a:t>Múltiplas escalas -&gt; Cascata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2082F1B-0F54-B086-ED7F-DA03C0754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8"/>
          <a:stretch/>
        </p:blipFill>
        <p:spPr>
          <a:xfrm>
            <a:off x="2660115" y="3429000"/>
            <a:ext cx="4634790" cy="33703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8FBDCA-8493-05D5-9511-0CAD92C8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05" y="3429000"/>
            <a:ext cx="2180491" cy="337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BAF3C-01F9-E853-ED90-1120A85B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8CC9EBBB-151D-5A5E-05C0-494A0501D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1° Hipótese: As </a:t>
                </a:r>
                <a:r>
                  <a:rPr lang="pt-BR" dirty="0" err="1"/>
                  <a:t>micro-escalas</a:t>
                </a:r>
                <a:r>
                  <a:rPr lang="pt-BR" dirty="0"/>
                  <a:t> são universais para Re altos.</a:t>
                </a:r>
              </a:p>
              <a:p>
                <a:pPr lvl="1"/>
                <a:r>
                  <a:rPr lang="pt-BR" dirty="0"/>
                  <a:t>Ocorre a dissipação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=1 →</m:t>
                    </m:r>
                    <m:r>
                      <m:rPr>
                        <m:sty m:val="p"/>
                      </m:rPr>
                      <a:rPr lang="pt-BR" b="0" i="1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1/4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1/4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b="0" dirty="0"/>
              </a:p>
              <a:p>
                <a:pPr lvl="1"/>
                <a:r>
                  <a:rPr lang="pt-BR" dirty="0"/>
                  <a:t>Muito pequeno</a:t>
                </a:r>
              </a:p>
              <a:p>
                <a:r>
                  <a:rPr lang="pt-BR" dirty="0"/>
                  <a:t>2° Hipótese: Existe uma escala inercia que transfere energia sem sentir os efeitos viscosos (lei dos -5/3). Fluxo constante.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−5/3</m:t>
                        </m:r>
                      </m:sup>
                    </m:sSup>
                  </m:oMath>
                </a14:m>
                <a:r>
                  <a:rPr lang="pt-BR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~1/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pt-BR" dirty="0"/>
              </a:p>
              <a:p>
                <a:pPr lvl="1"/>
                <a:r>
                  <a:rPr lang="pt-BR" dirty="0"/>
                  <a:t>Análise dimensional e similaridade</a:t>
                </a:r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8CC9EBBB-151D-5A5E-05C0-494A0501D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44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C3DFB-0A4D-F6B9-D6D3-2B91EC96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701D06F-96BE-CEFF-8DCE-11BE7E914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10" y="2577350"/>
            <a:ext cx="4757948" cy="365448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89DA54B-1C06-2BBB-2289-5DF582FEA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84" y="2205020"/>
            <a:ext cx="6556206" cy="42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50E9EC-D2BD-BF9B-B91D-C394FBB5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299B457-B5C8-2402-CFA3-A64956ECD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77142" cy="4351338"/>
              </a:xfrm>
            </p:spPr>
            <p:txBody>
              <a:bodyPr/>
              <a:lstStyle/>
              <a:p>
                <a:r>
                  <a:rPr lang="pt-BR" dirty="0"/>
                  <a:t>Autocorrelação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</m:d>
                  </m:oMath>
                </a14:m>
                <a:endParaRPr lang="pt-BR" b="0" dirty="0"/>
              </a:p>
              <a:p>
                <a:r>
                  <a:rPr lang="pt-BR" dirty="0"/>
                  <a:t>Decaimento, lembrar o passado</a:t>
                </a:r>
              </a:p>
              <a:p>
                <a:endParaRPr lang="pt-BR" dirty="0"/>
              </a:p>
              <a:p>
                <a:r>
                  <a:rPr lang="pt-BR" dirty="0"/>
                  <a:t>Power Spectrum</a:t>
                </a:r>
              </a:p>
              <a:p>
                <a:r>
                  <a:rPr lang="pt-BR" dirty="0"/>
                  <a:t>Energia em diversas escalas</a:t>
                </a:r>
              </a:p>
              <a:p>
                <a:r>
                  <a:rPr lang="pt-BR" dirty="0"/>
                  <a:t>Fourier aplicado a função autocorrelação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299B457-B5C8-2402-CFA3-A64956ECD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77142" cy="4351338"/>
              </a:xfrm>
              <a:blipFill>
                <a:blip r:embed="rId2"/>
                <a:stretch>
                  <a:fillRect l="-2004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F40F419A-FBEA-1D40-3DB5-8D1F392BB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2284"/>
            <a:ext cx="6087001" cy="28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F75FF-CB41-353D-364F-8A70E410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36339-EC54-FFA0-5CFA-8DE79557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Limitações do modelos</a:t>
            </a:r>
          </a:p>
          <a:p>
            <a:pPr lvl="1"/>
            <a:r>
              <a:rPr lang="pt-BR" dirty="0"/>
              <a:t>Isentrópico</a:t>
            </a:r>
          </a:p>
          <a:p>
            <a:pPr lvl="1"/>
            <a:r>
              <a:rPr lang="pt-BR" dirty="0"/>
              <a:t>Intermitência </a:t>
            </a:r>
          </a:p>
          <a:p>
            <a:pPr lvl="1"/>
            <a:r>
              <a:rPr lang="pt-BR" dirty="0"/>
              <a:t>Autossimilaridade </a:t>
            </a:r>
          </a:p>
          <a:p>
            <a:pPr lvl="1"/>
            <a:r>
              <a:rPr lang="pt-BR" dirty="0" err="1"/>
              <a:t>etc</a:t>
            </a:r>
            <a:r>
              <a:rPr lang="pt-BR" dirty="0"/>
              <a:t> </a:t>
            </a:r>
          </a:p>
          <a:p>
            <a:r>
              <a:rPr lang="pt-BR" dirty="0"/>
              <a:t>Muito útil</a:t>
            </a:r>
          </a:p>
          <a:p>
            <a:r>
              <a:rPr lang="pt-BR" dirty="0"/>
              <a:t>Comportamento 2D-&gt; sem </a:t>
            </a:r>
            <a:r>
              <a:rPr lang="pt-BR" dirty="0" err="1"/>
              <a:t>Vortex</a:t>
            </a:r>
            <a:r>
              <a:rPr lang="pt-BR" dirty="0"/>
              <a:t> </a:t>
            </a:r>
            <a:r>
              <a:rPr lang="pt-BR" dirty="0" err="1"/>
              <a:t>Stretching</a:t>
            </a:r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9964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4175D1-DA0B-6BEF-E435-1CD53ED1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B6538FB6-2295-E6DA-F5FE-720183D822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Vorticidade e Energia cinética</a:t>
                </a:r>
              </a:p>
              <a:p>
                <a:r>
                  <a:rPr lang="pt-BR" dirty="0" err="1"/>
                  <a:t>Enstrofia</a:t>
                </a:r>
                <a:r>
                  <a:rPr lang="pt-BR" dirty="0"/>
                  <a:t> : intensidade da </a:t>
                </a:r>
                <a:r>
                  <a:rPr lang="pt-BR" dirty="0" err="1"/>
                  <a:t>vorticidade</a:t>
                </a:r>
                <a:r>
                  <a:rPr lang="pt-BR" dirty="0"/>
                  <a:t> em um fluido</a:t>
                </a:r>
              </a:p>
              <a:p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pt-BR" dirty="0"/>
              </a:p>
              <a:p>
                <a:r>
                  <a:rPr lang="pt-BR" dirty="0"/>
                  <a:t>Cascata de energia reversa</a:t>
                </a:r>
              </a:p>
              <a:p>
                <a:r>
                  <a:rPr lang="pt-BR" dirty="0"/>
                  <a:t>Cascata de </a:t>
                </a:r>
                <a:r>
                  <a:rPr lang="pt-BR" dirty="0" err="1"/>
                  <a:t>vorticidade</a:t>
                </a:r>
                <a:r>
                  <a:rPr lang="pt-BR" dirty="0"/>
                  <a:t> direta</a:t>
                </a:r>
              </a:p>
              <a:p>
                <a:r>
                  <a:rPr lang="pt-BR" dirty="0"/>
                  <a:t>Estruturas coerentes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B6538FB6-2295-E6DA-F5FE-720183D822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AC738C6D-9CF4-CEF8-88D9-4E81B1A47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47" y="2962249"/>
            <a:ext cx="5357857" cy="32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ED2F1-B95F-A808-F71E-C4A7E645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p:pic>
        <p:nvPicPr>
          <p:cNvPr id="4" name="2d_turb">
            <a:hlinkClick r:id="" action="ppaction://media"/>
            <a:extLst>
              <a:ext uri="{FF2B5EF4-FFF2-40B4-BE49-F238E27FC236}">
                <a16:creationId xmlns:a16="http://schemas.microsoft.com/office/drawing/2014/main" id="{F39BE6D1-9B69-B26A-F047-C6267A9AA5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213" y="1825625"/>
            <a:ext cx="9805987" cy="4351338"/>
          </a:xfrm>
        </p:spPr>
      </p:pic>
    </p:spTree>
    <p:extLst>
      <p:ext uri="{BB962C8B-B14F-4D97-AF65-F5344CB8AC3E}">
        <p14:creationId xmlns:p14="http://schemas.microsoft.com/office/powerpoint/2010/main" val="7121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4A664-CD84-ED98-A2C9-C5765045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turbulência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5F434E-67B0-9F1D-D944-96C90C69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5168" cy="4351338"/>
          </a:xfrm>
        </p:spPr>
        <p:txBody>
          <a:bodyPr/>
          <a:lstStyle/>
          <a:p>
            <a:r>
              <a:rPr lang="pt-BR" dirty="0"/>
              <a:t>Escoamentos Atmosféricos, Geofísicos, Filmes Finos, </a:t>
            </a:r>
            <a:r>
              <a:rPr lang="pt-BR" dirty="0" err="1"/>
              <a:t>etc</a:t>
            </a:r>
            <a:r>
              <a:rPr lang="pt-BR" dirty="0"/>
              <a:t> (quase 2d)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000ACC-F02C-CC52-86DF-3BE26192D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57" y="2660248"/>
            <a:ext cx="5245368" cy="39340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17C620-ACFF-983C-6FAD-EAB6E926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3" y="2956607"/>
            <a:ext cx="6466964" cy="36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7F08A-F674-BA83-2D92-E6752CEB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8FB19B-F780-5DEC-63D3-E032E682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Fenômenos periódicos ou quase periódicos (sistemas dinâmicos)</a:t>
            </a:r>
          </a:p>
          <a:p>
            <a:r>
              <a:rPr lang="pt-BR" sz="1800" b="0" i="0" u="none" strike="noStrike" baseline="0" dirty="0">
                <a:latin typeface="TimesNewRomanPSMT"/>
              </a:rPr>
              <a:t>LINEAR AND NONLINEAR WAVES, G. B. WHITHAM</a:t>
            </a:r>
          </a:p>
          <a:p>
            <a:r>
              <a:rPr lang="pt-BR" dirty="0"/>
              <a:t> Ondas hiperbólicas (PDE)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8E7C8A-F4A1-A316-4B4A-E805A347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90" y="3155029"/>
            <a:ext cx="7020518" cy="36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8CC28-41B1-628C-2297-C2AB55CB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Aula de hoje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F7CD8F-FC78-C012-9239-5578A2769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Escoamentos</a:t>
            </a:r>
          </a:p>
          <a:p>
            <a:pPr lvl="1"/>
            <a:r>
              <a:rPr lang="pt-BR" dirty="0"/>
              <a:t>Escalas e estruturas em fluidos</a:t>
            </a:r>
          </a:p>
          <a:p>
            <a:pPr lvl="1"/>
            <a:r>
              <a:rPr lang="pt-BR" dirty="0"/>
              <a:t>Escoamento Laminar e transição</a:t>
            </a:r>
          </a:p>
          <a:p>
            <a:pPr lvl="1"/>
            <a:r>
              <a:rPr lang="pt-BR" dirty="0"/>
              <a:t>Escoamento turbulento </a:t>
            </a:r>
          </a:p>
          <a:p>
            <a:pPr lvl="1"/>
            <a:r>
              <a:rPr lang="pt-BR" dirty="0"/>
              <a:t>Ondas em fluidos</a:t>
            </a:r>
          </a:p>
          <a:p>
            <a:r>
              <a:rPr lang="pt-BR" dirty="0"/>
              <a:t>Métodos de análise</a:t>
            </a:r>
          </a:p>
          <a:p>
            <a:pPr lvl="1"/>
            <a:r>
              <a:rPr lang="pt-BR" dirty="0"/>
              <a:t>Fourier</a:t>
            </a:r>
          </a:p>
          <a:p>
            <a:pPr lvl="1"/>
            <a:r>
              <a:rPr lang="pt-BR" dirty="0" err="1"/>
              <a:t>Wavelet</a:t>
            </a:r>
            <a:endParaRPr lang="pt-BR" dirty="0"/>
          </a:p>
          <a:p>
            <a:pPr lvl="1"/>
            <a:r>
              <a:rPr lang="pt-BR" dirty="0"/>
              <a:t>EMF (Hilbert-Huang) 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914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05188-678E-11D0-8986-AEEB84E4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1AEC12A-732A-2559-BFDF-07A653037D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101269" cy="4351338"/>
              </a:xfrm>
            </p:spPr>
            <p:txBody>
              <a:bodyPr/>
              <a:lstStyle/>
              <a:p>
                <a:r>
                  <a:rPr lang="pt-BR" dirty="0"/>
                  <a:t>Equação de onda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pt-BR" dirty="0"/>
              </a:p>
              <a:p>
                <a:r>
                  <a:rPr lang="pt-BR" dirty="0"/>
                  <a:t>Linear</a:t>
                </a:r>
              </a:p>
              <a:p>
                <a:r>
                  <a:rPr lang="pt-BR" dirty="0"/>
                  <a:t>Solução soma de senos e cossenos</a:t>
                </a:r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𝑠𝑒𝑛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pt-BR" dirty="0"/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pt-BR" dirty="0"/>
              </a:p>
              <a:p>
                <a:r>
                  <a:rPr lang="pt-BR" dirty="0"/>
                  <a:t>Luz, som, </a:t>
                </a:r>
                <a:r>
                  <a:rPr lang="pt-BR" dirty="0" err="1"/>
                  <a:t>etc</a:t>
                </a:r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1AEC12A-732A-2559-BFDF-07A653037D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101269" cy="4351338"/>
              </a:xfrm>
              <a:blipFill>
                <a:blip r:embed="rId2"/>
                <a:stretch>
                  <a:fillRect l="-2679" t="-2241" r="-29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1E23D6EC-9CB1-F0AE-33D7-44E693BB6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"/>
          <a:stretch/>
        </p:blipFill>
        <p:spPr>
          <a:xfrm>
            <a:off x="5027865" y="1439610"/>
            <a:ext cx="716413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17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C3613-48DB-2811-80A1-A2A894B6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90D42-4058-7B37-5238-14EDE525B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Casos extremos </a:t>
            </a:r>
          </a:p>
          <a:p>
            <a:r>
              <a:rPr lang="pt-BR" dirty="0"/>
              <a:t>Ondas de choque</a:t>
            </a:r>
          </a:p>
          <a:p>
            <a:r>
              <a:rPr lang="pt-BR" dirty="0"/>
              <a:t>Relações termodinâmicas</a:t>
            </a:r>
          </a:p>
          <a:p>
            <a:r>
              <a:rPr lang="pt-BR" dirty="0"/>
              <a:t>Escoamentos compressíveis</a:t>
            </a:r>
          </a:p>
          <a:p>
            <a:r>
              <a:rPr lang="pt-BR" dirty="0"/>
              <a:t>Descontinuidade</a:t>
            </a:r>
          </a:p>
          <a:p>
            <a:r>
              <a:rPr lang="pt-BR" dirty="0"/>
              <a:t>Caso limite (</a:t>
            </a:r>
            <a:r>
              <a:rPr lang="pt-BR" dirty="0" err="1"/>
              <a:t>eq</a:t>
            </a:r>
            <a:r>
              <a:rPr lang="pt-BR" dirty="0"/>
              <a:t> de Burgers)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6C099C-A32C-A7C3-3B31-60931566C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1556"/>
            <a:ext cx="58007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20020-4C14-CC3E-9DED-5A7FBBE1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7203FF4-9F47-2BC1-9437-77AE21FF2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Ondas dispersivas-&gt; diferentes frequências resultam em diferentes velocidades</a:t>
                </a:r>
              </a:p>
              <a:p>
                <a:r>
                  <a:rPr lang="pt-BR" dirty="0"/>
                  <a:t>Velocidade de fase diferente da de grupo</a:t>
                </a:r>
              </a:p>
              <a:p>
                <a:r>
                  <a:rPr lang="pt-BR" dirty="0"/>
                  <a:t>Não são definidas por equação mas por uma solução</a:t>
                </a:r>
              </a:p>
              <a:p>
                <a:r>
                  <a:rPr lang="pt-BR" dirty="0"/>
                  <a:t>Relação de dispersão </a:t>
                </a:r>
              </a:p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7203FF4-9F47-2BC1-9437-77AE21FF2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98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0B53A-1366-8D5C-4093-F23721AA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2DF574D-E256-0CEE-1B39-5F9B3617DA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Ondas gravitacionais em água profunda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𝑔𝑘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</m:oMath>
                </a14:m>
                <a:endParaRPr lang="pt-BR" b="0" dirty="0"/>
              </a:p>
              <a:p>
                <a:endParaRPr lang="pt-BR" b="0" dirty="0"/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2DF574D-E256-0CEE-1B39-5F9B3617DA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85DC505B-1DCD-AF03-6AF1-5DEC48E3D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10" y="3298677"/>
            <a:ext cx="7106779" cy="35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9DDCF-B6A4-D12F-0D7F-DE8ED609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87376A-BF5D-01EF-9591-547934A80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Fenômenos complexos</a:t>
            </a:r>
          </a:p>
          <a:p>
            <a:r>
              <a:rPr lang="pt-BR" dirty="0"/>
              <a:t>Não-linearidades, dissipação e dispersão  </a:t>
            </a:r>
          </a:p>
          <a:p>
            <a:r>
              <a:rPr lang="pt-BR" dirty="0"/>
              <a:t>Exemplo: </a:t>
            </a:r>
            <a:r>
              <a:rPr lang="pt-BR" dirty="0" err="1"/>
              <a:t>Solitons</a:t>
            </a:r>
            <a:r>
              <a:rPr lang="pt-BR" dirty="0"/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451794-E570-7F56-6A8E-385FC1FF7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3454400"/>
            <a:ext cx="7143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A116E-060E-1098-24C1-81EF287F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Escoamentos: Ondas</a:t>
            </a:r>
          </a:p>
        </p:txBody>
      </p:sp>
      <p:pic>
        <p:nvPicPr>
          <p:cNvPr id="4" name="soliton">
            <a:hlinkClick r:id="" action="ppaction://media"/>
            <a:extLst>
              <a:ext uri="{FF2B5EF4-FFF2-40B4-BE49-F238E27FC236}">
                <a16:creationId xmlns:a16="http://schemas.microsoft.com/office/drawing/2014/main" id="{A2A24308-B8E8-17B8-7F00-927F39B14C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7639" y="1482082"/>
            <a:ext cx="6636722" cy="5309766"/>
          </a:xfrm>
        </p:spPr>
      </p:pic>
    </p:spTree>
    <p:extLst>
      <p:ext uri="{BB962C8B-B14F-4D97-AF65-F5344CB8AC3E}">
        <p14:creationId xmlns:p14="http://schemas.microsoft.com/office/powerpoint/2010/main" val="6995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FFF20-4079-8D18-7E0E-4D08E49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45D540-506F-3915-0EC8-BF0A3608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1579" cy="4351338"/>
          </a:xfrm>
        </p:spPr>
        <p:txBody>
          <a:bodyPr/>
          <a:lstStyle/>
          <a:p>
            <a:r>
              <a:rPr lang="pt-BR" dirty="0"/>
              <a:t>Ferramenta essencial</a:t>
            </a:r>
          </a:p>
          <a:p>
            <a:r>
              <a:rPr lang="pt-BR" dirty="0"/>
              <a:t>Análise, pré-processamento e/ou pós-processamento</a:t>
            </a:r>
          </a:p>
          <a:p>
            <a:r>
              <a:rPr lang="pt-BR" dirty="0"/>
              <a:t>Teorema de Fourier  </a:t>
            </a:r>
          </a:p>
          <a:p>
            <a:r>
              <a:rPr lang="pt-BR" dirty="0"/>
              <a:t>Aproximar “qualquer” função como uma soma de senos e cossenos</a:t>
            </a:r>
          </a:p>
          <a:p>
            <a:r>
              <a:rPr lang="pt-BR" dirty="0"/>
              <a:t>Contínua por partes</a:t>
            </a:r>
          </a:p>
          <a:p>
            <a:r>
              <a:rPr lang="pt-BR" dirty="0"/>
              <a:t>Periódica -&gt; Transformada de Fourier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AE6CB6-AF10-88AC-53E2-F1151467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05" y="2454393"/>
            <a:ext cx="3135422" cy="3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52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FFF20-4079-8D18-7E0E-4D08E49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45D540-506F-3915-0EC8-BF0A3608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Linearidade</a:t>
            </a:r>
          </a:p>
          <a:p>
            <a:r>
              <a:rPr lang="pt-BR" dirty="0"/>
              <a:t>Dualidade tempo-frequência</a:t>
            </a:r>
          </a:p>
          <a:p>
            <a:r>
              <a:rPr lang="pt-BR" dirty="0"/>
              <a:t>Convolução no tempo → Multiplicação na frequência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B3DD51-C4EE-BF54-E053-B58DCF11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313" y="3636486"/>
            <a:ext cx="3029373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FFF20-4079-8D18-7E0E-4D08E49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245D540-506F-3915-0EC8-BF0A36088A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49538"/>
              </a:xfrm>
            </p:spPr>
            <p:txBody>
              <a:bodyPr>
                <a:normAutofit/>
              </a:bodyPr>
              <a:lstStyle/>
              <a:p>
                <a:r>
                  <a:rPr lang="pt-BR" dirty="0"/>
                  <a:t>Para sinais discretos, usamos a Transformada Discreta de Fourier (DFT):</a:t>
                </a:r>
              </a:p>
              <a:p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Amostragem de sinais contínuos</a:t>
                </a:r>
              </a:p>
              <a:p>
                <a:r>
                  <a:rPr lang="pt-BR" dirty="0"/>
                  <a:t>Problema computacional: DFT direta tem complexidade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pt-BR" dirty="0"/>
              </a:p>
              <a:p>
                <a:r>
                  <a:rPr lang="pt-BR" dirty="0"/>
                  <a:t>Algoritmo da Transformada Rápida de Fourier (FFT - Fast Fourier </a:t>
                </a:r>
                <a:r>
                  <a:rPr lang="pt-BR" dirty="0" err="1"/>
                  <a:t>Transform</a:t>
                </a:r>
                <a:r>
                  <a:rPr lang="pt-BR" dirty="0"/>
                  <a:t>)</a:t>
                </a:r>
              </a:p>
              <a:p>
                <a:r>
                  <a:rPr lang="pt-BR" dirty="0"/>
                  <a:t>Redução de complexidade para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𝑁𝑙𝑜𝑔</m:t>
                        </m:r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245D540-506F-3915-0EC8-BF0A36088A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49538"/>
              </a:xfrm>
              <a:blipFill>
                <a:blip r:embed="rId2"/>
                <a:stretch>
                  <a:fillRect l="-1043" t="-21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6E110218-9429-7EDE-9B4B-284B0FCE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03" y="2608891"/>
            <a:ext cx="2819794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95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FFF20-4079-8D18-7E0E-4D08E49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245D540-506F-3915-0EC8-BF0A36088A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95744" cy="4351338"/>
              </a:xfrm>
            </p:spPr>
            <p:txBody>
              <a:bodyPr/>
              <a:lstStyle/>
              <a:p>
                <a:r>
                  <a:rPr lang="pt-BR" dirty="0"/>
                  <a:t>Teorema da Amostragem de </a:t>
                </a:r>
                <a:r>
                  <a:rPr lang="pt-BR" dirty="0" err="1"/>
                  <a:t>Nyquist</a:t>
                </a:r>
                <a:r>
                  <a:rPr lang="pt-BR" dirty="0"/>
                  <a:t>-Shannon</a:t>
                </a:r>
              </a:p>
              <a:p>
                <a:r>
                  <a:rPr lang="pt-BR" dirty="0"/>
                  <a:t>Um sinal contínuo pode ser reconstruído perfeitamente a partir de suas amostras se for amostrado com frequência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BR" b="1" dirty="0"/>
                  <a:t>​</a:t>
                </a:r>
                <a:r>
                  <a:rPr lang="pt-BR" dirty="0"/>
                  <a:t> (taxa de </a:t>
                </a:r>
                <a:r>
                  <a:rPr lang="pt-BR" dirty="0" err="1"/>
                  <a:t>Nyquist</a:t>
                </a:r>
                <a:r>
                  <a:rPr lang="pt-BR" dirty="0"/>
                  <a:t>)</a:t>
                </a:r>
              </a:p>
              <a:p>
                <a:r>
                  <a:rPr lang="pt-BR" dirty="0"/>
                  <a:t>Duração do sinal limita as baixas frequências</a:t>
                </a:r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9245D540-506F-3915-0EC8-BF0A36088A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95744" cy="4351338"/>
              </a:xfrm>
              <a:blipFill>
                <a:blip r:embed="rId2"/>
                <a:stretch>
                  <a:fillRect l="-1592" t="-2241" r="-6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33CE9A03-8562-2DD3-C5B7-4F49825BD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26620" r="46293" b="9931"/>
          <a:stretch/>
        </p:blipFill>
        <p:spPr>
          <a:xfrm>
            <a:off x="7657032" y="2304188"/>
            <a:ext cx="42728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0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1CB35-134D-2830-D836-358685AC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EF8FE2-1E8E-2B28-C437-A9C503DF0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Fluidos são fenômenos complexos </a:t>
            </a:r>
          </a:p>
          <a:p>
            <a:r>
              <a:rPr lang="pt-BR" dirty="0"/>
              <a:t>Modelos matemáticos complexos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Compressibilidade, multifásico, superfícies livres e </a:t>
            </a:r>
            <a:r>
              <a:rPr lang="pt-BR" dirty="0" err="1"/>
              <a:t>etc</a:t>
            </a:r>
            <a:endParaRPr lang="pt-BR" dirty="0"/>
          </a:p>
          <a:p>
            <a:r>
              <a:rPr lang="pt-BR" dirty="0"/>
              <a:t>Modelos intratáveis de forma geral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0F9E7A-88D9-4FB4-B635-F255D642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751" y="2928335"/>
            <a:ext cx="4860498" cy="11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4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0787B-50C0-F317-50BC-83D9592F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EC948C-22AD-1E20-3AE3-E7EC003F4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2191" cy="4351338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Taxa de Amostragem insuficiente-&gt; </a:t>
            </a:r>
            <a:r>
              <a:rPr lang="pt-BR" dirty="0" err="1"/>
              <a:t>Aliasing</a:t>
            </a:r>
            <a:endParaRPr lang="pt-BR" dirty="0"/>
          </a:p>
          <a:p>
            <a:r>
              <a:rPr lang="pt-BR" dirty="0"/>
              <a:t>Tempo de observação curto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DA5B23-E34F-EF98-BA61-8488D555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>
          <a:xfrm>
            <a:off x="5580391" y="1982308"/>
            <a:ext cx="6426451" cy="42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5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B901A-3416-06D2-1175-4C685BF0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082B00-7A24-0395-6DDD-9ED0425F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7520" cy="4351338"/>
          </a:xfrm>
        </p:spPr>
        <p:txBody>
          <a:bodyPr>
            <a:normAutofit/>
          </a:bodyPr>
          <a:lstStyle/>
          <a:p>
            <a:r>
              <a:rPr lang="pt-BR" dirty="0"/>
              <a:t>Filtrar sinal </a:t>
            </a:r>
          </a:p>
          <a:p>
            <a:pPr lvl="1"/>
            <a:r>
              <a:rPr lang="pt-BR" dirty="0"/>
              <a:t>Passa baixa</a:t>
            </a:r>
          </a:p>
          <a:p>
            <a:pPr lvl="1"/>
            <a:r>
              <a:rPr lang="pt-BR" dirty="0"/>
              <a:t>Passa alta </a:t>
            </a:r>
          </a:p>
          <a:p>
            <a:pPr lvl="1"/>
            <a:r>
              <a:rPr lang="pt-BR" dirty="0"/>
              <a:t>Passa banda</a:t>
            </a:r>
          </a:p>
          <a:p>
            <a:r>
              <a:rPr lang="pt-BR" dirty="0"/>
              <a:t>Multiplicação e convolução</a:t>
            </a:r>
          </a:p>
          <a:p>
            <a:r>
              <a:rPr lang="pt-BR" dirty="0" err="1"/>
              <a:t>Janelamento</a:t>
            </a:r>
            <a:r>
              <a:rPr lang="pt-BR" dirty="0"/>
              <a:t> e vazamento espectral (</a:t>
            </a:r>
            <a:r>
              <a:rPr lang="pt-BR" dirty="0" err="1"/>
              <a:t>Leakage</a:t>
            </a:r>
            <a:r>
              <a:rPr lang="pt-BR" dirty="0"/>
              <a:t>)</a:t>
            </a:r>
          </a:p>
          <a:p>
            <a:r>
              <a:rPr lang="pt-BR" dirty="0"/>
              <a:t>Assume sinais periódicos → Descontinuidade entre os extremos causa espalhamento espectral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5B79B2-D881-6716-3277-EEC0AEBCC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70" y="1991313"/>
            <a:ext cx="5614587" cy="41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6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ED135-349B-5FA9-8022-4DCC77BC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DE2B928-7159-A548-4A42-4D24508EA6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84048"/>
                <a:ext cx="10515600" cy="4351338"/>
              </a:xfrm>
            </p:spPr>
            <p:txBody>
              <a:bodyPr/>
              <a:lstStyle/>
              <a:p>
                <a:r>
                  <a:rPr lang="pt-BR" dirty="0"/>
                  <a:t>Princípio da incerteza: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  <a:p>
                <a:r>
                  <a:rPr lang="pt-BR" dirty="0"/>
                  <a:t>Domínio do tempo x frequência</a:t>
                </a:r>
              </a:p>
              <a:p>
                <a:r>
                  <a:rPr lang="pt-BR" dirty="0" err="1"/>
                  <a:t>Discretização</a:t>
                </a:r>
                <a:r>
                  <a:rPr lang="pt-BR" dirty="0"/>
                  <a:t> 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ADE2B928-7159-A548-4A42-4D24508EA6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84048"/>
                <a:ext cx="10515600" cy="4351338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54BBA887-C564-5F53-B23F-A28FCF32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505" y="1755881"/>
            <a:ext cx="5320135" cy="24500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FD63CC0-DD28-6A0A-CA98-8988A06C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95" y="4299245"/>
            <a:ext cx="5533156" cy="24500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28E49A8-87EF-CEBB-E8AB-1B74D324F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30" y="3593590"/>
            <a:ext cx="6219185" cy="2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99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3C6D8-BC51-156E-6A15-5F68F70D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584F69-5192-2936-9743-C15F74A8B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Sinais curtos - sinais não estacionário</a:t>
            </a:r>
          </a:p>
          <a:p>
            <a:r>
              <a:rPr lang="pt-BR" dirty="0"/>
              <a:t>Short time Fourier (STFT)</a:t>
            </a:r>
          </a:p>
          <a:p>
            <a:r>
              <a:rPr lang="pt-BR" dirty="0"/>
              <a:t>A STFT resolve esse problema dividindo o sinal em pequenas janelas temporais e aplicando a FFT em cada uma delas</a:t>
            </a:r>
          </a:p>
          <a:p>
            <a:r>
              <a:rPr lang="pt-BR" dirty="0" err="1"/>
              <a:t>Espectograma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1C8B05-7721-1AD2-E998-E9E8A507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11" y="3680566"/>
            <a:ext cx="4236578" cy="31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4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E0DD9-823D-A338-6F50-2398848A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832415-DCAA-F385-C878-BA33FB3BB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52260" cy="475483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Densidade Espectral de Potência (PSD) - potência do sinal está distribuída ao longo das frequências</a:t>
            </a:r>
          </a:p>
          <a:p>
            <a:r>
              <a:rPr lang="pt-BR" dirty="0"/>
              <a:t>A forma mais direta de calcular a PSD seria através da Transformada de Fourier, tomando o quadrado da magnitude do espectro. No entanto, essa abordagem sofre de alta variabilidade estatística quando lidamos com sinais não estacionários ou com ruído</a:t>
            </a:r>
          </a:p>
          <a:p>
            <a:r>
              <a:rPr lang="pt-BR" dirty="0"/>
              <a:t>Método de </a:t>
            </a:r>
            <a:r>
              <a:rPr lang="pt-BR" dirty="0" err="1"/>
              <a:t>Welch</a:t>
            </a:r>
            <a:r>
              <a:rPr lang="pt-BR" dirty="0"/>
              <a:t> (</a:t>
            </a:r>
            <a:r>
              <a:rPr lang="pt-BR" dirty="0" err="1"/>
              <a:t>PWelch</a:t>
            </a:r>
            <a:r>
              <a:rPr lang="pt-BR" dirty="0"/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746F28-ABAB-0F05-66AF-291E0D441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34" y="1738038"/>
            <a:ext cx="5358872" cy="47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5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0E215-F8BA-E6AA-3DD3-779957D7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Fourier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D4768D-C065-CC72-1BB5-40A4323B3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Dividir o sinal em segmentos menores (com possível sobreposição).</a:t>
            </a:r>
          </a:p>
          <a:p>
            <a:r>
              <a:rPr lang="pt-BR" dirty="0"/>
              <a:t>Aplicar uma janela em cada segmento (para reduzir </a:t>
            </a:r>
            <a:r>
              <a:rPr lang="pt-BR" dirty="0" err="1"/>
              <a:t>leakage</a:t>
            </a:r>
            <a:r>
              <a:rPr lang="pt-BR" dirty="0"/>
              <a:t>).</a:t>
            </a:r>
          </a:p>
          <a:p>
            <a:r>
              <a:rPr lang="pt-BR" dirty="0"/>
              <a:t>Computar a FFT de cada segmento e calcular sua PSD.</a:t>
            </a:r>
          </a:p>
          <a:p>
            <a:r>
              <a:rPr lang="pt-BR" dirty="0"/>
              <a:t>Mediar as </a:t>
            </a:r>
            <a:r>
              <a:rPr lang="pt-BR" dirty="0" err="1"/>
              <a:t>PSDs</a:t>
            </a:r>
            <a:r>
              <a:rPr lang="pt-BR" dirty="0"/>
              <a:t> dos segmentos, reduzindo a variância da estimativa.</a:t>
            </a:r>
          </a:p>
        </p:txBody>
      </p:sp>
    </p:spTree>
    <p:extLst>
      <p:ext uri="{BB962C8B-B14F-4D97-AF65-F5344CB8AC3E}">
        <p14:creationId xmlns:p14="http://schemas.microsoft.com/office/powerpoint/2010/main" val="488637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DA8DD-94DE-13D7-26F6-2BBFFF26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Dúvidas?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97B72D-EE28-FFD9-EC6C-1117DAF27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Próxima aula</a:t>
            </a:r>
          </a:p>
          <a:p>
            <a:r>
              <a:rPr lang="pt-BR" dirty="0"/>
              <a:t>Atividades de programação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580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8B86B-EB6A-8892-845D-B8615BFC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6000" dirty="0"/>
          </a:p>
          <a:p>
            <a:pPr marL="0" indent="0" algn="ctr">
              <a:buNone/>
            </a:pPr>
            <a:r>
              <a:rPr lang="pt-BR" sz="6000" dirty="0"/>
              <a:t>Obrigado </a:t>
            </a:r>
          </a:p>
        </p:txBody>
      </p:sp>
    </p:spTree>
    <p:extLst>
      <p:ext uri="{BB962C8B-B14F-4D97-AF65-F5344CB8AC3E}">
        <p14:creationId xmlns:p14="http://schemas.microsoft.com/office/powerpoint/2010/main" val="25252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B520E-9AE4-80F8-B02D-0D883D24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1E35853-DFCD-B117-A8A5-CA3FD8E75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12446" r="3504" b="2515"/>
          <a:stretch/>
        </p:blipFill>
        <p:spPr>
          <a:xfrm>
            <a:off x="6869657" y="3717478"/>
            <a:ext cx="4819829" cy="311490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5AA87D-0C76-AED6-E565-929B30199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2" y="3525159"/>
            <a:ext cx="5879507" cy="33072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154CEF0-2791-DD92-569C-87D0E2B66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17" y="1231916"/>
            <a:ext cx="3598307" cy="21970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E126E0-C724-FAD0-AD44-8A2923E53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75" y="1620597"/>
            <a:ext cx="2521989" cy="1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EA331-D28B-5A70-4532-64E836710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C6182-3EB7-80C2-577F-D068DB5DB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Fenomenologia de escoamentos incompressíveis</a:t>
            </a:r>
          </a:p>
          <a:p>
            <a:r>
              <a:rPr lang="pt-BR" dirty="0"/>
              <a:t>Dependência do número de Reynolds</a:t>
            </a:r>
          </a:p>
          <a:p>
            <a:r>
              <a:rPr lang="pt-BR" dirty="0"/>
              <a:t>Estrutura – escoamento laminar 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273943-98C8-86B5-FDD5-78A553DEC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9"/>
          <a:stretch/>
        </p:blipFill>
        <p:spPr>
          <a:xfrm>
            <a:off x="2828568" y="3710978"/>
            <a:ext cx="6534863" cy="27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6DA01-14A3-1B70-3F3D-8A4EEB93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8A1D6B-8C2E-D760-8488-EBF0A5694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Estabilidade e flutuações</a:t>
            </a:r>
          </a:p>
          <a:p>
            <a:pPr lvl="1"/>
            <a:r>
              <a:rPr lang="pt-BR" dirty="0"/>
              <a:t>Instabilidade linear</a:t>
            </a:r>
          </a:p>
          <a:p>
            <a:pPr lvl="1"/>
            <a:r>
              <a:rPr lang="pt-BR" dirty="0"/>
              <a:t>Efeitos não-lineares</a:t>
            </a:r>
          </a:p>
          <a:p>
            <a:pPr lvl="1"/>
            <a:r>
              <a:rPr lang="pt-BR" dirty="0"/>
              <a:t>Transição para a turbulência</a:t>
            </a:r>
          </a:p>
          <a:p>
            <a:r>
              <a:rPr lang="pt-BR" dirty="0"/>
              <a:t>Inúmeros mecanismos</a:t>
            </a:r>
          </a:p>
          <a:p>
            <a:r>
              <a:rPr lang="pt-BR" dirty="0"/>
              <a:t>Teorema de </a:t>
            </a:r>
            <a:r>
              <a:rPr lang="pt-BR" dirty="0" err="1"/>
              <a:t>Squire</a:t>
            </a:r>
            <a:r>
              <a:rPr lang="pt-BR" dirty="0"/>
              <a:t> e  equação de </a:t>
            </a:r>
            <a:r>
              <a:rPr lang="pt-BR" dirty="0" err="1"/>
              <a:t>Orr-Sommerfeld</a:t>
            </a:r>
            <a:r>
              <a:rPr lang="pt-BR" dirty="0"/>
              <a:t> </a:t>
            </a:r>
          </a:p>
          <a:p>
            <a:r>
              <a:rPr lang="pt-BR" dirty="0"/>
              <a:t>Ondas de </a:t>
            </a:r>
            <a:r>
              <a:rPr lang="pt-BR" dirty="0" err="1"/>
              <a:t>Tollmien-Schlichting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03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D783-D357-C390-83F0-303950CA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5CCE78-43E4-F451-21EA-FFA549F35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07" y="1690688"/>
            <a:ext cx="7438186" cy="5040082"/>
          </a:xfrm>
        </p:spPr>
      </p:pic>
    </p:spTree>
    <p:extLst>
      <p:ext uri="{BB962C8B-B14F-4D97-AF65-F5344CB8AC3E}">
        <p14:creationId xmlns:p14="http://schemas.microsoft.com/office/powerpoint/2010/main" val="405194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405CA-6E2A-4C2B-BD23-ED7C02CC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74E1BA-32D8-B8C4-DDD3-61BAE1652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as estruturas?</a:t>
            </a:r>
          </a:p>
          <a:p>
            <a:r>
              <a:rPr lang="pt-BR" dirty="0"/>
              <a:t>Escoamento aleatório?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E6C51D-BA48-BE3D-B93B-C1451D99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4146307" cy="286639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34F10F-CC48-1B75-D2BC-CEDD98878830}"/>
              </a:ext>
            </a:extLst>
          </p:cNvPr>
          <p:cNvSpPr txBox="1"/>
          <p:nvPr/>
        </p:nvSpPr>
        <p:spPr>
          <a:xfrm>
            <a:off x="2355876" y="6238623"/>
            <a:ext cx="111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 = 140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104449-7017-515D-0DBD-041506F752AE}"/>
              </a:ext>
            </a:extLst>
          </p:cNvPr>
          <p:cNvSpPr txBox="1"/>
          <p:nvPr/>
        </p:nvSpPr>
        <p:spPr>
          <a:xfrm>
            <a:off x="8087170" y="6295394"/>
            <a:ext cx="111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 &gt;&gt; 10</a:t>
            </a:r>
            <a:r>
              <a:rPr lang="pt-BR" baseline="30000" dirty="0"/>
              <a:t>8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6D5A1C2-0447-BC67-8BE2-ADAEA5D7F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68" y="1248236"/>
            <a:ext cx="5047158" cy="504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DFD2A-B187-6419-D047-E2D8C27D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Escoamentos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EDF9EF0-3D50-EB74-8B83-8D76E6C52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11" y="0"/>
            <a:ext cx="5955254" cy="3363887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00B7619-8448-CDB1-F967-23DF25AF0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9" y="2055813"/>
            <a:ext cx="4734068" cy="428011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EB9A590-F458-B9A3-9274-24D5CB061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176" y="3396975"/>
            <a:ext cx="5800725" cy="34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57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</TotalTime>
  <Words>831</Words>
  <Application>Microsoft Office PowerPoint</Application>
  <PresentationFormat>Widescreen</PresentationFormat>
  <Paragraphs>183</Paragraphs>
  <Slides>37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TimesNewRomanPSMT</vt:lpstr>
      <vt:lpstr>Tema do Office</vt:lpstr>
      <vt:lpstr>Aprendizado de máquina aplicado à Fluido Dinâmica</vt:lpstr>
      <vt:lpstr>Aula de hoje</vt:lpstr>
      <vt:lpstr>Escoamentos </vt:lpstr>
      <vt:lpstr>Escoamentos </vt:lpstr>
      <vt:lpstr>Escoamentos </vt:lpstr>
      <vt:lpstr>Escoamentos</vt:lpstr>
      <vt:lpstr>Escoamentos</vt:lpstr>
      <vt:lpstr>Escoamentos</vt:lpstr>
      <vt:lpstr>Escoamentos</vt:lpstr>
      <vt:lpstr>Escoamentos: turbulência </vt:lpstr>
      <vt:lpstr>Escoamentos: turbulência </vt:lpstr>
      <vt:lpstr>Escoamentos: turbulência </vt:lpstr>
      <vt:lpstr>Escoamentos: turbulência </vt:lpstr>
      <vt:lpstr>Escoamentos: turbulência </vt:lpstr>
      <vt:lpstr>Escoamentos: turbulência </vt:lpstr>
      <vt:lpstr>Escoamentos: turbulência </vt:lpstr>
      <vt:lpstr>Escoamentos: turbulência </vt:lpstr>
      <vt:lpstr>Escoamentos: turbulência </vt:lpstr>
      <vt:lpstr>Escoamentos: Ondas</vt:lpstr>
      <vt:lpstr>Escoamentos: Ondas</vt:lpstr>
      <vt:lpstr>Escoamentos: Ondas</vt:lpstr>
      <vt:lpstr>Escoamentos: Ondas</vt:lpstr>
      <vt:lpstr>Escoamentos: Ondas</vt:lpstr>
      <vt:lpstr>Escoamentos: Ondas</vt:lpstr>
      <vt:lpstr>Escoamentos: Ondas</vt:lpstr>
      <vt:lpstr>Fourier </vt:lpstr>
      <vt:lpstr>Fourier </vt:lpstr>
      <vt:lpstr>Fourier </vt:lpstr>
      <vt:lpstr>Fourier </vt:lpstr>
      <vt:lpstr>Fourier</vt:lpstr>
      <vt:lpstr>Fourier</vt:lpstr>
      <vt:lpstr>Fourier</vt:lpstr>
      <vt:lpstr>Fourier </vt:lpstr>
      <vt:lpstr>Fourier </vt:lpstr>
      <vt:lpstr>Fourier </vt:lpstr>
      <vt:lpstr>Dúvidas?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Vitor_PC</dc:creator>
  <cp:lastModifiedBy>Vitor_PC</cp:lastModifiedBy>
  <cp:revision>348</cp:revision>
  <dcterms:created xsi:type="dcterms:W3CDTF">2025-03-13T14:49:23Z</dcterms:created>
  <dcterms:modified xsi:type="dcterms:W3CDTF">2025-03-20T23:34:41Z</dcterms:modified>
</cp:coreProperties>
</file>