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4"/>
  </p:notesMasterIdLst>
  <p:sldIdLst>
    <p:sldId id="274" r:id="rId2"/>
    <p:sldId id="275" r:id="rId3"/>
    <p:sldId id="309" r:id="rId4"/>
    <p:sldId id="347" r:id="rId5"/>
    <p:sldId id="348" r:id="rId6"/>
    <p:sldId id="286" r:id="rId7"/>
    <p:sldId id="288" r:id="rId8"/>
    <p:sldId id="338" r:id="rId9"/>
    <p:sldId id="326" r:id="rId10"/>
    <p:sldId id="354" r:id="rId11"/>
    <p:sldId id="355" r:id="rId12"/>
    <p:sldId id="279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8" autoAdjust="0"/>
    <p:restoredTop sz="89755" autoAdjust="0"/>
  </p:normalViewPr>
  <p:slideViewPr>
    <p:cSldViewPr>
      <p:cViewPr>
        <p:scale>
          <a:sx n="81" d="100"/>
          <a:sy n="81" d="100"/>
        </p:scale>
        <p:origin x="1928" y="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5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9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6878" y="1755852"/>
            <a:ext cx="121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0000FF"/>
                </a:solidFill>
                <a:latin typeface="Georgia" pitchFamily="18" charset="0"/>
                <a:cs typeface="Arial" pitchFamily="34" charset="0"/>
              </a:rPr>
              <a:t>?</a:t>
            </a:r>
            <a:endParaRPr lang="en-US" sz="15000" b="1" dirty="0">
              <a:solidFill>
                <a:srgbClr val="0000FF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87824" y="1992354"/>
            <a:ext cx="5929064" cy="1970046"/>
          </a:xfrm>
          <a:ln w="38100">
            <a:solidFill>
              <a:schemeClr val="bg1"/>
            </a:solidFill>
          </a:ln>
          <a:effectLst>
            <a:glow rad="101600">
              <a:schemeClr val="tx1">
                <a:alpha val="6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/>
              <a:t>Revisão: </a:t>
            </a:r>
            <a:br>
              <a:rPr lang="pt-BR" sz="2400" dirty="0" smtClean="0"/>
            </a:br>
            <a:r>
              <a:rPr lang="pt-BR" sz="2400" dirty="0" smtClean="0">
                <a:solidFill>
                  <a:srgbClr val="FF0000"/>
                </a:solidFill>
              </a:rPr>
              <a:t>Classifica</a:t>
            </a:r>
            <a:r>
              <a:rPr lang="en-US" sz="2400" dirty="0" err="1" smtClean="0">
                <a:solidFill>
                  <a:srgbClr val="FF0000"/>
                </a:solidFill>
              </a:rPr>
              <a:t>ção</a:t>
            </a:r>
            <a:r>
              <a:rPr lang="en-US" sz="2400" dirty="0" smtClean="0">
                <a:solidFill>
                  <a:srgbClr val="FF0000"/>
                </a:solidFill>
              </a:rPr>
              <a:t> dos herbicidas e </a:t>
            </a:r>
            <a:r>
              <a:rPr lang="en-US" sz="2400" dirty="0" err="1" smtClean="0">
                <a:solidFill>
                  <a:srgbClr val="FF0000"/>
                </a:solidFill>
              </a:rPr>
              <a:t>conceitos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resistência</a:t>
            </a:r>
            <a:endParaRPr lang="pt-BR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Dinâmica 1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9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a quantidade m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áxima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registrada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sementes que uma planta de A.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palemeri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pode produzir em condi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ções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ideais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crescimento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1.000.000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5.000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4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10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das plantas daninhas a seguir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registrado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momento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Buva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Azev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ém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Capim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galinha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Capim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amargoso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Caruru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palmer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0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800734"/>
            <a:ext cx="1478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correção</a:t>
            </a:r>
            <a:endParaRPr lang="pt-BR" sz="2800" b="1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46855" y="5157192"/>
            <a:ext cx="8229601" cy="375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Dinâmica 1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2987824" y="1992354"/>
            <a:ext cx="5929064" cy="1970046"/>
          </a:xfrm>
          <a:ln w="38100">
            <a:solidFill>
              <a:schemeClr val="bg1"/>
            </a:solidFill>
          </a:ln>
          <a:effectLst>
            <a:glow rad="101600">
              <a:schemeClr val="tx1">
                <a:alpha val="6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/>
              <a:t>Revisão: </a:t>
            </a:r>
            <a:br>
              <a:rPr lang="pt-BR" sz="2400" dirty="0" smtClean="0"/>
            </a:br>
            <a:r>
              <a:rPr lang="pt-BR" sz="2400" dirty="0">
                <a:solidFill>
                  <a:srgbClr val="FF0000"/>
                </a:solidFill>
              </a:rPr>
              <a:t> Classifica</a:t>
            </a:r>
            <a:r>
              <a:rPr lang="en-US" sz="2400" dirty="0" err="1">
                <a:solidFill>
                  <a:srgbClr val="FF0000"/>
                </a:solidFill>
              </a:rPr>
              <a:t>ção</a:t>
            </a:r>
            <a:r>
              <a:rPr lang="en-US" sz="2400" dirty="0">
                <a:solidFill>
                  <a:srgbClr val="FF0000"/>
                </a:solidFill>
              </a:rPr>
              <a:t> dos herbicidas e </a:t>
            </a:r>
            <a:r>
              <a:rPr lang="en-US" sz="2400" dirty="0" err="1">
                <a:solidFill>
                  <a:srgbClr val="FF0000"/>
                </a:solidFill>
              </a:rPr>
              <a:t>conceitos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resistência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514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alternativas representa 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ítio de ação de um herbicidas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603" y="177281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Enzina ACCase – exemplo fluazifop butil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Proteína D1 – exemplo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atrazina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Enol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piruvil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shikimato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fosfato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exemplo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oxigenada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exemplo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Enzima glutamina sintetase – exemplo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glufosinate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am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ônio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2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alternativas representa 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ítio de ação de um herbicidas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603" y="177281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Enzina ACCase – exemplo fluazifop butil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Proteína D1 – exemplo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atrazina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Enol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piruvil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shikimato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fosfato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exemplo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oxigenada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exemplo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paraquat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Enzima glutamina sintetase – exemplo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glufosinate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am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ônio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4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2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dos exemplos abaixo representa um caso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múltipla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Glyphosate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Chlorimuron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Imazethapyr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Clethodin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fluazifop butil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Diuron e tebuthiuron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Lactofen 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fomesafen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4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2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dos exemplos abaixo representa um caso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múltipla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Glyphosate e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paraquat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Chlorimuron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Imazethapyr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Clethodin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fluazifop butil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Diuron e tebuthiuron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Lactofen 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fomesafen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1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3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alternativas abaixo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parte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critérios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comprovação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um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caso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Herdabilidade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Dose recomendada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ádio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crescimento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Bi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ótipo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suscetível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Identifica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espécie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7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3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alternativas abaixo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parte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critérios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comprovação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um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caso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Herdabilidade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Dose recomendada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ádio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crescimento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Bi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ótipo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suscetível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Identifica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espécie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4"/>
            </a:pPr>
            <a:r>
              <a:rPr lang="pt-BR" b="1" dirty="0">
                <a:latin typeface="Arial" pitchFamily="34" charset="0"/>
                <a:cs typeface="Arial" pitchFamily="34" charset="0"/>
              </a:rPr>
              <a:t>Qual foi o primeiro herbicida em que a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foi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relatada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mundo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Inibidores da AL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Inibidores da ACCase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2,4-D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9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alternativas representa 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ítio de ação de um herbicidas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603" y="177281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Enzina ACCase – exemplo fluazifop butil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Proteína D1 – exemplo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atrazina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Enol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piruvil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shikimato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fosfato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exemplo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oxigenada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exemplo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Enzima glutamina sintetase – exemplo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glufosinate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am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ônio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0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4"/>
            </a:pPr>
            <a:r>
              <a:rPr lang="pt-BR" b="1" dirty="0">
                <a:latin typeface="Arial" pitchFamily="34" charset="0"/>
                <a:cs typeface="Arial" pitchFamily="34" charset="0"/>
              </a:rPr>
              <a:t>Qual foi o primeiro herbicida em que a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foi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relatada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mundo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Inibidores da AL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Inibidores da ACCase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2,4-D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o sistema de nota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HRAC e WSSA,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respectivamente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designar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ação dos herbicidas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7281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Letras 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letras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Ambos usam Letras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Ambos usam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5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o sistema de nota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HRAC e WSSA,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respectivamente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designar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ação dos herbicidas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7281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Letras e </a:t>
            </a:r>
            <a:r>
              <a:rPr lang="pt-BR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úmeros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letras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Ambos usam Letras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Ambos usam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1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6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dos herbicidas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classificação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contato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0080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2,4-D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Clethodim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</a:t>
            </a:r>
            <a:r>
              <a:rPr lang="pt-BR" b="1" smtClean="0">
                <a:latin typeface="Arial" pitchFamily="34" charset="0"/>
                <a:cs typeface="Arial" pitchFamily="34" charset="0"/>
              </a:rPr>
              <a:t>das anteriores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42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6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dos herbicidas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classificação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contato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0080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2,4-D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Clethodim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5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7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Plantas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que não são controladas pelo herbicida mas que não sofreram um processo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seleção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”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FF"/>
              </a:buClr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 frase acima descrita faz parte da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defini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Tolerância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Suscetibilidade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cruzada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múltipla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1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7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Plantas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que não são controladas pelo herbicida mas que não sofreram um processo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seleção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”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FF"/>
              </a:buClr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 frase acima descrita faz parte da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defini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Tolerância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Suscetibilidade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cruzada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múltipla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6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8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mecanismos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988840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Super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express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gênica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Sequestra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vacúolo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Absor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diferencial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Altera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prolina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106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sítio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ação do 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8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mecanismos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988840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Super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express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gênica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Sequestra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vacúolo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Absor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diferencial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Altera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prolina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106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sítio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ação do 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9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a quantidade m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áxima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registrada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sementes que uma planta de A.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palemeri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pode produzir em condi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ções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ideais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crescimento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1.000.000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5.000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6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2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dos exemplos abaixo representa um caso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múltipla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Glyphosate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Chlorimuron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Imazethapyr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Clethodin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fluazifop butil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Diuron e tebuthiuron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Lactofen 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fomesafen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1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9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a quantidade m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áxima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registrada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sementes que uma planta de A.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palemeri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pode produzir em condi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ções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ideais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crescimento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1.000.000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5.000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4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10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das plantas daninhas a seguir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registrado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momento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Buva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Azev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ém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Capim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galinha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Capim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amargoso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Caruru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palmer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4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10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das plantas daninhas a seguir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registrado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momento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Buva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Azev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ém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Capim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pé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galinha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Capim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amargoso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Caruru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palmer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6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3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alternativas abaixo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parte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critérios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comprovação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um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caso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Herdabilidade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Dose recomendada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ádio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crescimento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Bi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ótipo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suscetível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Identifica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espécie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92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4"/>
            </a:pPr>
            <a:r>
              <a:rPr lang="pt-BR" b="1" dirty="0">
                <a:latin typeface="Arial" pitchFamily="34" charset="0"/>
                <a:cs typeface="Arial" pitchFamily="34" charset="0"/>
              </a:rPr>
              <a:t>Qual foi o primeiro herbicida em que a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foi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relatada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mundo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Inibidores da AL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Inibidores da ACCase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2,4-D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o sistema de nota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HRAC e WSSA,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respectivamente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designar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ação dos herbicidas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7281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Letras 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letras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Ambos usam Letras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Ambos usam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úmeros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2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6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dos herbicidas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classificação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contato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0080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2,4-D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Clethodim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4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7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Plantas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que não são controladas pelo herbicida mas que não sofreram um processo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seleção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”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FF"/>
              </a:buClr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 frase acima descrita faz parte da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defini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Tolerância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Suscetibilidade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cruzada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múltipla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1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8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mecanismos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988840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Super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express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gênica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Sequestra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vacúolo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Absor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diferencial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Altera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prolina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106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sítio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ação do glyphosate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4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1030</Words>
  <Application>Microsoft Macintosh PowerPoint</Application>
  <PresentationFormat>Apresentação na tela (4:3)</PresentationFormat>
  <Paragraphs>195</Paragraphs>
  <Slides>32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Calibri</vt:lpstr>
      <vt:lpstr>Georgia</vt:lpstr>
      <vt:lpstr>Arial</vt:lpstr>
      <vt:lpstr>Introducing PowerPoint 2010</vt:lpstr>
      <vt:lpstr>Revisão:  Classificação dos herbicidas e conceitos de resistência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Revisão:   Classificação dos herbicidas e conceitos de resistência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2010-11-21T22:33:27Z</dcterms:created>
  <dcterms:modified xsi:type="dcterms:W3CDTF">2016-02-28T18:13:45Z</dcterms:modified>
</cp:coreProperties>
</file>