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9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7340263" cy="97536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elvetica Neue" panose="02000503000000020004" pitchFamily="2" charset="0"/>
      <p:regular r:id="rId47"/>
      <p:bold r:id="rId48"/>
      <p:italic r:id="rId49"/>
      <p:boldItalic r:id="rId50"/>
    </p:embeddedFont>
    <p:embeddedFont>
      <p:font typeface="Helvetica Neue Light" panose="02000403000000020004" pitchFamily="2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Roboto" panose="02000000000000000000" pitchFamily="2" charset="0"/>
      <p:regular r:id="rId59"/>
      <p:bold r:id="rId60"/>
      <p:italic r:id="rId61"/>
      <p:boldItalic r:id="rId62"/>
    </p:embeddedFont>
    <p:embeddedFont>
      <p:font typeface="Tahoma" panose="020B0604030504040204" pitchFamily="34" charset="0"/>
      <p:regular r:id="rId63"/>
      <p:bold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84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hrgsV+1Cuk3vrTHzXDIXcFKDoc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BEF30B-F9A2-41D9-A868-ED6FCB34DBB5}">
  <a:tblStyle styleId="{79BEF30B-F9A2-41D9-A868-ED6FCB34DBB5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 showGuides="1">
      <p:cViewPr>
        <p:scale>
          <a:sx n="78" d="100"/>
          <a:sy n="78" d="100"/>
        </p:scale>
        <p:origin x="592" y="392"/>
      </p:cViewPr>
      <p:guideLst>
        <p:guide orient="horz" pos="3072"/>
        <p:guide pos="54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8.fntdata"/><Relationship Id="rId5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114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Google Shape;459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24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9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0"/>
          <p:cNvSpPr>
            <a:spLocks noGrp="1"/>
          </p:cNvSpPr>
          <p:nvPr>
            <p:ph type="pic" idx="2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50"/>
          <p:cNvSpPr>
            <a:spLocks noGrp="1"/>
          </p:cNvSpPr>
          <p:nvPr>
            <p:ph type="pic" idx="3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50"/>
          <p:cNvSpPr>
            <a:spLocks noGrp="1"/>
          </p:cNvSpPr>
          <p:nvPr>
            <p:ph type="pic" idx="4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1"/>
          <p:cNvSpPr txBox="1">
            <a:spLocks noGrp="1"/>
          </p:cNvSpPr>
          <p:nvPr>
            <p:ph type="body" idx="1"/>
          </p:nvPr>
        </p:nvSpPr>
        <p:spPr>
          <a:xfrm>
            <a:off x="1693385" y="6362700"/>
            <a:ext cx="13953493" cy="46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i="1"/>
            </a:lvl1pPr>
            <a:lvl2pPr marL="1219261" lvl="1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2pPr>
            <a:lvl3pPr marL="1828891" lvl="2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3pPr>
            <a:lvl4pPr marL="2438522" lvl="3" indent="-59947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4pPr>
            <a:lvl5pPr marL="3048152" lvl="4" indent="-59946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80"/>
              <a:buFont typeface="Helvetica Neue"/>
              <a:buChar char="•"/>
              <a:defRPr sz="3200" i="1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body" idx="2"/>
          </p:nvPr>
        </p:nvSpPr>
        <p:spPr>
          <a:xfrm>
            <a:off x="1693385" y="4267113"/>
            <a:ext cx="13953493" cy="60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>
            <a:spLocks noGrp="1"/>
          </p:cNvSpPr>
          <p:nvPr>
            <p:ph type="pic" idx="2"/>
          </p:nvPr>
        </p:nvSpPr>
        <p:spPr>
          <a:xfrm>
            <a:off x="0" y="0"/>
            <a:ext cx="17340263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rgbClr val="DEF6F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15943878" y="8882098"/>
            <a:ext cx="529375" cy="86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marL="1219261" lvl="1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marL="1828891" lvl="2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marL="2438522" lvl="3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marL="3048152" lvl="4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12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12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8450806" y="9296400"/>
            <a:ext cx="429618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>
            <a:spLocks noGrp="1"/>
          </p:cNvSpPr>
          <p:nvPr>
            <p:ph type="pic" idx="2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body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6"/>
          <p:cNvSpPr>
            <a:spLocks noGrp="1"/>
          </p:cNvSpPr>
          <p:nvPr>
            <p:ph type="pic" idx="2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630" lvl="0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1pPr>
            <a:lvl2pPr marL="1219261" lvl="1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2pPr>
            <a:lvl3pPr marL="1828891" lvl="2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3pPr>
            <a:lvl4pPr marL="2438522" lvl="3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4pPr>
            <a:lvl5pPr marL="3048152" lvl="4" indent="-3048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49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>
            <a:spLocks noGrp="1"/>
          </p:cNvSpPr>
          <p:nvPr>
            <p:ph type="pic" idx="2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4267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609630" lvl="0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1pPr>
            <a:lvl2pPr marL="1219261" lvl="1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2pPr>
            <a:lvl3pPr marL="1828891" lvl="2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3pPr>
            <a:lvl4pPr marL="2438522" lvl="3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4pPr>
            <a:lvl5pPr marL="3048152" lvl="4" indent="-648579" algn="l">
              <a:lnSpc>
                <a:spcPct val="100000"/>
              </a:lnSpc>
              <a:spcBef>
                <a:spcPts val="4267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3734"/>
            </a:lvl5pPr>
            <a:lvl6pPr marL="3657783" lvl="5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4267413" lvl="6" indent="-525806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4877044" lvl="7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5486674" lvl="8" indent="-525805" algn="l">
              <a:lnSpc>
                <a:spcPct val="100000"/>
              </a:lnSpc>
              <a:spcBef>
                <a:spcPts val="56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523239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52324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8438770" y="9296400"/>
            <a:ext cx="453693" cy="7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2133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evicent@usp.br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ncbi.nlm.nih.gov/pmc/articles/PMC22464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www.sigmaaldrich.com/technical-documents/protocols/biology/competent-cells.html?gclid=EAIaIQobChMIn-OSq_-n6gIVjISRCh3JlQAGEAAYASAAEgIGqPD_BwE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gmaaldrich.com/technical-documents/protocols/biology/competent-cells.html?gclid=EAIaIQobChMIn-OSq_-n6gIVjISRCh3JlQAGEAAYASAAEgIGqPD_BwE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ienciaforadehora.wordpress.com/2016/03/22/1424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ienciaforadehora.wordpress.com/2016/03/22/1424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blog/how-to-make-a-guide-rna-for-cas9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cienciaforadehora.wordpress.com/2016/03/22/1424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ocienciaforadehora.wordpress.com/2019/02/09/descoberto-editor-de-dna-que-pode-ser-ainda-melhor-que-o-crispr/" TargetMode="Externa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books.google.com.br/books?id=CESjmRQtfrUC&amp;printsec=frontcover&amp;source=kp_read_button&amp;redir_esc=y&amp;hl=pt-BR#v=onepage&amp;q&amp;f=false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104057" y="2965818"/>
            <a:ext cx="4663732" cy="976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Autofit/>
          </a:bodyPr>
          <a:lstStyle/>
          <a:p>
            <a:pPr>
              <a:buSzPct val="100000"/>
            </a:pPr>
            <a:r>
              <a:rPr lang="pt-BR" sz="2400" dirty="0"/>
              <a:t>Instituto de Ciências Biomédicas USP</a:t>
            </a:r>
            <a:endParaRPr sz="2400" dirty="0"/>
          </a:p>
        </p:txBody>
      </p:sp>
      <p:pic>
        <p:nvPicPr>
          <p:cNvPr id="68" name="Google Shape;68;p1" descr="page1image198356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63732" cy="310138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70" name="Google Shape;70;p1"/>
          <p:cNvSpPr txBox="1"/>
          <p:nvPr/>
        </p:nvSpPr>
        <p:spPr>
          <a:xfrm>
            <a:off x="5248553" y="574602"/>
            <a:ext cx="11306874" cy="711437"/>
          </a:xfrm>
          <a:prstGeom prst="rect">
            <a:avLst/>
          </a:prstGeom>
          <a:solidFill>
            <a:srgbClr val="FEF9D6"/>
          </a:solidFill>
          <a:ln w="127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 algn="ctr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1867"/>
          </a:p>
        </p:txBody>
      </p:sp>
      <p:sp>
        <p:nvSpPr>
          <p:cNvPr id="71" name="Google Shape;71;p1"/>
          <p:cNvSpPr txBox="1"/>
          <p:nvPr/>
        </p:nvSpPr>
        <p:spPr>
          <a:xfrm>
            <a:off x="5463706" y="3454284"/>
            <a:ext cx="11306874" cy="536899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57223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Contexto histórico</a:t>
            </a:r>
            <a:endParaRPr sz="1867"/>
          </a:p>
          <a:p>
            <a:pPr marL="457223" indent="-457223">
              <a:spcBef>
                <a:spcPts val="3200"/>
              </a:spcBef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Ferramentas da Engenharia Genética 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2.1. DNA-ligase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2.3. Métodos para Transformação genética bacteriana (</a:t>
            </a:r>
            <a:r>
              <a:rPr lang="pt-BR" sz="2400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  <a:p>
            <a:pPr>
              <a:spcBef>
                <a:spcPts val="8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2.5. Seleção e Análise dos clones recombinantes construídos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5. Questões </a:t>
            </a:r>
            <a:endParaRPr sz="1867"/>
          </a:p>
        </p:txBody>
      </p:sp>
      <p:pic>
        <p:nvPicPr>
          <p:cNvPr id="72" name="Google Shape;72;p1" descr="A person wearing a h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4561"/>
          <a:stretch/>
        </p:blipFill>
        <p:spPr>
          <a:xfrm rot="5400000">
            <a:off x="309927" y="4537973"/>
            <a:ext cx="4251991" cy="373247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254315" y="8993064"/>
            <a:ext cx="4663732" cy="33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Autofit/>
          </a:bodyPr>
          <a:lstStyle/>
          <a:p>
            <a:pPr algn="ctr">
              <a:buSzPct val="1000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Profa. Elisabete Vicente. </a:t>
            </a:r>
            <a:r>
              <a:rPr lang="pt-BR" sz="1867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bevicent@usp.br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/>
          <p:nvPr/>
        </p:nvSpPr>
        <p:spPr>
          <a:xfrm>
            <a:off x="0" y="29527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91386" y="1526520"/>
            <a:ext cx="11306874" cy="374803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2.1. DNA-ligase</a:t>
            </a:r>
            <a:endParaRPr sz="1867"/>
          </a:p>
          <a:p>
            <a:pPr marL="609630"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 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2.3. Métodos para Transformação genética bacteriana (</a:t>
            </a:r>
            <a:r>
              <a:rPr lang="pt-BR" sz="2400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2.4. Construção de recombinantes bacterianos</a:t>
            </a:r>
            <a:endParaRPr sz="1867"/>
          </a:p>
          <a:p>
            <a:pPr>
              <a:spcBef>
                <a:spcPts val="1600"/>
              </a:spcBef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	2.5. Seleção e Análise de clones recombinantes construídos</a:t>
            </a:r>
            <a:endParaRPr sz="1867"/>
          </a:p>
          <a:p>
            <a:pPr marL="609630">
              <a:buSzPts val="1800"/>
            </a:pP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1" y="-471730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2.1. DNA-ligase</a:t>
            </a:r>
            <a:endParaRPr sz="1867"/>
          </a:p>
        </p:txBody>
      </p:sp>
      <p:sp>
        <p:nvSpPr>
          <p:cNvPr id="173" name="Google Shape;173;p10"/>
          <p:cNvSpPr/>
          <p:nvPr/>
        </p:nvSpPr>
        <p:spPr>
          <a:xfrm>
            <a:off x="7342790" y="2306010"/>
            <a:ext cx="5296908" cy="7139276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DNA ligase do bacteriófago T4</a:t>
            </a: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fago T4 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um bacteriófago que infecta </a:t>
            </a:r>
            <a:r>
              <a:rPr lang="pt-BR" sz="2133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Escherichia coli 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é capaz de sofrer um ciclo de vida lítico. </a:t>
            </a:r>
            <a:endParaRPr sz="1867" dirty="0"/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Ao contrário da DNA ligase de </a:t>
            </a:r>
            <a:r>
              <a:rPr lang="pt-BR" sz="2133" i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utiliza como cofator o NAD, ela  </a:t>
            </a:r>
            <a:r>
              <a:rPr lang="pt-BR" sz="2133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 o ATP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67" dirty="0"/>
          </a:p>
          <a:p>
            <a:pPr algn="just">
              <a:spcBef>
                <a:spcPts val="1600"/>
              </a:spcBef>
              <a:buSzPts val="1600"/>
            </a:pP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DNA ligase de fago T4 é a DNA ligase mais utilizada em biologia molecular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porque</a:t>
            </a: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ela pode ligar vários tipos de extremidades de DNA. </a:t>
            </a:r>
            <a:endParaRPr sz="1867" dirty="0"/>
          </a:p>
          <a:p>
            <a:pPr marL="381019" indent="-381019" algn="just">
              <a:spcBef>
                <a:spcPts val="1600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Extremidades abruptas de DNA, e,</a:t>
            </a:r>
            <a:endParaRPr sz="1867" dirty="0"/>
          </a:p>
          <a:p>
            <a:pPr marL="381019" indent="-381019" algn="just">
              <a:spcBef>
                <a:spcPts val="1600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Extremidades coesivas (geradas pela ação de enzimas de restrição, que veremos a seguir).</a:t>
            </a:r>
            <a:endParaRPr sz="1867" dirty="0"/>
          </a:p>
          <a:p>
            <a:pPr marL="381019" indent="-245546" algn="just">
              <a:spcBef>
                <a:spcPts val="1600"/>
              </a:spcBef>
              <a:buSzPts val="1600"/>
            </a:pPr>
            <a:endParaRPr sz="2133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2816879" y="4103622"/>
            <a:ext cx="4227057" cy="50465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4723" y="4283866"/>
            <a:ext cx="3725447" cy="3183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12923340" y="7508594"/>
            <a:ext cx="4031371" cy="160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Fig.: </a:t>
            </a:r>
            <a:r>
              <a:rPr lang="pt-BR" sz="1600" b="1" u="sng" dirty="0"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DNA ligase de fago T4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: A imagem demonstra como a ligase (oval amarela) catalisa a ligação de duas cadeias de fragmentos de DNA. A ligase une os dois fragmentos de DNA para formar uma fita mais longa de DNA, colando-os juntas.</a:t>
            </a:r>
            <a:endParaRPr sz="1867" dirty="0"/>
          </a:p>
        </p:txBody>
      </p:sp>
      <p:sp>
        <p:nvSpPr>
          <p:cNvPr id="177" name="Google Shape;177;p10"/>
          <p:cNvSpPr/>
          <p:nvPr/>
        </p:nvSpPr>
        <p:spPr>
          <a:xfrm>
            <a:off x="177341" y="961831"/>
            <a:ext cx="15563206" cy="1025936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pt-BR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1967: DNA ligase </a:t>
            </a:r>
            <a:r>
              <a:rPr lang="pt-BR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descoberta - trabalhos com bacteriófagos lambda 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2667">
                <a:latin typeface="Helvetica Neue"/>
                <a:ea typeface="Helvetica Neue"/>
                <a:cs typeface="Helvetica Neue"/>
                <a:sym typeface="Helvetica Neue"/>
              </a:rPr>
              <a:t>Martin Gellert)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77341" y="2039675"/>
            <a:ext cx="6699919" cy="7511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latin typeface="Helvetica Neue"/>
                <a:ea typeface="Helvetica Neue"/>
                <a:cs typeface="Helvetica Neue"/>
                <a:sym typeface="Helvetica Neue"/>
              </a:rPr>
              <a:t>A enzima DNA ligase</a:t>
            </a:r>
            <a:endParaRPr sz="1867" dirty="0"/>
          </a:p>
          <a:p>
            <a:pPr algn="just">
              <a:buSzPts val="800"/>
            </a:pPr>
            <a:endParaRPr sz="10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Todos os organismos possuem a enzima DNA ligase que catalisa a ligação de duas fitas de DNA.  E para quê?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Esta enzima é muito importante pois é necessária durante dois processos básicos celulares: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“Replicação do DNA” ,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“Reparo de lesões que estejam presentes no DNA”.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u="sng" dirty="0">
                <a:latin typeface="Helvetica Neue"/>
                <a:ea typeface="Helvetica Neue"/>
                <a:cs typeface="Helvetica Neue"/>
                <a:sym typeface="Helvetica Neue"/>
              </a:rPr>
              <a:t>Mecanismo de ação: 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DNA ligase catalisa a formação de duas ligações fosfodiéster covalentes entre as extremidades hidroxila 3‘ de um nucleotídeo ("aceitador"), com a extremidade fosfato 5' de outra ("doadora"). Duas moléculas de ATP são consumidas para cada ligação fosfodiéster formada.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037" y="6453813"/>
            <a:ext cx="4653401" cy="2991473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/>
          <p:cNvPicPr preferRelativeResize="0"/>
          <p:nvPr/>
        </p:nvPicPr>
        <p:blipFill rotWithShape="1">
          <a:blip r:embed="rId3">
            <a:alphaModFix/>
          </a:blip>
          <a:srcRect t="16910"/>
          <a:stretch/>
        </p:blipFill>
        <p:spPr>
          <a:xfrm>
            <a:off x="371101" y="1778835"/>
            <a:ext cx="13354704" cy="782141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212440" y="-98821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2.2. Enzimas de restrição</a:t>
            </a:r>
            <a:endParaRPr sz="1867"/>
          </a:p>
        </p:txBody>
      </p:sp>
      <p:sp>
        <p:nvSpPr>
          <p:cNvPr id="187" name="Google Shape;187;p11"/>
          <p:cNvSpPr/>
          <p:nvPr/>
        </p:nvSpPr>
        <p:spPr>
          <a:xfrm>
            <a:off x="13255788" y="3692900"/>
            <a:ext cx="2051761" cy="861724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EXTREMIDADES COESIVAS</a:t>
            </a:r>
            <a:endParaRPr sz="1867"/>
          </a:p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“sticky ends”</a:t>
            </a:r>
            <a:endParaRPr sz="1867"/>
          </a:p>
        </p:txBody>
      </p:sp>
      <p:sp>
        <p:nvSpPr>
          <p:cNvPr id="188" name="Google Shape;188;p11"/>
          <p:cNvSpPr/>
          <p:nvPr/>
        </p:nvSpPr>
        <p:spPr>
          <a:xfrm>
            <a:off x="11585057" y="838991"/>
            <a:ext cx="2140748" cy="615503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EXTREMIDADES ABRUPTAS</a:t>
            </a:r>
            <a:endParaRPr sz="1867"/>
          </a:p>
        </p:txBody>
      </p:sp>
      <p:sp>
        <p:nvSpPr>
          <p:cNvPr id="189" name="Google Shape;189;p11"/>
          <p:cNvSpPr/>
          <p:nvPr/>
        </p:nvSpPr>
        <p:spPr>
          <a:xfrm>
            <a:off x="1083289" y="7980172"/>
            <a:ext cx="2051761" cy="615503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EXTREMIDADES COESIVAS</a:t>
            </a:r>
            <a:endParaRPr sz="18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577029" y="2419274"/>
            <a:ext cx="15466724" cy="6771034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600"/>
            </a:pPr>
            <a:r>
              <a:rPr lang="pt-BR" sz="480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NOMENCLATURA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3600"/>
            </a:pPr>
            <a:r>
              <a:rPr lang="pt-BR" sz="4800">
                <a:latin typeface="Calibri"/>
                <a:ea typeface="Calibri"/>
                <a:cs typeface="Calibri"/>
                <a:sym typeface="Calibri"/>
              </a:rPr>
              <a:t>As </a:t>
            </a:r>
            <a:r>
              <a:rPr lang="pt-BR" sz="4800" b="1">
                <a:latin typeface="Calibri"/>
                <a:ea typeface="Calibri"/>
                <a:cs typeface="Calibri"/>
                <a:sym typeface="Calibri"/>
              </a:rPr>
              <a:t>enzimas de restrição </a:t>
            </a:r>
            <a:r>
              <a:rPr lang="pt-BR" sz="4800">
                <a:latin typeface="Calibri"/>
                <a:ea typeface="Calibri"/>
                <a:cs typeface="Calibri"/>
                <a:sym typeface="Calibri"/>
              </a:rPr>
              <a:t>recebem nomes de acordo com a bactéria que a produziu, Ex.: 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3600"/>
            </a:pPr>
            <a:endParaRPr sz="48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FF0000"/>
              </a:buClr>
              <a:buSzPts val="3600"/>
            </a:pPr>
            <a:r>
              <a:rPr lang="pt-BR" sz="4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4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t-BR" sz="4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R </a:t>
            </a:r>
            <a:r>
              <a:rPr lang="pt-BR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endParaRPr sz="1867"/>
          </a:p>
          <a:p>
            <a:pPr algn="just">
              <a:buSzPts val="3600"/>
            </a:pPr>
            <a:endParaRPr sz="4800">
              <a:solidFill>
                <a:srgbClr val="CC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Gênero:</a:t>
            </a:r>
            <a:r>
              <a:rPr lang="pt-BR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pt-BR" sz="4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Escherichia</a:t>
            </a:r>
            <a:endParaRPr sz="1867"/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Espécie:</a:t>
            </a:r>
            <a:r>
              <a:rPr lang="pt-BR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coli</a:t>
            </a:r>
            <a:endParaRPr sz="4800" i="1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3600"/>
            </a:pPr>
            <a:r>
              <a:rPr lang="pt-B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Ordem de descoberta</a:t>
            </a:r>
            <a:r>
              <a:rPr lang="pt-BR" sz="4800">
                <a:solidFill>
                  <a:srgbClr val="CC66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1ª enzima descoberta nesta bactéria </a:t>
            </a:r>
            <a:endParaRPr sz="480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288514" y="840856"/>
            <a:ext cx="13046894" cy="87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>
              <a:buClr>
                <a:srgbClr val="BF0000"/>
              </a:buClr>
              <a:buSzPts val="4000"/>
            </a:pPr>
            <a:r>
              <a:rPr lang="pt-BR" sz="53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ENZIMAS DE RESTRIÇÃO </a:t>
            </a:r>
            <a:endParaRPr sz="14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2800"/>
            </a:pPr>
            <a:r>
              <a:rPr lang="pt-BR" sz="373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Proteínas que reconhecem e clivam o DNA em pontos específicos, geralmente em sequências de 4, 6 e 8 bases,  </a:t>
            </a:r>
            <a:r>
              <a:rPr lang="pt-BR" sz="373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palindrômicas </a:t>
            </a:r>
            <a:r>
              <a:rPr lang="pt-BR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(idênticas em ambas as fitas quando lidas 5’ --&gt; 3’)</a:t>
            </a: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2400"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14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</a:rPr>
              <a:t>  </a:t>
            </a:r>
            <a:r>
              <a:rPr lang="pt-BR" sz="19201">
                <a:solidFill>
                  <a:schemeClr val="dk1"/>
                </a:solidFill>
              </a:rPr>
              <a:t>            </a:t>
            </a:r>
            <a:r>
              <a:rPr lang="pt-BR" sz="2400">
                <a:solidFill>
                  <a:schemeClr val="dk1"/>
                </a:solidFill>
              </a:rPr>
              <a:t> </a:t>
            </a:r>
            <a:endParaRPr sz="1867"/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04" name="Google Shape;204;p13" descr="page22image537258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978" y="3898871"/>
            <a:ext cx="12409395" cy="501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07" name="Google Shape;207;p13"/>
          <p:cNvSpPr/>
          <p:nvPr/>
        </p:nvSpPr>
        <p:spPr>
          <a:xfrm>
            <a:off x="13604872" y="6360717"/>
            <a:ext cx="3446876" cy="2954797"/>
          </a:xfrm>
          <a:prstGeom prst="rect">
            <a:avLst/>
          </a:prstGeom>
          <a:solidFill>
            <a:srgbClr val="FEEBFF"/>
          </a:solidFill>
          <a:ln w="9525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Exemplo de uma frase palindrômica:</a:t>
            </a:r>
            <a:endParaRPr sz="1867"/>
          </a:p>
          <a:p>
            <a:pPr algn="ctr">
              <a:buClr>
                <a:schemeClr val="dk1"/>
              </a:buClr>
              <a:buSzPts val="2000"/>
            </a:pPr>
            <a:r>
              <a:rPr lang="pt-BR" sz="266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“SUBI NO ONIBUS”</a:t>
            </a:r>
            <a:endParaRPr sz="2667">
              <a:solidFill>
                <a:schemeClr val="dk1"/>
              </a:solidFill>
            </a:endParaRPr>
          </a:p>
          <a:p>
            <a:pPr algn="ctr">
              <a:buSzPts val="2400"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SUBINOONIBUS</a:t>
            </a:r>
            <a:endParaRPr sz="2667">
              <a:solidFill>
                <a:srgbClr val="0432FF"/>
              </a:solidFill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SUBINOONIBUS</a:t>
            </a:r>
            <a:endParaRPr sz="2667">
              <a:solidFill>
                <a:srgbClr val="0432FF"/>
              </a:solidFill>
            </a:endParaRPr>
          </a:p>
          <a:p>
            <a:pPr>
              <a:buSzPts val="1800"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08" name="Google Shape;208;p13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4375249" y="4731594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/>
          <p:nvPr/>
        </p:nvSpPr>
        <p:spPr>
          <a:xfrm>
            <a:off x="1195752" y="581282"/>
            <a:ext cx="10278770" cy="1121678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Enzimas de restrição: reconhecem sequencias palindrômicas </a:t>
            </a:r>
            <a:endParaRPr sz="32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4" name="Google Shape;214;p14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318" y="1859965"/>
            <a:ext cx="9521867" cy="7569457"/>
          </a:xfrm>
          <a:prstGeom prst="rect">
            <a:avLst/>
          </a:prstGeom>
          <a:noFill/>
          <a:ln w="1905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5" name="Google Shape;215;p14"/>
          <p:cNvSpPr/>
          <p:nvPr/>
        </p:nvSpPr>
        <p:spPr>
          <a:xfrm>
            <a:off x="11427490" y="3993165"/>
            <a:ext cx="2239047" cy="615503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3200">
                <a:latin typeface="Helvetica Neue"/>
                <a:ea typeface="Helvetica Neue"/>
                <a:cs typeface="Helvetica Neue"/>
                <a:sym typeface="Helvetica Neue"/>
              </a:rPr>
              <a:t>AATT</a:t>
            </a: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14"/>
          <p:cNvSpPr txBox="1"/>
          <p:nvPr/>
        </p:nvSpPr>
        <p:spPr>
          <a:xfrm>
            <a:off x="11474522" y="6843875"/>
            <a:ext cx="2863414" cy="2106563"/>
          </a:xfrm>
          <a:prstGeom prst="rect">
            <a:avLst/>
          </a:prstGeom>
          <a:solidFill>
            <a:srgbClr val="FBDEED"/>
          </a:solidFill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Você sabe Qual foi a enzima aqui empregada? 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1" y="-451180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pic>
        <p:nvPicPr>
          <p:cNvPr id="219" name="Google Shape;219;p14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4819714" y="7363819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12295747" y="7092785"/>
            <a:ext cx="2863414" cy="1614120"/>
          </a:xfrm>
          <a:prstGeom prst="rect">
            <a:avLst/>
          </a:prstGeom>
          <a:solidFill>
            <a:srgbClr val="FBDEED"/>
          </a:solidFill>
          <a:ln w="12700" cap="flat" cmpd="sng">
            <a:solidFill>
              <a:srgbClr val="00206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Clr>
                <a:srgbClr val="0432FF"/>
              </a:buClr>
              <a:buSzPts val="2400"/>
            </a:pPr>
            <a:r>
              <a:rPr lang="pt-BR" sz="3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enzima aqui foi empregada? </a:t>
            </a:r>
            <a:endParaRPr sz="32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365" y="1030700"/>
            <a:ext cx="11621261" cy="85075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0" y="-57408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28" name="Google Shape;228;p15"/>
          <p:cNvSpPr txBox="1"/>
          <p:nvPr/>
        </p:nvSpPr>
        <p:spPr>
          <a:xfrm>
            <a:off x="7085631" y="1407355"/>
            <a:ext cx="5039995" cy="50612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800"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reconhecem sequencias palindrômicas 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9" name="Google Shape;229;p15" descr="A picture containing fabric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67676">
            <a:off x="15252741" y="7531500"/>
            <a:ext cx="1884047" cy="1508358"/>
          </a:xfrm>
          <a:custGeom>
            <a:avLst/>
            <a:gdLst/>
            <a:ahLst/>
            <a:cxnLst/>
            <a:rect l="l" t="t" r="r" b="b"/>
            <a:pathLst>
              <a:path w="1412992" h="1131234" fill="none" extrusionOk="0">
                <a:moveTo>
                  <a:pt x="0" y="0"/>
                </a:moveTo>
                <a:cubicBezTo>
                  <a:pt x="226888" y="-2415"/>
                  <a:pt x="313180" y="6698"/>
                  <a:pt x="456867" y="0"/>
                </a:cubicBezTo>
                <a:cubicBezTo>
                  <a:pt x="600554" y="-6698"/>
                  <a:pt x="693131" y="51887"/>
                  <a:pt x="899605" y="0"/>
                </a:cubicBezTo>
                <a:cubicBezTo>
                  <a:pt x="1106079" y="-51887"/>
                  <a:pt x="1267929" y="23823"/>
                  <a:pt x="1412992" y="0"/>
                </a:cubicBezTo>
                <a:cubicBezTo>
                  <a:pt x="1474071" y="207809"/>
                  <a:pt x="1397281" y="438070"/>
                  <a:pt x="1412992" y="554305"/>
                </a:cubicBezTo>
                <a:cubicBezTo>
                  <a:pt x="1428703" y="670540"/>
                  <a:pt x="1348698" y="851444"/>
                  <a:pt x="1412992" y="1131234"/>
                </a:cubicBezTo>
                <a:cubicBezTo>
                  <a:pt x="1211218" y="1172116"/>
                  <a:pt x="1153461" y="1087545"/>
                  <a:pt x="941995" y="1131234"/>
                </a:cubicBezTo>
                <a:cubicBezTo>
                  <a:pt x="730529" y="1174923"/>
                  <a:pt x="716215" y="1114870"/>
                  <a:pt x="513387" y="1131234"/>
                </a:cubicBezTo>
                <a:cubicBezTo>
                  <a:pt x="310559" y="1147598"/>
                  <a:pt x="194895" y="1126395"/>
                  <a:pt x="0" y="1131234"/>
                </a:cubicBezTo>
                <a:cubicBezTo>
                  <a:pt x="-53749" y="911423"/>
                  <a:pt x="16795" y="693955"/>
                  <a:pt x="0" y="542992"/>
                </a:cubicBezTo>
                <a:cubicBezTo>
                  <a:pt x="-16795" y="392029"/>
                  <a:pt x="36272" y="185194"/>
                  <a:pt x="0" y="0"/>
                </a:cubicBezTo>
                <a:close/>
              </a:path>
              <a:path w="1412992" h="1131234" extrusionOk="0">
                <a:moveTo>
                  <a:pt x="0" y="0"/>
                </a:moveTo>
                <a:cubicBezTo>
                  <a:pt x="94457" y="-465"/>
                  <a:pt x="340212" y="29403"/>
                  <a:pt x="442737" y="0"/>
                </a:cubicBezTo>
                <a:cubicBezTo>
                  <a:pt x="545262" y="-29403"/>
                  <a:pt x="695566" y="12783"/>
                  <a:pt x="927865" y="0"/>
                </a:cubicBezTo>
                <a:cubicBezTo>
                  <a:pt x="1160164" y="-12783"/>
                  <a:pt x="1271242" y="51501"/>
                  <a:pt x="1412992" y="0"/>
                </a:cubicBezTo>
                <a:cubicBezTo>
                  <a:pt x="1455298" y="264294"/>
                  <a:pt x="1366645" y="383918"/>
                  <a:pt x="1412992" y="588242"/>
                </a:cubicBezTo>
                <a:cubicBezTo>
                  <a:pt x="1459339" y="792566"/>
                  <a:pt x="1387409" y="873498"/>
                  <a:pt x="1412992" y="1131234"/>
                </a:cubicBezTo>
                <a:cubicBezTo>
                  <a:pt x="1185305" y="1153043"/>
                  <a:pt x="1098023" y="1130615"/>
                  <a:pt x="941995" y="1131234"/>
                </a:cubicBezTo>
                <a:cubicBezTo>
                  <a:pt x="785967" y="1131853"/>
                  <a:pt x="679610" y="1085009"/>
                  <a:pt x="499257" y="1131234"/>
                </a:cubicBezTo>
                <a:cubicBezTo>
                  <a:pt x="318904" y="1177459"/>
                  <a:pt x="134115" y="1116490"/>
                  <a:pt x="0" y="1131234"/>
                </a:cubicBezTo>
                <a:cubicBezTo>
                  <a:pt x="-24968" y="943922"/>
                  <a:pt x="41244" y="821781"/>
                  <a:pt x="0" y="542992"/>
                </a:cubicBezTo>
                <a:cubicBezTo>
                  <a:pt x="-41244" y="264203"/>
                  <a:pt x="8204" y="183716"/>
                  <a:pt x="0" y="0"/>
                </a:cubicBezTo>
                <a:close/>
              </a:path>
            </a:pathLst>
          </a:custGeom>
          <a:noFill/>
          <a:ln w="38100" cap="flat" cmpd="sng">
            <a:solidFill>
              <a:srgbClr val="F59EC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/>
          <p:nvPr/>
        </p:nvSpPr>
        <p:spPr>
          <a:xfrm>
            <a:off x="594273" y="764903"/>
            <a:ext cx="13542581" cy="793448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3200"/>
            </a:pPr>
            <a:r>
              <a:rPr lang="pt-BR" sz="4267" b="1">
                <a:latin typeface="Calibri"/>
                <a:ea typeface="Calibri"/>
                <a:cs typeface="Calibri"/>
                <a:sym typeface="Calibri"/>
              </a:rPr>
              <a:t>Algumas Enzimas de restrição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(reconhecem sequencias palindrômicas) 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5" name="Google Shape;2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19" y="1874323"/>
            <a:ext cx="13149906" cy="755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1" y="-829848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1867"/>
          </a:p>
        </p:txBody>
      </p:sp>
      <p:sp>
        <p:nvSpPr>
          <p:cNvPr id="238" name="Google Shape;238;p16"/>
          <p:cNvSpPr/>
          <p:nvPr/>
        </p:nvSpPr>
        <p:spPr>
          <a:xfrm>
            <a:off x="14136854" y="3766948"/>
            <a:ext cx="3203409" cy="677058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8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extremidades coesivas 5’</a:t>
            </a:r>
            <a:endParaRPr sz="1800" dirty="0"/>
          </a:p>
          <a:p>
            <a:pPr algn="ctr">
              <a:buSzPts val="1800"/>
            </a:pP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(5’ </a:t>
            </a:r>
            <a:r>
              <a:rPr lang="pt-BR" sz="1800" b="1" dirty="0" err="1">
                <a:latin typeface="Calibri"/>
                <a:ea typeface="Calibri"/>
                <a:cs typeface="Calibri"/>
                <a:sym typeface="Calibri"/>
              </a:rPr>
              <a:t>protruding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b="1" dirty="0" err="1">
                <a:latin typeface="Calibri"/>
                <a:ea typeface="Calibri"/>
                <a:cs typeface="Calibri"/>
                <a:sym typeface="Calibri"/>
              </a:rPr>
              <a:t>ends</a:t>
            </a:r>
            <a:r>
              <a:rPr lang="pt-BR" sz="1800" b="1" dirty="0">
                <a:latin typeface="Calibri"/>
                <a:ea typeface="Calibri"/>
                <a:cs typeface="Calibri"/>
                <a:sym typeface="Calibri"/>
              </a:rPr>
              <a:t>”)</a:t>
            </a:r>
            <a:endParaRPr sz="1800" dirty="0"/>
          </a:p>
        </p:txBody>
      </p:sp>
      <p:sp>
        <p:nvSpPr>
          <p:cNvPr id="239" name="Google Shape;239;p16"/>
          <p:cNvSpPr/>
          <p:nvPr/>
        </p:nvSpPr>
        <p:spPr>
          <a:xfrm>
            <a:off x="14038319" y="7654522"/>
            <a:ext cx="2969766" cy="677058"/>
          </a:xfrm>
          <a:prstGeom prst="rect">
            <a:avLst/>
          </a:prstGeom>
          <a:solidFill>
            <a:srgbClr val="FDFEE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800"/>
            </a:pP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extremidades abruptas (“blunt ends”)</a:t>
            </a:r>
            <a:endParaRPr sz="1800"/>
          </a:p>
        </p:txBody>
      </p:sp>
      <p:sp>
        <p:nvSpPr>
          <p:cNvPr id="2" name="Chave Direita 1">
            <a:extLst>
              <a:ext uri="{FF2B5EF4-FFF2-40B4-BE49-F238E27FC236}">
                <a16:creationId xmlns:a16="http://schemas.microsoft.com/office/drawing/2014/main" id="{D1A0642F-3650-1E48-B9D7-AE5C1E13EEFD}"/>
              </a:ext>
            </a:extLst>
          </p:cNvPr>
          <p:cNvSpPr/>
          <p:nvPr/>
        </p:nvSpPr>
        <p:spPr>
          <a:xfrm>
            <a:off x="13443169" y="2277645"/>
            <a:ext cx="446566" cy="365566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466" y="795213"/>
            <a:ext cx="12420736" cy="8978626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p17"/>
          <p:cNvSpPr/>
          <p:nvPr/>
        </p:nvSpPr>
        <p:spPr>
          <a:xfrm>
            <a:off x="12072822" y="5489352"/>
            <a:ext cx="2537524" cy="615503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NNG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GATCCNN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SzPts val="18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NNCCTAG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GNN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12092057" y="3251875"/>
            <a:ext cx="2518289" cy="861724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NNG_</a:t>
            </a:r>
            <a:r>
              <a:rPr lang="pt-BR" sz="1600" u="sng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AATT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8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NNCTTAA_</a:t>
            </a:r>
            <a:r>
              <a:rPr lang="pt-BR" sz="16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GNN</a:t>
            </a:r>
            <a:endParaRPr sz="16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212651" y="-53751"/>
            <a:ext cx="11306874" cy="75234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0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2000" dirty="0"/>
          </a:p>
          <a:p>
            <a:pPr marL="609630">
              <a:buSzPts val="1800"/>
            </a:pPr>
            <a:r>
              <a:rPr lang="pt-BR" sz="2000" b="1" dirty="0">
                <a:latin typeface="Helvetica Neue"/>
                <a:ea typeface="Helvetica Neue"/>
                <a:cs typeface="Helvetica Neue"/>
                <a:sym typeface="Helvetica Neue"/>
              </a:rPr>
              <a:t>	2.2. Enzimas de restrição</a:t>
            </a:r>
            <a:endParaRPr sz="2000" dirty="0"/>
          </a:p>
        </p:txBody>
      </p:sp>
      <p:sp>
        <p:nvSpPr>
          <p:cNvPr id="8" name="Google Shape;246;p17">
            <a:extLst>
              <a:ext uri="{FF2B5EF4-FFF2-40B4-BE49-F238E27FC236}">
                <a16:creationId xmlns:a16="http://schemas.microsoft.com/office/drawing/2014/main" id="{58D4FDCD-6D66-3548-9810-6F25A3531CD2}"/>
              </a:ext>
            </a:extLst>
          </p:cNvPr>
          <p:cNvSpPr txBox="1"/>
          <p:nvPr/>
        </p:nvSpPr>
        <p:spPr>
          <a:xfrm>
            <a:off x="8590283" y="-160080"/>
            <a:ext cx="5260149" cy="875457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800"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Alguns Exemplos de Enzimas de restrição</a:t>
            </a:r>
            <a:endParaRPr sz="2400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" y="-451212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2.3. Métodos para Transformação genética bacteriana (</a:t>
            </a:r>
            <a:r>
              <a:rPr lang="pt-BR" sz="2667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</p:txBody>
      </p:sp>
      <p:sp>
        <p:nvSpPr>
          <p:cNvPr id="257" name="Google Shape;257;p18"/>
          <p:cNvSpPr txBox="1"/>
          <p:nvPr/>
        </p:nvSpPr>
        <p:spPr>
          <a:xfrm>
            <a:off x="310153" y="5563311"/>
            <a:ext cx="16540577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por eletroporação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18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09" y="6015803"/>
            <a:ext cx="5571106" cy="35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/>
        </p:nvSpPr>
        <p:spPr>
          <a:xfrm>
            <a:off x="316596" y="1266143"/>
            <a:ext cx="16540577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  Transformação genética com CaCl</a:t>
            </a:r>
            <a:r>
              <a:rPr lang="pt-BR" sz="2133" baseline="-25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67"/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579779" y="655134"/>
            <a:ext cx="14233885" cy="465024"/>
          </a:xfrm>
          <a:prstGeom prst="rect">
            <a:avLst/>
          </a:prstGeom>
          <a:solidFill>
            <a:srgbClr val="F4FEF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Os dois métodos mais utilizados para se realizar a transformação genética da bactéria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são: </a:t>
            </a:r>
            <a:endParaRPr sz="1867"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089" y="1775285"/>
            <a:ext cx="5742026" cy="33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6481212" y="1266079"/>
            <a:ext cx="6673717" cy="4097621"/>
          </a:xfrm>
          <a:prstGeom prst="rect">
            <a:avLst/>
          </a:prstGeom>
          <a:solidFill>
            <a:srgbClr val="DEF7D5"/>
          </a:solidFill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400"/>
            </a:pPr>
            <a:r>
              <a:rPr lang="pt-BR" sz="1867" b="1">
                <a:latin typeface="Helvetica Neue"/>
                <a:ea typeface="Helvetica Neue"/>
                <a:cs typeface="Helvetica Neue"/>
                <a:sym typeface="Helvetica Neue"/>
              </a:rPr>
              <a:t>1974</a:t>
            </a: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Foi o primeiro método de “Transformação genética” de </a:t>
            </a:r>
            <a:r>
              <a:rPr lang="pt-BR" sz="1867" i="1">
                <a:latin typeface="Calibri"/>
                <a:ea typeface="Calibri"/>
                <a:cs typeface="Calibri"/>
                <a:sym typeface="Calibri"/>
              </a:rPr>
              <a:t>E. coli 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desenvolvido. 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É feita uma cultura de bactéria </a:t>
            </a:r>
            <a:r>
              <a:rPr lang="pt-BR" sz="1867" i="1"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bem fresca. Quando esta cultura  está no meio da fase exponencial, as células são tratadas com uma solução CaCl</a:t>
            </a:r>
            <a:r>
              <a:rPr lang="pt-BR" sz="1867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, e a incubação e feita com os tubos mergulhados em gelo picado.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Uma alíquota das células tratadas é incubada com uma alíquota de plasmídeo que será empregado na transformação genética.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Apos a incubação, as células são semeadas em meio completo solido contendo antibióticos.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Os clones recombinantes serão as colônias crescidas nas placas contendo meio solido com antibiótico.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8"/>
          <p:cNvSpPr txBox="1"/>
          <p:nvPr/>
        </p:nvSpPr>
        <p:spPr>
          <a:xfrm>
            <a:off x="6568972" y="7505539"/>
            <a:ext cx="6673717" cy="1963319"/>
          </a:xfrm>
          <a:prstGeom prst="rect">
            <a:avLst/>
          </a:prstGeom>
          <a:solidFill>
            <a:srgbClr val="DEF7D5"/>
          </a:solidFill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spcAft>
                <a:spcPts val="800"/>
              </a:spcAft>
              <a:buSzPts val="1400"/>
            </a:pP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Posteriormente</a:t>
            </a:r>
            <a:r>
              <a:rPr lang="pt-BR" sz="1867" b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foi desenvolvida uma nova técnica que permite a  obtenção de transformantes com maior eficiência. Ou seja , a obtenção de mais transformantes com menor quantidade de DNA plasmidial.   Ao  invés de fazer o tratamento com CaCl</a:t>
            </a:r>
            <a:r>
              <a:rPr lang="pt-BR" sz="1867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, a mistura das células bacterianas + plasmídeo é submetida a uma corrente elétrica em um equipamento chamado “</a:t>
            </a:r>
            <a:r>
              <a:rPr lang="pt-BR" sz="1867" b="1">
                <a:latin typeface="Calibri"/>
                <a:ea typeface="Calibri"/>
                <a:cs typeface="Calibri"/>
                <a:sym typeface="Calibri"/>
              </a:rPr>
              <a:t>Eletroporador</a:t>
            </a:r>
            <a:r>
              <a:rPr lang="pt-BR" sz="1867">
                <a:latin typeface="Calibri"/>
                <a:ea typeface="Calibri"/>
                <a:cs typeface="Calibri"/>
                <a:sym typeface="Calibri"/>
              </a:rPr>
              <a:t>”. </a:t>
            </a: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310153" y="9757701"/>
            <a:ext cx="16540577" cy="155967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Atualmente, protocolos completos, derivados destes originais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podem ser encontrados em Sambrook, J., Fritsch, E.F., and Maniatis, T.,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Molecular cloning: a laboratory manual. New York: Cold 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Spring harbor laboratory press, 1989.</a:t>
            </a:r>
            <a:endParaRPr sz="1867"/>
          </a:p>
          <a:p>
            <a:pPr algn="just">
              <a:buSzPts val="1400"/>
            </a:pP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Também podem ser obtidos em  vários sites, como: </a:t>
            </a:r>
            <a:endParaRPr sz="1867"/>
          </a:p>
        </p:txBody>
      </p:sp>
      <p:sp>
        <p:nvSpPr>
          <p:cNvPr id="265" name="Google Shape;265;p18"/>
          <p:cNvSpPr/>
          <p:nvPr/>
        </p:nvSpPr>
        <p:spPr>
          <a:xfrm>
            <a:off x="10107997" y="9907604"/>
            <a:ext cx="5078994" cy="1107945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u="sng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https://www.sigmaaldrich.com/technical-documents/protocols/biology/competent-cells.html?gclid=EAIaIQobChMIn-OSq_-n6gIVjISRCh3JlQAGEAAYASAAEgIGqPD_BwE</a:t>
            </a: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/>
          </a:p>
        </p:txBody>
      </p:sp>
      <p:pic>
        <p:nvPicPr>
          <p:cNvPr id="266" name="Google Shape;266;p18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3483" t="64083" r="4772" b="1756"/>
          <a:stretch/>
        </p:blipFill>
        <p:spPr>
          <a:xfrm>
            <a:off x="6583799" y="5719514"/>
            <a:ext cx="6571129" cy="160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 descr="A screenshot of a cell phon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4564" t="3605" r="46942" b="57610"/>
          <a:stretch/>
        </p:blipFill>
        <p:spPr>
          <a:xfrm>
            <a:off x="13612684" y="1678052"/>
            <a:ext cx="2686593" cy="125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 descr="A screenshot of a cell phon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51854" t="3605" r="7018" b="57610"/>
          <a:stretch/>
        </p:blipFill>
        <p:spPr>
          <a:xfrm>
            <a:off x="14020812" y="3440062"/>
            <a:ext cx="2278464" cy="125245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/>
          <p:nvPr/>
        </p:nvSpPr>
        <p:spPr>
          <a:xfrm>
            <a:off x="13513614" y="5719514"/>
            <a:ext cx="3272945" cy="3815225"/>
          </a:xfrm>
          <a:prstGeom prst="rect">
            <a:avLst/>
          </a:prstGeom>
          <a:solidFill>
            <a:srgbClr val="9FE78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endParaRPr sz="1333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000"/>
            </a:pPr>
            <a:r>
              <a:rPr lang="pt-BR" sz="1333">
                <a:latin typeface="Helvetica Neue"/>
                <a:ea typeface="Helvetica Neue"/>
                <a:cs typeface="Helvetica Neue"/>
                <a:sym typeface="Helvetica Neue"/>
              </a:rPr>
              <a:t>Equipamento Eletroporador e Cubeta de incubação </a:t>
            </a:r>
            <a:endParaRPr sz="1867"/>
          </a:p>
        </p:txBody>
      </p:sp>
      <p:pic>
        <p:nvPicPr>
          <p:cNvPr id="270" name="Google Shape;270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75507" y="5761508"/>
            <a:ext cx="2011052" cy="201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9">
            <a:alphaModFix/>
          </a:blip>
          <a:srcRect r="50000"/>
          <a:stretch/>
        </p:blipFill>
        <p:spPr>
          <a:xfrm>
            <a:off x="13737488" y="6717186"/>
            <a:ext cx="973848" cy="1904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age12image53730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672" y="2020986"/>
            <a:ext cx="7609775" cy="463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 descr="page12image537243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584" y="6953588"/>
            <a:ext cx="6790474" cy="23199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0" y="9855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82" name="Google Shape;82;p2"/>
          <p:cNvSpPr/>
          <p:nvPr/>
        </p:nvSpPr>
        <p:spPr>
          <a:xfrm>
            <a:off x="188736" y="1140847"/>
            <a:ext cx="6837565" cy="7462313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24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1928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Frederick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Griffith 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 pneumologista inglês observou pela primeira vez 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TRANSFORMAÇÃO GENÉTICA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BACTERIANA</a:t>
            </a:r>
            <a:endParaRPr sz="1867" dirty="0"/>
          </a:p>
          <a:p>
            <a:pPr algn="just">
              <a:buSzPts val="1400"/>
            </a:pPr>
            <a:endParaRPr sz="1867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 tinha 2 cepas da bactéria que ele chamava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Diplococcus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pneumoniae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(atualmente melhor denominada </a:t>
            </a:r>
            <a:r>
              <a:rPr lang="pt-BR" sz="1867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Streptococcus pneumoniae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):</a:t>
            </a:r>
            <a:endParaRPr sz="1867" dirty="0"/>
          </a:p>
          <a:p>
            <a:pPr marL="381019" indent="-381019" algn="just"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cepa  lisa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(tinha cápsula) viva, quando injetada em camundongo, levava a sua morte;</a:t>
            </a:r>
            <a:endParaRPr sz="1867" dirty="0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cepa rugosa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(NÃO tinha cápsula) viva, quando injetada em camundongo, não causava a sua morte.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Então, </a:t>
            </a:r>
            <a:endParaRPr sz="1867" dirty="0"/>
          </a:p>
          <a:p>
            <a:pPr marL="381019" indent="-381019" algn="just"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Inoculou no camundongo cepa  lisa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inativada pelo calor,   e também observou que não causava sua morte;</a:t>
            </a:r>
            <a:endParaRPr sz="1867" dirty="0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Inoculou uma mistura da cepa lisa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inativada pelo calor + cepa rugosa </a:t>
            </a:r>
            <a:r>
              <a:rPr lang="pt-BR" sz="1867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viva. Esta mistura causava a morte do camundongo. </a:t>
            </a:r>
            <a:endParaRPr sz="1867" dirty="0"/>
          </a:p>
          <a:p>
            <a:pPr marL="381019" indent="-262480" algn="just">
              <a:spcBef>
                <a:spcPts val="533"/>
              </a:spcBef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533"/>
              </a:spcBef>
              <a:buClr>
                <a:srgbClr val="0432FF"/>
              </a:buClr>
              <a:buSzPts val="1600"/>
            </a:pPr>
            <a:r>
              <a:rPr lang="pt-BR" sz="2133" b="1" u="sng" dirty="0">
                <a:solidFill>
                  <a:srgbClr val="0432FF"/>
                </a:solidFill>
              </a:rPr>
              <a:t>Conclusão de Griffith</a:t>
            </a:r>
            <a:r>
              <a:rPr lang="pt-BR" sz="2133" dirty="0">
                <a:solidFill>
                  <a:schemeClr val="dk1"/>
                </a:solidFill>
              </a:rPr>
              <a:t>:</a:t>
            </a:r>
            <a:endParaRPr sz="1867" dirty="0"/>
          </a:p>
          <a:p>
            <a:pPr algn="just">
              <a:spcBef>
                <a:spcPts val="533"/>
              </a:spcBef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 alguma coisa que é transferida da “cepa rugosa” para a “cepa lisa” que promove a sua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TRANSFORMAÇÃO.</a:t>
            </a:r>
            <a:r>
              <a:rPr lang="pt-BR" sz="1867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83" name="Google Shape;83;p2"/>
          <p:cNvSpPr/>
          <p:nvPr/>
        </p:nvSpPr>
        <p:spPr>
          <a:xfrm>
            <a:off x="8727462" y="8357559"/>
            <a:ext cx="2979967" cy="61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pt-BR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Streptococcus  pneumoniae </a:t>
            </a:r>
            <a:endParaRPr sz="1867"/>
          </a:p>
          <a:p>
            <a:pPr algn="ctr">
              <a:buClr>
                <a:schemeClr val="dk1"/>
              </a:buClr>
              <a:buSzPts val="1200"/>
            </a:pPr>
            <a:r>
              <a:rPr lang="pt-BR" sz="16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cepa</a:t>
            </a:r>
            <a:r>
              <a:rPr lang="pt-BR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lisa 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"/>
          <p:cNvSpPr/>
          <p:nvPr/>
        </p:nvSpPr>
        <p:spPr>
          <a:xfrm rot="-304180">
            <a:off x="987288" y="8583301"/>
            <a:ext cx="6648446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E, assim, naquela época surgiu a pergunta:</a:t>
            </a:r>
            <a:endParaRPr sz="1867"/>
          </a:p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é a natureza do “principio transformante ?</a:t>
            </a:r>
            <a:endParaRPr sz="1867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1" y="-451212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2.3. Métodos para Transformação genética bacteriana (</a:t>
            </a:r>
            <a:r>
              <a:rPr lang="pt-BR" sz="2667" b="1" i="1">
                <a:latin typeface="Helvetica Neue"/>
                <a:ea typeface="Helvetica Neue"/>
                <a:cs typeface="Helvetica Neue"/>
                <a:sym typeface="Helvetica Neue"/>
              </a:rPr>
              <a:t>E. co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li)</a:t>
            </a:r>
            <a:endParaRPr sz="1867"/>
          </a:p>
        </p:txBody>
      </p:sp>
      <p:pic>
        <p:nvPicPr>
          <p:cNvPr id="258" name="Google Shape;258;p18" descr="A close up of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09" y="6015803"/>
            <a:ext cx="5571106" cy="351351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/>
        </p:nvSpPr>
        <p:spPr>
          <a:xfrm>
            <a:off x="316596" y="1266143"/>
            <a:ext cx="7402641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com CaCl</a:t>
            </a:r>
            <a:r>
              <a:rPr lang="pt-BR" sz="2133" baseline="-25000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18"/>
          <p:cNvSpPr txBox="1"/>
          <p:nvPr/>
        </p:nvSpPr>
        <p:spPr>
          <a:xfrm>
            <a:off x="579779" y="655134"/>
            <a:ext cx="14233885" cy="465024"/>
          </a:xfrm>
          <a:prstGeom prst="rect">
            <a:avLst/>
          </a:prstGeom>
          <a:solidFill>
            <a:srgbClr val="F4FEF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Os dois métodos mais utilizados para se realizar a transformação genética da bactéria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 são: </a:t>
            </a:r>
            <a:endParaRPr sz="1867"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089" y="1775285"/>
            <a:ext cx="5742026" cy="335794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8885090" y="2234863"/>
            <a:ext cx="7148807" cy="2277496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Atualmente, protocolos completos, derivados destes originais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podem ser encontrados em Sambrook, J., Fritsch, E.F., and Maniatis, T.,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Molecular cloning: a laboratory manual. New York: Cold 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Spring harbor laboratory press, 1989.</a:t>
            </a:r>
            <a:endParaRPr sz="2000"/>
          </a:p>
          <a:p>
            <a:pPr algn="just">
              <a:buSzPts val="1400"/>
            </a:pPr>
            <a:r>
              <a:rPr lang="pt-BR" sz="2000">
                <a:latin typeface="Helvetica Neue"/>
                <a:ea typeface="Helvetica Neue"/>
                <a:cs typeface="Helvetica Neue"/>
                <a:sym typeface="Helvetica Neue"/>
              </a:rPr>
              <a:t>Também podem ser obtidos em  vários sites, como: </a:t>
            </a:r>
            <a:endParaRPr sz="2000"/>
          </a:p>
        </p:txBody>
      </p:sp>
      <p:sp>
        <p:nvSpPr>
          <p:cNvPr id="265" name="Google Shape;265;p18"/>
          <p:cNvSpPr/>
          <p:nvPr/>
        </p:nvSpPr>
        <p:spPr>
          <a:xfrm>
            <a:off x="8885090" y="4907858"/>
            <a:ext cx="7801164" cy="861724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DEF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https://www.sigmaaldrich.com/technical-documents/protocols/biology/competent-cells.html?gclid=EAIaIQobChMIn-OSq_-n6gIVjISRCh3JlQAGEAAYASAAEgIGqPD_BwE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19" name="Google Shape;257;p18">
            <a:extLst>
              <a:ext uri="{FF2B5EF4-FFF2-40B4-BE49-F238E27FC236}">
                <a16:creationId xmlns:a16="http://schemas.microsoft.com/office/drawing/2014/main" id="{D2566D02-AE84-4A4C-8D41-669F7D761A15}"/>
              </a:ext>
            </a:extLst>
          </p:cNvPr>
          <p:cNvSpPr txBox="1"/>
          <p:nvPr/>
        </p:nvSpPr>
        <p:spPr>
          <a:xfrm>
            <a:off x="310153" y="5563311"/>
            <a:ext cx="7402641" cy="4118011"/>
          </a:xfrm>
          <a:prstGeom prst="rect">
            <a:avLst/>
          </a:prstGeom>
          <a:noFill/>
          <a:ln w="12700" cap="flat" cmpd="sng">
            <a:solidFill>
              <a:srgbClr val="0432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  Transformação genética por eletroporação </a:t>
            </a:r>
            <a:endParaRPr sz="1867" dirty="0"/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56795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336440" y="1415156"/>
            <a:ext cx="16129675" cy="2913504"/>
          </a:xfrm>
          <a:custGeom>
            <a:avLst/>
            <a:gdLst/>
            <a:ahLst/>
            <a:cxnLst/>
            <a:rect l="l" t="t" r="r" b="b"/>
            <a:pathLst>
              <a:path w="12096887" h="2462213" fill="none" extrusionOk="0">
                <a:moveTo>
                  <a:pt x="0" y="0"/>
                </a:moveTo>
                <a:cubicBezTo>
                  <a:pt x="324577" y="-58132"/>
                  <a:pt x="414253" y="33049"/>
                  <a:pt x="697011" y="0"/>
                </a:cubicBezTo>
                <a:cubicBezTo>
                  <a:pt x="979769" y="-33049"/>
                  <a:pt x="1069799" y="60951"/>
                  <a:pt x="1273053" y="0"/>
                </a:cubicBezTo>
                <a:cubicBezTo>
                  <a:pt x="1476307" y="-60951"/>
                  <a:pt x="1657941" y="65867"/>
                  <a:pt x="1849096" y="0"/>
                </a:cubicBezTo>
                <a:cubicBezTo>
                  <a:pt x="2040251" y="-65867"/>
                  <a:pt x="2213821" y="25441"/>
                  <a:pt x="2425138" y="0"/>
                </a:cubicBezTo>
                <a:cubicBezTo>
                  <a:pt x="2636455" y="-25441"/>
                  <a:pt x="2590336" y="1056"/>
                  <a:pt x="2638273" y="0"/>
                </a:cubicBezTo>
                <a:cubicBezTo>
                  <a:pt x="2686210" y="-1056"/>
                  <a:pt x="3072941" y="23914"/>
                  <a:pt x="3214316" y="0"/>
                </a:cubicBezTo>
                <a:cubicBezTo>
                  <a:pt x="3355691" y="-23914"/>
                  <a:pt x="3475234" y="29865"/>
                  <a:pt x="3548420" y="0"/>
                </a:cubicBezTo>
                <a:cubicBezTo>
                  <a:pt x="3621606" y="-29865"/>
                  <a:pt x="3906807" y="50644"/>
                  <a:pt x="4003494" y="0"/>
                </a:cubicBezTo>
                <a:cubicBezTo>
                  <a:pt x="4100181" y="-50644"/>
                  <a:pt x="4137573" y="12182"/>
                  <a:pt x="4216629" y="0"/>
                </a:cubicBezTo>
                <a:cubicBezTo>
                  <a:pt x="4295685" y="-12182"/>
                  <a:pt x="4472977" y="7203"/>
                  <a:pt x="4550734" y="0"/>
                </a:cubicBezTo>
                <a:cubicBezTo>
                  <a:pt x="4628491" y="-7203"/>
                  <a:pt x="5062905" y="57282"/>
                  <a:pt x="5368714" y="0"/>
                </a:cubicBezTo>
                <a:cubicBezTo>
                  <a:pt x="5674523" y="-57282"/>
                  <a:pt x="5487759" y="24235"/>
                  <a:pt x="5581849" y="0"/>
                </a:cubicBezTo>
                <a:cubicBezTo>
                  <a:pt x="5675940" y="-24235"/>
                  <a:pt x="5771061" y="12523"/>
                  <a:pt x="5915954" y="0"/>
                </a:cubicBezTo>
                <a:cubicBezTo>
                  <a:pt x="6060847" y="-12523"/>
                  <a:pt x="6251771" y="40017"/>
                  <a:pt x="6491996" y="0"/>
                </a:cubicBezTo>
                <a:cubicBezTo>
                  <a:pt x="6732221" y="-40017"/>
                  <a:pt x="7040092" y="36736"/>
                  <a:pt x="7189007" y="0"/>
                </a:cubicBezTo>
                <a:cubicBezTo>
                  <a:pt x="7337922" y="-36736"/>
                  <a:pt x="7380378" y="34604"/>
                  <a:pt x="7523112" y="0"/>
                </a:cubicBezTo>
                <a:cubicBezTo>
                  <a:pt x="7665847" y="-34604"/>
                  <a:pt x="7684794" y="20209"/>
                  <a:pt x="7736247" y="0"/>
                </a:cubicBezTo>
                <a:cubicBezTo>
                  <a:pt x="7787701" y="-20209"/>
                  <a:pt x="7855420" y="13291"/>
                  <a:pt x="7949383" y="0"/>
                </a:cubicBezTo>
                <a:cubicBezTo>
                  <a:pt x="8043346" y="-13291"/>
                  <a:pt x="8205192" y="21036"/>
                  <a:pt x="8283487" y="0"/>
                </a:cubicBezTo>
                <a:cubicBezTo>
                  <a:pt x="8361782" y="-21036"/>
                  <a:pt x="8773170" y="27514"/>
                  <a:pt x="8980498" y="0"/>
                </a:cubicBezTo>
                <a:cubicBezTo>
                  <a:pt x="9187826" y="-27514"/>
                  <a:pt x="9149764" y="20185"/>
                  <a:pt x="9193634" y="0"/>
                </a:cubicBezTo>
                <a:cubicBezTo>
                  <a:pt x="9237504" y="-20185"/>
                  <a:pt x="9415183" y="27323"/>
                  <a:pt x="9527739" y="0"/>
                </a:cubicBezTo>
                <a:cubicBezTo>
                  <a:pt x="9640296" y="-27323"/>
                  <a:pt x="9795497" y="23645"/>
                  <a:pt x="9982812" y="0"/>
                </a:cubicBezTo>
                <a:cubicBezTo>
                  <a:pt x="10170127" y="-23645"/>
                  <a:pt x="10215638" y="15477"/>
                  <a:pt x="10316916" y="0"/>
                </a:cubicBezTo>
                <a:cubicBezTo>
                  <a:pt x="10418194" y="-15477"/>
                  <a:pt x="10639850" y="34576"/>
                  <a:pt x="10771990" y="0"/>
                </a:cubicBezTo>
                <a:cubicBezTo>
                  <a:pt x="10904130" y="-34576"/>
                  <a:pt x="10937193" y="9893"/>
                  <a:pt x="10985125" y="0"/>
                </a:cubicBezTo>
                <a:cubicBezTo>
                  <a:pt x="11033057" y="-9893"/>
                  <a:pt x="11166527" y="10641"/>
                  <a:pt x="11319230" y="0"/>
                </a:cubicBezTo>
                <a:cubicBezTo>
                  <a:pt x="11471934" y="-10641"/>
                  <a:pt x="11848531" y="35248"/>
                  <a:pt x="12096887" y="0"/>
                </a:cubicBezTo>
                <a:cubicBezTo>
                  <a:pt x="12141473" y="144733"/>
                  <a:pt x="12049264" y="215226"/>
                  <a:pt x="12096887" y="418576"/>
                </a:cubicBezTo>
                <a:cubicBezTo>
                  <a:pt x="12144510" y="621926"/>
                  <a:pt x="12094439" y="703856"/>
                  <a:pt x="12096887" y="837152"/>
                </a:cubicBezTo>
                <a:cubicBezTo>
                  <a:pt x="12099335" y="970448"/>
                  <a:pt x="12079308" y="1148218"/>
                  <a:pt x="12096887" y="1304973"/>
                </a:cubicBezTo>
                <a:cubicBezTo>
                  <a:pt x="12114466" y="1461728"/>
                  <a:pt x="12065494" y="1638140"/>
                  <a:pt x="12096887" y="1748171"/>
                </a:cubicBezTo>
                <a:cubicBezTo>
                  <a:pt x="12128280" y="1858202"/>
                  <a:pt x="12047651" y="2135761"/>
                  <a:pt x="12096887" y="2462213"/>
                </a:cubicBezTo>
                <a:cubicBezTo>
                  <a:pt x="11879723" y="2548281"/>
                  <a:pt x="11470122" y="2411406"/>
                  <a:pt x="11278907" y="2462213"/>
                </a:cubicBezTo>
                <a:cubicBezTo>
                  <a:pt x="11087692" y="2513020"/>
                  <a:pt x="11118938" y="2452263"/>
                  <a:pt x="11065771" y="2462213"/>
                </a:cubicBezTo>
                <a:cubicBezTo>
                  <a:pt x="11012604" y="2472163"/>
                  <a:pt x="10672155" y="2402920"/>
                  <a:pt x="10489729" y="2462213"/>
                </a:cubicBezTo>
                <a:cubicBezTo>
                  <a:pt x="10307303" y="2521506"/>
                  <a:pt x="10184475" y="2409164"/>
                  <a:pt x="10034656" y="2462213"/>
                </a:cubicBezTo>
                <a:cubicBezTo>
                  <a:pt x="9884837" y="2515262"/>
                  <a:pt x="9446351" y="2413383"/>
                  <a:pt x="9216676" y="2462213"/>
                </a:cubicBezTo>
                <a:cubicBezTo>
                  <a:pt x="8987001" y="2511043"/>
                  <a:pt x="8733953" y="2423351"/>
                  <a:pt x="8519665" y="2462213"/>
                </a:cubicBezTo>
                <a:cubicBezTo>
                  <a:pt x="8305377" y="2501075"/>
                  <a:pt x="8136942" y="2399674"/>
                  <a:pt x="7943622" y="2462213"/>
                </a:cubicBezTo>
                <a:cubicBezTo>
                  <a:pt x="7750302" y="2524752"/>
                  <a:pt x="7469639" y="2384419"/>
                  <a:pt x="7246611" y="2462213"/>
                </a:cubicBezTo>
                <a:cubicBezTo>
                  <a:pt x="7023583" y="2540007"/>
                  <a:pt x="6849160" y="2410448"/>
                  <a:pt x="6670569" y="2462213"/>
                </a:cubicBezTo>
                <a:cubicBezTo>
                  <a:pt x="6491978" y="2513978"/>
                  <a:pt x="6467987" y="2437957"/>
                  <a:pt x="6336465" y="2462213"/>
                </a:cubicBezTo>
                <a:cubicBezTo>
                  <a:pt x="6204943" y="2486469"/>
                  <a:pt x="6161338" y="2434599"/>
                  <a:pt x="6002360" y="2462213"/>
                </a:cubicBezTo>
                <a:cubicBezTo>
                  <a:pt x="5843383" y="2489827"/>
                  <a:pt x="5509180" y="2456822"/>
                  <a:pt x="5305349" y="2462213"/>
                </a:cubicBezTo>
                <a:cubicBezTo>
                  <a:pt x="5101518" y="2467604"/>
                  <a:pt x="4938949" y="2462041"/>
                  <a:pt x="4608338" y="2462213"/>
                </a:cubicBezTo>
                <a:cubicBezTo>
                  <a:pt x="4277727" y="2462385"/>
                  <a:pt x="4257309" y="2437515"/>
                  <a:pt x="3911327" y="2462213"/>
                </a:cubicBezTo>
                <a:cubicBezTo>
                  <a:pt x="3565345" y="2486911"/>
                  <a:pt x="3720540" y="2441030"/>
                  <a:pt x="3577222" y="2462213"/>
                </a:cubicBezTo>
                <a:cubicBezTo>
                  <a:pt x="3433905" y="2483396"/>
                  <a:pt x="3227391" y="2407880"/>
                  <a:pt x="3122149" y="2462213"/>
                </a:cubicBezTo>
                <a:cubicBezTo>
                  <a:pt x="3016907" y="2516546"/>
                  <a:pt x="2893355" y="2414849"/>
                  <a:pt x="2667076" y="2462213"/>
                </a:cubicBezTo>
                <a:cubicBezTo>
                  <a:pt x="2440797" y="2509577"/>
                  <a:pt x="2464587" y="2462191"/>
                  <a:pt x="2332971" y="2462213"/>
                </a:cubicBezTo>
                <a:cubicBezTo>
                  <a:pt x="2201355" y="2462235"/>
                  <a:pt x="2101893" y="2452728"/>
                  <a:pt x="1998867" y="2462213"/>
                </a:cubicBezTo>
                <a:cubicBezTo>
                  <a:pt x="1895841" y="2471698"/>
                  <a:pt x="1835435" y="2450393"/>
                  <a:pt x="1785731" y="2462213"/>
                </a:cubicBezTo>
                <a:cubicBezTo>
                  <a:pt x="1736027" y="2474033"/>
                  <a:pt x="1391844" y="2393044"/>
                  <a:pt x="1088720" y="2462213"/>
                </a:cubicBezTo>
                <a:cubicBezTo>
                  <a:pt x="785596" y="2531382"/>
                  <a:pt x="346958" y="2421790"/>
                  <a:pt x="0" y="2462213"/>
                </a:cubicBezTo>
                <a:cubicBezTo>
                  <a:pt x="-15279" y="2276358"/>
                  <a:pt x="44763" y="2132878"/>
                  <a:pt x="0" y="1920526"/>
                </a:cubicBezTo>
                <a:cubicBezTo>
                  <a:pt x="-44763" y="1708174"/>
                  <a:pt x="48022" y="1604036"/>
                  <a:pt x="0" y="1477328"/>
                </a:cubicBezTo>
                <a:cubicBezTo>
                  <a:pt x="-48022" y="1350620"/>
                  <a:pt x="28656" y="1126494"/>
                  <a:pt x="0" y="960263"/>
                </a:cubicBezTo>
                <a:cubicBezTo>
                  <a:pt x="-28656" y="794032"/>
                  <a:pt x="46441" y="642871"/>
                  <a:pt x="0" y="517065"/>
                </a:cubicBezTo>
                <a:cubicBezTo>
                  <a:pt x="-46441" y="391259"/>
                  <a:pt x="2218" y="214454"/>
                  <a:pt x="0" y="0"/>
                </a:cubicBezTo>
                <a:close/>
              </a:path>
              <a:path w="12096887" h="2462213" extrusionOk="0">
                <a:moveTo>
                  <a:pt x="0" y="0"/>
                </a:moveTo>
                <a:cubicBezTo>
                  <a:pt x="79004" y="-22682"/>
                  <a:pt x="157425" y="24132"/>
                  <a:pt x="213136" y="0"/>
                </a:cubicBezTo>
                <a:cubicBezTo>
                  <a:pt x="268847" y="-24132"/>
                  <a:pt x="320669" y="5505"/>
                  <a:pt x="426271" y="0"/>
                </a:cubicBezTo>
                <a:cubicBezTo>
                  <a:pt x="531874" y="-5505"/>
                  <a:pt x="714722" y="63994"/>
                  <a:pt x="1002313" y="0"/>
                </a:cubicBezTo>
                <a:cubicBezTo>
                  <a:pt x="1289904" y="-63994"/>
                  <a:pt x="1439627" y="32347"/>
                  <a:pt x="1578356" y="0"/>
                </a:cubicBezTo>
                <a:cubicBezTo>
                  <a:pt x="1717085" y="-32347"/>
                  <a:pt x="2103141" y="67862"/>
                  <a:pt x="2396336" y="0"/>
                </a:cubicBezTo>
                <a:cubicBezTo>
                  <a:pt x="2689531" y="-67862"/>
                  <a:pt x="2937231" y="79975"/>
                  <a:pt x="3093347" y="0"/>
                </a:cubicBezTo>
                <a:cubicBezTo>
                  <a:pt x="3249463" y="-79975"/>
                  <a:pt x="3232475" y="14165"/>
                  <a:pt x="3306482" y="0"/>
                </a:cubicBezTo>
                <a:cubicBezTo>
                  <a:pt x="3380490" y="-14165"/>
                  <a:pt x="3470331" y="25338"/>
                  <a:pt x="3519618" y="0"/>
                </a:cubicBezTo>
                <a:cubicBezTo>
                  <a:pt x="3568905" y="-25338"/>
                  <a:pt x="3952750" y="42668"/>
                  <a:pt x="4095660" y="0"/>
                </a:cubicBezTo>
                <a:cubicBezTo>
                  <a:pt x="4238570" y="-42668"/>
                  <a:pt x="4375243" y="17244"/>
                  <a:pt x="4550734" y="0"/>
                </a:cubicBezTo>
                <a:cubicBezTo>
                  <a:pt x="4726225" y="-17244"/>
                  <a:pt x="4674364" y="23643"/>
                  <a:pt x="4763869" y="0"/>
                </a:cubicBezTo>
                <a:cubicBezTo>
                  <a:pt x="4853375" y="-23643"/>
                  <a:pt x="4931241" y="7018"/>
                  <a:pt x="4977005" y="0"/>
                </a:cubicBezTo>
                <a:cubicBezTo>
                  <a:pt x="5022769" y="-7018"/>
                  <a:pt x="5604533" y="77462"/>
                  <a:pt x="5794985" y="0"/>
                </a:cubicBezTo>
                <a:cubicBezTo>
                  <a:pt x="5985437" y="-77462"/>
                  <a:pt x="6346003" y="24764"/>
                  <a:pt x="6491996" y="0"/>
                </a:cubicBezTo>
                <a:cubicBezTo>
                  <a:pt x="6637989" y="-24764"/>
                  <a:pt x="6603167" y="24051"/>
                  <a:pt x="6705132" y="0"/>
                </a:cubicBezTo>
                <a:cubicBezTo>
                  <a:pt x="6807097" y="-24051"/>
                  <a:pt x="7238796" y="42080"/>
                  <a:pt x="7523112" y="0"/>
                </a:cubicBezTo>
                <a:cubicBezTo>
                  <a:pt x="7807428" y="-42080"/>
                  <a:pt x="7880994" y="75021"/>
                  <a:pt x="8220123" y="0"/>
                </a:cubicBezTo>
                <a:cubicBezTo>
                  <a:pt x="8559252" y="-75021"/>
                  <a:pt x="8647652" y="53626"/>
                  <a:pt x="8917134" y="0"/>
                </a:cubicBezTo>
                <a:cubicBezTo>
                  <a:pt x="9186616" y="-53626"/>
                  <a:pt x="9254333" y="22801"/>
                  <a:pt x="9372207" y="0"/>
                </a:cubicBezTo>
                <a:cubicBezTo>
                  <a:pt x="9490081" y="-22801"/>
                  <a:pt x="9528631" y="14643"/>
                  <a:pt x="9585343" y="0"/>
                </a:cubicBezTo>
                <a:cubicBezTo>
                  <a:pt x="9642055" y="-14643"/>
                  <a:pt x="9911797" y="55205"/>
                  <a:pt x="10161385" y="0"/>
                </a:cubicBezTo>
                <a:cubicBezTo>
                  <a:pt x="10410973" y="-55205"/>
                  <a:pt x="10401183" y="21281"/>
                  <a:pt x="10616458" y="0"/>
                </a:cubicBezTo>
                <a:cubicBezTo>
                  <a:pt x="10831733" y="-21281"/>
                  <a:pt x="10732982" y="19501"/>
                  <a:pt x="10829594" y="0"/>
                </a:cubicBezTo>
                <a:cubicBezTo>
                  <a:pt x="10926206" y="-19501"/>
                  <a:pt x="11227083" y="7752"/>
                  <a:pt x="11526605" y="0"/>
                </a:cubicBezTo>
                <a:cubicBezTo>
                  <a:pt x="11826127" y="-7752"/>
                  <a:pt x="11980797" y="54770"/>
                  <a:pt x="12096887" y="0"/>
                </a:cubicBezTo>
                <a:cubicBezTo>
                  <a:pt x="12108460" y="178392"/>
                  <a:pt x="12080217" y="272151"/>
                  <a:pt x="12096887" y="467820"/>
                </a:cubicBezTo>
                <a:cubicBezTo>
                  <a:pt x="12113557" y="663489"/>
                  <a:pt x="12065162" y="769867"/>
                  <a:pt x="12096887" y="984885"/>
                </a:cubicBezTo>
                <a:cubicBezTo>
                  <a:pt x="12128612" y="1199904"/>
                  <a:pt x="12085388" y="1351201"/>
                  <a:pt x="12096887" y="1452706"/>
                </a:cubicBezTo>
                <a:cubicBezTo>
                  <a:pt x="12108386" y="1554211"/>
                  <a:pt x="12095431" y="1716598"/>
                  <a:pt x="12096887" y="1945148"/>
                </a:cubicBezTo>
                <a:cubicBezTo>
                  <a:pt x="12098343" y="2173698"/>
                  <a:pt x="12035970" y="2337748"/>
                  <a:pt x="12096887" y="2462213"/>
                </a:cubicBezTo>
                <a:cubicBezTo>
                  <a:pt x="11796844" y="2478273"/>
                  <a:pt x="11605954" y="2446996"/>
                  <a:pt x="11278907" y="2462213"/>
                </a:cubicBezTo>
                <a:cubicBezTo>
                  <a:pt x="10951860" y="2477430"/>
                  <a:pt x="11136921" y="2456497"/>
                  <a:pt x="11065771" y="2462213"/>
                </a:cubicBezTo>
                <a:cubicBezTo>
                  <a:pt x="10994621" y="2467929"/>
                  <a:pt x="10955182" y="2438027"/>
                  <a:pt x="10852636" y="2462213"/>
                </a:cubicBezTo>
                <a:cubicBezTo>
                  <a:pt x="10750091" y="2486399"/>
                  <a:pt x="10402905" y="2448180"/>
                  <a:pt x="10276594" y="2462213"/>
                </a:cubicBezTo>
                <a:cubicBezTo>
                  <a:pt x="10150283" y="2476246"/>
                  <a:pt x="10144422" y="2446525"/>
                  <a:pt x="10063458" y="2462213"/>
                </a:cubicBezTo>
                <a:cubicBezTo>
                  <a:pt x="9982494" y="2477901"/>
                  <a:pt x="9660321" y="2420924"/>
                  <a:pt x="9487416" y="2462213"/>
                </a:cubicBezTo>
                <a:cubicBezTo>
                  <a:pt x="9314511" y="2503502"/>
                  <a:pt x="9056743" y="2414572"/>
                  <a:pt x="8911373" y="2462213"/>
                </a:cubicBezTo>
                <a:cubicBezTo>
                  <a:pt x="8766003" y="2509854"/>
                  <a:pt x="8603376" y="2430539"/>
                  <a:pt x="8335331" y="2462213"/>
                </a:cubicBezTo>
                <a:cubicBezTo>
                  <a:pt x="8067286" y="2493887"/>
                  <a:pt x="8098496" y="2461091"/>
                  <a:pt x="7880258" y="2462213"/>
                </a:cubicBezTo>
                <a:cubicBezTo>
                  <a:pt x="7662020" y="2463335"/>
                  <a:pt x="7588687" y="2407834"/>
                  <a:pt x="7304216" y="2462213"/>
                </a:cubicBezTo>
                <a:cubicBezTo>
                  <a:pt x="7019745" y="2516592"/>
                  <a:pt x="6900190" y="2425567"/>
                  <a:pt x="6728173" y="2462213"/>
                </a:cubicBezTo>
                <a:cubicBezTo>
                  <a:pt x="6556156" y="2498859"/>
                  <a:pt x="6401907" y="2451670"/>
                  <a:pt x="6273100" y="2462213"/>
                </a:cubicBezTo>
                <a:cubicBezTo>
                  <a:pt x="6144293" y="2472756"/>
                  <a:pt x="6141212" y="2458875"/>
                  <a:pt x="6059964" y="2462213"/>
                </a:cubicBezTo>
                <a:cubicBezTo>
                  <a:pt x="5978716" y="2465551"/>
                  <a:pt x="5418057" y="2390791"/>
                  <a:pt x="5241984" y="2462213"/>
                </a:cubicBezTo>
                <a:cubicBezTo>
                  <a:pt x="5065911" y="2533635"/>
                  <a:pt x="4939277" y="2444625"/>
                  <a:pt x="4665942" y="2462213"/>
                </a:cubicBezTo>
                <a:cubicBezTo>
                  <a:pt x="4392607" y="2479801"/>
                  <a:pt x="4297049" y="2423608"/>
                  <a:pt x="3968931" y="2462213"/>
                </a:cubicBezTo>
                <a:cubicBezTo>
                  <a:pt x="3640813" y="2500818"/>
                  <a:pt x="3367182" y="2439927"/>
                  <a:pt x="3150951" y="2462213"/>
                </a:cubicBezTo>
                <a:cubicBezTo>
                  <a:pt x="2934720" y="2484499"/>
                  <a:pt x="2848195" y="2429665"/>
                  <a:pt x="2574909" y="2462213"/>
                </a:cubicBezTo>
                <a:cubicBezTo>
                  <a:pt x="2301623" y="2494761"/>
                  <a:pt x="2234264" y="2450813"/>
                  <a:pt x="1998867" y="2462213"/>
                </a:cubicBezTo>
                <a:cubicBezTo>
                  <a:pt x="1763470" y="2473613"/>
                  <a:pt x="1502581" y="2414331"/>
                  <a:pt x="1180887" y="2462213"/>
                </a:cubicBezTo>
                <a:cubicBezTo>
                  <a:pt x="859193" y="2510095"/>
                  <a:pt x="748080" y="2413857"/>
                  <a:pt x="604844" y="2462213"/>
                </a:cubicBezTo>
                <a:cubicBezTo>
                  <a:pt x="461608" y="2510569"/>
                  <a:pt x="299484" y="2392245"/>
                  <a:pt x="0" y="2462213"/>
                </a:cubicBezTo>
                <a:cubicBezTo>
                  <a:pt x="-16823" y="2313234"/>
                  <a:pt x="42479" y="2127711"/>
                  <a:pt x="0" y="1945148"/>
                </a:cubicBezTo>
                <a:cubicBezTo>
                  <a:pt x="-42479" y="1762585"/>
                  <a:pt x="50084" y="1620220"/>
                  <a:pt x="0" y="1477328"/>
                </a:cubicBezTo>
                <a:cubicBezTo>
                  <a:pt x="-50084" y="1334436"/>
                  <a:pt x="13485" y="1114484"/>
                  <a:pt x="0" y="1009507"/>
                </a:cubicBezTo>
                <a:cubicBezTo>
                  <a:pt x="-13485" y="904530"/>
                  <a:pt x="2945" y="688333"/>
                  <a:pt x="0" y="541687"/>
                </a:cubicBezTo>
                <a:cubicBezTo>
                  <a:pt x="-2945" y="395041"/>
                  <a:pt x="9293" y="269859"/>
                  <a:pt x="0" y="0"/>
                </a:cubicBezTo>
                <a:close/>
              </a:path>
            </a:pathLst>
          </a:custGeom>
          <a:solidFill>
            <a:srgbClr val="FEF9D4"/>
          </a:solidFill>
          <a:ln w="38100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3600"/>
            </a:pP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1973. COHEN E BOYER</a:t>
            </a:r>
            <a:endParaRPr sz="2800" dirty="0"/>
          </a:p>
          <a:p>
            <a:pPr algn="just">
              <a:buClr>
                <a:srgbClr val="0432FF"/>
              </a:buClr>
              <a:buSzPts val="2400"/>
            </a:pP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Constroem o </a:t>
            </a:r>
            <a:r>
              <a:rPr lang="pt-BR" sz="28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primeiro OGM - </a:t>
            </a:r>
            <a:r>
              <a:rPr lang="pt-BR" sz="28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Organismo geneticamente modificado</a:t>
            </a:r>
            <a:endParaRPr sz="2800" dirty="0"/>
          </a:p>
          <a:p>
            <a:pPr algn="just">
              <a:buSzPts val="18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foi a sequencia de eventos ?</a:t>
            </a:r>
            <a:endParaRPr sz="1867" dirty="0"/>
          </a:p>
          <a:p>
            <a:pPr algn="just">
              <a:buSzPts val="1800"/>
            </a:pPr>
            <a:r>
              <a:rPr lang="pt-BR" sz="2400" dirty="0">
                <a:latin typeface="Helvetica Neue"/>
                <a:ea typeface="Helvetica Neue"/>
                <a:cs typeface="Helvetica Neue"/>
                <a:sym typeface="Helvetica Neue"/>
              </a:rPr>
              <a:t>• 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Organismos vivos podem ser portadores de genes de outros organismos;</a:t>
            </a:r>
            <a:endParaRPr sz="1867" dirty="0"/>
          </a:p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• Enzimas de restrição clivam DNA e, com estes fragmentos, é possível construir  DNA recombinante;</a:t>
            </a:r>
            <a:endParaRPr sz="1867" dirty="0"/>
          </a:p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• Fragmentos de DNA isolados de um organismo podem ser manipuladas e inseridas outro organismo  </a:t>
            </a:r>
            <a:r>
              <a:rPr lang="pt-BR" sz="2400" dirty="0">
                <a:latin typeface="Helvetica Neue"/>
                <a:ea typeface="Helvetica Neue"/>
                <a:cs typeface="Helvetica Neue"/>
                <a:sym typeface="Helvetica Neue"/>
              </a:rPr>
              <a:t>       </a:t>
            </a:r>
            <a:r>
              <a:rPr lang="pt-BR" sz="32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1º OGM  </a:t>
            </a:r>
            <a:endParaRPr sz="1867" dirty="0"/>
          </a:p>
        </p:txBody>
      </p:sp>
      <p:sp>
        <p:nvSpPr>
          <p:cNvPr id="277" name="Google Shape;277;p19"/>
          <p:cNvSpPr/>
          <p:nvPr/>
        </p:nvSpPr>
        <p:spPr>
          <a:xfrm>
            <a:off x="4444054" y="6318588"/>
            <a:ext cx="13716355" cy="3282900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2400"/>
            </a:pP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Atualmente, nos preocupamos com:</a:t>
            </a:r>
          </a:p>
          <a:p>
            <a:pPr algn="just">
              <a:buClr>
                <a:srgbClr val="0432FF"/>
              </a:buClr>
              <a:buSzPts val="2400"/>
            </a:pP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quais serão as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r>
              <a:rPr lang="pt-BR" sz="20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 que serão empregadas para CONSTRUIR o OGM ?  a </a:t>
            </a:r>
            <a:r>
              <a:rPr lang="pt-B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Segurança</a:t>
            </a:r>
            <a:r>
              <a:rPr lang="pt-BR" sz="2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  <a:p>
            <a:pPr algn="just">
              <a:buClr>
                <a:srgbClr val="0432FF"/>
              </a:buClr>
              <a:buSzPts val="2400"/>
            </a:pPr>
            <a:endParaRPr sz="2000" dirty="0">
              <a:solidFill>
                <a:srgbClr val="C00000"/>
              </a:solidFill>
            </a:endParaRPr>
          </a:p>
          <a:p>
            <a:pPr algn="just">
              <a:buSzPts val="24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-       </a:t>
            </a: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Qualidade desejada (o que queremos obter afinal?)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800"/>
              </a:spcBef>
              <a:buSzPts val="2000"/>
              <a:buFont typeface="Calibri"/>
              <a:buChar char="-"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Fonte do DNA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	DNA total, cDNA, PCR, Síntese </a:t>
            </a:r>
            <a:r>
              <a:rPr lang="pt-BR" sz="2000" i="1" dirty="0">
                <a:latin typeface="Calibri"/>
                <a:ea typeface="Calibri"/>
                <a:cs typeface="Calibri"/>
                <a:sym typeface="Calibri"/>
              </a:rPr>
              <a:t>in vitro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, Bibliotecas metagenômicas, </a:t>
            </a:r>
            <a:r>
              <a:rPr lang="pt-BR" sz="2000" dirty="0">
                <a:ea typeface="Calibri"/>
              </a:rPr>
              <a:t> 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outras possibilidades </a:t>
            </a:r>
            <a:endParaRPr sz="20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800"/>
              </a:spcBef>
              <a:buSzPts val="2000"/>
              <a:buFont typeface="Calibri"/>
              <a:buChar char="-"/>
            </a:pP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Que técnica empregar para Construir o DNA recombinante desejado</a:t>
            </a: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	Clonagem dos fragmentos em vetores, diferentes tipos de vetores, CRISP-CAS9, </a:t>
            </a:r>
          </a:p>
          <a:p>
            <a:pPr algn="just">
              <a:buSzPts val="2000"/>
            </a:pPr>
            <a:endParaRPr sz="800" dirty="0"/>
          </a:p>
          <a:p>
            <a:pPr algn="just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-      </a:t>
            </a: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Qual será o hospedeiro da molécula recombinante construída </a:t>
            </a:r>
            <a:endParaRPr sz="2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19"/>
          <p:cNvSpPr/>
          <p:nvPr/>
        </p:nvSpPr>
        <p:spPr>
          <a:xfrm rot="-389176">
            <a:off x="369461" y="5397340"/>
            <a:ext cx="8149186" cy="738613"/>
          </a:xfrm>
          <a:custGeom>
            <a:avLst/>
            <a:gdLst/>
            <a:ahLst/>
            <a:cxnLst/>
            <a:rect l="l" t="t" r="r" b="b"/>
            <a:pathLst>
              <a:path w="5512293" h="1508105" fill="none" extrusionOk="0">
                <a:moveTo>
                  <a:pt x="0" y="0"/>
                </a:moveTo>
                <a:cubicBezTo>
                  <a:pt x="116009" y="-56811"/>
                  <a:pt x="334954" y="49984"/>
                  <a:pt x="551229" y="0"/>
                </a:cubicBezTo>
                <a:cubicBezTo>
                  <a:pt x="767504" y="-49984"/>
                  <a:pt x="945583" y="25869"/>
                  <a:pt x="1212704" y="0"/>
                </a:cubicBezTo>
                <a:cubicBezTo>
                  <a:pt x="1479825" y="-25869"/>
                  <a:pt x="1452172" y="44505"/>
                  <a:pt x="1653688" y="0"/>
                </a:cubicBezTo>
                <a:cubicBezTo>
                  <a:pt x="1855204" y="-44505"/>
                  <a:pt x="2104075" y="26229"/>
                  <a:pt x="2260040" y="0"/>
                </a:cubicBezTo>
                <a:cubicBezTo>
                  <a:pt x="2416005" y="-26229"/>
                  <a:pt x="2489021" y="27654"/>
                  <a:pt x="2645901" y="0"/>
                </a:cubicBezTo>
                <a:cubicBezTo>
                  <a:pt x="2802781" y="-27654"/>
                  <a:pt x="3058039" y="59268"/>
                  <a:pt x="3252253" y="0"/>
                </a:cubicBezTo>
                <a:cubicBezTo>
                  <a:pt x="3446467" y="-59268"/>
                  <a:pt x="3591154" y="75610"/>
                  <a:pt x="3913728" y="0"/>
                </a:cubicBezTo>
                <a:cubicBezTo>
                  <a:pt x="4236303" y="-75610"/>
                  <a:pt x="4155711" y="27657"/>
                  <a:pt x="4299589" y="0"/>
                </a:cubicBezTo>
                <a:cubicBezTo>
                  <a:pt x="4443467" y="-27657"/>
                  <a:pt x="4704432" y="64057"/>
                  <a:pt x="4961064" y="0"/>
                </a:cubicBezTo>
                <a:cubicBezTo>
                  <a:pt x="5217696" y="-64057"/>
                  <a:pt x="5339519" y="12893"/>
                  <a:pt x="5512293" y="0"/>
                </a:cubicBezTo>
                <a:cubicBezTo>
                  <a:pt x="5540796" y="205289"/>
                  <a:pt x="5504116" y="328402"/>
                  <a:pt x="5512293" y="502702"/>
                </a:cubicBezTo>
                <a:cubicBezTo>
                  <a:pt x="5520470" y="677002"/>
                  <a:pt x="5479187" y="799456"/>
                  <a:pt x="5512293" y="990322"/>
                </a:cubicBezTo>
                <a:cubicBezTo>
                  <a:pt x="5545399" y="1181188"/>
                  <a:pt x="5456602" y="1334800"/>
                  <a:pt x="5512293" y="1508105"/>
                </a:cubicBezTo>
                <a:cubicBezTo>
                  <a:pt x="5363403" y="1550582"/>
                  <a:pt x="5161795" y="1451094"/>
                  <a:pt x="4905941" y="1508105"/>
                </a:cubicBezTo>
                <a:cubicBezTo>
                  <a:pt x="4650087" y="1565116"/>
                  <a:pt x="4586361" y="1495733"/>
                  <a:pt x="4354711" y="1508105"/>
                </a:cubicBezTo>
                <a:cubicBezTo>
                  <a:pt x="4123061" y="1520477"/>
                  <a:pt x="4073472" y="1495157"/>
                  <a:pt x="3968851" y="1508105"/>
                </a:cubicBezTo>
                <a:cubicBezTo>
                  <a:pt x="3864230" y="1521053"/>
                  <a:pt x="3477134" y="1501909"/>
                  <a:pt x="3307376" y="1508105"/>
                </a:cubicBezTo>
                <a:cubicBezTo>
                  <a:pt x="3137619" y="1514301"/>
                  <a:pt x="2880299" y="1482632"/>
                  <a:pt x="2756147" y="1508105"/>
                </a:cubicBezTo>
                <a:cubicBezTo>
                  <a:pt x="2631995" y="1533578"/>
                  <a:pt x="2472130" y="1493520"/>
                  <a:pt x="2260040" y="1508105"/>
                </a:cubicBezTo>
                <a:cubicBezTo>
                  <a:pt x="2047950" y="1522690"/>
                  <a:pt x="1900921" y="1506493"/>
                  <a:pt x="1708811" y="1508105"/>
                </a:cubicBezTo>
                <a:cubicBezTo>
                  <a:pt x="1516701" y="1509717"/>
                  <a:pt x="1187515" y="1504001"/>
                  <a:pt x="1047336" y="1508105"/>
                </a:cubicBezTo>
                <a:cubicBezTo>
                  <a:pt x="907158" y="1512209"/>
                  <a:pt x="630990" y="1505407"/>
                  <a:pt x="496106" y="1508105"/>
                </a:cubicBezTo>
                <a:cubicBezTo>
                  <a:pt x="361222" y="1510803"/>
                  <a:pt x="136214" y="1449038"/>
                  <a:pt x="0" y="1508105"/>
                </a:cubicBezTo>
                <a:cubicBezTo>
                  <a:pt x="-42408" y="1366693"/>
                  <a:pt x="26787" y="1125038"/>
                  <a:pt x="0" y="975241"/>
                </a:cubicBezTo>
                <a:cubicBezTo>
                  <a:pt x="-26787" y="825444"/>
                  <a:pt x="37465" y="612187"/>
                  <a:pt x="0" y="487621"/>
                </a:cubicBezTo>
                <a:cubicBezTo>
                  <a:pt x="-37465" y="363055"/>
                  <a:pt x="58251" y="225845"/>
                  <a:pt x="0" y="0"/>
                </a:cubicBezTo>
                <a:close/>
              </a:path>
              <a:path w="5512293" h="1508105" extrusionOk="0">
                <a:moveTo>
                  <a:pt x="0" y="0"/>
                </a:moveTo>
                <a:cubicBezTo>
                  <a:pt x="228278" y="-6166"/>
                  <a:pt x="432946" y="39278"/>
                  <a:pt x="551229" y="0"/>
                </a:cubicBezTo>
                <a:cubicBezTo>
                  <a:pt x="669512" y="-39278"/>
                  <a:pt x="1023574" y="20532"/>
                  <a:pt x="1212704" y="0"/>
                </a:cubicBezTo>
                <a:cubicBezTo>
                  <a:pt x="1401835" y="-20532"/>
                  <a:pt x="1567214" y="25246"/>
                  <a:pt x="1763934" y="0"/>
                </a:cubicBezTo>
                <a:cubicBezTo>
                  <a:pt x="1960654" y="-25246"/>
                  <a:pt x="2248867" y="43615"/>
                  <a:pt x="2370286" y="0"/>
                </a:cubicBezTo>
                <a:cubicBezTo>
                  <a:pt x="2491705" y="-43615"/>
                  <a:pt x="2797080" y="22643"/>
                  <a:pt x="2921515" y="0"/>
                </a:cubicBezTo>
                <a:cubicBezTo>
                  <a:pt x="3045950" y="-22643"/>
                  <a:pt x="3199086" y="10289"/>
                  <a:pt x="3417622" y="0"/>
                </a:cubicBezTo>
                <a:cubicBezTo>
                  <a:pt x="3636158" y="-10289"/>
                  <a:pt x="3836664" y="38757"/>
                  <a:pt x="3968851" y="0"/>
                </a:cubicBezTo>
                <a:cubicBezTo>
                  <a:pt x="4101038" y="-38757"/>
                  <a:pt x="4292487" y="13002"/>
                  <a:pt x="4520080" y="0"/>
                </a:cubicBezTo>
                <a:cubicBezTo>
                  <a:pt x="4747673" y="-13002"/>
                  <a:pt x="4820321" y="37433"/>
                  <a:pt x="4961064" y="0"/>
                </a:cubicBezTo>
                <a:cubicBezTo>
                  <a:pt x="5101807" y="-37433"/>
                  <a:pt x="5305911" y="45939"/>
                  <a:pt x="5512293" y="0"/>
                </a:cubicBezTo>
                <a:cubicBezTo>
                  <a:pt x="5559661" y="103671"/>
                  <a:pt x="5457369" y="371855"/>
                  <a:pt x="5512293" y="517783"/>
                </a:cubicBezTo>
                <a:cubicBezTo>
                  <a:pt x="5567217" y="663711"/>
                  <a:pt x="5505795" y="796513"/>
                  <a:pt x="5512293" y="975241"/>
                </a:cubicBezTo>
                <a:cubicBezTo>
                  <a:pt x="5518791" y="1153969"/>
                  <a:pt x="5501750" y="1289562"/>
                  <a:pt x="5512293" y="1508105"/>
                </a:cubicBezTo>
                <a:cubicBezTo>
                  <a:pt x="5379052" y="1530189"/>
                  <a:pt x="5135750" y="1491683"/>
                  <a:pt x="4961064" y="1508105"/>
                </a:cubicBezTo>
                <a:cubicBezTo>
                  <a:pt x="4786378" y="1524527"/>
                  <a:pt x="4621904" y="1499159"/>
                  <a:pt x="4464957" y="1508105"/>
                </a:cubicBezTo>
                <a:cubicBezTo>
                  <a:pt x="4308010" y="1517051"/>
                  <a:pt x="4156580" y="1469998"/>
                  <a:pt x="3913728" y="1508105"/>
                </a:cubicBezTo>
                <a:cubicBezTo>
                  <a:pt x="3670876" y="1546212"/>
                  <a:pt x="3553764" y="1492983"/>
                  <a:pt x="3362499" y="1508105"/>
                </a:cubicBezTo>
                <a:cubicBezTo>
                  <a:pt x="3171234" y="1523227"/>
                  <a:pt x="3052781" y="1468540"/>
                  <a:pt x="2756147" y="1508105"/>
                </a:cubicBezTo>
                <a:cubicBezTo>
                  <a:pt x="2459513" y="1547670"/>
                  <a:pt x="2443077" y="1478293"/>
                  <a:pt x="2260040" y="1508105"/>
                </a:cubicBezTo>
                <a:cubicBezTo>
                  <a:pt x="2077003" y="1537917"/>
                  <a:pt x="1814368" y="1433604"/>
                  <a:pt x="1598565" y="1508105"/>
                </a:cubicBezTo>
                <a:cubicBezTo>
                  <a:pt x="1382763" y="1582606"/>
                  <a:pt x="1174204" y="1436546"/>
                  <a:pt x="937090" y="1508105"/>
                </a:cubicBezTo>
                <a:cubicBezTo>
                  <a:pt x="699977" y="1579664"/>
                  <a:pt x="340558" y="1482692"/>
                  <a:pt x="0" y="1508105"/>
                </a:cubicBezTo>
                <a:cubicBezTo>
                  <a:pt x="-37715" y="1292928"/>
                  <a:pt x="44006" y="1216848"/>
                  <a:pt x="0" y="1050646"/>
                </a:cubicBezTo>
                <a:cubicBezTo>
                  <a:pt x="-44006" y="884444"/>
                  <a:pt x="22748" y="686964"/>
                  <a:pt x="0" y="563026"/>
                </a:cubicBezTo>
                <a:cubicBezTo>
                  <a:pt x="-22748" y="439088"/>
                  <a:pt x="57624" y="260634"/>
                  <a:pt x="0" y="0"/>
                </a:cubicBezTo>
                <a:close/>
              </a:path>
            </a:pathLst>
          </a:custGeom>
          <a:solidFill>
            <a:srgbClr val="FBDEED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C00000"/>
              </a:buClr>
              <a:buSzPts val="3600"/>
            </a:pPr>
            <a:r>
              <a:rPr lang="pt-BR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época, </a:t>
            </a:r>
            <a:r>
              <a:rPr lang="pt-BR" sz="2000" b="1">
                <a:solidFill>
                  <a:srgbClr val="0432FF"/>
                </a:solidFill>
              </a:rPr>
              <a:t>Paul Berg </a:t>
            </a:r>
            <a:endParaRPr sz="2000"/>
          </a:p>
          <a:p>
            <a:pPr algn="just">
              <a:buClr>
                <a:schemeClr val="dk1"/>
              </a:buClr>
              <a:buSzPts val="2800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ficou preocupado.... Quais seriam as consequências desta tecnologia ?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336440" y="152112"/>
            <a:ext cx="14281669" cy="937012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800" b="1" dirty="0">
                <a:latin typeface="Helvetica Neue"/>
                <a:ea typeface="Helvetica Neue"/>
                <a:cs typeface="Helvetica Neue"/>
                <a:sym typeface="Helvetica Neue"/>
              </a:rPr>
              <a:t>2.4. Construção de recombinantes bacterianos</a:t>
            </a:r>
            <a:endParaRPr sz="2800" dirty="0"/>
          </a:p>
        </p:txBody>
      </p:sp>
      <p:sp>
        <p:nvSpPr>
          <p:cNvPr id="281" name="Google Shape;281;p19"/>
          <p:cNvSpPr/>
          <p:nvPr/>
        </p:nvSpPr>
        <p:spPr>
          <a:xfrm>
            <a:off x="12753221" y="3151516"/>
            <a:ext cx="536464" cy="1249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2" name="Google Shape;282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5979" y="4667149"/>
            <a:ext cx="1771346" cy="177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0" descr="page20image53660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70" y="1009519"/>
            <a:ext cx="9272090" cy="810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0"/>
          <p:cNvSpPr/>
          <p:nvPr/>
        </p:nvSpPr>
        <p:spPr>
          <a:xfrm>
            <a:off x="876370" y="9199027"/>
            <a:ext cx="9272090" cy="492392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2400"/>
            </a:pPr>
            <a:r>
              <a:rPr lang="pt-BR" sz="2400" dirty="0"/>
              <a:t>Construção de uma molécula de DNA recombinante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10932295" y="2750388"/>
            <a:ext cx="5392667" cy="62923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85834" indent="-685834">
              <a:buSzPts val="3200"/>
              <a:buFont typeface="Calibri"/>
              <a:buAutoNum type="arabicPeriod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Enzimas de restrição</a:t>
            </a:r>
            <a:endParaRPr sz="3200"/>
          </a:p>
        </p:txBody>
      </p:sp>
      <p:sp>
        <p:nvSpPr>
          <p:cNvPr id="290" name="Google Shape;290;p20"/>
          <p:cNvSpPr txBox="1"/>
          <p:nvPr/>
        </p:nvSpPr>
        <p:spPr>
          <a:xfrm>
            <a:off x="10793364" y="7076216"/>
            <a:ext cx="5531598" cy="62923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32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2. DNA-ligase de fago T4</a:t>
            </a:r>
            <a:endParaRPr sz="3200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254000" y="13888"/>
            <a:ext cx="12957939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 dirty="0">
                <a:latin typeface="Helvetica Neue"/>
                <a:ea typeface="Helvetica Neue"/>
                <a:cs typeface="Helvetica Neue"/>
                <a:sym typeface="Helvetica Neue"/>
              </a:rPr>
              <a:t>2.4. Construção de recombinantes bacterianos</a:t>
            </a:r>
            <a:endParaRPr sz="1867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52" y="1057860"/>
            <a:ext cx="8133798" cy="8517461"/>
          </a:xfrm>
          <a:prstGeom prst="rect">
            <a:avLst/>
          </a:prstGeom>
          <a:noFill/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8" name="Google Shape;298;p21"/>
          <p:cNvSpPr/>
          <p:nvPr/>
        </p:nvSpPr>
        <p:spPr>
          <a:xfrm>
            <a:off x="10550671" y="1742269"/>
            <a:ext cx="4683906" cy="1354359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000"/>
            </a:pPr>
            <a:r>
              <a:rPr lang="pt-BR" sz="2667"/>
              <a:t>1ª Etapa: Construção </a:t>
            </a:r>
            <a:r>
              <a:rPr lang="pt-BR" sz="2667" i="1"/>
              <a:t>in vitro</a:t>
            </a:r>
            <a:r>
              <a:rPr lang="pt-BR" sz="2667"/>
              <a:t> de uma molécula de DNA recombinante 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10240075" y="4876800"/>
            <a:ext cx="4683907" cy="4227389"/>
          </a:xfrm>
          <a:prstGeom prst="rect">
            <a:avLst/>
          </a:prstGeom>
          <a:solidFill>
            <a:srgbClr val="FEEBFF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2000"/>
            </a:pPr>
            <a:r>
              <a:rPr lang="pt-BR" sz="2667"/>
              <a:t>Mas, </a:t>
            </a:r>
            <a:endParaRPr sz="1867"/>
          </a:p>
          <a:p>
            <a:pPr algn="just">
              <a:buSzPts val="2000"/>
            </a:pPr>
            <a:r>
              <a:rPr lang="pt-BR" sz="2667"/>
              <a:t>estas etapas são realizadas em </a:t>
            </a:r>
            <a:r>
              <a:rPr lang="pt-BR" sz="2667" b="1"/>
              <a:t>microtubos</a:t>
            </a:r>
            <a:r>
              <a:rPr lang="pt-BR" sz="2667"/>
              <a:t> (do tipo “Eppendorf”), </a:t>
            </a:r>
            <a:endParaRPr sz="1867"/>
          </a:p>
          <a:p>
            <a:pPr algn="just">
              <a:buSzPts val="2000"/>
            </a:pPr>
            <a:endParaRPr sz="2667"/>
          </a:p>
          <a:p>
            <a:pPr algn="ctr">
              <a:buSzPts val="2000"/>
            </a:pPr>
            <a:r>
              <a:rPr lang="pt-BR" sz="2667"/>
              <a:t>e</a:t>
            </a:r>
            <a:endParaRPr sz="1867"/>
          </a:p>
          <a:p>
            <a:pPr algn="just">
              <a:buSzPts val="2000"/>
            </a:pPr>
            <a:endParaRPr sz="2667"/>
          </a:p>
          <a:p>
            <a:pPr algn="just">
              <a:buSzPts val="2000"/>
            </a:pPr>
            <a:r>
              <a:rPr lang="pt-BR" sz="2667"/>
              <a:t>como fazer para amplificar o número destas moléculas de DNA recombinante?  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1" y="-1613939"/>
            <a:ext cx="13335407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-38612" y="96303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</p:txBody>
      </p:sp>
      <p:sp>
        <p:nvSpPr>
          <p:cNvPr id="302" name="Google Shape;302;p21"/>
          <p:cNvSpPr/>
          <p:nvPr/>
        </p:nvSpPr>
        <p:spPr>
          <a:xfrm>
            <a:off x="15990781" y="8627995"/>
            <a:ext cx="1349481" cy="12499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3849081" y="505266"/>
            <a:ext cx="9439456" cy="1518570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800"/>
            </a:pP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Hospedagem do plasmídeo recombinante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ctr">
              <a:buClr>
                <a:srgbClr val="0432FF"/>
              </a:buClr>
              <a:buSzPts val="2000"/>
            </a:pPr>
            <a:r>
              <a:rPr lang="pt-BR" sz="2667" b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Emprego do plasmídeo recombinante em TRANSFORMAÇÃO GENÉTICA da bactéria </a:t>
            </a:r>
            <a:r>
              <a:rPr lang="pt-BR" sz="2667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endParaRPr sz="2667" b="1" i="1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8" name="Google Shape;308;p22" descr="page21image537196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67" y="4479239"/>
            <a:ext cx="2854292" cy="204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 descr="page21image537175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449" y="5312803"/>
            <a:ext cx="2097881" cy="204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 descr="page21image53716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8369" y="2173895"/>
            <a:ext cx="2743284" cy="260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2" descr="page21image537198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7495" y="2873899"/>
            <a:ext cx="2191835" cy="66824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2"/>
          <p:cNvSpPr/>
          <p:nvPr/>
        </p:nvSpPr>
        <p:spPr>
          <a:xfrm>
            <a:off x="3566362" y="2028764"/>
            <a:ext cx="2405603" cy="123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Clivagem com enzima de restrição 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10464261" y="3938606"/>
            <a:ext cx="2641679" cy="13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Ligação covalente pela DNA ligase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335097" y="3485151"/>
            <a:ext cx="2593096" cy="615503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exógeno 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5" name="Google Shape;315;p22" descr="page21image640126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55173" y="7975300"/>
            <a:ext cx="3703072" cy="148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2" descr="page21image640126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9874" y="7975300"/>
            <a:ext cx="4047190" cy="171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2" descr="page21image640128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314864" y="8142334"/>
            <a:ext cx="1134568" cy="130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 descr="page21image537188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5746" y="8090455"/>
            <a:ext cx="1371642" cy="142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2" descr="page21image6401286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6452" y="8196773"/>
            <a:ext cx="1134568" cy="130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2"/>
          <p:cNvSpPr/>
          <p:nvPr/>
        </p:nvSpPr>
        <p:spPr>
          <a:xfrm>
            <a:off x="11774536" y="6453581"/>
            <a:ext cx="2743284" cy="168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Transformação</a:t>
            </a:r>
            <a:endParaRPr sz="1867"/>
          </a:p>
          <a:p>
            <a:pPr algn="ctr">
              <a:buClr>
                <a:schemeClr val="dk1"/>
              </a:buClr>
              <a:buSzPts val="2000"/>
            </a:pPr>
            <a:r>
              <a:rPr lang="pt-BR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Genética </a:t>
            </a:r>
            <a:endParaRPr sz="1867"/>
          </a:p>
          <a:p>
            <a:pPr algn="ctr"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(inserção em bactéria)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155967" y="6212489"/>
            <a:ext cx="2802490" cy="615503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Plasmídeo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417163" y="1897243"/>
            <a:ext cx="2593096" cy="1600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               </a:t>
            </a:r>
            <a:endParaRPr sz="1867" dirty="0"/>
          </a:p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67" dirty="0"/>
          </a:p>
          <a:p>
            <a:pPr algn="ctr">
              <a:buClr>
                <a:schemeClr val="accent5"/>
              </a:buClr>
              <a:buSzPts val="2400"/>
            </a:pPr>
            <a:r>
              <a:rPr lang="pt-BR" sz="3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804560" y="1945752"/>
            <a:ext cx="1818301" cy="1338770"/>
          </a:xfrm>
          <a:custGeom>
            <a:avLst/>
            <a:gdLst/>
            <a:ahLst/>
            <a:cxnLst/>
            <a:rect l="l" t="t" r="r" b="b"/>
            <a:pathLst>
              <a:path w="1363684" h="1004047" extrusionOk="0">
                <a:moveTo>
                  <a:pt x="287920" y="663388"/>
                </a:moveTo>
                <a:cubicBezTo>
                  <a:pt x="389520" y="627529"/>
                  <a:pt x="485251" y="563488"/>
                  <a:pt x="592720" y="555811"/>
                </a:cubicBezTo>
                <a:cubicBezTo>
                  <a:pt x="627480" y="553328"/>
                  <a:pt x="563573" y="620816"/>
                  <a:pt x="538931" y="645458"/>
                </a:cubicBezTo>
                <a:cubicBezTo>
                  <a:pt x="525567" y="658822"/>
                  <a:pt x="503072" y="657411"/>
                  <a:pt x="485143" y="663388"/>
                </a:cubicBezTo>
                <a:cubicBezTo>
                  <a:pt x="467214" y="657411"/>
                  <a:pt x="442340" y="660837"/>
                  <a:pt x="431355" y="645458"/>
                </a:cubicBezTo>
                <a:cubicBezTo>
                  <a:pt x="409385" y="614700"/>
                  <a:pt x="395496" y="537882"/>
                  <a:pt x="395496" y="537882"/>
                </a:cubicBezTo>
                <a:cubicBezTo>
                  <a:pt x="401472" y="508000"/>
                  <a:pt x="399796" y="475492"/>
                  <a:pt x="413425" y="448235"/>
                </a:cubicBezTo>
                <a:cubicBezTo>
                  <a:pt x="424765" y="425556"/>
                  <a:pt x="447735" y="410680"/>
                  <a:pt x="467214" y="394447"/>
                </a:cubicBezTo>
                <a:cubicBezTo>
                  <a:pt x="516795" y="353130"/>
                  <a:pt x="547274" y="348079"/>
                  <a:pt x="610649" y="322729"/>
                </a:cubicBezTo>
                <a:cubicBezTo>
                  <a:pt x="705887" y="334633"/>
                  <a:pt x="772635" y="323351"/>
                  <a:pt x="843731" y="394447"/>
                </a:cubicBezTo>
                <a:cubicBezTo>
                  <a:pt x="874205" y="424921"/>
                  <a:pt x="915449" y="502023"/>
                  <a:pt x="915449" y="502023"/>
                </a:cubicBezTo>
                <a:cubicBezTo>
                  <a:pt x="922177" y="522207"/>
                  <a:pt x="953559" y="611772"/>
                  <a:pt x="951308" y="627529"/>
                </a:cubicBezTo>
                <a:cubicBezTo>
                  <a:pt x="948261" y="648861"/>
                  <a:pt x="930686" y="666080"/>
                  <a:pt x="915449" y="681317"/>
                </a:cubicBezTo>
                <a:cubicBezTo>
                  <a:pt x="880692" y="716074"/>
                  <a:pt x="851620" y="720523"/>
                  <a:pt x="807873" y="735106"/>
                </a:cubicBezTo>
                <a:cubicBezTo>
                  <a:pt x="803412" y="734214"/>
                  <a:pt x="682813" y="713948"/>
                  <a:pt x="664437" y="699247"/>
                </a:cubicBezTo>
                <a:cubicBezTo>
                  <a:pt x="647610" y="685786"/>
                  <a:pt x="640531" y="663388"/>
                  <a:pt x="628578" y="645458"/>
                </a:cubicBezTo>
                <a:cubicBezTo>
                  <a:pt x="614430" y="603014"/>
                  <a:pt x="585307" y="545294"/>
                  <a:pt x="628578" y="502023"/>
                </a:cubicBezTo>
                <a:cubicBezTo>
                  <a:pt x="628579" y="502022"/>
                  <a:pt x="843729" y="430307"/>
                  <a:pt x="843731" y="430306"/>
                </a:cubicBezTo>
                <a:lnTo>
                  <a:pt x="951308" y="394447"/>
                </a:lnTo>
                <a:cubicBezTo>
                  <a:pt x="981190" y="400423"/>
                  <a:pt x="1014496" y="397257"/>
                  <a:pt x="1040955" y="412376"/>
                </a:cubicBezTo>
                <a:cubicBezTo>
                  <a:pt x="1069579" y="428733"/>
                  <a:pt x="1085540" y="492343"/>
                  <a:pt x="1094743" y="519953"/>
                </a:cubicBezTo>
                <a:cubicBezTo>
                  <a:pt x="1063226" y="677535"/>
                  <a:pt x="1098106" y="675527"/>
                  <a:pt x="1005096" y="753035"/>
                </a:cubicBezTo>
                <a:cubicBezTo>
                  <a:pt x="988542" y="766830"/>
                  <a:pt x="969237" y="776941"/>
                  <a:pt x="951308" y="788894"/>
                </a:cubicBezTo>
                <a:cubicBezTo>
                  <a:pt x="909473" y="782917"/>
                  <a:pt x="863601" y="789863"/>
                  <a:pt x="825802" y="770964"/>
                </a:cubicBezTo>
                <a:cubicBezTo>
                  <a:pt x="808898" y="762512"/>
                  <a:pt x="806162" y="735998"/>
                  <a:pt x="807873" y="717176"/>
                </a:cubicBezTo>
                <a:cubicBezTo>
                  <a:pt x="818906" y="595809"/>
                  <a:pt x="823751" y="572352"/>
                  <a:pt x="915449" y="519953"/>
                </a:cubicBezTo>
                <a:cubicBezTo>
                  <a:pt x="931858" y="510576"/>
                  <a:pt x="951308" y="508000"/>
                  <a:pt x="969237" y="502023"/>
                </a:cubicBezTo>
                <a:cubicBezTo>
                  <a:pt x="999119" y="508000"/>
                  <a:pt x="1035473" y="500444"/>
                  <a:pt x="1058884" y="519953"/>
                </a:cubicBezTo>
                <a:cubicBezTo>
                  <a:pt x="1077814" y="535728"/>
                  <a:pt x="1070044" y="567977"/>
                  <a:pt x="1076814" y="591670"/>
                </a:cubicBezTo>
                <a:cubicBezTo>
                  <a:pt x="1082006" y="609842"/>
                  <a:pt x="1088767" y="627529"/>
                  <a:pt x="1094743" y="645458"/>
                </a:cubicBezTo>
                <a:cubicBezTo>
                  <a:pt x="1082790" y="681317"/>
                  <a:pt x="1079851" y="721585"/>
                  <a:pt x="1058884" y="753035"/>
                </a:cubicBezTo>
                <a:cubicBezTo>
                  <a:pt x="1042308" y="777898"/>
                  <a:pt x="1013112" y="791997"/>
                  <a:pt x="987167" y="806823"/>
                </a:cubicBezTo>
                <a:cubicBezTo>
                  <a:pt x="957478" y="823788"/>
                  <a:pt x="866435" y="838141"/>
                  <a:pt x="843731" y="842682"/>
                </a:cubicBezTo>
                <a:cubicBezTo>
                  <a:pt x="724202" y="836706"/>
                  <a:pt x="604372" y="835121"/>
                  <a:pt x="485143" y="824753"/>
                </a:cubicBezTo>
                <a:cubicBezTo>
                  <a:pt x="466315" y="823116"/>
                  <a:pt x="447764" y="816200"/>
                  <a:pt x="431355" y="806823"/>
                </a:cubicBezTo>
                <a:cubicBezTo>
                  <a:pt x="405410" y="791997"/>
                  <a:pt x="383953" y="770404"/>
                  <a:pt x="359637" y="753035"/>
                </a:cubicBezTo>
                <a:cubicBezTo>
                  <a:pt x="342102" y="740510"/>
                  <a:pt x="323778" y="729129"/>
                  <a:pt x="305849" y="717176"/>
                </a:cubicBezTo>
                <a:cubicBezTo>
                  <a:pt x="287920" y="687294"/>
                  <a:pt x="257790" y="661903"/>
                  <a:pt x="252061" y="627529"/>
                </a:cubicBezTo>
                <a:cubicBezTo>
                  <a:pt x="245113" y="585844"/>
                  <a:pt x="243229" y="534730"/>
                  <a:pt x="269990" y="502023"/>
                </a:cubicBezTo>
                <a:cubicBezTo>
                  <a:pt x="285883" y="482598"/>
                  <a:pt x="413784" y="425734"/>
                  <a:pt x="467214" y="412376"/>
                </a:cubicBezTo>
                <a:cubicBezTo>
                  <a:pt x="496778" y="404985"/>
                  <a:pt x="526878" y="399898"/>
                  <a:pt x="556861" y="394447"/>
                </a:cubicBezTo>
                <a:cubicBezTo>
                  <a:pt x="592628" y="387944"/>
                  <a:pt x="628578" y="382494"/>
                  <a:pt x="664437" y="376517"/>
                </a:cubicBezTo>
                <a:cubicBezTo>
                  <a:pt x="700296" y="382494"/>
                  <a:pt x="740450" y="376410"/>
                  <a:pt x="772014" y="394447"/>
                </a:cubicBezTo>
                <a:cubicBezTo>
                  <a:pt x="788423" y="403824"/>
                  <a:pt x="789943" y="429336"/>
                  <a:pt x="789943" y="448235"/>
                </a:cubicBezTo>
                <a:cubicBezTo>
                  <a:pt x="789943" y="496419"/>
                  <a:pt x="788481" y="546387"/>
                  <a:pt x="772014" y="591670"/>
                </a:cubicBezTo>
                <a:cubicBezTo>
                  <a:pt x="763349" y="615500"/>
                  <a:pt x="737704" y="629225"/>
                  <a:pt x="718225" y="645458"/>
                </a:cubicBezTo>
                <a:cubicBezTo>
                  <a:pt x="665159" y="689679"/>
                  <a:pt x="661070" y="682159"/>
                  <a:pt x="592720" y="699247"/>
                </a:cubicBezTo>
                <a:cubicBezTo>
                  <a:pt x="521002" y="693270"/>
                  <a:pt x="445493" y="705091"/>
                  <a:pt x="377567" y="681317"/>
                </a:cubicBezTo>
                <a:cubicBezTo>
                  <a:pt x="321157" y="661574"/>
                  <a:pt x="234131" y="573741"/>
                  <a:pt x="234131" y="573741"/>
                </a:cubicBezTo>
                <a:cubicBezTo>
                  <a:pt x="223607" y="510594"/>
                  <a:pt x="199620" y="454841"/>
                  <a:pt x="234131" y="394447"/>
                </a:cubicBezTo>
                <a:cubicBezTo>
                  <a:pt x="246711" y="372432"/>
                  <a:pt x="267413" y="355572"/>
                  <a:pt x="287920" y="340658"/>
                </a:cubicBezTo>
                <a:cubicBezTo>
                  <a:pt x="333518" y="307496"/>
                  <a:pt x="376657" y="264685"/>
                  <a:pt x="431355" y="251011"/>
                </a:cubicBezTo>
                <a:cubicBezTo>
                  <a:pt x="621535" y="203467"/>
                  <a:pt x="525888" y="221266"/>
                  <a:pt x="718225" y="197223"/>
                </a:cubicBezTo>
                <a:cubicBezTo>
                  <a:pt x="750207" y="201221"/>
                  <a:pt x="880974" y="195851"/>
                  <a:pt x="915449" y="251011"/>
                </a:cubicBezTo>
                <a:cubicBezTo>
                  <a:pt x="935482" y="283064"/>
                  <a:pt x="951308" y="358588"/>
                  <a:pt x="951308" y="358588"/>
                </a:cubicBezTo>
                <a:cubicBezTo>
                  <a:pt x="957284" y="406400"/>
                  <a:pt x="945837" y="459903"/>
                  <a:pt x="969237" y="502023"/>
                </a:cubicBezTo>
                <a:cubicBezTo>
                  <a:pt x="981204" y="523564"/>
                  <a:pt x="1016313" y="519953"/>
                  <a:pt x="1040955" y="519953"/>
                </a:cubicBezTo>
                <a:cubicBezTo>
                  <a:pt x="1148697" y="519953"/>
                  <a:pt x="1256108" y="508000"/>
                  <a:pt x="1363684" y="502023"/>
                </a:cubicBezTo>
                <a:cubicBezTo>
                  <a:pt x="1357708" y="484094"/>
                  <a:pt x="1357854" y="462754"/>
                  <a:pt x="1345755" y="448235"/>
                </a:cubicBezTo>
                <a:cubicBezTo>
                  <a:pt x="1326625" y="425279"/>
                  <a:pt x="1300271" y="408756"/>
                  <a:pt x="1274037" y="394447"/>
                </a:cubicBezTo>
                <a:cubicBezTo>
                  <a:pt x="1184490" y="345603"/>
                  <a:pt x="1160958" y="343765"/>
                  <a:pt x="1076814" y="322729"/>
                </a:cubicBezTo>
                <a:cubicBezTo>
                  <a:pt x="879590" y="328705"/>
                  <a:pt x="681314" y="319450"/>
                  <a:pt x="485143" y="340658"/>
                </a:cubicBezTo>
                <a:cubicBezTo>
                  <a:pt x="392329" y="350692"/>
                  <a:pt x="390441" y="486386"/>
                  <a:pt x="377567" y="537882"/>
                </a:cubicBezTo>
                <a:lnTo>
                  <a:pt x="359637" y="609600"/>
                </a:lnTo>
                <a:cubicBezTo>
                  <a:pt x="365614" y="639482"/>
                  <a:pt x="362448" y="672788"/>
                  <a:pt x="377567" y="699247"/>
                </a:cubicBezTo>
                <a:cubicBezTo>
                  <a:pt x="388258" y="717956"/>
                  <a:pt x="412081" y="725469"/>
                  <a:pt x="431355" y="735106"/>
                </a:cubicBezTo>
                <a:cubicBezTo>
                  <a:pt x="448259" y="743558"/>
                  <a:pt x="466971" y="747843"/>
                  <a:pt x="485143" y="753035"/>
                </a:cubicBezTo>
                <a:cubicBezTo>
                  <a:pt x="544218" y="769913"/>
                  <a:pt x="584896" y="776571"/>
                  <a:pt x="646508" y="788894"/>
                </a:cubicBezTo>
                <a:cubicBezTo>
                  <a:pt x="653810" y="788546"/>
                  <a:pt x="1009172" y="812731"/>
                  <a:pt x="1112673" y="735106"/>
                </a:cubicBezTo>
                <a:cubicBezTo>
                  <a:pt x="1136579" y="717177"/>
                  <a:pt x="1148532" y="687294"/>
                  <a:pt x="1166461" y="663388"/>
                </a:cubicBezTo>
                <a:cubicBezTo>
                  <a:pt x="1154508" y="645459"/>
                  <a:pt x="1145839" y="624837"/>
                  <a:pt x="1130602" y="609600"/>
                </a:cubicBezTo>
                <a:cubicBezTo>
                  <a:pt x="1094794" y="573792"/>
                  <a:pt x="1029971" y="555004"/>
                  <a:pt x="987167" y="537882"/>
                </a:cubicBezTo>
                <a:cubicBezTo>
                  <a:pt x="683737" y="551074"/>
                  <a:pt x="671502" y="495424"/>
                  <a:pt x="503073" y="591670"/>
                </a:cubicBezTo>
                <a:cubicBezTo>
                  <a:pt x="484363" y="602361"/>
                  <a:pt x="467214" y="615576"/>
                  <a:pt x="449284" y="627529"/>
                </a:cubicBezTo>
                <a:cubicBezTo>
                  <a:pt x="461237" y="663388"/>
                  <a:pt x="460252" y="706660"/>
                  <a:pt x="485143" y="735106"/>
                </a:cubicBezTo>
                <a:cubicBezTo>
                  <a:pt x="518283" y="772981"/>
                  <a:pt x="668648" y="784373"/>
                  <a:pt x="700296" y="788894"/>
                </a:cubicBezTo>
                <a:cubicBezTo>
                  <a:pt x="750678" y="784314"/>
                  <a:pt x="882324" y="787527"/>
                  <a:pt x="951308" y="753035"/>
                </a:cubicBezTo>
                <a:cubicBezTo>
                  <a:pt x="982477" y="737450"/>
                  <a:pt x="1013076" y="720156"/>
                  <a:pt x="1040955" y="699247"/>
                </a:cubicBezTo>
                <a:cubicBezTo>
                  <a:pt x="1061240" y="684033"/>
                  <a:pt x="1076814" y="663388"/>
                  <a:pt x="1094743" y="645458"/>
                </a:cubicBezTo>
                <a:cubicBezTo>
                  <a:pt x="1088767" y="597646"/>
                  <a:pt x="1092051" y="547734"/>
                  <a:pt x="1076814" y="502023"/>
                </a:cubicBezTo>
                <a:cubicBezTo>
                  <a:pt x="1067364" y="473674"/>
                  <a:pt x="1045981" y="449436"/>
                  <a:pt x="1023025" y="430306"/>
                </a:cubicBezTo>
                <a:cubicBezTo>
                  <a:pt x="1011999" y="421118"/>
                  <a:pt x="901338" y="395401"/>
                  <a:pt x="897520" y="394447"/>
                </a:cubicBezTo>
                <a:cubicBezTo>
                  <a:pt x="789943" y="400423"/>
                  <a:pt x="680594" y="392029"/>
                  <a:pt x="574790" y="412376"/>
                </a:cubicBezTo>
                <a:cubicBezTo>
                  <a:pt x="487085" y="429242"/>
                  <a:pt x="408697" y="502220"/>
                  <a:pt x="341708" y="555811"/>
                </a:cubicBezTo>
                <a:cubicBezTo>
                  <a:pt x="323779" y="585693"/>
                  <a:pt x="300430" y="612932"/>
                  <a:pt x="287920" y="645458"/>
                </a:cubicBezTo>
                <a:cubicBezTo>
                  <a:pt x="270228" y="691457"/>
                  <a:pt x="252061" y="788894"/>
                  <a:pt x="252061" y="788894"/>
                </a:cubicBezTo>
                <a:cubicBezTo>
                  <a:pt x="258037" y="812800"/>
                  <a:pt x="252566" y="843187"/>
                  <a:pt x="269990" y="860611"/>
                </a:cubicBezTo>
                <a:cubicBezTo>
                  <a:pt x="292748" y="883369"/>
                  <a:pt x="327472" y="895361"/>
                  <a:pt x="359637" y="896470"/>
                </a:cubicBezTo>
                <a:lnTo>
                  <a:pt x="789943" y="878541"/>
                </a:lnTo>
                <a:cubicBezTo>
                  <a:pt x="873920" y="861745"/>
                  <a:pt x="890614" y="864065"/>
                  <a:pt x="969237" y="824753"/>
                </a:cubicBezTo>
                <a:cubicBezTo>
                  <a:pt x="1000407" y="809168"/>
                  <a:pt x="1027714" y="786549"/>
                  <a:pt x="1058884" y="770964"/>
                </a:cubicBezTo>
                <a:cubicBezTo>
                  <a:pt x="1154514" y="723149"/>
                  <a:pt x="1072456" y="791799"/>
                  <a:pt x="1184390" y="717176"/>
                </a:cubicBezTo>
                <a:cubicBezTo>
                  <a:pt x="1216231" y="695949"/>
                  <a:pt x="1244155" y="669364"/>
                  <a:pt x="1274037" y="645458"/>
                </a:cubicBezTo>
                <a:cubicBezTo>
                  <a:pt x="1306752" y="547318"/>
                  <a:pt x="1300726" y="590439"/>
                  <a:pt x="1274037" y="430306"/>
                </a:cubicBezTo>
                <a:cubicBezTo>
                  <a:pt x="1270930" y="411664"/>
                  <a:pt x="1266591" y="392242"/>
                  <a:pt x="1256108" y="376517"/>
                </a:cubicBezTo>
                <a:cubicBezTo>
                  <a:pt x="1242043" y="355420"/>
                  <a:pt x="1218552" y="342208"/>
                  <a:pt x="1202320" y="322729"/>
                </a:cubicBezTo>
                <a:cubicBezTo>
                  <a:pt x="1139936" y="247869"/>
                  <a:pt x="1200973" y="280445"/>
                  <a:pt x="1112673" y="251011"/>
                </a:cubicBezTo>
                <a:cubicBezTo>
                  <a:pt x="1034718" y="173057"/>
                  <a:pt x="1069260" y="200567"/>
                  <a:pt x="951308" y="125506"/>
                </a:cubicBezTo>
                <a:cubicBezTo>
                  <a:pt x="921908" y="106797"/>
                  <a:pt x="894721" y="82737"/>
                  <a:pt x="861661" y="71717"/>
                </a:cubicBezTo>
                <a:cubicBezTo>
                  <a:pt x="825802" y="59764"/>
                  <a:pt x="791149" y="43271"/>
                  <a:pt x="754084" y="35858"/>
                </a:cubicBezTo>
                <a:cubicBezTo>
                  <a:pt x="640274" y="13097"/>
                  <a:pt x="694001" y="25320"/>
                  <a:pt x="592720" y="0"/>
                </a:cubicBezTo>
                <a:cubicBezTo>
                  <a:pt x="485143" y="5976"/>
                  <a:pt x="377247" y="7714"/>
                  <a:pt x="269990" y="17929"/>
                </a:cubicBezTo>
                <a:cubicBezTo>
                  <a:pt x="207087" y="23920"/>
                  <a:pt x="209522" y="49269"/>
                  <a:pt x="162414" y="89647"/>
                </a:cubicBezTo>
                <a:cubicBezTo>
                  <a:pt x="58629" y="178606"/>
                  <a:pt x="117964" y="102533"/>
                  <a:pt x="54837" y="197223"/>
                </a:cubicBezTo>
                <a:cubicBezTo>
                  <a:pt x="48861" y="221129"/>
                  <a:pt x="46615" y="246292"/>
                  <a:pt x="36908" y="268941"/>
                </a:cubicBezTo>
                <a:cubicBezTo>
                  <a:pt x="28420" y="288747"/>
                  <a:pt x="3429" y="301312"/>
                  <a:pt x="1049" y="322729"/>
                </a:cubicBezTo>
                <a:cubicBezTo>
                  <a:pt x="-4961" y="376822"/>
                  <a:pt x="15102" y="444360"/>
                  <a:pt x="54837" y="484094"/>
                </a:cubicBezTo>
                <a:cubicBezTo>
                  <a:pt x="75967" y="505224"/>
                  <a:pt x="98810" y="526784"/>
                  <a:pt x="126555" y="537882"/>
                </a:cubicBezTo>
                <a:cubicBezTo>
                  <a:pt x="160308" y="551383"/>
                  <a:pt x="198272" y="549835"/>
                  <a:pt x="234131" y="555811"/>
                </a:cubicBezTo>
                <a:cubicBezTo>
                  <a:pt x="417596" y="616967"/>
                  <a:pt x="112487" y="522601"/>
                  <a:pt x="610649" y="555811"/>
                </a:cubicBezTo>
                <a:cubicBezTo>
                  <a:pt x="632150" y="557244"/>
                  <a:pt x="577037" y="584104"/>
                  <a:pt x="556861" y="591670"/>
                </a:cubicBezTo>
                <a:cubicBezTo>
                  <a:pt x="528327" y="602370"/>
                  <a:pt x="497096" y="603623"/>
                  <a:pt x="467214" y="609600"/>
                </a:cubicBezTo>
                <a:cubicBezTo>
                  <a:pt x="443308" y="621553"/>
                  <a:pt x="418702" y="632198"/>
                  <a:pt x="395496" y="645458"/>
                </a:cubicBezTo>
                <a:cubicBezTo>
                  <a:pt x="376787" y="656149"/>
                  <a:pt x="360981" y="671680"/>
                  <a:pt x="341708" y="681317"/>
                </a:cubicBezTo>
                <a:cubicBezTo>
                  <a:pt x="324804" y="689769"/>
                  <a:pt x="305849" y="693270"/>
                  <a:pt x="287920" y="699247"/>
                </a:cubicBezTo>
                <a:cubicBezTo>
                  <a:pt x="237939" y="774218"/>
                  <a:pt x="220611" y="764785"/>
                  <a:pt x="359637" y="770964"/>
                </a:cubicBezTo>
                <a:cubicBezTo>
                  <a:pt x="592566" y="781316"/>
                  <a:pt x="825802" y="782917"/>
                  <a:pt x="1058884" y="788894"/>
                </a:cubicBezTo>
                <a:cubicBezTo>
                  <a:pt x="1052908" y="812800"/>
                  <a:pt x="1047725" y="836918"/>
                  <a:pt x="1040955" y="860611"/>
                </a:cubicBezTo>
                <a:cubicBezTo>
                  <a:pt x="1028232" y="905141"/>
                  <a:pt x="1018646" y="945729"/>
                  <a:pt x="969237" y="968188"/>
                </a:cubicBezTo>
                <a:cubicBezTo>
                  <a:pt x="924371" y="988582"/>
                  <a:pt x="825802" y="1004047"/>
                  <a:pt x="825802" y="1004047"/>
                </a:cubicBezTo>
                <a:cubicBezTo>
                  <a:pt x="760061" y="998070"/>
                  <a:pt x="692417" y="1002917"/>
                  <a:pt x="628578" y="986117"/>
                </a:cubicBezTo>
                <a:cubicBezTo>
                  <a:pt x="568275" y="970248"/>
                  <a:pt x="466492" y="907782"/>
                  <a:pt x="413425" y="860611"/>
                </a:cubicBezTo>
                <a:cubicBezTo>
                  <a:pt x="381840" y="832535"/>
                  <a:pt x="353660" y="800846"/>
                  <a:pt x="323778" y="770964"/>
                </a:cubicBezTo>
                <a:cubicBezTo>
                  <a:pt x="317525" y="745954"/>
                  <a:pt x="285586" y="672738"/>
                  <a:pt x="323778" y="645458"/>
                </a:cubicBezTo>
                <a:cubicBezTo>
                  <a:pt x="354536" y="623488"/>
                  <a:pt x="431355" y="609600"/>
                  <a:pt x="431355" y="609600"/>
                </a:cubicBezTo>
                <a:cubicBezTo>
                  <a:pt x="586743" y="621553"/>
                  <a:pt x="742500" y="629422"/>
                  <a:pt x="897520" y="645458"/>
                </a:cubicBezTo>
                <a:cubicBezTo>
                  <a:pt x="916319" y="647403"/>
                  <a:pt x="936550" y="651582"/>
                  <a:pt x="951308" y="663388"/>
                </a:cubicBezTo>
                <a:cubicBezTo>
                  <a:pt x="968134" y="676849"/>
                  <a:pt x="974642" y="699641"/>
                  <a:pt x="987167" y="717176"/>
                </a:cubicBezTo>
                <a:cubicBezTo>
                  <a:pt x="1004536" y="741492"/>
                  <a:pt x="1023026" y="764988"/>
                  <a:pt x="1040955" y="788894"/>
                </a:cubicBezTo>
                <a:cubicBezTo>
                  <a:pt x="1034978" y="806823"/>
                  <a:pt x="1033508" y="826957"/>
                  <a:pt x="1023025" y="842682"/>
                </a:cubicBezTo>
                <a:cubicBezTo>
                  <a:pt x="1003199" y="872421"/>
                  <a:pt x="948523" y="915792"/>
                  <a:pt x="915449" y="932329"/>
                </a:cubicBezTo>
                <a:cubicBezTo>
                  <a:pt x="898545" y="940781"/>
                  <a:pt x="848297" y="963622"/>
                  <a:pt x="861661" y="950258"/>
                </a:cubicBezTo>
                <a:cubicBezTo>
                  <a:pt x="875871" y="936048"/>
                  <a:pt x="1031225" y="838583"/>
                  <a:pt x="1058884" y="824753"/>
                </a:cubicBezTo>
                <a:cubicBezTo>
                  <a:pt x="1098524" y="804933"/>
                  <a:pt x="1100040" y="806823"/>
                  <a:pt x="1130602" y="806823"/>
                </a:cubicBezTo>
              </a:path>
            </a:pathLst>
          </a:custGeom>
          <a:noFill/>
          <a:ln w="9525" cap="flat" cmpd="sng">
            <a:solidFill>
              <a:srgbClr val="FD5D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noAutofit/>
          </a:bodyPr>
          <a:lstStyle/>
          <a:p>
            <a:pPr>
              <a:buSzPts val="1800"/>
            </a:pPr>
            <a:endParaRPr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3311075" y="4594304"/>
            <a:ext cx="2405603" cy="135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Clivagem com enzima de restrição </a:t>
            </a:r>
            <a:endParaRPr sz="26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4858420" y="7283859"/>
            <a:ext cx="2743284" cy="176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Seleção</a:t>
            </a:r>
            <a:endParaRPr sz="1867" dirty="0"/>
          </a:p>
          <a:p>
            <a:pPr algn="ctr">
              <a:buClr>
                <a:schemeClr val="dk1"/>
              </a:buClr>
              <a:buSzPts val="2000"/>
            </a:pPr>
            <a:r>
              <a:rPr lang="pt-BR" sz="26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clones bacterianos recombinantes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3387796" y="5856599"/>
            <a:ext cx="2290194" cy="6411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3518159" y="3161320"/>
            <a:ext cx="2550792" cy="6534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22"/>
          <p:cNvSpPr/>
          <p:nvPr/>
        </p:nvSpPr>
        <p:spPr>
          <a:xfrm rot="1496445">
            <a:off x="9303531" y="3131313"/>
            <a:ext cx="1958663" cy="6288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p22"/>
          <p:cNvSpPr/>
          <p:nvPr/>
        </p:nvSpPr>
        <p:spPr>
          <a:xfrm rot="-1672684">
            <a:off x="9204348" y="5367891"/>
            <a:ext cx="1750654" cy="6061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22"/>
          <p:cNvSpPr/>
          <p:nvPr/>
        </p:nvSpPr>
        <p:spPr>
          <a:xfrm rot="5400000">
            <a:off x="14025860" y="6541574"/>
            <a:ext cx="1510828" cy="6553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22"/>
          <p:cNvSpPr/>
          <p:nvPr/>
        </p:nvSpPr>
        <p:spPr>
          <a:xfrm rot="10800000">
            <a:off x="11420084" y="8354906"/>
            <a:ext cx="1590376" cy="605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2" name="Google Shape;332;p22"/>
          <p:cNvSpPr/>
          <p:nvPr/>
        </p:nvSpPr>
        <p:spPr>
          <a:xfrm rot="10800000">
            <a:off x="5383695" y="8924437"/>
            <a:ext cx="1605297" cy="7365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3" name="Google Shape;333;p22" descr="A picture containing Petri dish, toiletry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3088" y="7224320"/>
            <a:ext cx="4439467" cy="188387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2"/>
          <p:cNvSpPr/>
          <p:nvPr/>
        </p:nvSpPr>
        <p:spPr>
          <a:xfrm>
            <a:off x="361426" y="8973082"/>
            <a:ext cx="4229160" cy="861724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Semeadura em Meio sólido contendo antibiótico 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63241" y="-714875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</a:t>
            </a:r>
            <a:endParaRPr sz="1867"/>
          </a:p>
        </p:txBody>
      </p:sp>
      <p:sp>
        <p:nvSpPr>
          <p:cNvPr id="337" name="Google Shape;337;p22"/>
          <p:cNvSpPr/>
          <p:nvPr/>
        </p:nvSpPr>
        <p:spPr>
          <a:xfrm>
            <a:off x="-97140" y="690004"/>
            <a:ext cx="1803400" cy="5836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ctr">
              <a:buSzPts val="2400"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13845441" y="5271483"/>
            <a:ext cx="2036707" cy="533494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000"/>
            </a:pPr>
            <a:r>
              <a:rPr lang="pt-BR" sz="2667"/>
              <a:t>2ª Etapa:</a:t>
            </a:r>
            <a:endParaRPr sz="26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/>
          <p:nvPr/>
        </p:nvSpPr>
        <p:spPr>
          <a:xfrm>
            <a:off x="254000" y="1738368"/>
            <a:ext cx="14701051" cy="861724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Enzimas: enzimas de restrição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DNA ligase de fago T4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254000" y="2785844"/>
            <a:ext cx="14891674" cy="2646828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Vetores de clonagem ( tamanhos de insertos permitidos) :</a:t>
            </a:r>
            <a:endParaRPr sz="2400" dirty="0"/>
          </a:p>
          <a:p>
            <a:pPr marL="365778">
              <a:spcBef>
                <a:spcPts val="800"/>
              </a:spcBef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Plasmídeos (0,1 a 10 Kb)</a:t>
            </a:r>
            <a:br>
              <a:rPr lang="pt-BR" sz="2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- Fago </a:t>
            </a:r>
            <a:r>
              <a:rPr lang="pt-BR" sz="2400" dirty="0" err="1"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pt-BR" sz="2400" dirty="0"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(0,1 a 18 Kb)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23001" indent="-457223" algn="just">
              <a:spcBef>
                <a:spcPts val="800"/>
              </a:spcBef>
              <a:buSzPts val="2400"/>
              <a:buFont typeface="Calibri"/>
              <a:buChar char="-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Cosmídeos, combinam vantagens de plasmídeos e de fagos) (20 a 50 Kb)</a:t>
            </a:r>
            <a:endParaRPr sz="2400" dirty="0"/>
          </a:p>
          <a:p>
            <a:pPr marL="823001" indent="-457223" algn="just">
              <a:spcBef>
                <a:spcPts val="800"/>
              </a:spcBef>
              <a:buSzPts val="2400"/>
              <a:buFont typeface="Calibri"/>
              <a:buChar char="-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BAC (“</a:t>
            </a:r>
            <a:r>
              <a:rPr lang="pt-BR" sz="2400" dirty="0" err="1">
                <a:latin typeface="Calibri"/>
                <a:ea typeface="Calibri"/>
                <a:cs typeface="Calibri"/>
                <a:sym typeface="Calibri"/>
              </a:rPr>
              <a:t>bacterial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 artificial </a:t>
            </a:r>
            <a:r>
              <a:rPr lang="pt-BR" sz="2400" dirty="0" err="1">
                <a:latin typeface="Calibri"/>
                <a:ea typeface="Calibri"/>
                <a:cs typeface="Calibri"/>
                <a:sym typeface="Calibri"/>
              </a:rPr>
              <a:t>chromossomes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”), permitem a clonagem de fragmentos de DNA ainda maiores, que depois podem ser sub-clonados em plasmídeos.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254000" y="5636587"/>
            <a:ext cx="14891674" cy="1600388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Insertos: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Fragmentos de DNA digeridos por Enzimas de Restrição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Fragmentos de DNA amplificados por PCR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cDNA (DNA complementar sintetizado a partir de um mRNA)</a:t>
            </a:r>
            <a:endParaRPr sz="2400"/>
          </a:p>
        </p:txBody>
      </p:sp>
      <p:sp>
        <p:nvSpPr>
          <p:cNvPr id="346" name="Google Shape;346;p23"/>
          <p:cNvSpPr/>
          <p:nvPr/>
        </p:nvSpPr>
        <p:spPr>
          <a:xfrm>
            <a:off x="1600210" y="7411301"/>
            <a:ext cx="7650119" cy="1969720"/>
          </a:xfrm>
          <a:prstGeom prst="rect">
            <a:avLst/>
          </a:prstGeom>
          <a:solidFill>
            <a:srgbClr val="EDFFEC"/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2400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Hospedeiros finais: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 i="1">
                <a:latin typeface="Calibri"/>
                <a:ea typeface="Calibri"/>
                <a:cs typeface="Calibri"/>
                <a:sym typeface="Calibri"/>
              </a:rPr>
              <a:t>E. coli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Levedura (</a:t>
            </a:r>
            <a:r>
              <a:rPr lang="pt-BR" sz="2400" i="1">
                <a:latin typeface="Calibri"/>
                <a:ea typeface="Calibri"/>
                <a:cs typeface="Calibri"/>
                <a:sym typeface="Calibri"/>
              </a:rPr>
              <a:t>Saccharomyces cerevisiae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e outras )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Células animais,  </a:t>
            </a:r>
            <a:endParaRPr sz="2400"/>
          </a:p>
          <a:p>
            <a:pPr marL="457223" indent="-457223" algn="just">
              <a:buSzPts val="2400"/>
              <a:buFont typeface="Calibri"/>
              <a:buChar char="-"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Células vegetais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254000" y="121744"/>
            <a:ext cx="12901231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2.4. Construção de recombinantes bacterianos 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1600210" y="1072391"/>
            <a:ext cx="7726710" cy="506125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2400" b="1">
                <a:latin typeface="Tahoma"/>
                <a:ea typeface="Tahoma"/>
                <a:cs typeface="Tahoma"/>
                <a:sym typeface="Tahoma"/>
              </a:rPr>
              <a:t>Algumas ferramentas usadas para obter um OGM</a:t>
            </a:r>
            <a:endParaRPr sz="2400" b="1" i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9745759" y="7411301"/>
            <a:ext cx="6818944" cy="20924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>
                <a:latin typeface="Calibri"/>
                <a:ea typeface="Calibri"/>
                <a:cs typeface="Calibri"/>
                <a:sym typeface="Calibri"/>
              </a:rPr>
              <a:t>Obs: mesmo quando o hospedeiro final não seja  </a:t>
            </a:r>
            <a:r>
              <a:rPr lang="pt-BR" sz="2133" i="1"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pt-BR" sz="2133">
                <a:latin typeface="Calibri"/>
                <a:ea typeface="Calibri"/>
                <a:cs typeface="Calibri"/>
                <a:sym typeface="Calibri"/>
              </a:rPr>
              <a:t>, esta bactéria é sempre empregada na primeira Etapa de clonagem e seleção dos vetores recombinantes.  Somente após esta Etapa, DNA recombinante analisado e isolado/purificado em quantidade suficiente é empregada para realizar a Transformação genética do hospedeiro final.</a:t>
            </a:r>
            <a:endParaRPr sz="21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"/>
          <p:cNvSpPr/>
          <p:nvPr/>
        </p:nvSpPr>
        <p:spPr>
          <a:xfrm>
            <a:off x="165699" y="1081457"/>
            <a:ext cx="16687800" cy="27498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2400" u="sng" dirty="0">
                <a:solidFill>
                  <a:schemeClr val="dk1"/>
                </a:solidFill>
              </a:rPr>
              <a:t>Etapas anteriores</a:t>
            </a:r>
            <a:r>
              <a:rPr lang="pt-BR" sz="2400" dirty="0">
                <a:solidFill>
                  <a:schemeClr val="dk1"/>
                </a:solidFill>
              </a:rPr>
              <a:t>: </a:t>
            </a:r>
            <a:r>
              <a:rPr lang="pt-BR" sz="1867" dirty="0">
                <a:solidFill>
                  <a:schemeClr val="dk1"/>
                </a:solidFill>
              </a:rPr>
              <a:t>Foram construídos </a:t>
            </a:r>
            <a:r>
              <a:rPr lang="pt-BR" sz="1867" i="1" dirty="0">
                <a:solidFill>
                  <a:schemeClr val="dk1"/>
                </a:solidFill>
              </a:rPr>
              <a:t>in vitro </a:t>
            </a:r>
            <a:r>
              <a:rPr lang="pt-BR" sz="1867" dirty="0">
                <a:solidFill>
                  <a:schemeClr val="dk1"/>
                </a:solidFill>
              </a:rPr>
              <a:t>dos plasmídeos recombinantes,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a mistura de ligação foi empregada na transformação genética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de </a:t>
            </a:r>
            <a:r>
              <a:rPr lang="pt-BR" sz="1867" i="1" dirty="0">
                <a:solidFill>
                  <a:schemeClr val="dk1"/>
                </a:solidFill>
              </a:rPr>
              <a:t>E. coli</a:t>
            </a:r>
            <a:r>
              <a:rPr lang="pt-BR" sz="1867" dirty="0">
                <a:solidFill>
                  <a:schemeClr val="dk1"/>
                </a:solidFill>
              </a:rPr>
              <a:t>., e  células bacterianas transformadas foram semeadas 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		 em meio solido contendo antibiótico.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              </a:t>
            </a:r>
            <a:endParaRPr sz="1867" dirty="0"/>
          </a:p>
          <a:p>
            <a:pPr algn="r">
              <a:buClr>
                <a:srgbClr val="FF0000"/>
              </a:buClr>
              <a:buSzPts val="1200"/>
            </a:pPr>
            <a:r>
              <a:rPr lang="pt-BR" sz="1600" b="1" dirty="0">
                <a:solidFill>
                  <a:srgbClr val="FF0000"/>
                </a:solidFill>
              </a:rPr>
              <a:t>Fig.: </a:t>
            </a:r>
            <a:r>
              <a:rPr lang="pt-BR" sz="1600" dirty="0">
                <a:solidFill>
                  <a:schemeClr val="dk1"/>
                </a:solidFill>
              </a:rPr>
              <a:t>(a) Semeadura da mistura de ligação em (</a:t>
            </a:r>
            <a:r>
              <a:rPr lang="pt-BR" sz="1600" dirty="0" err="1">
                <a:solidFill>
                  <a:schemeClr val="dk1"/>
                </a:solidFill>
              </a:rPr>
              <a:t>b</a:t>
            </a:r>
            <a:r>
              <a:rPr lang="pt-BR" sz="1600" dirty="0">
                <a:solidFill>
                  <a:schemeClr val="dk1"/>
                </a:solidFill>
              </a:rPr>
              <a:t>)meio solido contendo antibiótico</a:t>
            </a:r>
            <a:endParaRPr sz="1867" dirty="0"/>
          </a:p>
        </p:txBody>
      </p:sp>
      <p:pic>
        <p:nvPicPr>
          <p:cNvPr id="356" name="Google Shape;356;p24" descr="page53image370966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3973" y="1254033"/>
            <a:ext cx="2996467" cy="205290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7" name="Google Shape;357;p24" descr="page53image37109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0072" y="1032108"/>
            <a:ext cx="2996467" cy="2309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4" descr="page53image53669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2779" y="2424572"/>
            <a:ext cx="558817" cy="5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4" descr="page53image370958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90054" y="2424572"/>
            <a:ext cx="558817" cy="5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132842" y="10908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62" name="Google Shape;362;p24"/>
          <p:cNvSpPr/>
          <p:nvPr/>
        </p:nvSpPr>
        <p:spPr>
          <a:xfrm>
            <a:off x="9815588" y="287913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(a)</a:t>
            </a:r>
            <a:endParaRPr sz="1867"/>
          </a:p>
        </p:txBody>
      </p:sp>
      <p:sp>
        <p:nvSpPr>
          <p:cNvPr id="363" name="Google Shape;363;p24"/>
          <p:cNvSpPr/>
          <p:nvPr/>
        </p:nvSpPr>
        <p:spPr>
          <a:xfrm>
            <a:off x="13400202" y="287235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</a:rPr>
              <a:t>(</a:t>
            </a:r>
            <a:r>
              <a:rPr lang="pt-BR" sz="2133" dirty="0" err="1">
                <a:solidFill>
                  <a:schemeClr val="dk1"/>
                </a:solidFill>
              </a:rPr>
              <a:t>b</a:t>
            </a:r>
            <a:r>
              <a:rPr lang="pt-BR" sz="2133" dirty="0">
                <a:solidFill>
                  <a:schemeClr val="dk1"/>
                </a:solidFill>
              </a:rPr>
              <a:t>)</a:t>
            </a:r>
            <a:endParaRPr sz="1867" dirty="0"/>
          </a:p>
        </p:txBody>
      </p:sp>
      <p:sp>
        <p:nvSpPr>
          <p:cNvPr id="364" name="Google Shape;364;p24"/>
          <p:cNvSpPr/>
          <p:nvPr/>
        </p:nvSpPr>
        <p:spPr>
          <a:xfrm>
            <a:off x="165315" y="3899526"/>
            <a:ext cx="17009632" cy="566303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2000"/>
            </a:pPr>
            <a:r>
              <a:rPr lang="pt-BR" sz="2000" b="1" u="sng" dirty="0">
                <a:solidFill>
                  <a:srgbClr val="0432FF"/>
                </a:solidFill>
              </a:rPr>
              <a:t>Nesta Etapa</a:t>
            </a:r>
            <a:r>
              <a:rPr lang="pt-BR" sz="2000" dirty="0">
                <a:solidFill>
                  <a:srgbClr val="0432FF"/>
                </a:solidFill>
              </a:rPr>
              <a:t>:  </a:t>
            </a:r>
            <a:r>
              <a:rPr lang="pt-BR" sz="2000" dirty="0">
                <a:solidFill>
                  <a:schemeClr val="dk1"/>
                </a:solidFill>
              </a:rPr>
              <a:t>Seleção das colônias bacterianas que crescem em meio sólido com antibiótico </a:t>
            </a:r>
            <a:r>
              <a:rPr lang="pt-BR" sz="2000" u="sng" dirty="0">
                <a:solidFill>
                  <a:schemeClr val="dk1"/>
                </a:solidFill>
              </a:rPr>
              <a:t>e</a:t>
            </a:r>
            <a:r>
              <a:rPr lang="pt-BR" sz="2000" dirty="0">
                <a:solidFill>
                  <a:schemeClr val="dk1"/>
                </a:solidFill>
              </a:rPr>
              <a:t>  que contem  o inserto  desejado.   Como deve ser feita depende do tipo que plasmídeo que foi empregado na construção </a:t>
            </a:r>
            <a:r>
              <a:rPr lang="pt-BR" sz="2000" i="1" dirty="0">
                <a:solidFill>
                  <a:schemeClr val="dk1"/>
                </a:solidFill>
              </a:rPr>
              <a:t>in vitro</a:t>
            </a:r>
            <a:r>
              <a:rPr lang="pt-BR" sz="2000" dirty="0">
                <a:solidFill>
                  <a:schemeClr val="dk1"/>
                </a:solidFill>
              </a:rPr>
              <a:t>.</a:t>
            </a:r>
            <a:endParaRPr sz="2000" dirty="0"/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lang="pt-BR"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296477" y="4762506"/>
            <a:ext cx="5233690" cy="4432894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 Quando e empregado plasmídeo do tipo pBR322 </a:t>
            </a:r>
            <a:r>
              <a:rPr lang="pt-BR" sz="1867" dirty="0">
                <a:solidFill>
                  <a:srgbClr val="0432FF"/>
                </a:solidFill>
              </a:rPr>
              <a:t>(meto mais antigo, mas ainda em uso)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</p:txBody>
      </p:sp>
      <p:pic>
        <p:nvPicPr>
          <p:cNvPr id="366" name="Google Shape;366;p2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260" y="5372354"/>
            <a:ext cx="4832692" cy="3694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4"/>
          <p:cNvSpPr/>
          <p:nvPr/>
        </p:nvSpPr>
        <p:spPr>
          <a:xfrm>
            <a:off x="5713210" y="4915109"/>
            <a:ext cx="6631795" cy="455504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marL="457223" indent="-457223" algn="just">
              <a:buClr>
                <a:schemeClr val="dk1"/>
              </a:buClr>
              <a:buSzPts val="14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Plasmídeo + inserto são digeridos com a mesma Enzima, por Exemplo, com </a:t>
            </a:r>
            <a:r>
              <a:rPr lang="pt-BR" sz="1600" b="1" i="1" dirty="0">
                <a:solidFill>
                  <a:schemeClr val="dk1"/>
                </a:solidFill>
              </a:rPr>
              <a:t>Bam</a:t>
            </a:r>
            <a:r>
              <a:rPr lang="pt-BR" sz="1600" b="1" dirty="0">
                <a:solidFill>
                  <a:schemeClr val="dk1"/>
                </a:solidFill>
              </a:rPr>
              <a:t>HI</a:t>
            </a:r>
            <a:r>
              <a:rPr lang="pt-BR" sz="1600" dirty="0">
                <a:solidFill>
                  <a:schemeClr val="dk1"/>
                </a:solidFill>
              </a:rPr>
              <a:t>;  e é feita a ligação de ambos com T4-DNA ligase (</a:t>
            </a: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600" dirty="0">
                <a:solidFill>
                  <a:schemeClr val="dk1"/>
                </a:solidFill>
              </a:rPr>
              <a:t>) ;</a:t>
            </a:r>
            <a:endParaRPr sz="1600" dirty="0"/>
          </a:p>
          <a:p>
            <a:pPr marL="457223" indent="-338684" algn="just">
              <a:buSzPts val="14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Os plasmídeos nos quais ocorrer a inserção de DNA no sitio </a:t>
            </a:r>
            <a:r>
              <a:rPr lang="pt-BR" sz="1600" b="1" i="1" dirty="0">
                <a:solidFill>
                  <a:schemeClr val="dk1"/>
                </a:solidFill>
              </a:rPr>
              <a:t>Bam</a:t>
            </a:r>
            <a:r>
              <a:rPr lang="pt-BR" sz="1600" b="1" dirty="0">
                <a:solidFill>
                  <a:schemeClr val="dk1"/>
                </a:solidFill>
              </a:rPr>
              <a:t>HI </a:t>
            </a:r>
            <a:r>
              <a:rPr lang="pt-BR" sz="1600" dirty="0">
                <a:solidFill>
                  <a:schemeClr val="dk1"/>
                </a:solidFill>
              </a:rPr>
              <a:t>sofrerão</a:t>
            </a:r>
            <a:r>
              <a:rPr lang="pt-BR" sz="1600" b="1" dirty="0">
                <a:solidFill>
                  <a:schemeClr val="dk1"/>
                </a:solidFill>
              </a:rPr>
              <a:t> </a:t>
            </a:r>
            <a:r>
              <a:rPr lang="pt-BR" sz="1600" dirty="0">
                <a:solidFill>
                  <a:schemeClr val="dk1"/>
                </a:solidFill>
              </a:rPr>
              <a:t>interrupção do gene de resistência a Tetraciclina (</a:t>
            </a:r>
            <a:r>
              <a:rPr lang="pt-BR" sz="1600" b="1" dirty="0">
                <a:solidFill>
                  <a:schemeClr val="dk1"/>
                </a:solidFill>
              </a:rPr>
              <a:t>tet</a:t>
            </a:r>
            <a:r>
              <a:rPr lang="pt-BR" sz="1600" dirty="0">
                <a:solidFill>
                  <a:schemeClr val="dk1"/>
                </a:solidFill>
              </a:rPr>
              <a:t>).</a:t>
            </a:r>
            <a:endParaRPr sz="1600" dirty="0"/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2) A mistura de ligação (</a:t>
            </a:r>
            <a:r>
              <a:rPr lang="pt-BR" sz="1600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600" dirty="0">
                <a:solidFill>
                  <a:schemeClr val="dk1"/>
                </a:solidFill>
              </a:rPr>
              <a:t>) é empregada na transformação genética de </a:t>
            </a:r>
            <a:r>
              <a:rPr lang="pt-BR" sz="1600" i="1" dirty="0">
                <a:solidFill>
                  <a:schemeClr val="dk1"/>
                </a:solidFill>
              </a:rPr>
              <a:t>E. coli</a:t>
            </a:r>
            <a:r>
              <a:rPr lang="pt-BR" sz="1600" dirty="0">
                <a:solidFill>
                  <a:schemeClr val="dk1"/>
                </a:solidFill>
              </a:rPr>
              <a:t>;</a:t>
            </a:r>
            <a:endParaRPr sz="1600" dirty="0"/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3) Após a transformação genética, realiza-se a semeadura das células em meio sólido contendo Ampicilina (</a:t>
            </a:r>
            <a:r>
              <a:rPr lang="pt-BR" sz="1600" b="1" dirty="0">
                <a:solidFill>
                  <a:schemeClr val="dk1"/>
                </a:solidFill>
              </a:rPr>
              <a:t>Amp</a:t>
            </a:r>
            <a:r>
              <a:rPr lang="pt-BR" sz="1600" dirty="0">
                <a:solidFill>
                  <a:schemeClr val="dk1"/>
                </a:solidFill>
              </a:rPr>
              <a:t>) (</a:t>
            </a:r>
            <a:r>
              <a:rPr lang="pt-BR" sz="1600" b="1" dirty="0" err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1600" dirty="0">
                <a:solidFill>
                  <a:schemeClr val="dk1"/>
                </a:solidFill>
              </a:rPr>
              <a:t>);</a:t>
            </a:r>
            <a:endParaRPr sz="1600" dirty="0"/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</a:rPr>
              <a:t>4) Um a um, usando um “Grid e palitos esterilizados: (</a:t>
            </a:r>
            <a:r>
              <a:rPr lang="pt-BR" sz="1600" b="1" dirty="0">
                <a:solidFill>
                  <a:schemeClr val="dk1"/>
                </a:solidFill>
                <a:highlight>
                  <a:srgbClr val="FFFF00"/>
                </a:highlight>
              </a:rPr>
              <a:t>c</a:t>
            </a:r>
            <a:r>
              <a:rPr lang="pt-BR" sz="1600" dirty="0">
                <a:solidFill>
                  <a:schemeClr val="dk1"/>
                </a:solidFill>
              </a:rPr>
              <a:t>) os clones que crescerem em meio solido com </a:t>
            </a:r>
            <a:r>
              <a:rPr lang="pt-BR" sz="1600" b="1" dirty="0">
                <a:solidFill>
                  <a:schemeClr val="dk1"/>
                </a:solidFill>
              </a:rPr>
              <a:t>Amp</a:t>
            </a:r>
            <a:r>
              <a:rPr lang="pt-BR" sz="1600" dirty="0">
                <a:solidFill>
                  <a:schemeClr val="dk1"/>
                </a:solidFill>
              </a:rPr>
              <a:t> são semeados em em duas placas com meio sólido: uma com  com Ampicilina e outra com Tetraciclina (</a:t>
            </a:r>
            <a:r>
              <a:rPr lang="pt-BR" sz="1600" b="1" dirty="0">
                <a:solidFill>
                  <a:schemeClr val="dk1"/>
                </a:solidFill>
              </a:rPr>
              <a:t>tet</a:t>
            </a:r>
            <a:r>
              <a:rPr lang="pt-BR" sz="1600" dirty="0">
                <a:solidFill>
                  <a:schemeClr val="dk1"/>
                </a:solidFill>
              </a:rPr>
              <a:t>). Os clones que não conseguirem crescem em Tetraciclina serão aqueles que contem insertos.</a:t>
            </a:r>
            <a:endParaRPr sz="1600" dirty="0"/>
          </a:p>
        </p:txBody>
      </p:sp>
      <p:pic>
        <p:nvPicPr>
          <p:cNvPr id="368" name="Google Shape;368;p24" descr="page53image371077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8618835" y="5705678"/>
            <a:ext cx="418739" cy="21836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4"/>
          <p:cNvSpPr/>
          <p:nvPr/>
        </p:nvSpPr>
        <p:spPr>
          <a:xfrm>
            <a:off x="12612841" y="3971091"/>
            <a:ext cx="4240658" cy="5459073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>
                <a:solidFill>
                  <a:srgbClr val="0432FF"/>
                </a:solidFill>
              </a:rPr>
              <a:t> </a:t>
            </a:r>
            <a:endParaRPr sz="1867"/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>
              <a:solidFill>
                <a:srgbClr val="0432FF"/>
              </a:solidFill>
            </a:endParaRPr>
          </a:p>
          <a:p>
            <a:pPr algn="just">
              <a:buSzPts val="800"/>
            </a:pPr>
            <a:endParaRPr sz="1067" b="1">
              <a:solidFill>
                <a:srgbClr val="0432FF"/>
              </a:solidFill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12612840" y="4346282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(c)</a:t>
            </a:r>
            <a:endParaRPr sz="1867"/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09678" y="4915109"/>
            <a:ext cx="1804335" cy="172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66595" y="7311600"/>
            <a:ext cx="1695267" cy="176623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/>
          <p:nvPr/>
        </p:nvSpPr>
        <p:spPr>
          <a:xfrm>
            <a:off x="12662282" y="6556857"/>
            <a:ext cx="2536484" cy="369281"/>
          </a:xfrm>
          <a:prstGeom prst="rect">
            <a:avLst/>
          </a:prstGeom>
          <a:solidFill>
            <a:srgbClr val="EDFFEC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Meio completo + Amp</a:t>
            </a:r>
            <a:endParaRPr sz="1600" b="1" dirty="0">
              <a:solidFill>
                <a:srgbClr val="0432FF"/>
              </a:solidFill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12662282" y="9010759"/>
            <a:ext cx="2536484" cy="369281"/>
          </a:xfrm>
          <a:prstGeom prst="rect">
            <a:avLst/>
          </a:prstGeom>
          <a:solidFill>
            <a:srgbClr val="EDFFEC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Meio completo + tet</a:t>
            </a:r>
            <a:endParaRPr sz="1600" b="1" dirty="0">
              <a:solidFill>
                <a:srgbClr val="0432FF"/>
              </a:solidFill>
            </a:endParaRPr>
          </a:p>
        </p:txBody>
      </p:sp>
      <p:pic>
        <p:nvPicPr>
          <p:cNvPr id="375" name="Google Shape;375;p24" descr="A picture containing sitting, table, food, brush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2431"/>
          <a:stretch/>
        </p:blipFill>
        <p:spPr>
          <a:xfrm>
            <a:off x="14981004" y="4753422"/>
            <a:ext cx="2059736" cy="1162525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24"/>
          <p:cNvSpPr/>
          <p:nvPr/>
        </p:nvSpPr>
        <p:spPr>
          <a:xfrm>
            <a:off x="15400431" y="6142075"/>
            <a:ext cx="1270469" cy="233905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</a:rPr>
              <a:t>Colônias que aqui </a:t>
            </a:r>
            <a:endParaRPr sz="1867" dirty="0"/>
          </a:p>
          <a:p>
            <a:pPr algn="just"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</a:rPr>
              <a:t>crescem </a:t>
            </a:r>
            <a:endParaRPr sz="1867" dirty="0"/>
          </a:p>
          <a:p>
            <a:pPr algn="just">
              <a:buSzPts val="1200"/>
            </a:pPr>
            <a:endParaRPr sz="1600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e</a:t>
            </a:r>
            <a:endParaRPr sz="1600" dirty="0">
              <a:solidFill>
                <a:schemeClr val="dk1"/>
              </a:solidFill>
            </a:endParaRPr>
          </a:p>
          <a:p>
            <a:pPr algn="just">
              <a:buSzPts val="1200"/>
            </a:pPr>
            <a:endParaRPr sz="1600" dirty="0">
              <a:solidFill>
                <a:schemeClr val="dk1"/>
              </a:solidFill>
            </a:endParaRPr>
          </a:p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</a:rPr>
              <a:t>aqui </a:t>
            </a:r>
            <a:endParaRPr sz="1867" dirty="0"/>
          </a:p>
          <a:p>
            <a:pPr algn="just">
              <a:buClr>
                <a:srgbClr val="FF0000"/>
              </a:buClr>
              <a:buSzPts val="1200"/>
            </a:pPr>
            <a:r>
              <a:rPr lang="pt-BR" sz="1600" dirty="0">
                <a:solidFill>
                  <a:srgbClr val="FF0000"/>
                </a:solidFill>
              </a:rPr>
              <a:t>não crescem</a:t>
            </a:r>
            <a:endParaRPr sz="1867" dirty="0">
              <a:solidFill>
                <a:srgbClr val="FF0000"/>
              </a:solidFill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15314891" y="8590983"/>
            <a:ext cx="1422483" cy="861724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Contêm plasmídeos com insertos </a:t>
            </a:r>
            <a:endParaRPr sz="1867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03"/>
          <a:stretch/>
        </p:blipFill>
        <p:spPr>
          <a:xfrm>
            <a:off x="475667" y="1683407"/>
            <a:ext cx="13330334" cy="719899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5"/>
          <p:cNvSpPr/>
          <p:nvPr/>
        </p:nvSpPr>
        <p:spPr>
          <a:xfrm>
            <a:off x="-1" y="-1243608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25"/>
          <p:cNvSpPr txBox="1"/>
          <p:nvPr/>
        </p:nvSpPr>
        <p:spPr>
          <a:xfrm>
            <a:off x="219457" y="147259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86" name="Google Shape;386;p25"/>
          <p:cNvSpPr/>
          <p:nvPr/>
        </p:nvSpPr>
        <p:spPr>
          <a:xfrm>
            <a:off x="507433" y="8972736"/>
            <a:ext cx="16080384" cy="410383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FF0000"/>
              </a:buClr>
              <a:buSzPts val="1400"/>
            </a:pPr>
            <a:r>
              <a:rPr lang="pt-BR" sz="1867" b="1" u="sng">
                <a:solidFill>
                  <a:srgbClr val="FF0000"/>
                </a:solidFill>
              </a:rPr>
              <a:t>Fig</a:t>
            </a:r>
            <a:r>
              <a:rPr lang="pt-BR" sz="1867" b="1" u="sng">
                <a:solidFill>
                  <a:schemeClr val="dk1"/>
                </a:solidFill>
              </a:rPr>
              <a:t>.</a:t>
            </a:r>
            <a:r>
              <a:rPr lang="pt-BR" sz="1867" b="1">
                <a:solidFill>
                  <a:schemeClr val="dk1"/>
                </a:solidFill>
              </a:rPr>
              <a:t>: </a:t>
            </a:r>
            <a:r>
              <a:rPr lang="pt-BR" sz="1867">
                <a:solidFill>
                  <a:schemeClr val="dk1"/>
                </a:solidFill>
              </a:rPr>
              <a:t>Seleção de clones recombinantes construídos com o plasmídeo pBR322</a:t>
            </a:r>
            <a:endParaRPr sz="1867">
              <a:solidFill>
                <a:schemeClr val="dk1"/>
              </a:solidFill>
            </a:endParaRPr>
          </a:p>
        </p:txBody>
      </p:sp>
      <p:sp>
        <p:nvSpPr>
          <p:cNvPr id="387" name="Google Shape;387;p25"/>
          <p:cNvSpPr/>
          <p:nvPr/>
        </p:nvSpPr>
        <p:spPr>
          <a:xfrm rot="-623450">
            <a:off x="11640636" y="771706"/>
            <a:ext cx="1883652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Novamente</a:t>
            </a:r>
            <a:r>
              <a:rPr lang="pt-BR" sz="1600">
                <a:solidFill>
                  <a:schemeClr val="dk1"/>
                </a:solidFill>
              </a:rPr>
              <a:t> </a:t>
            </a:r>
            <a:endParaRPr sz="18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6" descr="page53image37109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3191" y="2112251"/>
            <a:ext cx="2823674" cy="245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6" descr="page53image371077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5195068" y="5084508"/>
            <a:ext cx="1066833" cy="67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 descr="page53image536694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2779" y="2424572"/>
            <a:ext cx="558817" cy="5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6" descr="page53image370958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90054" y="2424572"/>
            <a:ext cx="558817" cy="5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6" descr="page53image536736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86325" y="5900956"/>
            <a:ext cx="3084318" cy="239997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8" name="Google Shape;398;p26"/>
          <p:cNvSpPr txBox="1"/>
          <p:nvPr/>
        </p:nvSpPr>
        <p:spPr>
          <a:xfrm>
            <a:off x="177801" y="71410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sp>
        <p:nvSpPr>
          <p:cNvPr id="399" name="Google Shape;399;p26"/>
          <p:cNvSpPr/>
          <p:nvPr/>
        </p:nvSpPr>
        <p:spPr>
          <a:xfrm>
            <a:off x="291182" y="1086386"/>
            <a:ext cx="9786972" cy="8619425"/>
          </a:xfrm>
          <a:prstGeom prst="rect">
            <a:avLst/>
          </a:prstGeom>
          <a:solidFill>
            <a:srgbClr val="EDFFE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 </a:t>
            </a:r>
            <a:r>
              <a:rPr lang="pt-BR" sz="2400" b="1" dirty="0">
                <a:solidFill>
                  <a:srgbClr val="0432FF"/>
                </a:solidFill>
              </a:rPr>
              <a:t>Quando e empregado plasmídeo do tipo “Bluescript” </a:t>
            </a:r>
            <a:r>
              <a:rPr lang="pt-BR" sz="2400" dirty="0">
                <a:solidFill>
                  <a:srgbClr val="0432FF"/>
                </a:solidFill>
              </a:rPr>
              <a:t>como</a:t>
            </a:r>
            <a:r>
              <a:rPr lang="pt-BR" sz="2400" b="1" dirty="0">
                <a:solidFill>
                  <a:srgbClr val="0432FF"/>
                </a:solidFill>
              </a:rPr>
              <a:t> PUC19 </a:t>
            </a:r>
            <a:r>
              <a:rPr lang="pt-BR" sz="2400" dirty="0">
                <a:solidFill>
                  <a:srgbClr val="0432FF"/>
                </a:solidFill>
              </a:rPr>
              <a:t>ou</a:t>
            </a:r>
            <a:r>
              <a:rPr lang="pt-BR" sz="2400" b="1" dirty="0">
                <a:solidFill>
                  <a:srgbClr val="0432FF"/>
                </a:solidFill>
              </a:rPr>
              <a:t>  pBluescript SK</a:t>
            </a: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  <a:p>
            <a:pPr algn="just">
              <a:buSzPts val="1400"/>
            </a:pPr>
            <a:endParaRPr sz="1867" b="1" dirty="0">
              <a:solidFill>
                <a:srgbClr val="0432FF"/>
              </a:solidFill>
            </a:endParaRPr>
          </a:p>
        </p:txBody>
      </p:sp>
      <p:pic>
        <p:nvPicPr>
          <p:cNvPr id="400" name="Google Shape;400;p26" descr="A picture containing clock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749" y="2085550"/>
            <a:ext cx="4517452" cy="7329028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1" name="Google Shape;401;p26"/>
          <p:cNvSpPr/>
          <p:nvPr/>
        </p:nvSpPr>
        <p:spPr>
          <a:xfrm>
            <a:off x="10257256" y="1115046"/>
            <a:ext cx="3815467" cy="77986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0432FF"/>
              </a:buClr>
              <a:buSzPts val="1400"/>
            </a:pPr>
            <a:r>
              <a:rPr lang="pt-BR" sz="1867" b="1" dirty="0">
                <a:solidFill>
                  <a:srgbClr val="0432FF"/>
                </a:solidFill>
              </a:rPr>
              <a:t>ETAPAS: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Após a transformação genética de </a:t>
            </a:r>
            <a:r>
              <a:rPr lang="pt-BR" sz="1867" i="1" dirty="0">
                <a:solidFill>
                  <a:schemeClr val="dk1"/>
                </a:solidFill>
              </a:rPr>
              <a:t>E. coli</a:t>
            </a:r>
            <a:r>
              <a:rPr lang="pt-BR" sz="1867" dirty="0">
                <a:solidFill>
                  <a:schemeClr val="dk1"/>
                </a:solidFill>
              </a:rPr>
              <a:t>, realiza-se a semeadura das células bacterianas em meio sólido contendo Ampicilina (</a:t>
            </a:r>
            <a:r>
              <a:rPr lang="pt-BR" sz="1867" b="1" dirty="0">
                <a:solidFill>
                  <a:schemeClr val="dk1"/>
                </a:solidFill>
              </a:rPr>
              <a:t>Amp</a:t>
            </a:r>
            <a:r>
              <a:rPr lang="pt-BR" sz="1867" dirty="0">
                <a:solidFill>
                  <a:schemeClr val="dk1"/>
                </a:solidFill>
              </a:rPr>
              <a:t>) + </a:t>
            </a:r>
            <a:r>
              <a:rPr lang="pt-BR" sz="1867" dirty="0" err="1">
                <a:solidFill>
                  <a:schemeClr val="dk1"/>
                </a:solidFill>
              </a:rPr>
              <a:t>Xgal</a:t>
            </a:r>
            <a:r>
              <a:rPr lang="pt-BR" sz="1867" dirty="0">
                <a:solidFill>
                  <a:schemeClr val="dk1"/>
                </a:solidFill>
              </a:rPr>
              <a:t>  (após ação da </a:t>
            </a:r>
            <a:r>
              <a:rPr lang="pt-BR" sz="1867" dirty="0">
                <a:solidFill>
                  <a:schemeClr val="dk1"/>
                </a:solidFill>
                <a:latin typeface="Symbol" pitchFamily="2" charset="2"/>
              </a:rPr>
              <a:t>b</a:t>
            </a:r>
            <a:r>
              <a:rPr lang="pt-BR" sz="1867" dirty="0">
                <a:solidFill>
                  <a:schemeClr val="dk1"/>
                </a:solidFill>
              </a:rPr>
              <a:t>-Galactosidase origina substância de cor azul) + </a:t>
            </a:r>
            <a:r>
              <a:rPr lang="pt-BR" sz="1867" dirty="0" err="1">
                <a:solidFill>
                  <a:schemeClr val="dk1"/>
                </a:solidFill>
              </a:rPr>
              <a:t>IPTG</a:t>
            </a:r>
            <a:r>
              <a:rPr lang="pt-BR" sz="1867" dirty="0">
                <a:solidFill>
                  <a:schemeClr val="dk1"/>
                </a:solidFill>
              </a:rPr>
              <a:t> (indutor do óperon </a:t>
            </a:r>
            <a:r>
              <a:rPr lang="pt-BR" sz="1867" i="1" dirty="0" err="1">
                <a:solidFill>
                  <a:schemeClr val="dk1"/>
                </a:solidFill>
              </a:rPr>
              <a:t>lac</a:t>
            </a:r>
            <a:r>
              <a:rPr lang="pt-BR" sz="1867" dirty="0">
                <a:solidFill>
                  <a:schemeClr val="dk1"/>
                </a:solidFill>
              </a:rPr>
              <a:t>);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As colônias bacterianas que contiverem plasmídeos cresceram (</a:t>
            </a:r>
            <a:r>
              <a:rPr lang="pt-BR" sz="1867" dirty="0" err="1">
                <a:solidFill>
                  <a:schemeClr val="dk1"/>
                </a:solidFill>
              </a:rPr>
              <a:t>Amp</a:t>
            </a:r>
            <a:r>
              <a:rPr lang="pt-BR" sz="1867" baseline="30000" dirty="0" err="1">
                <a:solidFill>
                  <a:schemeClr val="dk1"/>
                </a:solidFill>
              </a:rPr>
              <a:t>R</a:t>
            </a:r>
            <a:r>
              <a:rPr lang="pt-BR" sz="1867" dirty="0">
                <a:solidFill>
                  <a:schemeClr val="dk1"/>
                </a:solidFill>
              </a:rPr>
              <a:t>) e serão:</a:t>
            </a:r>
            <a:endParaRPr sz="1867" dirty="0"/>
          </a:p>
          <a:p>
            <a:pPr marL="381019" indent="-381019" algn="just">
              <a:spcBef>
                <a:spcPts val="800"/>
              </a:spcBef>
              <a:buClr>
                <a:srgbClr val="0432FF"/>
              </a:buClr>
              <a:buSzPts val="1400"/>
              <a:buFont typeface="Arial"/>
              <a:buChar char="-"/>
            </a:pPr>
            <a:r>
              <a:rPr lang="pt-BR" sz="1867" b="1" dirty="0">
                <a:solidFill>
                  <a:srgbClr val="0432FF"/>
                </a:solidFill>
              </a:rPr>
              <a:t>Azuis</a:t>
            </a:r>
            <a:r>
              <a:rPr lang="pt-BR" sz="1867" b="1" dirty="0">
                <a:solidFill>
                  <a:schemeClr val="dk1"/>
                </a:solidFill>
              </a:rPr>
              <a:t> </a:t>
            </a:r>
            <a:r>
              <a:rPr lang="pt-BR" sz="1867" b="1" dirty="0">
                <a:solidFill>
                  <a:srgbClr val="0070C0"/>
                </a:solidFill>
              </a:rPr>
              <a:t>(sem insertos), </a:t>
            </a:r>
            <a:r>
              <a:rPr lang="pt-BR" sz="1867" b="1" dirty="0">
                <a:solidFill>
                  <a:schemeClr val="dk1"/>
                </a:solidFill>
              </a:rPr>
              <a:t>ou </a:t>
            </a: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b="1" dirty="0">
                <a:solidFill>
                  <a:schemeClr val="accent2">
                    <a:lumMod val="50000"/>
                  </a:schemeClr>
                </a:solidFill>
              </a:rPr>
              <a:t>Brancos</a:t>
            </a:r>
            <a:r>
              <a:rPr lang="pt-BR" sz="1867" dirty="0">
                <a:solidFill>
                  <a:schemeClr val="accent2">
                    <a:lumMod val="50000"/>
                  </a:schemeClr>
                </a:solidFill>
              </a:rPr>
              <a:t> (com insertos).</a:t>
            </a:r>
            <a:endParaRPr sz="1867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867" u="sng" dirty="0">
                <a:solidFill>
                  <a:schemeClr val="dk1"/>
                </a:solidFill>
              </a:rPr>
              <a:t>Explicação</a:t>
            </a:r>
            <a:r>
              <a:rPr lang="pt-BR" sz="1867" dirty="0">
                <a:solidFill>
                  <a:schemeClr val="dk1"/>
                </a:solidFill>
              </a:rPr>
              <a:t>: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A inserção de DNA no sitio de clonagem do plasmídeo resulta na interrupção do gene codificador de </a:t>
            </a:r>
            <a:r>
              <a:rPr lang="pt-BR" sz="1867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867" b="1" dirty="0">
                <a:solidFill>
                  <a:schemeClr val="dk1"/>
                </a:solidFill>
              </a:rPr>
              <a:t>-</a:t>
            </a:r>
            <a:r>
              <a:rPr lang="pt-BR" sz="1867" b="1" dirty="0" err="1">
                <a:solidFill>
                  <a:schemeClr val="dk1"/>
                </a:solidFill>
              </a:rPr>
              <a:t>Galactosidase</a:t>
            </a:r>
            <a:r>
              <a:rPr lang="pt-BR" sz="1867" b="1" dirty="0">
                <a:solidFill>
                  <a:schemeClr val="dk1"/>
                </a:solidFill>
              </a:rPr>
              <a:t> </a:t>
            </a:r>
            <a:r>
              <a:rPr lang="pt-BR" sz="1867" dirty="0">
                <a:solidFill>
                  <a:schemeClr val="dk1"/>
                </a:solidFill>
              </a:rPr>
              <a:t>e, assim,  os clones bacterianos não produzirão esta enzima. </a:t>
            </a:r>
            <a:endParaRPr sz="1867" dirty="0"/>
          </a:p>
        </p:txBody>
      </p:sp>
      <p:pic>
        <p:nvPicPr>
          <p:cNvPr id="402" name="Google Shape;402;p26" descr="A close up of a map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45509" b="41990"/>
          <a:stretch/>
        </p:blipFill>
        <p:spPr>
          <a:xfrm>
            <a:off x="5635753" y="1727813"/>
            <a:ext cx="3920848" cy="3139830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p26"/>
          <p:cNvSpPr/>
          <p:nvPr/>
        </p:nvSpPr>
        <p:spPr>
          <a:xfrm>
            <a:off x="14251826" y="1627840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(b)</a:t>
            </a:r>
            <a:endParaRPr sz="1867"/>
          </a:p>
        </p:txBody>
      </p:sp>
      <p:sp>
        <p:nvSpPr>
          <p:cNvPr id="404" name="Google Shape;404;p26"/>
          <p:cNvSpPr/>
          <p:nvPr/>
        </p:nvSpPr>
        <p:spPr>
          <a:xfrm>
            <a:off x="5587100" y="5014358"/>
            <a:ext cx="4379350" cy="434992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pt-BR" sz="1867" b="1" dirty="0">
                <a:solidFill>
                  <a:schemeClr val="dk1"/>
                </a:solidFill>
              </a:rPr>
              <a:t>Plasmídeos “Bluescript” </a:t>
            </a:r>
            <a:r>
              <a:rPr lang="pt-BR" sz="1600" dirty="0">
                <a:solidFill>
                  <a:schemeClr val="dk1"/>
                </a:solidFill>
              </a:rPr>
              <a:t>assim são chamados porque permitem a seleção direta dos clones que contêm plasmídeos com insertos (clones brancos).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Eles contêm o promotor e parte do gene estrutural codificador da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600" b="1" dirty="0">
                <a:solidFill>
                  <a:schemeClr val="dk1"/>
                </a:solidFill>
              </a:rPr>
              <a:t>-</a:t>
            </a:r>
            <a:r>
              <a:rPr lang="pt-BR" sz="1600" b="1" dirty="0" err="1">
                <a:solidFill>
                  <a:schemeClr val="dk1"/>
                </a:solidFill>
              </a:rPr>
              <a:t>Galactosidase</a:t>
            </a:r>
            <a:r>
              <a:rPr lang="pt-BR" sz="1600" b="1" dirty="0">
                <a:solidFill>
                  <a:schemeClr val="dk1"/>
                </a:solidFill>
              </a:rPr>
              <a:t> de </a:t>
            </a:r>
            <a:r>
              <a:rPr lang="pt-BR" sz="1600" b="1" i="1" dirty="0">
                <a:solidFill>
                  <a:schemeClr val="dk1"/>
                </a:solidFill>
              </a:rPr>
              <a:t>E. coli.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Para que o sistema de seleção Bluescript funcione, é necessário o emprego de linhagens especiais </a:t>
            </a:r>
            <a:r>
              <a:rPr lang="pt-BR" sz="1600" i="1" dirty="0">
                <a:solidFill>
                  <a:schemeClr val="dk1"/>
                </a:solidFill>
              </a:rPr>
              <a:t>E. coli </a:t>
            </a:r>
            <a:r>
              <a:rPr lang="pt-BR" sz="1600" dirty="0">
                <a:solidFill>
                  <a:schemeClr val="dk1"/>
                </a:solidFill>
              </a:rPr>
              <a:t>que capazes de fazer a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lang="pt-BR" sz="1600" dirty="0">
                <a:solidFill>
                  <a:schemeClr val="dk1"/>
                </a:solidFill>
              </a:rPr>
              <a:t>-complementação; </a:t>
            </a:r>
            <a:endParaRPr sz="1867" dirty="0"/>
          </a:p>
          <a:p>
            <a:pPr marL="304815" indent="-304815" algn="just">
              <a:buClr>
                <a:schemeClr val="dk1"/>
              </a:buClr>
              <a:buSzPts val="1200"/>
              <a:buFont typeface="Arial"/>
              <a:buAutoNum type="arabicParenR"/>
            </a:pPr>
            <a:r>
              <a:rPr lang="pt-BR" sz="1600" dirty="0">
                <a:solidFill>
                  <a:schemeClr val="dk1"/>
                </a:solidFill>
              </a:rPr>
              <a:t>Possuem um múltiplo sitio para clonagens de DNA. A inserção de DNA neste sitio resulta na interrupção do gene </a:t>
            </a:r>
            <a:r>
              <a:rPr lang="pt-BR" sz="1600" b="1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pt-BR" sz="1600" b="1" dirty="0">
                <a:solidFill>
                  <a:schemeClr val="dk1"/>
                </a:solidFill>
              </a:rPr>
              <a:t>-</a:t>
            </a:r>
            <a:r>
              <a:rPr lang="pt-BR" sz="1600" b="1" dirty="0" err="1">
                <a:solidFill>
                  <a:schemeClr val="dk1"/>
                </a:solidFill>
              </a:rPr>
              <a:t>Galactosidase</a:t>
            </a:r>
            <a:r>
              <a:rPr lang="pt-BR" sz="1600" dirty="0">
                <a:solidFill>
                  <a:schemeClr val="dk1"/>
                </a:solidFill>
              </a:rPr>
              <a:t> a não produção da Enzima cuja produção pode ser detectada com </a:t>
            </a:r>
            <a:r>
              <a:rPr lang="pt-BR" sz="1600" dirty="0" err="1">
                <a:solidFill>
                  <a:schemeClr val="dk1"/>
                </a:solidFill>
              </a:rPr>
              <a:t>X</a:t>
            </a:r>
            <a:r>
              <a:rPr lang="pt-BR" sz="1600" dirty="0">
                <a:solidFill>
                  <a:schemeClr val="dk1"/>
                </a:solidFill>
              </a:rPr>
              <a:t>-GAL + </a:t>
            </a:r>
            <a:r>
              <a:rPr lang="pt-BR" sz="1600" dirty="0" err="1">
                <a:solidFill>
                  <a:schemeClr val="dk1"/>
                </a:solidFill>
              </a:rPr>
              <a:t>IPTG</a:t>
            </a:r>
            <a:r>
              <a:rPr lang="pt-BR" sz="1600" dirty="0">
                <a:solidFill>
                  <a:schemeClr val="dk1"/>
                </a:solidFill>
              </a:rPr>
              <a:t>.</a:t>
            </a:r>
            <a:endParaRPr sz="1867" dirty="0"/>
          </a:p>
        </p:txBody>
      </p:sp>
      <p:sp>
        <p:nvSpPr>
          <p:cNvPr id="405" name="Google Shape;405;p26"/>
          <p:cNvSpPr/>
          <p:nvPr/>
        </p:nvSpPr>
        <p:spPr>
          <a:xfrm rot="-623450">
            <a:off x="15125335" y="8474665"/>
            <a:ext cx="1883652" cy="779522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Veja mais adiante</a:t>
            </a:r>
            <a:endParaRPr sz="1867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"/>
          <p:cNvSpPr txBox="1"/>
          <p:nvPr/>
        </p:nvSpPr>
        <p:spPr>
          <a:xfrm>
            <a:off x="1" y="-471731"/>
            <a:ext cx="11306874" cy="916558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2.4. Seleção e Análise  de clones recombinantes construídos</a:t>
            </a:r>
            <a:endParaRPr sz="1867"/>
          </a:p>
        </p:txBody>
      </p:sp>
      <p:pic>
        <p:nvPicPr>
          <p:cNvPr id="411" name="Google Shape;411;p27"/>
          <p:cNvPicPr preferRelativeResize="0"/>
          <p:nvPr/>
        </p:nvPicPr>
        <p:blipFill rotWithShape="1">
          <a:blip r:embed="rId3">
            <a:alphaModFix/>
          </a:blip>
          <a:srcRect b="8362"/>
          <a:stretch/>
        </p:blipFill>
        <p:spPr>
          <a:xfrm>
            <a:off x="629940" y="1233377"/>
            <a:ext cx="14036951" cy="766344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7"/>
          <p:cNvSpPr/>
          <p:nvPr/>
        </p:nvSpPr>
        <p:spPr>
          <a:xfrm>
            <a:off x="784915" y="9029588"/>
            <a:ext cx="15841869" cy="4512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rgbClr val="FF0000"/>
              </a:buClr>
              <a:buSzPts val="1600"/>
            </a:pPr>
            <a:r>
              <a:rPr lang="pt-BR" sz="2133" u="sng">
                <a:solidFill>
                  <a:srgbClr val="FF0000"/>
                </a:solidFill>
              </a:rPr>
              <a:t>Fig</a:t>
            </a:r>
            <a:r>
              <a:rPr lang="pt-BR" sz="2133" u="sng">
                <a:solidFill>
                  <a:schemeClr val="dk1"/>
                </a:solidFill>
              </a:rPr>
              <a:t>.</a:t>
            </a:r>
            <a:r>
              <a:rPr lang="pt-BR" sz="2133">
                <a:solidFill>
                  <a:schemeClr val="dk1"/>
                </a:solidFill>
              </a:rPr>
              <a:t>: Seleção de clones recombinantes construídos com o plasmídeo pUC19</a:t>
            </a:r>
            <a:endParaRPr sz="2133">
              <a:solidFill>
                <a:schemeClr val="dk1"/>
              </a:solidFill>
            </a:endParaRPr>
          </a:p>
        </p:txBody>
      </p:sp>
      <p:sp>
        <p:nvSpPr>
          <p:cNvPr id="413" name="Google Shape;413;p27"/>
          <p:cNvSpPr/>
          <p:nvPr/>
        </p:nvSpPr>
        <p:spPr>
          <a:xfrm rot="-623450">
            <a:off x="11674380" y="152780"/>
            <a:ext cx="1883652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Novamente</a:t>
            </a:r>
            <a:r>
              <a:rPr lang="pt-BR" sz="1600">
                <a:solidFill>
                  <a:schemeClr val="dk1"/>
                </a:solidFill>
              </a:rPr>
              <a:t> </a:t>
            </a:r>
            <a:endParaRPr sz="1867">
              <a:solidFill>
                <a:schemeClr val="dk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15DA10-B0C2-064D-B3D4-F27A8D954FB1}"/>
              </a:ext>
            </a:extLst>
          </p:cNvPr>
          <p:cNvSpPr/>
          <p:nvPr/>
        </p:nvSpPr>
        <p:spPr>
          <a:xfrm>
            <a:off x="10238056" y="6581231"/>
            <a:ext cx="360553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Colônia Branca 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</a:rPr>
              <a:t>= Transformante 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com inserto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endParaRPr lang="pt-BR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(o gene codificador de 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  <a:latin typeface="Symbol" pitchFamily="2" charset="2"/>
              </a:rPr>
              <a:t>b</a:t>
            </a:r>
            <a:r>
              <a:rPr lang="pt-BR" sz="2000" dirty="0" err="1">
                <a:solidFill>
                  <a:schemeClr val="accent2">
                    <a:lumMod val="50000"/>
                  </a:schemeClr>
                </a:solidFill>
              </a:rPr>
              <a:t>-gal</a:t>
            </a:r>
            <a:r>
              <a:rPr lang="pt-BR" sz="2000" dirty="0">
                <a:solidFill>
                  <a:schemeClr val="accent2">
                    <a:lumMod val="50000"/>
                  </a:schemeClr>
                </a:solidFill>
              </a:rPr>
              <a:t> foi interrompido)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495208-7E9D-1946-B9CB-618B8EA67695}"/>
              </a:ext>
            </a:extLst>
          </p:cNvPr>
          <p:cNvSpPr/>
          <p:nvPr/>
        </p:nvSpPr>
        <p:spPr>
          <a:xfrm>
            <a:off x="870605" y="6639467"/>
            <a:ext cx="3605534" cy="810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rgbClr val="0070C0"/>
                </a:solidFill>
              </a:rPr>
              <a:t>Colônia Azul</a:t>
            </a:r>
          </a:p>
          <a:p>
            <a:pPr algn="ctr">
              <a:spcBef>
                <a:spcPts val="800"/>
              </a:spcBef>
              <a:buClr>
                <a:srgbClr val="0432FF"/>
              </a:buClr>
              <a:buSzPts val="1400"/>
            </a:pPr>
            <a:r>
              <a:rPr lang="pt-BR" sz="2000" b="1" dirty="0">
                <a:solidFill>
                  <a:srgbClr val="0070C0"/>
                </a:solidFill>
              </a:rPr>
              <a:t>= Transformante sem</a:t>
            </a:r>
            <a:r>
              <a:rPr lang="pt-BR" sz="2000" dirty="0">
                <a:solidFill>
                  <a:srgbClr val="0070C0"/>
                </a:solidFill>
              </a:rPr>
              <a:t> inserto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574636" y="806679"/>
            <a:ext cx="7164667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natureza do material genético é o DNA</a:t>
            </a:r>
            <a:endParaRPr sz="1867"/>
          </a:p>
        </p:txBody>
      </p:sp>
      <p:pic>
        <p:nvPicPr>
          <p:cNvPr id="91" name="Google Shape;91;p3" descr="avery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693" y="2194232"/>
            <a:ext cx="7413119" cy="72545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2" name="Google Shape;92;p3"/>
          <p:cNvSpPr txBox="1"/>
          <p:nvPr/>
        </p:nvSpPr>
        <p:spPr>
          <a:xfrm>
            <a:off x="8382693" y="1513574"/>
            <a:ext cx="7413119" cy="648460"/>
          </a:xfrm>
          <a:prstGeom prst="rect">
            <a:avLst/>
          </a:prstGeom>
          <a:solidFill>
            <a:srgbClr val="B0DADE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2560"/>
            </a:pPr>
            <a:r>
              <a:rPr lang="pt-BR" sz="3414">
                <a:solidFill>
                  <a:schemeClr val="dk1"/>
                </a:solidFill>
              </a:rPr>
              <a:t>1944: Avery, MacLeod, McCarty</a:t>
            </a:r>
            <a:endParaRPr sz="3414">
              <a:solidFill>
                <a:schemeClr val="dk1"/>
              </a:solidFill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261019" y="57266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94" name="Google Shape;94;p3"/>
          <p:cNvSpPr/>
          <p:nvPr/>
        </p:nvSpPr>
        <p:spPr>
          <a:xfrm>
            <a:off x="574636" y="1296901"/>
            <a:ext cx="7164667" cy="725456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2400" b="1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1943,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técnicas da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Bioquímica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já haviam avançado, permitindo aos pesquisadores </a:t>
            </a:r>
            <a:r>
              <a:rPr lang="pt-BR" sz="2133" b="1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Avery, MacLeod e McCarty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realizarem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separação do lisado bacteriano chamado de “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Principio Transformante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 em frações de macromoléculas: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Lipídeos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Polissacarídeos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Proteínas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Ácidos Nucléicos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Experimento:</a:t>
            </a:r>
            <a:endParaRPr sz="1867"/>
          </a:p>
          <a:p>
            <a:pPr marL="381019" indent="-381019" algn="just">
              <a:spcBef>
                <a:spcPts val="533"/>
              </a:spcBef>
              <a:buClr>
                <a:schemeClr val="dk1"/>
              </a:buClr>
              <a:buSzPts val="1600"/>
              <a:buFont typeface="Helvetica Neue"/>
              <a:buChar char="-"/>
            </a:pP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Eles incubaram bactérias com cada uma destas frações. Verificaram que apenas a Fração que continha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Ácidos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Nucléicos (DNA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RNA) 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promovia a “Transformação Genética: bacteriana. 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SzPts val="1600"/>
            </a:pP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0432FF"/>
              </a:buClr>
              <a:buSzPts val="1600"/>
            </a:pPr>
            <a:r>
              <a:rPr lang="pt-BR" sz="2133" b="1" u="sng">
                <a:solidFill>
                  <a:srgbClr val="0432FF"/>
                </a:solidFill>
              </a:rPr>
              <a:t>Conclusão de </a:t>
            </a:r>
            <a:r>
              <a:rPr lang="pt-BR" sz="2133" b="1" u="sng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Avery, MacLeod e McCarty</a:t>
            </a:r>
            <a:endParaRPr sz="2133" u="sng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chemeClr val="dk1"/>
              </a:buClr>
              <a:buSzPts val="1600"/>
            </a:pPr>
            <a:r>
              <a:rPr lang="pt-BR" sz="2133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natureza do material genético é o DNA</a:t>
            </a:r>
            <a:r>
              <a:rPr lang="pt-BR" sz="2133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133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3"/>
          <p:cNvSpPr/>
          <p:nvPr/>
        </p:nvSpPr>
        <p:spPr>
          <a:xfrm rot="-304180">
            <a:off x="2960856" y="8968414"/>
            <a:ext cx="3828912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Então agora já se sabia ! </a:t>
            </a:r>
            <a:endParaRPr sz="1867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28" descr="pla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50105" y="2554343"/>
            <a:ext cx="5757730" cy="4956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74" y="2119940"/>
            <a:ext cx="6211925" cy="496746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8"/>
          <p:cNvSpPr/>
          <p:nvPr/>
        </p:nvSpPr>
        <p:spPr>
          <a:xfrm>
            <a:off x="2814849" y="1061328"/>
            <a:ext cx="13526616" cy="861724"/>
          </a:xfrm>
          <a:prstGeom prst="rect">
            <a:avLst/>
          </a:prstGeom>
          <a:solidFill>
            <a:srgbClr val="FCFCA2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000FF"/>
              </a:buClr>
              <a:buSzPts val="2400"/>
            </a:pPr>
            <a:r>
              <a:rPr lang="pt-BR" sz="2400" dirty="0">
                <a:solidFill>
                  <a:srgbClr val="0000FF"/>
                </a:solidFill>
              </a:rPr>
              <a:t>Identificação visual de colônias recombinantes que contem insertos </a:t>
            </a:r>
            <a:endParaRPr sz="2400" dirty="0"/>
          </a:p>
          <a:p>
            <a:pPr algn="ctr">
              <a:buClr>
                <a:srgbClr val="0000FF"/>
              </a:buClr>
              <a:buSzPts val="2400"/>
            </a:pPr>
            <a:r>
              <a:rPr lang="pt-BR" sz="2400" dirty="0">
                <a:solidFill>
                  <a:srgbClr val="0000FF"/>
                </a:solidFill>
              </a:rPr>
              <a:t>(colônias brancas = receberam plasmídeos onde o gene </a:t>
            </a:r>
            <a:r>
              <a:rPr lang="pt-BR" sz="2400" i="1" dirty="0">
                <a:solidFill>
                  <a:srgbClr val="0000FF"/>
                </a:solidFill>
              </a:rPr>
              <a:t>lacZ</a:t>
            </a:r>
            <a:r>
              <a:rPr lang="pt-BR" sz="2400" dirty="0">
                <a:solidFill>
                  <a:srgbClr val="0000FF"/>
                </a:solidFill>
              </a:rPr>
              <a:t> foi interrompido) </a:t>
            </a:r>
            <a:endParaRPr sz="2400" dirty="0"/>
          </a:p>
        </p:txBody>
      </p:sp>
      <p:sp>
        <p:nvSpPr>
          <p:cNvPr id="421" name="Google Shape;421;p28"/>
          <p:cNvSpPr/>
          <p:nvPr/>
        </p:nvSpPr>
        <p:spPr>
          <a:xfrm>
            <a:off x="478666" y="769329"/>
            <a:ext cx="2330195" cy="615503"/>
          </a:xfrm>
          <a:prstGeom prst="rect">
            <a:avLst/>
          </a:prstGeom>
          <a:solidFill>
            <a:srgbClr val="FCFCA2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0000FF"/>
              </a:buClr>
              <a:buSzPts val="2400"/>
            </a:pPr>
            <a:r>
              <a:rPr lang="pt-BR" sz="3200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Óperon </a:t>
            </a:r>
            <a:r>
              <a:rPr lang="pt-BR" sz="3200" b="1" i="1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</a:t>
            </a:r>
            <a:endParaRPr sz="3200" b="1" i="1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p28"/>
          <p:cNvSpPr/>
          <p:nvPr/>
        </p:nvSpPr>
        <p:spPr>
          <a:xfrm rot="18220446">
            <a:off x="10096296" y="2601165"/>
            <a:ext cx="1109971" cy="134736"/>
          </a:xfrm>
          <a:prstGeom prst="leftArrow">
            <a:avLst>
              <a:gd name="adj1" fmla="val 50000"/>
              <a:gd name="adj2" fmla="val 54293"/>
            </a:avLst>
          </a:prstGeom>
          <a:solidFill>
            <a:schemeClr val="accent1"/>
          </a:solidFill>
          <a:ln w="25400" cap="flat" cmpd="sng">
            <a:solidFill>
              <a:srgbClr val="007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noAutofit/>
          </a:bodyPr>
          <a:lstStyle/>
          <a:p>
            <a:pPr algn="ctr">
              <a:buClr>
                <a:schemeClr val="lt1"/>
              </a:buClr>
              <a:buSzPts val="3413"/>
            </a:pPr>
            <a:endParaRPr sz="455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28"/>
          <p:cNvSpPr txBox="1"/>
          <p:nvPr/>
        </p:nvSpPr>
        <p:spPr>
          <a:xfrm>
            <a:off x="373974" y="8307188"/>
            <a:ext cx="15967491" cy="1354166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800"/>
            </a:pPr>
            <a:r>
              <a:rPr lang="pt-BR" sz="2000" dirty="0">
                <a:solidFill>
                  <a:srgbClr val="FF0000"/>
                </a:solidFill>
              </a:rPr>
              <a:t>Fig.: </a:t>
            </a:r>
            <a:r>
              <a:rPr lang="pt-BR" sz="2000" b="1" dirty="0">
                <a:solidFill>
                  <a:schemeClr val="dk1"/>
                </a:solidFill>
              </a:rPr>
              <a:t>Confirmação e estocagem de clones recombinantes </a:t>
            </a:r>
            <a:r>
              <a:rPr lang="pt-BR" sz="2000" b="1" i="1" dirty="0">
                <a:solidFill>
                  <a:schemeClr val="dk1"/>
                </a:solidFill>
              </a:rPr>
              <a:t>E. coli </a:t>
            </a:r>
            <a:r>
              <a:rPr lang="pt-BR" sz="2000" b="1" dirty="0">
                <a:solidFill>
                  <a:schemeClr val="dk1"/>
                </a:solidFill>
              </a:rPr>
              <a:t>contendo plasmídeos “Bluescript” com insertos (</a:t>
            </a:r>
            <a:r>
              <a:rPr lang="pt-BR" sz="2000" b="1" dirty="0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2000" b="1" dirty="0">
                <a:solidFill>
                  <a:schemeClr val="dk1"/>
                </a:solidFill>
              </a:rPr>
              <a:t>). </a:t>
            </a:r>
            <a:r>
              <a:rPr lang="pt-BR" sz="2000" dirty="0">
                <a:solidFill>
                  <a:schemeClr val="dk1"/>
                </a:solidFill>
              </a:rPr>
              <a:t>Utilizando um gabarito (“grid”) e palitos estéreis, as colônias brancas podem ser transferidas para novo meio completo contendo Ampicilina + </a:t>
            </a:r>
            <a:r>
              <a:rPr lang="pt-BR" sz="2000" dirty="0" err="1">
                <a:solidFill>
                  <a:schemeClr val="dk1"/>
                </a:solidFill>
              </a:rPr>
              <a:t>XGal</a:t>
            </a:r>
            <a:r>
              <a:rPr lang="pt-BR" sz="2000" dirty="0">
                <a:solidFill>
                  <a:schemeClr val="dk1"/>
                </a:solidFill>
              </a:rPr>
              <a:t> + </a:t>
            </a:r>
            <a:r>
              <a:rPr lang="pt-BR" sz="2000" dirty="0" err="1">
                <a:solidFill>
                  <a:schemeClr val="dk1"/>
                </a:solidFill>
              </a:rPr>
              <a:t>IPTG</a:t>
            </a:r>
            <a:r>
              <a:rPr lang="pt-BR" sz="2000" dirty="0">
                <a:solidFill>
                  <a:schemeClr val="dk1"/>
                </a:solidFill>
              </a:rPr>
              <a:t>.   Em todas as placas, deve-se sempre repicar em um ponto o </a:t>
            </a:r>
            <a:r>
              <a:rPr lang="pt-BR" sz="2000" b="1" dirty="0">
                <a:solidFill>
                  <a:schemeClr val="dk1"/>
                </a:solidFill>
              </a:rPr>
              <a:t>Controle (</a:t>
            </a:r>
            <a:r>
              <a:rPr lang="pt-BR" sz="2000" b="1" dirty="0" err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2000" b="1" dirty="0">
                <a:solidFill>
                  <a:schemeClr val="dk1"/>
                </a:solidFill>
              </a:rPr>
              <a:t>) (</a:t>
            </a:r>
            <a:r>
              <a:rPr lang="pt-BR" sz="2000" i="1" dirty="0">
                <a:solidFill>
                  <a:schemeClr val="dk1"/>
                </a:solidFill>
              </a:rPr>
              <a:t>E. coli </a:t>
            </a:r>
            <a:r>
              <a:rPr lang="pt-BR" sz="2000" dirty="0">
                <a:solidFill>
                  <a:schemeClr val="dk1"/>
                </a:solidFill>
              </a:rPr>
              <a:t>recombinante que recebeu o plasmídeo sem inserto) que deverá apresentar cor azul, para garantia de que há </a:t>
            </a:r>
            <a:r>
              <a:rPr lang="pt-BR" sz="2000" dirty="0" err="1">
                <a:solidFill>
                  <a:schemeClr val="dk1"/>
                </a:solidFill>
              </a:rPr>
              <a:t>IPTG</a:t>
            </a:r>
            <a:r>
              <a:rPr lang="pt-BR" sz="2000" dirty="0">
                <a:solidFill>
                  <a:schemeClr val="dk1"/>
                </a:solidFill>
              </a:rPr>
              <a:t> + </a:t>
            </a:r>
            <a:r>
              <a:rPr lang="pt-BR" sz="2000" dirty="0" err="1">
                <a:solidFill>
                  <a:schemeClr val="dk1"/>
                </a:solidFill>
              </a:rPr>
              <a:t>X</a:t>
            </a:r>
            <a:r>
              <a:rPr lang="pt-BR" sz="2000" dirty="0">
                <a:solidFill>
                  <a:schemeClr val="dk1"/>
                </a:solidFill>
              </a:rPr>
              <a:t>-Gal no meio.</a:t>
            </a:r>
            <a:endParaRPr sz="2000" dirty="0"/>
          </a:p>
        </p:txBody>
      </p:sp>
      <p:sp>
        <p:nvSpPr>
          <p:cNvPr id="424" name="Google Shape;424;p28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28"/>
          <p:cNvSpPr txBox="1"/>
          <p:nvPr/>
        </p:nvSpPr>
        <p:spPr>
          <a:xfrm>
            <a:off x="0" y="-100806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 dirty="0"/>
          </a:p>
          <a:p>
            <a:pPr marL="609630">
              <a:buSzPts val="1800"/>
            </a:pPr>
            <a:r>
              <a:rPr lang="pt-BR" sz="2400" b="1" dirty="0">
                <a:latin typeface="Helvetica Neue"/>
                <a:ea typeface="Helvetica Neue"/>
                <a:cs typeface="Helvetica Neue"/>
                <a:sym typeface="Helvetica Neue"/>
              </a:rPr>
              <a:t>	2.4. Seleção e Análise  de clones recombinantes construídos</a:t>
            </a:r>
            <a:endParaRPr sz="1867" dirty="0"/>
          </a:p>
        </p:txBody>
      </p:sp>
      <p:sp>
        <p:nvSpPr>
          <p:cNvPr id="426" name="Google Shape;426;p28"/>
          <p:cNvSpPr/>
          <p:nvPr/>
        </p:nvSpPr>
        <p:spPr>
          <a:xfrm>
            <a:off x="11015068" y="2037435"/>
            <a:ext cx="3202256" cy="410383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Controle (</a:t>
            </a:r>
            <a:r>
              <a:rPr lang="pt-BR" sz="1867" i="1" dirty="0">
                <a:latin typeface="Helvetica Neue"/>
                <a:ea typeface="Helvetica Neue"/>
                <a:cs typeface="Helvetica Neue"/>
                <a:sym typeface="Helvetica Neue"/>
              </a:rPr>
              <a:t>E. coli /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pPUC19 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7" name="Google Shape;427;p28"/>
          <p:cNvSpPr/>
          <p:nvPr/>
        </p:nvSpPr>
        <p:spPr>
          <a:xfrm>
            <a:off x="268446" y="6863142"/>
            <a:ext cx="7824001" cy="985027"/>
          </a:xfrm>
          <a:prstGeom prst="rect">
            <a:avLst/>
          </a:prstGeom>
          <a:solidFill>
            <a:srgbClr val="FEF9D6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Transformantes </a:t>
            </a:r>
            <a:r>
              <a:rPr lang="pt-BR" sz="1867" i="1" dirty="0">
                <a:latin typeface="Helvetica Neue"/>
                <a:ea typeface="Helvetica Neue"/>
                <a:cs typeface="Helvetica Neue"/>
                <a:sym typeface="Helvetica Neue"/>
              </a:rPr>
              <a:t>E. coli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obtidos com a mistura de ligação realizada com plasmídeo pPUC19 cultivados em meio sólido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LB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+ Amp+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XGAl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+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IPTG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: Clones azuis (sem insertos) e clones brancos (com insertos.</a:t>
            </a:r>
            <a:endParaRPr sz="18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28"/>
          <p:cNvSpPr/>
          <p:nvPr/>
        </p:nvSpPr>
        <p:spPr>
          <a:xfrm>
            <a:off x="8937475" y="2145507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b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  <p:sp>
        <p:nvSpPr>
          <p:cNvPr id="429" name="Google Shape;429;p28"/>
          <p:cNvSpPr/>
          <p:nvPr/>
        </p:nvSpPr>
        <p:spPr>
          <a:xfrm>
            <a:off x="646074" y="2182424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 dirty="0">
                <a:solidFill>
                  <a:schemeClr val="dk1"/>
                </a:solidFill>
              </a:rPr>
              <a:t>(</a:t>
            </a:r>
            <a:r>
              <a:rPr lang="pt-BR" sz="2133" b="1" dirty="0">
                <a:solidFill>
                  <a:schemeClr val="dk1"/>
                </a:solidFill>
              </a:rPr>
              <a:t>a</a:t>
            </a:r>
            <a:r>
              <a:rPr lang="pt-BR" sz="2133" dirty="0">
                <a:solidFill>
                  <a:schemeClr val="dk1"/>
                </a:solidFill>
              </a:rPr>
              <a:t>)</a:t>
            </a:r>
            <a:endParaRPr sz="1867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9"/>
          <p:cNvSpPr txBox="1"/>
          <p:nvPr/>
        </p:nvSpPr>
        <p:spPr>
          <a:xfrm>
            <a:off x="6302725" y="819925"/>
            <a:ext cx="5924879" cy="957659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000"/>
            </a:pPr>
            <a:r>
              <a:rPr lang="pt-BR" sz="2667" b="1">
                <a:latin typeface="Tahoma"/>
                <a:ea typeface="Tahoma"/>
                <a:cs typeface="Tahoma"/>
                <a:sym typeface="Tahoma"/>
              </a:rPr>
              <a:t>Análise dos Plasmídeos recombinantes</a:t>
            </a:r>
            <a:endParaRPr sz="2667"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121388" y="61211"/>
            <a:ext cx="11306874" cy="87545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2. Ferramentas da Engenharia Genética </a:t>
            </a:r>
            <a:endParaRPr sz="1867"/>
          </a:p>
          <a:p>
            <a:pPr marL="609630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	2.4. Seleção e Análise  de clones recombinantes construídos</a:t>
            </a:r>
            <a:endParaRPr sz="1867"/>
          </a:p>
        </p:txBody>
      </p:sp>
      <p:sp>
        <p:nvSpPr>
          <p:cNvPr id="437" name="Google Shape;437;p29"/>
          <p:cNvSpPr/>
          <p:nvPr/>
        </p:nvSpPr>
        <p:spPr>
          <a:xfrm>
            <a:off x="591036" y="1471246"/>
            <a:ext cx="5183789" cy="804478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400"/>
            </a:pPr>
            <a:r>
              <a:rPr lang="pt-BR" sz="1867" b="1" dirty="0">
                <a:solidFill>
                  <a:schemeClr val="dk1"/>
                </a:solidFill>
              </a:rPr>
              <a:t>Etapa anterior: Identificação</a:t>
            </a:r>
            <a:r>
              <a:rPr lang="pt-BR" sz="1867" dirty="0">
                <a:solidFill>
                  <a:schemeClr val="dk1"/>
                </a:solidFill>
              </a:rPr>
              <a:t> dos clones </a:t>
            </a:r>
            <a:r>
              <a:rPr lang="pt-BR" sz="1867" b="1" i="1" dirty="0">
                <a:solidFill>
                  <a:schemeClr val="dk1"/>
                </a:solidFill>
              </a:rPr>
              <a:t>E. coli </a:t>
            </a:r>
            <a:r>
              <a:rPr lang="pt-BR" sz="1867" dirty="0">
                <a:solidFill>
                  <a:schemeClr val="dk1"/>
                </a:solidFill>
              </a:rPr>
              <a:t>que contêm plasmídeos recombinantes.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algn="just">
              <a:buClr>
                <a:srgbClr val="0432FF"/>
              </a:buClr>
              <a:buSzPts val="2000"/>
            </a:pPr>
            <a:r>
              <a:rPr lang="pt-BR" sz="2667" b="1" dirty="0">
                <a:solidFill>
                  <a:srgbClr val="0432FF"/>
                </a:solidFill>
              </a:rPr>
              <a:t>Nesta Etapa:</a:t>
            </a:r>
            <a:endParaRPr sz="1867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1867" dirty="0">
                <a:solidFill>
                  <a:schemeClr val="dk1"/>
                </a:solidFill>
              </a:rPr>
              <a:t>Deve-se fazer a análise dos fragmentos de DNA contidos nos insertos dos plasmídeos recombinantes. Para isto, será necessário: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Realizar o isolamento e purificação de plasmídeo de vários clones bacterianos recombinantes;</a:t>
            </a:r>
            <a:endParaRPr sz="1867" dirty="0"/>
          </a:p>
          <a:p>
            <a:pPr marL="381019" indent="-262480" algn="just">
              <a:buSzPts val="1400"/>
            </a:pPr>
            <a:endParaRPr sz="1867" dirty="0">
              <a:solidFill>
                <a:schemeClr val="dk1"/>
              </a:solidFill>
            </a:endParaRPr>
          </a:p>
          <a:p>
            <a:pPr marL="381019" indent="-381019" algn="just"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A análise molecular do inserto presente em cada um dos plasmídeos recombinantes, pode ser feita por: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Separação dos fragmentos em </a:t>
            </a:r>
            <a:r>
              <a:rPr lang="pt-BR" sz="1867" b="1" dirty="0">
                <a:solidFill>
                  <a:schemeClr val="dk1"/>
                </a:solidFill>
              </a:rPr>
              <a:t>Gel de agarose submetido a eletroforese </a:t>
            </a:r>
            <a:r>
              <a:rPr lang="pt-BR" sz="1867" dirty="0">
                <a:solidFill>
                  <a:schemeClr val="dk1"/>
                </a:solidFill>
              </a:rPr>
              <a:t>e analise dos padrões da corrida ( este procedimento é MUITO EMPREGADO); 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Sequenciamento dos fragmentos de DNA; </a:t>
            </a:r>
            <a:endParaRPr sz="1867" dirty="0"/>
          </a:p>
          <a:p>
            <a:pPr marL="746797" indent="-381018" algn="just">
              <a:spcBef>
                <a:spcPts val="1600"/>
              </a:spcBef>
              <a:buClr>
                <a:schemeClr val="dk1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chemeClr val="dk1"/>
                </a:solidFill>
              </a:rPr>
              <a:t>PCR</a:t>
            </a:r>
            <a:endParaRPr sz="1867" dirty="0"/>
          </a:p>
          <a:p>
            <a:pPr algn="just">
              <a:buSzPts val="1400"/>
            </a:pP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438" name="Google Shape;438;p29"/>
          <p:cNvSpPr/>
          <p:nvPr/>
        </p:nvSpPr>
        <p:spPr>
          <a:xfrm>
            <a:off x="6198196" y="1922627"/>
            <a:ext cx="10725498" cy="759343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SzPts val="1400"/>
            </a:pPr>
            <a:endParaRPr sz="1867">
              <a:solidFill>
                <a:schemeClr val="dk1"/>
              </a:solidFill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pt-BR" sz="1867" b="1">
                <a:solidFill>
                  <a:srgbClr val="FF0000"/>
                </a:solidFill>
              </a:rPr>
              <a:t>Fig,: </a:t>
            </a:r>
            <a:r>
              <a:rPr lang="pt-BR" sz="1867" b="1">
                <a:solidFill>
                  <a:schemeClr val="dk1"/>
                </a:solidFill>
              </a:rPr>
              <a:t>Análise de fragmentos de DNA em gel de agarose submetido a eletroforese</a:t>
            </a:r>
            <a:r>
              <a:rPr lang="pt-BR" sz="1867">
                <a:solidFill>
                  <a:schemeClr val="dk1"/>
                </a:solidFill>
              </a:rPr>
              <a:t>. (</a:t>
            </a:r>
            <a:r>
              <a:rPr lang="pt-BR" sz="1867">
                <a:solidFill>
                  <a:schemeClr val="dk1"/>
                </a:solidFill>
                <a:highlight>
                  <a:srgbClr val="FFFF00"/>
                </a:highlight>
              </a:rPr>
              <a:t>a</a:t>
            </a:r>
            <a:r>
              <a:rPr lang="pt-BR" sz="1867">
                <a:solidFill>
                  <a:schemeClr val="dk1"/>
                </a:solidFill>
              </a:rPr>
              <a:t>) Cuba de eletroforese; (</a:t>
            </a:r>
            <a:r>
              <a:rPr lang="pt-BR" sz="1867" b="1">
                <a:solidFill>
                  <a:schemeClr val="dk1"/>
                </a:solidFill>
                <a:highlight>
                  <a:srgbClr val="FFFF00"/>
                </a:highlight>
              </a:rPr>
              <a:t>b</a:t>
            </a:r>
            <a:r>
              <a:rPr lang="pt-BR" sz="1867">
                <a:solidFill>
                  <a:schemeClr val="dk1"/>
                </a:solidFill>
              </a:rPr>
              <a:t>) perfis de migração de fragmentos de DNA em gel e agarose observados sob luz Ultravioleta (UV( de 254 nm. </a:t>
            </a:r>
            <a:endParaRPr sz="1867"/>
          </a:p>
        </p:txBody>
      </p:sp>
      <p:pic>
        <p:nvPicPr>
          <p:cNvPr id="439" name="Google Shape;439;p29" descr="page29image53941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948" y="2116326"/>
            <a:ext cx="5966879" cy="5631661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0" name="Google Shape;440;p29" descr="page29image53939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7286" y="2116325"/>
            <a:ext cx="3401941" cy="571815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9"/>
          <p:cNvSpPr/>
          <p:nvPr/>
        </p:nvSpPr>
        <p:spPr>
          <a:xfrm>
            <a:off x="6302725" y="7383125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a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  <p:sp>
        <p:nvSpPr>
          <p:cNvPr id="442" name="Google Shape;442;p29"/>
          <p:cNvSpPr/>
          <p:nvPr/>
        </p:nvSpPr>
        <p:spPr>
          <a:xfrm>
            <a:off x="12962579" y="7576129"/>
            <a:ext cx="628054" cy="451292"/>
          </a:xfrm>
          <a:prstGeom prst="rect">
            <a:avLst/>
          </a:prstGeom>
          <a:solidFill>
            <a:srgbClr val="FEF9D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ctr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</a:rPr>
              <a:t>(</a:t>
            </a:r>
            <a:r>
              <a:rPr lang="pt-BR" sz="2133" b="1">
                <a:solidFill>
                  <a:schemeClr val="dk1"/>
                </a:solidFill>
              </a:rPr>
              <a:t>b</a:t>
            </a:r>
            <a:r>
              <a:rPr lang="pt-BR" sz="2133">
                <a:solidFill>
                  <a:schemeClr val="dk1"/>
                </a:solidFill>
              </a:rPr>
              <a:t>)</a:t>
            </a:r>
            <a:endParaRPr sz="1867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"/>
          <p:cNvSpPr/>
          <p:nvPr/>
        </p:nvSpPr>
        <p:spPr>
          <a:xfrm>
            <a:off x="143312" y="855010"/>
            <a:ext cx="9306679" cy="77971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CRISPR/Cas9</a:t>
            </a:r>
            <a:r>
              <a:rPr lang="pt-BR" sz="4267" dirty="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:  a NOVIDADE mais recente</a:t>
            </a:r>
            <a:endParaRPr sz="4267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30"/>
          <p:cNvSpPr/>
          <p:nvPr/>
        </p:nvSpPr>
        <p:spPr>
          <a:xfrm>
            <a:off x="6623279" y="8973885"/>
            <a:ext cx="9343013" cy="77971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r>
              <a:rPr lang="pt-BR" sz="320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“CRISPR-assessorial” é uma endonuclease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30"/>
          <p:cNvSpPr/>
          <p:nvPr/>
        </p:nvSpPr>
        <p:spPr>
          <a:xfrm>
            <a:off x="656560" y="1991905"/>
            <a:ext cx="2073709" cy="77971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3200"/>
            </a:pPr>
            <a:r>
              <a:rPr lang="pt-BR" sz="4267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CRISPR: </a:t>
            </a:r>
            <a:endParaRPr sz="4267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0" name="Google Shape;450;p30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60" y="2713700"/>
            <a:ext cx="13165766" cy="308962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1" name="Google Shape;451;p30"/>
          <p:cNvSpPr/>
          <p:nvPr/>
        </p:nvSpPr>
        <p:spPr>
          <a:xfrm>
            <a:off x="5375144" y="5803320"/>
            <a:ext cx="8906525" cy="49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pt-BR" sz="2400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52" name="Google Shape;452;p30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30"/>
          <p:cNvSpPr/>
          <p:nvPr/>
        </p:nvSpPr>
        <p:spPr>
          <a:xfrm>
            <a:off x="0" y="-1601812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30"/>
          <p:cNvSpPr/>
          <p:nvPr/>
        </p:nvSpPr>
        <p:spPr>
          <a:xfrm>
            <a:off x="755890" y="6645693"/>
            <a:ext cx="15210402" cy="98483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2400"/>
            </a:pPr>
            <a:r>
              <a:rPr lang="pt-BR" sz="2800" dirty="0">
                <a:solidFill>
                  <a:srgbClr val="202122"/>
                </a:solidFill>
              </a:rPr>
              <a:t>DNA repetitivo ( </a:t>
            </a:r>
            <a:r>
              <a:rPr lang="pt-BR" sz="2800" b="1" dirty="0" err="1">
                <a:solidFill>
                  <a:srgbClr val="00517F"/>
                </a:solidFill>
              </a:rPr>
              <a:t>R</a:t>
            </a:r>
            <a:r>
              <a:rPr lang="pt-BR" sz="2800" b="1" dirty="0">
                <a:solidFill>
                  <a:srgbClr val="00517F"/>
                </a:solidFill>
              </a:rPr>
              <a:t> </a:t>
            </a:r>
            <a:r>
              <a:rPr lang="pt-BR" sz="2800" dirty="0">
                <a:solidFill>
                  <a:srgbClr val="202122"/>
                </a:solidFill>
              </a:rPr>
              <a:t>) nas bactérias geralmente fica ao lado de pedaços de </a:t>
            </a:r>
            <a:r>
              <a:rPr lang="pt-BR" sz="2800" b="1" dirty="0">
                <a:solidFill>
                  <a:srgbClr val="FF0000"/>
                </a:solidFill>
              </a:rPr>
              <a:t>DNA de vírus</a:t>
            </a:r>
            <a:r>
              <a:rPr lang="pt-BR" sz="2800" dirty="0">
                <a:solidFill>
                  <a:srgbClr val="FF0000"/>
                </a:solidFill>
              </a:rPr>
              <a:t> ou de plasmídeos (</a:t>
            </a:r>
            <a:r>
              <a:rPr lang="pt-BR" sz="2800" b="1" dirty="0">
                <a:solidFill>
                  <a:srgbClr val="FF0000"/>
                </a:solidFill>
              </a:rPr>
              <a:t>S1, S1, S3 </a:t>
            </a:r>
            <a:r>
              <a:rPr lang="pt-BR" sz="2800" dirty="0">
                <a:solidFill>
                  <a:srgbClr val="FF0000"/>
                </a:solidFill>
              </a:rPr>
              <a:t>) que atacaram a bactéria</a:t>
            </a:r>
            <a:endParaRPr sz="2800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30"/>
          <p:cNvSpPr/>
          <p:nvPr/>
        </p:nvSpPr>
        <p:spPr>
          <a:xfrm>
            <a:off x="656560" y="7761695"/>
            <a:ext cx="15210402" cy="1107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2400"/>
            </a:pPr>
            <a:r>
              <a:rPr lang="pt-BR" sz="3200" dirty="0">
                <a:solidFill>
                  <a:srgbClr val="202122"/>
                </a:solidFill>
              </a:rPr>
              <a:t>Foi demonstrado que </a:t>
            </a:r>
            <a:r>
              <a:rPr lang="pt-BR" sz="3200" b="1" dirty="0">
                <a:solidFill>
                  <a:srgbClr val="9437FF"/>
                </a:solidFill>
              </a:rPr>
              <a:t>Cas9 </a:t>
            </a:r>
            <a:r>
              <a:rPr lang="pt-BR" sz="3200" dirty="0">
                <a:solidFill>
                  <a:srgbClr val="202122"/>
                </a:solidFill>
              </a:rPr>
              <a:t>purificadas são capazes de clivar uma molécula de DNA alvo </a:t>
            </a:r>
            <a:r>
              <a:rPr lang="pt-BR" sz="3200" i="1" dirty="0">
                <a:solidFill>
                  <a:srgbClr val="202122"/>
                </a:solidFill>
              </a:rPr>
              <a:t>in vitro</a:t>
            </a:r>
            <a:r>
              <a:rPr lang="pt-BR" sz="3200" dirty="0">
                <a:solidFill>
                  <a:srgbClr val="202122"/>
                </a:solidFill>
              </a:rPr>
              <a:t> quando guiadas por</a:t>
            </a:r>
            <a:r>
              <a:rPr lang="pt-BR" sz="3200" dirty="0">
                <a:latin typeface="Helvetica Neue"/>
                <a:ea typeface="Helvetica Neue"/>
                <a:cs typeface="Helvetica Neue"/>
                <a:sym typeface="Helvetica Neue"/>
              </a:rPr>
              <a:t> CRISPR RNAs (crRNAs) </a:t>
            </a:r>
            <a:endParaRPr sz="32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143312" y="61982"/>
            <a:ext cx="11306874" cy="711437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800"/>
            </a:pPr>
            <a:r>
              <a:rPr lang="pt-BR" sz="3734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1"/>
          <p:cNvSpPr/>
          <p:nvPr/>
        </p:nvSpPr>
        <p:spPr>
          <a:xfrm>
            <a:off x="284662" y="878928"/>
            <a:ext cx="2552486" cy="615503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400"/>
            </a:pPr>
            <a:r>
              <a:rPr lang="pt-BR" sz="3200" dirty="0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8670131" y="9207946"/>
            <a:ext cx="8115178" cy="45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63" name="Google Shape;463;p31"/>
          <p:cNvSpPr/>
          <p:nvPr/>
        </p:nvSpPr>
        <p:spPr>
          <a:xfrm>
            <a:off x="250567" y="1487198"/>
            <a:ext cx="16344152" cy="2339051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Na verdade, </a:t>
            </a:r>
            <a:r>
              <a:rPr lang="pt-BR" sz="2400">
                <a:solidFill>
                  <a:srgbClr val="333333"/>
                </a:solidFill>
              </a:rPr>
              <a:t> </a:t>
            </a:r>
            <a:r>
              <a:rPr lang="pt-BR" sz="2400" b="1">
                <a:solidFill>
                  <a:srgbClr val="C00000"/>
                </a:solidFill>
              </a:rPr>
              <a:t>CRISPR</a:t>
            </a:r>
            <a:r>
              <a:rPr lang="pt-BR" sz="2400">
                <a:solidFill>
                  <a:srgbClr val="333333"/>
                </a:solidFill>
              </a:rPr>
              <a:t> </a:t>
            </a:r>
            <a:r>
              <a:rPr lang="pt-BR" sz="2400">
                <a:solidFill>
                  <a:schemeClr val="dk1"/>
                </a:solidFill>
              </a:rPr>
              <a:t>é um mecanismo de defesa antigo e natural encontrado em diversas bactérias.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Nos anos 1980, cientistas observaram um padrão estranho em alguns genomas bacterianos: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Uma sequência de DNA poderia ser repetida diversas vezes</a:t>
            </a:r>
            <a:r>
              <a:rPr lang="pt-BR" sz="2400">
                <a:solidFill>
                  <a:schemeClr val="dk1"/>
                </a:solidFill>
              </a:rPr>
              <a:t>,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com sequências ÚNICAS entre as repetições</a:t>
            </a:r>
            <a:r>
              <a:rPr lang="pt-BR" sz="2400">
                <a:solidFill>
                  <a:schemeClr val="dk1"/>
                </a:solidFill>
              </a:rPr>
              <a:t>. </a:t>
            </a:r>
            <a:endParaRPr sz="240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>
                <a:solidFill>
                  <a:schemeClr val="dk1"/>
                </a:solidFill>
              </a:rPr>
              <a:t>Eles chamaram essa configuração estranha de “</a:t>
            </a:r>
            <a:r>
              <a:rPr lang="pt-BR" sz="2400" b="1">
                <a:solidFill>
                  <a:schemeClr val="dk1"/>
                </a:solidFill>
              </a:rPr>
              <a:t>agrupados de curtas repetições palindrômicas regularmente Inter-espaçadas</a:t>
            </a:r>
            <a:r>
              <a:rPr lang="pt-BR" sz="2400">
                <a:solidFill>
                  <a:schemeClr val="dk1"/>
                </a:solidFill>
              </a:rPr>
              <a:t>”, ou </a:t>
            </a:r>
            <a:r>
              <a:rPr lang="pt-BR" sz="2400" b="1">
                <a:solidFill>
                  <a:srgbClr val="C00000"/>
                </a:solidFill>
              </a:rPr>
              <a:t>CRISPR</a:t>
            </a:r>
            <a:r>
              <a:rPr lang="pt-BR" sz="2400" b="1">
                <a:solidFill>
                  <a:srgbClr val="333333"/>
                </a:solidFill>
              </a:rPr>
              <a:t> </a:t>
            </a:r>
            <a:r>
              <a:rPr lang="pt-BR" sz="2400">
                <a:solidFill>
                  <a:srgbClr val="333333"/>
                </a:solidFill>
              </a:rPr>
              <a:t> na sigla em inglês.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4" name="Google Shape;464;p31"/>
          <p:cNvSpPr/>
          <p:nvPr/>
        </p:nvSpPr>
        <p:spPr>
          <a:xfrm>
            <a:off x="250567" y="3937115"/>
            <a:ext cx="16275963" cy="2708383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Conforme a região </a:t>
            </a:r>
            <a:r>
              <a:rPr lang="pt-BR" sz="2400" b="1" dirty="0">
                <a:solidFill>
                  <a:srgbClr val="FF0000"/>
                </a:solidFill>
              </a:rPr>
              <a:t>CRISPR</a:t>
            </a:r>
            <a:r>
              <a:rPr lang="pt-BR" sz="2400" dirty="0">
                <a:solidFill>
                  <a:schemeClr val="dk1"/>
                </a:solidFill>
              </a:rPr>
              <a:t> se </a:t>
            </a:r>
            <a:r>
              <a:rPr lang="pt-BR" sz="2400" b="1" dirty="0">
                <a:solidFill>
                  <a:schemeClr val="dk1"/>
                </a:solidFill>
              </a:rPr>
              <a:t>enche com o DNA de vírus, </a:t>
            </a:r>
            <a:r>
              <a:rPr lang="pt-BR" sz="2400" dirty="0">
                <a:solidFill>
                  <a:schemeClr val="dk1"/>
                </a:solidFill>
              </a:rPr>
              <a:t>ela se torna </a:t>
            </a:r>
            <a:r>
              <a:rPr lang="pt-BR" sz="2400" b="1" dirty="0">
                <a:solidFill>
                  <a:schemeClr val="dk1"/>
                </a:solidFill>
              </a:rPr>
              <a:t>uma galeria </a:t>
            </a:r>
            <a:r>
              <a:rPr lang="pt-BR" sz="2400" dirty="0">
                <a:solidFill>
                  <a:schemeClr val="dk1"/>
                </a:solidFill>
              </a:rPr>
              <a:t>das moléculas mais procuradas, representando os </a:t>
            </a:r>
            <a:r>
              <a:rPr lang="pt-BR" sz="2400" b="1" dirty="0">
                <a:solidFill>
                  <a:schemeClr val="dk1"/>
                </a:solidFill>
              </a:rPr>
              <a:t>inimigos que o micróbio encontrou</a:t>
            </a:r>
            <a:r>
              <a:rPr lang="pt-BR" sz="2400" dirty="0">
                <a:solidFill>
                  <a:schemeClr val="dk1"/>
                </a:solidFill>
              </a:rPr>
              <a:t>. </a:t>
            </a:r>
            <a:endParaRPr sz="2400" dirty="0"/>
          </a:p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O micróbio pode então </a:t>
            </a:r>
            <a:r>
              <a:rPr lang="pt-BR" sz="2400" b="1" dirty="0">
                <a:solidFill>
                  <a:schemeClr val="dk1"/>
                </a:solidFill>
              </a:rPr>
              <a:t>usar esse DNA viral </a:t>
            </a:r>
            <a:r>
              <a:rPr lang="pt-BR" sz="2400" dirty="0">
                <a:solidFill>
                  <a:schemeClr val="dk1"/>
                </a:solidFill>
              </a:rPr>
              <a:t>para transformar as enzimas </a:t>
            </a:r>
            <a:r>
              <a:rPr lang="pt-BR" sz="2400" b="1" dirty="0">
                <a:solidFill>
                  <a:srgbClr val="FF0000"/>
                </a:solidFill>
              </a:rPr>
              <a:t>Cas</a:t>
            </a:r>
            <a:r>
              <a:rPr lang="pt-BR" sz="2400" dirty="0">
                <a:solidFill>
                  <a:schemeClr val="dk1"/>
                </a:solidFill>
              </a:rPr>
              <a:t> em </a:t>
            </a:r>
            <a:r>
              <a:rPr lang="pt-BR" sz="2400" b="1" dirty="0">
                <a:solidFill>
                  <a:srgbClr val="FF0000"/>
                </a:solidFill>
              </a:rPr>
              <a:t>ARMAS</a:t>
            </a:r>
            <a:r>
              <a:rPr lang="pt-BR" sz="2400" dirty="0">
                <a:solidFill>
                  <a:schemeClr val="dk1"/>
                </a:solidFill>
              </a:rPr>
              <a:t> guiadas com precisão. </a:t>
            </a:r>
            <a:endParaRPr sz="2400" dirty="0"/>
          </a:p>
          <a:p>
            <a:pPr algn="just">
              <a:buSzPts val="800"/>
            </a:pPr>
            <a:endParaRPr sz="2400" dirty="0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2000"/>
            </a:pPr>
            <a:r>
              <a:rPr lang="pt-BR" sz="2400" dirty="0">
                <a:solidFill>
                  <a:schemeClr val="dk1"/>
                </a:solidFill>
              </a:rPr>
              <a:t>Depois, o micróbio copia o </a:t>
            </a:r>
            <a:r>
              <a:rPr lang="pt-BR" sz="2400" b="1" dirty="0">
                <a:solidFill>
                  <a:schemeClr val="dk1"/>
                </a:solidFill>
              </a:rPr>
              <a:t>material genético em cada espaçador (S1, S2, S3, </a:t>
            </a:r>
            <a:r>
              <a:rPr lang="pt-BR" sz="2400" dirty="0" err="1">
                <a:solidFill>
                  <a:schemeClr val="dk1"/>
                </a:solidFill>
              </a:rPr>
              <a:t>etc</a:t>
            </a:r>
            <a:r>
              <a:rPr lang="pt-BR" sz="2400" b="1" dirty="0">
                <a:solidFill>
                  <a:schemeClr val="dk1"/>
                </a:solidFill>
              </a:rPr>
              <a:t> ) </a:t>
            </a:r>
            <a:r>
              <a:rPr lang="pt-BR" sz="2400" dirty="0">
                <a:solidFill>
                  <a:schemeClr val="dk1"/>
                </a:solidFill>
              </a:rPr>
              <a:t>e o coloca em </a:t>
            </a:r>
            <a:r>
              <a:rPr lang="pt-BR" sz="2400" b="1" dirty="0">
                <a:solidFill>
                  <a:srgbClr val="FF0000"/>
                </a:solidFill>
              </a:rPr>
              <a:t>moléculas RNA</a:t>
            </a:r>
            <a:r>
              <a:rPr lang="pt-BR" sz="2400" dirty="0">
                <a:solidFill>
                  <a:schemeClr val="dk1"/>
                </a:solidFill>
              </a:rPr>
              <a:t>. As </a:t>
            </a:r>
            <a:r>
              <a:rPr lang="pt-BR" sz="2400" b="1" dirty="0">
                <a:solidFill>
                  <a:srgbClr val="FF0000"/>
                </a:solidFill>
              </a:rPr>
              <a:t>enzimas </a:t>
            </a:r>
            <a:r>
              <a:rPr lang="pt-BR" sz="2400" b="1" dirty="0">
                <a:solidFill>
                  <a:srgbClr val="970F53"/>
                </a:solidFill>
              </a:rPr>
              <a:t>Cas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chemeClr val="dk1"/>
                </a:solidFill>
              </a:rPr>
              <a:t>deslizam pela célula. Se encontrarem material genético de </a:t>
            </a:r>
            <a:r>
              <a:rPr lang="pt-BR" sz="2400" b="1" dirty="0">
                <a:solidFill>
                  <a:schemeClr val="dk1"/>
                </a:solidFill>
              </a:rPr>
              <a:t>um vírus </a:t>
            </a:r>
            <a:r>
              <a:rPr lang="pt-BR" sz="2400" dirty="0">
                <a:solidFill>
                  <a:schemeClr val="dk1"/>
                </a:solidFill>
              </a:rPr>
              <a:t>que corresponde a um </a:t>
            </a:r>
            <a:r>
              <a:rPr lang="pt-BR" sz="2400" b="1" dirty="0">
                <a:solidFill>
                  <a:srgbClr val="FF0000"/>
                </a:solidFill>
              </a:rPr>
              <a:t>RNA CRISPR</a:t>
            </a:r>
            <a:r>
              <a:rPr lang="pt-BR" sz="2400" dirty="0">
                <a:solidFill>
                  <a:schemeClr val="dk1"/>
                </a:solidFill>
              </a:rPr>
              <a:t>, o </a:t>
            </a:r>
            <a:r>
              <a:rPr lang="pt-BR" sz="2400" b="1" dirty="0">
                <a:solidFill>
                  <a:srgbClr val="FF0000"/>
                </a:solidFill>
              </a:rPr>
              <a:t>RNA o prende</a:t>
            </a:r>
            <a:r>
              <a:rPr lang="pt-BR" sz="2400" dirty="0">
                <a:solidFill>
                  <a:schemeClr val="dk1"/>
                </a:solidFill>
              </a:rPr>
              <a:t>. As </a:t>
            </a:r>
            <a:r>
              <a:rPr lang="pt-BR" sz="2400" b="1" dirty="0">
                <a:solidFill>
                  <a:srgbClr val="970F53"/>
                </a:solidFill>
              </a:rPr>
              <a:t>enzimas Cas </a:t>
            </a:r>
            <a:r>
              <a:rPr lang="pt-BR" sz="2400" dirty="0">
                <a:solidFill>
                  <a:schemeClr val="dk1"/>
                </a:solidFill>
              </a:rPr>
              <a:t>então </a:t>
            </a:r>
            <a:r>
              <a:rPr lang="pt-BR" sz="2400" b="1" dirty="0">
                <a:solidFill>
                  <a:srgbClr val="0432FF"/>
                </a:solidFill>
              </a:rPr>
              <a:t>cortam o DNA em dois</a:t>
            </a:r>
            <a:r>
              <a:rPr lang="pt-BR" sz="2400" dirty="0">
                <a:solidFill>
                  <a:schemeClr val="dk1"/>
                </a:solidFill>
              </a:rPr>
              <a:t>, </a:t>
            </a:r>
            <a:r>
              <a:rPr lang="pt-BR" sz="2400" b="1" dirty="0">
                <a:solidFill>
                  <a:schemeClr val="dk1"/>
                </a:solidFill>
              </a:rPr>
              <a:t>impedindo a replicação do vírus</a:t>
            </a:r>
            <a:r>
              <a:rPr lang="pt-BR" sz="2400" dirty="0">
                <a:solidFill>
                  <a:schemeClr val="dk1"/>
                </a:solidFill>
              </a:rPr>
              <a:t>.</a:t>
            </a: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284662" y="6837985"/>
            <a:ext cx="16344152" cy="2339244"/>
          </a:xfrm>
          <a:prstGeom prst="rect">
            <a:avLst/>
          </a:prstGeom>
          <a:solidFill>
            <a:srgbClr val="FBDEED"/>
          </a:solidFill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667" b="1" dirty="0">
                <a:solidFill>
                  <a:schemeClr val="dk1"/>
                </a:solidFill>
              </a:rPr>
              <a:t>RESUMO</a:t>
            </a:r>
            <a:r>
              <a:rPr lang="pt-BR" sz="2667" b="1" dirty="0">
                <a:solidFill>
                  <a:srgbClr val="970F53"/>
                </a:solidFill>
              </a:rPr>
              <a:t>: </a:t>
            </a:r>
            <a:r>
              <a:rPr lang="pt-BR" sz="3200" b="1" dirty="0">
                <a:solidFill>
                  <a:srgbClr val="970F53"/>
                </a:solidFill>
              </a:rPr>
              <a:t>Cas9</a:t>
            </a:r>
            <a:r>
              <a:rPr lang="pt-BR" sz="2667" dirty="0">
                <a:solidFill>
                  <a:srgbClr val="333333"/>
                </a:solidFill>
              </a:rPr>
              <a:t> </a:t>
            </a:r>
            <a:r>
              <a:rPr lang="pt-BR" sz="2667" b="1" dirty="0">
                <a:solidFill>
                  <a:srgbClr val="0432FF"/>
                </a:solidFill>
              </a:rPr>
              <a:t>é uma enzima que corta DNA</a:t>
            </a:r>
            <a:r>
              <a:rPr lang="pt-BR" sz="2667" dirty="0">
                <a:solidFill>
                  <a:srgbClr val="333333"/>
                </a:solidFill>
              </a:rPr>
              <a:t>, e </a:t>
            </a:r>
            <a:endParaRPr sz="1867" dirty="0"/>
          </a:p>
          <a:p>
            <a:pPr algn="just">
              <a:buClr>
                <a:srgbClr val="333333"/>
              </a:buClr>
              <a:buSzPts val="2000"/>
            </a:pPr>
            <a:r>
              <a:rPr lang="pt-BR" sz="2667" b="1" dirty="0">
                <a:solidFill>
                  <a:srgbClr val="333333"/>
                </a:solidFill>
              </a:rPr>
              <a:t>                  </a:t>
            </a:r>
            <a:r>
              <a:rPr lang="pt-BR" sz="3200" b="1" dirty="0">
                <a:solidFill>
                  <a:srgbClr val="FF0000"/>
                </a:solidFill>
              </a:rPr>
              <a:t>CRISPR</a:t>
            </a:r>
            <a:r>
              <a:rPr lang="pt-BR" sz="2667" b="1" dirty="0">
                <a:solidFill>
                  <a:srgbClr val="FF0000"/>
                </a:solidFill>
              </a:rPr>
              <a:t> é uma coleção de sequências de DNA que diz à </a:t>
            </a:r>
            <a:r>
              <a:rPr lang="pt-BR" sz="3200" b="1" dirty="0">
                <a:solidFill>
                  <a:srgbClr val="7030A0"/>
                </a:solidFill>
              </a:rPr>
              <a:t>Cas9</a:t>
            </a:r>
            <a:r>
              <a:rPr lang="pt-BR" sz="2667" b="1" dirty="0">
                <a:solidFill>
                  <a:srgbClr val="7030A0"/>
                </a:solidFill>
              </a:rPr>
              <a:t> </a:t>
            </a:r>
            <a:r>
              <a:rPr lang="pt-BR" sz="2667" b="1" dirty="0">
                <a:solidFill>
                  <a:srgbClr val="FF0000"/>
                </a:solidFill>
              </a:rPr>
              <a:t>onde exatamente deve cortar</a:t>
            </a:r>
            <a:r>
              <a:rPr lang="pt-BR" sz="2667" dirty="0">
                <a:solidFill>
                  <a:srgbClr val="333333"/>
                </a:solidFill>
              </a:rPr>
              <a:t>. </a:t>
            </a:r>
            <a:endParaRPr sz="1867" dirty="0"/>
          </a:p>
          <a:p>
            <a:pPr algn="just">
              <a:buClr>
                <a:srgbClr val="333333"/>
              </a:buClr>
              <a:buSzPts val="2000"/>
            </a:pPr>
            <a:r>
              <a:rPr lang="pt-BR" sz="2667" b="1" dirty="0">
                <a:solidFill>
                  <a:srgbClr val="333333"/>
                </a:solidFill>
              </a:rPr>
              <a:t>Tudo o que os pesquisadores precisam fazer é fornecer à Cas9 a sequência correta, </a:t>
            </a:r>
            <a:r>
              <a:rPr lang="pt-BR" sz="2667" b="1" u="sng" dirty="0">
                <a:solidFill>
                  <a:srgbClr val="2E7115"/>
                </a:solidFill>
              </a:rPr>
              <a:t>chamada RNA guia</a:t>
            </a:r>
            <a:r>
              <a:rPr lang="pt-BR" sz="2667" b="1" dirty="0">
                <a:solidFill>
                  <a:srgbClr val="333333"/>
                </a:solidFill>
              </a:rPr>
              <a:t>, e pronto, podem cortar pedaços de sequências de DNA no genoma onde quiserem.</a:t>
            </a:r>
            <a:endParaRPr sz="26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31"/>
          <p:cNvSpPr txBox="1"/>
          <p:nvPr/>
        </p:nvSpPr>
        <p:spPr>
          <a:xfrm>
            <a:off x="0" y="0"/>
            <a:ext cx="11306874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2"/>
          <p:cNvSpPr/>
          <p:nvPr/>
        </p:nvSpPr>
        <p:spPr>
          <a:xfrm>
            <a:off x="294921" y="1334334"/>
            <a:ext cx="2623021" cy="615503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400"/>
            </a:pPr>
            <a:r>
              <a:rPr lang="pt-BR" sz="3200" b="1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32"/>
          <p:cNvSpPr/>
          <p:nvPr/>
        </p:nvSpPr>
        <p:spPr>
          <a:xfrm>
            <a:off x="294921" y="3921445"/>
            <a:ext cx="16344152" cy="4185711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333333"/>
              </a:buClr>
              <a:buSzPts val="2400"/>
            </a:pPr>
            <a:r>
              <a:rPr lang="pt-BR" sz="2400" dirty="0">
                <a:solidFill>
                  <a:srgbClr val="333333"/>
                </a:solidFill>
              </a:rPr>
              <a:t>A </a:t>
            </a:r>
            <a:r>
              <a:rPr lang="pt-BR" sz="2400" b="1" dirty="0">
                <a:solidFill>
                  <a:srgbClr val="0432FF"/>
                </a:solidFill>
              </a:rPr>
              <a:t>Cas9</a:t>
            </a:r>
            <a:r>
              <a:rPr lang="pt-BR" sz="2400" dirty="0">
                <a:solidFill>
                  <a:srgbClr val="333333"/>
                </a:solidFill>
              </a:rPr>
              <a:t> consegue </a:t>
            </a:r>
            <a:r>
              <a:rPr lang="pt-BR" sz="2400" b="1" dirty="0">
                <a:solidFill>
                  <a:srgbClr val="333333"/>
                </a:solidFill>
              </a:rPr>
              <a:t>reconhecer uma sequência </a:t>
            </a:r>
            <a:r>
              <a:rPr lang="pt-BR" sz="2400" b="1" u="sng" dirty="0">
                <a:solidFill>
                  <a:srgbClr val="333333"/>
                </a:solidFill>
              </a:rPr>
              <a:t>com até 20 bases</a:t>
            </a:r>
            <a:r>
              <a:rPr lang="pt-BR" sz="2400" dirty="0">
                <a:solidFill>
                  <a:srgbClr val="333333"/>
                </a:solidFill>
              </a:rPr>
              <a:t>, assim pode ser usada para agir em genes específicos. Tudo o que é necessário fazer é projetar uma </a:t>
            </a:r>
            <a:r>
              <a:rPr lang="pt-BR" sz="2400" b="1" dirty="0">
                <a:solidFill>
                  <a:srgbClr val="333333"/>
                </a:solidFill>
              </a:rPr>
              <a:t>sequência-alv</a:t>
            </a:r>
            <a:r>
              <a:rPr lang="pt-BR" sz="2400" dirty="0">
                <a:solidFill>
                  <a:srgbClr val="333333"/>
                </a:solidFill>
              </a:rPr>
              <a:t>o usando uma </a:t>
            </a:r>
            <a:r>
              <a:rPr lang="pt-BR" sz="2400" u="sng" dirty="0">
                <a:solidFill>
                  <a:srgbClr val="04648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ferramenta online</a:t>
            </a:r>
            <a:r>
              <a:rPr lang="pt-BR" sz="2400" dirty="0">
                <a:solidFill>
                  <a:srgbClr val="333333"/>
                </a:solidFill>
              </a:rPr>
              <a:t>, como a da “</a:t>
            </a:r>
            <a:r>
              <a:rPr lang="pt-BR" sz="2400" dirty="0" err="1">
                <a:solidFill>
                  <a:srgbClr val="0432FF"/>
                </a:solidFill>
              </a:rPr>
              <a:t>Innovative</a:t>
            </a:r>
            <a:r>
              <a:rPr lang="pt-BR" sz="2400" dirty="0">
                <a:solidFill>
                  <a:srgbClr val="0432FF"/>
                </a:solidFill>
              </a:rPr>
              <a:t> </a:t>
            </a:r>
            <a:r>
              <a:rPr lang="pt-BR" sz="2400" dirty="0" err="1">
                <a:solidFill>
                  <a:srgbClr val="0432FF"/>
                </a:solidFill>
              </a:rPr>
              <a:t>Genomics</a:t>
            </a:r>
            <a:r>
              <a:rPr lang="pt-BR" sz="2400" dirty="0">
                <a:solidFill>
                  <a:srgbClr val="333333"/>
                </a:solidFill>
              </a:rPr>
              <a:t>” (1) e então ordenar para o </a:t>
            </a:r>
            <a:r>
              <a:rPr lang="pt-BR" sz="2400" b="1" dirty="0">
                <a:solidFill>
                  <a:srgbClr val="2E7115"/>
                </a:solidFill>
              </a:rPr>
              <a:t>RNA guia agir</a:t>
            </a:r>
            <a:r>
              <a:rPr lang="pt-BR" sz="2400" dirty="0">
                <a:solidFill>
                  <a:srgbClr val="333333"/>
                </a:solidFill>
              </a:rPr>
              <a:t>. </a:t>
            </a:r>
            <a:r>
              <a:rPr lang="pt-BR" sz="2400" dirty="0">
                <a:solidFill>
                  <a:schemeClr val="dk1"/>
                </a:solidFill>
              </a:rPr>
              <a:t>Em questão de alguns dias </a:t>
            </a:r>
            <a:r>
              <a:rPr lang="pt-BR" sz="2400" dirty="0">
                <a:solidFill>
                  <a:srgbClr val="333333"/>
                </a:solidFill>
              </a:rPr>
              <a:t>a </a:t>
            </a:r>
            <a:r>
              <a:rPr lang="pt-BR" sz="2400" b="1" dirty="0">
                <a:solidFill>
                  <a:srgbClr val="333333"/>
                </a:solidFill>
              </a:rPr>
              <a:t>sequência-guia chega pelo correio</a:t>
            </a:r>
            <a:r>
              <a:rPr lang="pt-BR" sz="2400" dirty="0">
                <a:solidFill>
                  <a:srgbClr val="333333"/>
                </a:solidFill>
              </a:rPr>
              <a:t>. </a:t>
            </a:r>
            <a:endParaRPr sz="2400" dirty="0"/>
          </a:p>
          <a:p>
            <a:pPr algn="just">
              <a:buSzPts val="2400"/>
            </a:pPr>
            <a:endParaRPr sz="2400" dirty="0">
              <a:solidFill>
                <a:srgbClr val="333333"/>
              </a:solidFill>
            </a:endParaRPr>
          </a:p>
          <a:p>
            <a:pPr algn="just">
              <a:buClr>
                <a:srgbClr val="333333"/>
              </a:buClr>
              <a:buSzPts val="2400"/>
            </a:pPr>
            <a:r>
              <a:rPr lang="pt-BR" sz="2400" b="1" u="sng" dirty="0">
                <a:solidFill>
                  <a:srgbClr val="333333"/>
                </a:solidFill>
              </a:rPr>
              <a:t>Possibilidades</a:t>
            </a:r>
            <a:r>
              <a:rPr lang="pt-BR" sz="2400" dirty="0">
                <a:solidFill>
                  <a:srgbClr val="333333"/>
                </a:solidFill>
              </a:rPr>
              <a:t>: </a:t>
            </a:r>
            <a:endParaRPr sz="2400" dirty="0"/>
          </a:p>
          <a:p>
            <a:pPr algn="just">
              <a:buClr>
                <a:srgbClr val="333333"/>
              </a:buClr>
              <a:buSzPts val="2400"/>
            </a:pPr>
            <a:r>
              <a:rPr lang="pt-BR" sz="2400" dirty="0">
                <a:solidFill>
                  <a:srgbClr val="333333"/>
                </a:solidFill>
              </a:rPr>
              <a:t>Você pode até </a:t>
            </a:r>
            <a:r>
              <a:rPr lang="pt-BR" sz="2400" b="1" dirty="0">
                <a:solidFill>
                  <a:srgbClr val="333333"/>
                </a:solidFill>
              </a:rPr>
              <a:t>consertar um gene defeituoso ao cortá-lo com CRISPR/Cas9 e então injetar uma cópia normal na célula</a:t>
            </a:r>
            <a:r>
              <a:rPr lang="pt-BR" sz="2400" dirty="0">
                <a:solidFill>
                  <a:srgbClr val="333333"/>
                </a:solidFill>
              </a:rPr>
              <a:t>.</a:t>
            </a:r>
            <a:endParaRPr sz="2400" dirty="0"/>
          </a:p>
          <a:p>
            <a:pPr algn="just">
              <a:buSzPts val="2400"/>
            </a:pPr>
            <a:endParaRPr sz="2400" dirty="0">
              <a:solidFill>
                <a:srgbClr val="333333"/>
              </a:solidFill>
            </a:endParaRPr>
          </a:p>
          <a:p>
            <a:pPr algn="just">
              <a:buClr>
                <a:srgbClr val="333333"/>
              </a:buClr>
              <a:buSzPts val="2400"/>
            </a:pPr>
            <a:r>
              <a:rPr lang="pt-BR" sz="2400" b="1" dirty="0">
                <a:solidFill>
                  <a:srgbClr val="333333"/>
                </a:solidFill>
              </a:rPr>
              <a:t>Ocasionalmente</a:t>
            </a:r>
            <a:r>
              <a:rPr lang="pt-BR" sz="2400" dirty="0">
                <a:solidFill>
                  <a:srgbClr val="333333"/>
                </a:solidFill>
              </a:rPr>
              <a:t>, no entanto, a enzina acaba cortando o lugar errado, e esse é um dos principais obstáculos para um uso amplo do sistema.</a:t>
            </a:r>
            <a:endParaRPr sz="24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4" name="Google Shape;474;p32"/>
          <p:cNvSpPr txBox="1"/>
          <p:nvPr/>
        </p:nvSpPr>
        <p:spPr>
          <a:xfrm>
            <a:off x="3685079" y="8354636"/>
            <a:ext cx="13210605" cy="1121678"/>
          </a:xfrm>
          <a:prstGeom prst="rect">
            <a:avLst/>
          </a:prstGeom>
          <a:solidFill>
            <a:srgbClr val="F59EC9"/>
          </a:solidFill>
          <a:ln w="12700" cap="flat" cmpd="sng">
            <a:solidFill>
              <a:schemeClr val="accent6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16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endParaRPr sz="1600"/>
          </a:p>
          <a:p>
            <a:pPr>
              <a:buSzPts val="16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SzPts val="1600"/>
            </a:pP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SzPts val="1600"/>
            </a:pP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2.  </a:t>
            </a:r>
            <a:endParaRPr sz="1600"/>
          </a:p>
        </p:txBody>
      </p:sp>
      <p:sp>
        <p:nvSpPr>
          <p:cNvPr id="475" name="Google Shape;475;p32"/>
          <p:cNvSpPr/>
          <p:nvPr/>
        </p:nvSpPr>
        <p:spPr>
          <a:xfrm>
            <a:off x="4198302" y="8418366"/>
            <a:ext cx="12697382" cy="451292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https://innovativegenomics.org/blog/how-to-make-a-guide-rna-for-cas9/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76" name="Google Shape;476;p32"/>
          <p:cNvSpPr/>
          <p:nvPr/>
        </p:nvSpPr>
        <p:spPr>
          <a:xfrm>
            <a:off x="4198302" y="9025022"/>
            <a:ext cx="12697382" cy="451292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https://biocienciaforadehora.wordpress.com/2016/03/22/1424/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77" name="Google Shape;477;p32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32"/>
          <p:cNvSpPr/>
          <p:nvPr/>
        </p:nvSpPr>
        <p:spPr>
          <a:xfrm>
            <a:off x="294921" y="2073577"/>
            <a:ext cx="16344152" cy="1600388"/>
          </a:xfrm>
          <a:prstGeom prst="rect">
            <a:avLst/>
          </a:prstGeom>
          <a:solidFill>
            <a:srgbClr val="FBDEED"/>
          </a:solidFill>
          <a:ln w="38100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000"/>
            </a:pPr>
            <a:r>
              <a:rPr lang="pt-BR" sz="2400" b="1">
                <a:solidFill>
                  <a:schemeClr val="dk1"/>
                </a:solidFill>
              </a:rPr>
              <a:t>RESUMO</a:t>
            </a:r>
            <a:r>
              <a:rPr lang="pt-BR" sz="2400" b="1">
                <a:solidFill>
                  <a:srgbClr val="970F53"/>
                </a:solidFill>
              </a:rPr>
              <a:t>: Cas9</a:t>
            </a:r>
            <a:r>
              <a:rPr lang="pt-BR" sz="2400">
                <a:solidFill>
                  <a:srgbClr val="333333"/>
                </a:solidFill>
              </a:rPr>
              <a:t> </a:t>
            </a:r>
            <a:r>
              <a:rPr lang="pt-BR" sz="2400" b="1">
                <a:solidFill>
                  <a:srgbClr val="0432FF"/>
                </a:solidFill>
              </a:rPr>
              <a:t>é uma enzima que corta DNA</a:t>
            </a:r>
            <a:r>
              <a:rPr lang="pt-BR" sz="2400">
                <a:solidFill>
                  <a:srgbClr val="333333"/>
                </a:solidFill>
              </a:rPr>
              <a:t>, e </a:t>
            </a:r>
            <a:endParaRPr sz="2400"/>
          </a:p>
          <a:p>
            <a:pPr algn="just">
              <a:buClr>
                <a:srgbClr val="333333"/>
              </a:buClr>
              <a:buSzPts val="2000"/>
            </a:pPr>
            <a:r>
              <a:rPr lang="pt-BR" sz="2400" b="1">
                <a:solidFill>
                  <a:srgbClr val="333333"/>
                </a:solidFill>
              </a:rPr>
              <a:t>                   </a:t>
            </a:r>
            <a:r>
              <a:rPr lang="pt-BR" sz="2400" b="1">
                <a:solidFill>
                  <a:srgbClr val="FF0000"/>
                </a:solidFill>
              </a:rPr>
              <a:t>CRISPR é uma coleção de sequências de DNA que diz à </a:t>
            </a:r>
            <a:r>
              <a:rPr lang="pt-BR" sz="2400" b="1">
                <a:solidFill>
                  <a:srgbClr val="7030A0"/>
                </a:solidFill>
              </a:rPr>
              <a:t>Cas9 </a:t>
            </a:r>
            <a:r>
              <a:rPr lang="pt-BR" sz="2400" b="1">
                <a:solidFill>
                  <a:srgbClr val="FF0000"/>
                </a:solidFill>
              </a:rPr>
              <a:t>onde exatamente deve cortar</a:t>
            </a:r>
            <a:r>
              <a:rPr lang="pt-BR" sz="2400">
                <a:solidFill>
                  <a:srgbClr val="333333"/>
                </a:solidFill>
              </a:rPr>
              <a:t>. </a:t>
            </a:r>
            <a:endParaRPr sz="2400"/>
          </a:p>
          <a:p>
            <a:pPr algn="just">
              <a:buClr>
                <a:srgbClr val="333333"/>
              </a:buClr>
              <a:buSzPts val="2000"/>
            </a:pPr>
            <a:r>
              <a:rPr lang="pt-BR" sz="2400" b="1">
                <a:solidFill>
                  <a:srgbClr val="333333"/>
                </a:solidFill>
              </a:rPr>
              <a:t>Tudo o que os pesquisadores precisam fazer é fornecer à Cas9 a sequência correta, </a:t>
            </a:r>
            <a:r>
              <a:rPr lang="pt-BR" sz="2400" b="1" u="sng">
                <a:solidFill>
                  <a:srgbClr val="2E7115"/>
                </a:solidFill>
              </a:rPr>
              <a:t>chamada RNA guia</a:t>
            </a:r>
            <a:r>
              <a:rPr lang="pt-BR" sz="2400" b="1">
                <a:solidFill>
                  <a:srgbClr val="333333"/>
                </a:solidFill>
              </a:rPr>
              <a:t>, e pronto, podem cortar pedaços de sequências de DNA no genoma onde quiserem.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9" name="Google Shape;479;p32"/>
          <p:cNvSpPr txBox="1"/>
          <p:nvPr/>
        </p:nvSpPr>
        <p:spPr>
          <a:xfrm>
            <a:off x="240200" y="451407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3"/>
          <p:cNvPicPr preferRelativeResize="0"/>
          <p:nvPr/>
        </p:nvPicPr>
        <p:blipFill rotWithShape="1">
          <a:blip r:embed="rId3">
            <a:alphaModFix/>
          </a:blip>
          <a:srcRect l="4944" t="4979" r="7488"/>
          <a:stretch/>
        </p:blipFill>
        <p:spPr>
          <a:xfrm>
            <a:off x="3552858" y="927442"/>
            <a:ext cx="13573504" cy="7831426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5" name="Google Shape;485;p33"/>
          <p:cNvSpPr/>
          <p:nvPr/>
        </p:nvSpPr>
        <p:spPr>
          <a:xfrm>
            <a:off x="3552858" y="8826158"/>
            <a:ext cx="13573504" cy="49239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800"/>
            </a:pPr>
            <a:r>
              <a:rPr lang="pt-B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Fig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.: Esquema da Inserção de um fragmento de DNA usando a técnica CRISPR-CAS9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6" name="Google Shape;486;p33"/>
          <p:cNvSpPr/>
          <p:nvPr/>
        </p:nvSpPr>
        <p:spPr>
          <a:xfrm>
            <a:off x="213901" y="1062216"/>
            <a:ext cx="3202647" cy="6769880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800"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CRISPR-Cas9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67"/>
          </a:p>
          <a:p>
            <a:pPr algn="just">
              <a:buSzPts val="1800"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é a mais recente NOVIDADE que permite a inserção (clonagem) 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um fragmento de DNA em um vetor.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 também a </a:t>
            </a:r>
            <a:endParaRPr sz="1867"/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alteração de uma sequencia específica  de DNA.</a:t>
            </a:r>
            <a:endParaRPr sz="1867"/>
          </a:p>
          <a:p>
            <a:pPr algn="just">
              <a:buSzPts val="1600"/>
            </a:pP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 ser empregadas nesses processos varias células: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bactérias, 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leveduras e até</a:t>
            </a:r>
            <a:endParaRPr sz="1867"/>
          </a:p>
          <a:p>
            <a:pPr marL="381019" indent="-381019" algn="just">
              <a:buClr>
                <a:schemeClr val="dk1"/>
              </a:buClr>
              <a:buSzPts val="1600"/>
              <a:buFont typeface="Calibri"/>
              <a:buChar char="-"/>
            </a:pPr>
            <a:r>
              <a:rPr lang="pt-BR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células animais e ate humanas.</a:t>
            </a:r>
            <a:endParaRPr sz="2133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8" name="Google Shape;488;p33"/>
          <p:cNvSpPr txBox="1"/>
          <p:nvPr/>
        </p:nvSpPr>
        <p:spPr>
          <a:xfrm>
            <a:off x="213901" y="134610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54" y="1149932"/>
            <a:ext cx="6260752" cy="8603668"/>
          </a:xfrm>
          <a:prstGeom prst="rect">
            <a:avLst/>
          </a:prstGeom>
          <a:noFill/>
          <a:ln w="2857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4" name="Google Shape;494;p34"/>
          <p:cNvSpPr/>
          <p:nvPr/>
        </p:nvSpPr>
        <p:spPr>
          <a:xfrm>
            <a:off x="325990" y="862664"/>
            <a:ext cx="3227393" cy="697705"/>
          </a:xfrm>
          <a:prstGeom prst="rect">
            <a:avLst/>
          </a:prstGeom>
          <a:solidFill>
            <a:srgbClr val="FBDEED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rgbClr val="BF0000"/>
              </a:buClr>
              <a:buSzPts val="2800"/>
            </a:pPr>
            <a:r>
              <a:rPr lang="pt-BR" sz="3734">
                <a:solidFill>
                  <a:srgbClr val="BF0000"/>
                </a:solidFill>
                <a:latin typeface="Calibri"/>
                <a:ea typeface="Calibri"/>
                <a:cs typeface="Calibri"/>
                <a:sym typeface="Calibri"/>
              </a:rPr>
              <a:t>CRISPR/Cas9: </a:t>
            </a:r>
            <a:endParaRPr sz="3734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13089352" y="2129765"/>
            <a:ext cx="4059525" cy="7427689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2400"/>
            </a:pPr>
            <a:r>
              <a:rPr lang="pt-BR" sz="3200" b="1">
                <a:solidFill>
                  <a:srgbClr val="9437FF"/>
                </a:solidFill>
              </a:rPr>
              <a:t>CasX</a:t>
            </a:r>
            <a:r>
              <a:rPr lang="pt-BR" sz="2400" b="1">
                <a:solidFill>
                  <a:srgbClr val="9437FF"/>
                </a:solidFill>
              </a:rPr>
              <a:t> :</a:t>
            </a:r>
            <a:endParaRPr sz="1867"/>
          </a:p>
          <a:p>
            <a:pPr algn="just">
              <a:buSzPts val="800"/>
            </a:pPr>
            <a:endParaRPr sz="1067">
              <a:solidFill>
                <a:schemeClr val="dk1"/>
              </a:solidFill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pt-BR" sz="2400">
                <a:solidFill>
                  <a:schemeClr val="dk1"/>
                </a:solidFill>
              </a:rPr>
              <a:t>Uma</a:t>
            </a:r>
            <a:r>
              <a:rPr lang="pt-BR" sz="2400">
                <a:solidFill>
                  <a:srgbClr val="333333"/>
                </a:solidFill>
              </a:rPr>
              <a:t> nova proteína com propriedades bem similares à </a:t>
            </a:r>
            <a:r>
              <a:rPr lang="pt-BR" sz="2400" b="1">
                <a:solidFill>
                  <a:srgbClr val="FF0000"/>
                </a:solidFill>
              </a:rPr>
              <a:t>Cas9</a:t>
            </a:r>
            <a:r>
              <a:rPr lang="pt-BR" sz="2400">
                <a:solidFill>
                  <a:srgbClr val="333333"/>
                </a:solidFill>
              </a:rPr>
              <a:t> foi identificada mais recentemente, por </a:t>
            </a:r>
            <a:r>
              <a:rPr lang="pt-BR" sz="2400" b="1">
                <a:solidFill>
                  <a:srgbClr val="333333"/>
                </a:solidFill>
              </a:rPr>
              <a:t>Jill Banfield </a:t>
            </a:r>
            <a:r>
              <a:rPr lang="pt-BR" sz="2400">
                <a:solidFill>
                  <a:srgbClr val="333333"/>
                </a:solidFill>
              </a:rPr>
              <a:t>e </a:t>
            </a:r>
            <a:r>
              <a:rPr lang="pt-BR" sz="2400" b="1">
                <a:solidFill>
                  <a:srgbClr val="333333"/>
                </a:solidFill>
              </a:rPr>
              <a:t>Jennifer Doudna</a:t>
            </a:r>
            <a:r>
              <a:rPr lang="pt-BR" sz="2400">
                <a:solidFill>
                  <a:srgbClr val="333333"/>
                </a:solidFill>
              </a:rPr>
              <a:t>, (Universidade da Califórnia, Berkeley). </a:t>
            </a:r>
            <a:endParaRPr sz="1867"/>
          </a:p>
          <a:p>
            <a:pPr algn="just">
              <a:buSzPts val="1800"/>
            </a:pPr>
            <a:endParaRPr sz="2400">
              <a:solidFill>
                <a:srgbClr val="333333"/>
              </a:solidFill>
            </a:endParaRPr>
          </a:p>
          <a:p>
            <a:pPr algn="just">
              <a:buClr>
                <a:srgbClr val="9437FF"/>
              </a:buClr>
              <a:buSzPts val="1800"/>
            </a:pPr>
            <a:r>
              <a:rPr lang="pt-BR" sz="2400" b="1">
                <a:solidFill>
                  <a:srgbClr val="9437FF"/>
                </a:solidFill>
              </a:rPr>
              <a:t>CasX</a:t>
            </a:r>
            <a:r>
              <a:rPr lang="pt-BR" sz="2400">
                <a:solidFill>
                  <a:srgbClr val="333333"/>
                </a:solidFill>
              </a:rPr>
              <a:t> tem uma grande vantagem de ser  consideravelmente menor que  </a:t>
            </a:r>
            <a:r>
              <a:rPr lang="pt-BR" sz="2400" b="1">
                <a:solidFill>
                  <a:srgbClr val="FF0000"/>
                </a:solidFill>
              </a:rPr>
              <a:t>Cas9</a:t>
            </a:r>
            <a:r>
              <a:rPr lang="pt-BR" sz="2400">
                <a:solidFill>
                  <a:srgbClr val="333333"/>
                </a:solidFill>
              </a:rPr>
              <a:t>. </a:t>
            </a:r>
            <a:endParaRPr sz="1867"/>
          </a:p>
          <a:p>
            <a:pPr algn="just">
              <a:buClr>
                <a:srgbClr val="333333"/>
              </a:buClr>
              <a:buSzPts val="1800"/>
            </a:pPr>
            <a:r>
              <a:rPr lang="pt-BR" sz="2400">
                <a:solidFill>
                  <a:srgbClr val="333333"/>
                </a:solidFill>
              </a:rPr>
              <a:t>Considera-se que quando a intenção é infiltrar um editor genético forasteiro dentro de uma célula, quanto menor ele seja será melhor, e mais preciso ele se torna.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96" name="Google Shape;49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218" y="1671256"/>
            <a:ext cx="5680825" cy="3264842"/>
          </a:xfrm>
          <a:prstGeom prst="rect">
            <a:avLst/>
          </a:prstGeom>
          <a:noFill/>
          <a:ln w="9525" cap="flat" cmpd="sng">
            <a:solidFill>
              <a:srgbClr val="9437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7" name="Google Shape;497;p34"/>
          <p:cNvSpPr/>
          <p:nvPr/>
        </p:nvSpPr>
        <p:spPr>
          <a:xfrm>
            <a:off x="1351459" y="5064797"/>
            <a:ext cx="3227393" cy="2420677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Fonte: 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https://biocienciaforadehora.wordpress.com/2019/02/09/descoberto-editor-de-dna-que-pode-ser-ainda-melhor-que-o-crispr/</a:t>
            </a:r>
            <a:r>
              <a:rPr lang="pt-BR" sz="2133" u="sng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sp>
        <p:nvSpPr>
          <p:cNvPr id="498" name="Google Shape;498;p34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34"/>
          <p:cNvSpPr txBox="1"/>
          <p:nvPr/>
        </p:nvSpPr>
        <p:spPr>
          <a:xfrm>
            <a:off x="227218" y="214245"/>
            <a:ext cx="11306874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365778">
              <a:buSzPts val="1800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3. Como funciona a técnica CRISPR-CAS9</a:t>
            </a:r>
            <a:endParaRPr sz="1867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5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05" name="Google Shape;505;p35"/>
          <p:cNvSpPr txBox="1"/>
          <p:nvPr/>
        </p:nvSpPr>
        <p:spPr>
          <a:xfrm>
            <a:off x="0" y="117176"/>
            <a:ext cx="14281669" cy="567680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800"/>
            </a:pPr>
            <a:r>
              <a:rPr lang="pt-BR" sz="2800" b="1" dirty="0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2800" dirty="0"/>
          </a:p>
        </p:txBody>
      </p:sp>
      <p:sp>
        <p:nvSpPr>
          <p:cNvPr id="506" name="Google Shape;506;p3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35"/>
          <p:cNvSpPr/>
          <p:nvPr/>
        </p:nvSpPr>
        <p:spPr>
          <a:xfrm>
            <a:off x="291696" y="1358322"/>
            <a:ext cx="7711749" cy="3282836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457223" indent="-457223" algn="just">
              <a:buSzPts val="1800"/>
              <a:buFont typeface="Times"/>
              <a:buAutoNum type="arabicParenR"/>
            </a:pPr>
            <a:r>
              <a:rPr lang="pt-BR" sz="2400" b="1">
                <a:latin typeface="Times"/>
                <a:ea typeface="Times"/>
                <a:cs typeface="Times"/>
                <a:sym typeface="Times"/>
              </a:rPr>
              <a:t>1982 – Expressão de Insulina humana em </a:t>
            </a:r>
            <a:r>
              <a:rPr lang="pt-BR" sz="2400" b="1" i="1">
                <a:latin typeface="Times"/>
                <a:ea typeface="Times"/>
                <a:cs typeface="Times"/>
                <a:sym typeface="Times"/>
              </a:rPr>
              <a:t>E. coli</a:t>
            </a:r>
            <a:endParaRPr sz="1867"/>
          </a:p>
          <a:p>
            <a:pPr algn="just">
              <a:buSzPts val="800"/>
            </a:pPr>
            <a:endParaRPr sz="1067" b="1" i="1">
              <a:latin typeface="Times"/>
              <a:ea typeface="Times"/>
              <a:cs typeface="Times"/>
              <a:sym typeface="Times"/>
            </a:endParaRPr>
          </a:p>
          <a:p>
            <a:pPr algn="just">
              <a:buSzPts val="1800"/>
            </a:pPr>
            <a:r>
              <a:rPr lang="pt-BR" sz="2400">
                <a:latin typeface="Times"/>
                <a:ea typeface="Times"/>
                <a:cs typeface="Times"/>
                <a:sym typeface="Times"/>
              </a:rPr>
              <a:t>Foi o primeiro produto comercial obtido pela Tecnologia do DNA recombinante (</a:t>
            </a:r>
            <a:r>
              <a:rPr lang="pt-BR" sz="2400" b="1">
                <a:latin typeface="Times"/>
                <a:ea typeface="Times"/>
                <a:cs typeface="Times"/>
                <a:sym typeface="Times"/>
              </a:rPr>
              <a:t>TDR</a:t>
            </a:r>
            <a:r>
              <a:rPr lang="pt-BR" sz="2400">
                <a:latin typeface="Times"/>
                <a:ea typeface="Times"/>
                <a:cs typeface="Times"/>
                <a:sym typeface="Times"/>
              </a:rPr>
              <a:t>) e aprovado para uso em humanos em 1982 pelo Departamento FDA Americano (“USA Food and Drug Administration”). </a:t>
            </a:r>
            <a:endParaRPr sz="1867"/>
          </a:p>
          <a:p>
            <a:pPr marL="457223" indent="-389486" algn="just">
              <a:buSzPts val="800"/>
            </a:pPr>
            <a:endParaRPr sz="1067">
              <a:latin typeface="Times"/>
              <a:ea typeface="Times"/>
              <a:cs typeface="Times"/>
              <a:sym typeface="Times"/>
            </a:endParaRPr>
          </a:p>
          <a:p>
            <a:pPr algn="just">
              <a:buSzPts val="1600"/>
            </a:pPr>
            <a:r>
              <a:rPr lang="pt-BR" sz="2133" b="1">
                <a:latin typeface="Helvetica Neue"/>
                <a:ea typeface="Helvetica Neue"/>
                <a:cs typeface="Helvetica Neue"/>
                <a:sym typeface="Helvetica Neue"/>
              </a:rPr>
              <a:t>Bristow, A.F. 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Recombinant-DNA-derived insulin analogues as potentially useful therapeutic agents. </a:t>
            </a:r>
            <a:r>
              <a:rPr lang="pt-BR" sz="2133" i="1">
                <a:latin typeface="Helvetica Neue"/>
                <a:ea typeface="Helvetica Neue"/>
                <a:cs typeface="Helvetica Neue"/>
                <a:sym typeface="Helvetica Neue"/>
              </a:rPr>
              <a:t>Trends in Biotechnology </a:t>
            </a:r>
            <a:r>
              <a:rPr lang="pt-BR" sz="2133">
                <a:latin typeface="Helvetica Neue"/>
                <a:ea typeface="Helvetica Neue"/>
                <a:cs typeface="Helvetica Neue"/>
                <a:sym typeface="Helvetica Neue"/>
              </a:rPr>
              <a:t>11: 301-305, 1993. </a:t>
            </a:r>
            <a:endParaRPr sz="1867"/>
          </a:p>
        </p:txBody>
      </p:sp>
      <p:pic>
        <p:nvPicPr>
          <p:cNvPr id="508" name="Google Shape;508;p35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884" t="5600" r="2698" b="5741"/>
          <a:stretch/>
        </p:blipFill>
        <p:spPr>
          <a:xfrm>
            <a:off x="8691396" y="1261603"/>
            <a:ext cx="6809145" cy="3127148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9" name="Google Shape;509;p35"/>
          <p:cNvSpPr/>
          <p:nvPr/>
        </p:nvSpPr>
        <p:spPr>
          <a:xfrm>
            <a:off x="8648867" y="4333406"/>
            <a:ext cx="6851674" cy="615503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200"/>
            </a:pPr>
            <a:r>
              <a:rPr lang="pt-BR" sz="1600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Fg</a:t>
            </a:r>
            <a:r>
              <a:rPr lang="pt-BR" sz="1600">
                <a:latin typeface="Helvetica Neue"/>
                <a:ea typeface="Helvetica Neue"/>
                <a:cs typeface="Helvetica Neue"/>
                <a:sym typeface="Helvetica Neue"/>
              </a:rPr>
              <a:t>.: Representação esquemática de estratégias usadas para produzir insulina para fins terapêuticos. </a:t>
            </a:r>
            <a:endParaRPr sz="1867"/>
          </a:p>
        </p:txBody>
      </p:sp>
      <p:sp>
        <p:nvSpPr>
          <p:cNvPr id="510" name="Google Shape;510;p35"/>
          <p:cNvSpPr/>
          <p:nvPr/>
        </p:nvSpPr>
        <p:spPr>
          <a:xfrm>
            <a:off x="291695" y="4811719"/>
            <a:ext cx="8015713" cy="4761125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45A9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800"/>
            </a:pPr>
            <a:r>
              <a:rPr lang="pt-BR" sz="24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Hormônio Insulina</a:t>
            </a:r>
            <a:endParaRPr sz="1867" dirty="0">
              <a:solidFill>
                <a:srgbClr val="0432FF"/>
              </a:solidFill>
            </a:endParaRPr>
          </a:p>
          <a:p>
            <a:pPr algn="just"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Os diabéticos não produzem insulina  (regula a quantidade de glicose no sangue) de modo suficiente).</a:t>
            </a:r>
            <a:endParaRPr sz="1867" dirty="0"/>
          </a:p>
          <a:p>
            <a:pPr algn="just">
              <a:buSzPts val="1400"/>
            </a:pPr>
            <a:endParaRPr sz="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Em </a:t>
            </a:r>
            <a:r>
              <a:rPr lang="pt-BR" sz="1867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1978,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insulina era produzida a partir de pâncreas congelados de porcos e gado. Para isto, uma linha de vagões cheios chegavam a uma fábrica em Indiana/EUA. Para produzir 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453 </a:t>
            </a:r>
            <a:r>
              <a:rPr lang="pt-BR" sz="1867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 libra)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insulina, eram necessários</a:t>
            </a:r>
            <a:r>
              <a:rPr lang="pt-BR" sz="1867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3.630 kg</a:t>
            </a:r>
            <a:r>
              <a:rPr lang="pt-BR" sz="1867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(8.000 libras)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glândulas de pâncreas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de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23.500 animais. </a:t>
            </a:r>
            <a:endParaRPr sz="1867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800" dirty="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fabricante,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 Lilly </a:t>
            </a:r>
            <a:r>
              <a:rPr lang="pt-BR" sz="1867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precisava de 56 milhões de animais por ano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para atender à crescente demanda dos EUA. Então, buscaram uma nova alternativa para a produção de insulina.</a:t>
            </a:r>
            <a:endParaRPr sz="1867" dirty="0"/>
          </a:p>
          <a:p>
            <a:pPr algn="just">
              <a:buSzPts val="1400"/>
            </a:pPr>
            <a:endParaRPr sz="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pt-BR" sz="1867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Genentech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tinha o conhecimento necessário para fabricar insulina </a:t>
            </a:r>
            <a:r>
              <a:rPr lang="pt-BR" sz="1867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humana sintética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- em laboratórios, a partir de bactérias, usando sua tecnologia de DNA recombinante recentemente comprovada. </a:t>
            </a:r>
            <a:endParaRPr sz="1867" dirty="0"/>
          </a:p>
        </p:txBody>
      </p:sp>
      <p:sp>
        <p:nvSpPr>
          <p:cNvPr id="511" name="Google Shape;511;p35"/>
          <p:cNvSpPr txBox="1"/>
          <p:nvPr/>
        </p:nvSpPr>
        <p:spPr>
          <a:xfrm>
            <a:off x="291695" y="683913"/>
            <a:ext cx="7711749" cy="547226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2000"/>
            </a:pP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1. 1982</a:t>
            </a:r>
            <a:r>
              <a:rPr lang="pt-BR" sz="2667" dirty="0">
                <a:latin typeface="Times"/>
                <a:ea typeface="Times"/>
                <a:cs typeface="Times"/>
                <a:sym typeface="Times"/>
              </a:rPr>
              <a:t> – </a:t>
            </a: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Expressão de </a:t>
            </a:r>
            <a:r>
              <a:rPr lang="pt-BR" sz="2667" b="1" dirty="0">
                <a:solidFill>
                  <a:srgbClr val="0432FF"/>
                </a:solidFill>
                <a:latin typeface="Times"/>
                <a:ea typeface="Times"/>
                <a:cs typeface="Times"/>
                <a:sym typeface="Times"/>
              </a:rPr>
              <a:t>Insulina humana </a:t>
            </a: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em </a:t>
            </a:r>
            <a:r>
              <a:rPr lang="pt-BR" sz="2667" b="1" i="1" dirty="0">
                <a:latin typeface="Times"/>
                <a:ea typeface="Times"/>
                <a:cs typeface="Times"/>
                <a:sym typeface="Times"/>
              </a:rPr>
              <a:t>E. coli. </a:t>
            </a:r>
            <a:endParaRPr sz="1867" dirty="0"/>
          </a:p>
        </p:txBody>
      </p:sp>
      <p:pic>
        <p:nvPicPr>
          <p:cNvPr id="512" name="Google Shape;512;p3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5413" y="5347909"/>
            <a:ext cx="8015713" cy="4224935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18" name="Google Shape;518;p36"/>
          <p:cNvSpPr txBox="1"/>
          <p:nvPr/>
        </p:nvSpPr>
        <p:spPr>
          <a:xfrm>
            <a:off x="0" y="-30988"/>
            <a:ext cx="13044317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/>
          </a:p>
        </p:txBody>
      </p:sp>
      <p:sp>
        <p:nvSpPr>
          <p:cNvPr id="519" name="Google Shape;519;p36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297510" y="6732337"/>
            <a:ext cx="8677706" cy="2831430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 recombinante</a:t>
            </a:r>
            <a:endParaRPr sz="1867" dirty="0">
              <a:solidFill>
                <a:srgbClr val="7030A0"/>
              </a:solidFill>
            </a:endParaRPr>
          </a:p>
          <a:p>
            <a:pPr algn="just">
              <a:spcBef>
                <a:spcPts val="1600"/>
              </a:spcBef>
              <a:buSzPts val="16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Inicialmente, foi construída uma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cepa bacteriana não patogênica </a:t>
            </a:r>
            <a:r>
              <a:rPr lang="pt-BR" sz="16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K-12 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para a produção em larga escala de quimosina. Esta enzima recombinante era idêntica à proteína natural, custa menos e pode ser produzida em quantidades abundantes. 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Hoje, cerca de 60% do queijo duro dos EUA é produzido com quimosina geneticamente modificada. 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Em 1990, o FDA Americano (“USA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Food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and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Drug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 err="1">
                <a:latin typeface="Helvetica Neue"/>
                <a:ea typeface="Helvetica Neue"/>
                <a:cs typeface="Helvetica Neue"/>
                <a:sym typeface="Helvetica Neue"/>
              </a:rPr>
              <a:t>Administration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”) concedeu a quimosina recombinante o titulo “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Generally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Recognized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Safe” - (</a:t>
            </a:r>
            <a:r>
              <a:rPr lang="pt-BR" sz="1600" b="1" dirty="0" err="1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GRAS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</a:t>
            </a:r>
            <a:r>
              <a:rPr lang="pt-BR" sz="1600" dirty="0">
                <a:latin typeface="Helvetica Neue"/>
                <a:ea typeface="Helvetica Neue"/>
                <a:cs typeface="Helvetica Neue"/>
                <a:sym typeface="Helvetica Neue"/>
              </a:rPr>
              <a:t>atribuindo à esta proteína recombinante Grau de Segurança para consumo humano.</a:t>
            </a:r>
            <a:endParaRPr sz="1600" dirty="0"/>
          </a:p>
        </p:txBody>
      </p:sp>
      <p:sp>
        <p:nvSpPr>
          <p:cNvPr id="521" name="Google Shape;521;p36"/>
          <p:cNvSpPr txBox="1"/>
          <p:nvPr/>
        </p:nvSpPr>
        <p:spPr>
          <a:xfrm>
            <a:off x="368960" y="578573"/>
            <a:ext cx="6717857" cy="547226"/>
          </a:xfrm>
          <a:prstGeom prst="rect">
            <a:avLst/>
          </a:prstGeom>
          <a:solidFill>
            <a:srgbClr val="DEF7D5"/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algn="just">
              <a:buSzPts val="2000"/>
            </a:pP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2. </a:t>
            </a:r>
            <a:r>
              <a:rPr lang="pt-BR" sz="2667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pt-BR" sz="2667" b="1" dirty="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1990</a:t>
            </a:r>
            <a:r>
              <a:rPr lang="pt-BR" sz="2667" dirty="0">
                <a:solidFill>
                  <a:srgbClr val="0070C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pt-BR" sz="2667" dirty="0">
                <a:latin typeface="Times"/>
                <a:ea typeface="Times"/>
                <a:cs typeface="Times"/>
                <a:sym typeface="Times"/>
              </a:rPr>
              <a:t>– </a:t>
            </a:r>
            <a:r>
              <a:rPr lang="pt-BR" sz="2667" b="1" dirty="0">
                <a:latin typeface="Times"/>
                <a:ea typeface="Times"/>
                <a:cs typeface="Times"/>
                <a:sym typeface="Times"/>
              </a:rPr>
              <a:t>Expressão de c-DNA de Quimosina</a:t>
            </a:r>
            <a:endParaRPr sz="2667" b="1" i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367310" y="1226829"/>
            <a:ext cx="6013438" cy="2995962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600"/>
            </a:pPr>
            <a:r>
              <a:rPr lang="pt-BR" sz="2133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2133" b="1" dirty="0"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lang="pt-BR" sz="2133" dirty="0">
                <a:latin typeface="Helvetica Neue"/>
                <a:ea typeface="Helvetica Neue"/>
                <a:cs typeface="Helvetica Neue"/>
                <a:sym typeface="Helvetica Neue"/>
              </a:rPr>
              <a:t>coalho para a produção de queijos </a:t>
            </a:r>
            <a:endParaRPr sz="1867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Encontrada no 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coalho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, é uma enzima necessária para a fabricação de queijos. Foi o </a:t>
            </a:r>
            <a:r>
              <a:rPr lang="pt-BR" sz="1867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primeiro </a:t>
            </a:r>
            <a:r>
              <a:rPr lang="pt-BR" sz="1867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aditivo alimentar geneticamente modificado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usado comercialmente.</a:t>
            </a:r>
            <a:endParaRPr sz="1867" dirty="0"/>
          </a:p>
          <a:p>
            <a:pPr algn="just">
              <a:spcBef>
                <a:spcPts val="800"/>
              </a:spcBef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Tradicionalmente, era obtida do coalho, uma preparação derivada do quarto estômago de bezerros alimentados com leite. </a:t>
            </a:r>
            <a:endParaRPr sz="18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9243272" y="906507"/>
            <a:ext cx="7996873" cy="8704897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A2A2A"/>
              </a:buClr>
              <a:buSzPts val="1600"/>
            </a:pPr>
            <a:r>
              <a:rPr lang="pt-BR" sz="1800" b="1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Atualmente</a:t>
            </a:r>
            <a:r>
              <a:rPr lang="pt-BR" sz="1600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a maior parte de coalho (coagulante) utilizada em todo mundo é produzida </a:t>
            </a:r>
            <a:r>
              <a:rPr lang="pt-BR" sz="1600" b="1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por </a:t>
            </a:r>
            <a:r>
              <a:rPr lang="pt-BR" sz="1800" b="1" dirty="0">
                <a:solidFill>
                  <a:srgbClr val="7030A0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leveduras, fungos </a:t>
            </a:r>
            <a:r>
              <a:rPr lang="pt-BR" sz="1800" b="1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ou </a:t>
            </a:r>
            <a:r>
              <a:rPr lang="pt-BR" sz="1800" b="1" dirty="0">
                <a:solidFill>
                  <a:srgbClr val="0432FF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bactérias geneticamente modificadas </a:t>
            </a:r>
            <a:r>
              <a:rPr lang="pt-BR" sz="1600" b="1" dirty="0">
                <a:solidFill>
                  <a:srgbClr val="0432FF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pt-BR" sz="1600" b="1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OGM)</a:t>
            </a:r>
            <a:r>
              <a:rPr lang="pt-BR" sz="1600" dirty="0">
                <a:solidFill>
                  <a:srgbClr val="2A2A2A"/>
                </a:solidFill>
                <a:highlight>
                  <a:srgbClr val="FFFF00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eliminando os problemas de proteólise acentuada de coquetéis enzimáticos mais antigos derivados de microrganismos.</a:t>
            </a:r>
            <a:endParaRPr lang="pt-BR"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600"/>
              </a:spcBef>
              <a:buClr>
                <a:srgbClr val="2A2A2A"/>
              </a:buClr>
              <a:buSzPts val="1400"/>
            </a:pPr>
            <a:endParaRPr lang="pt-BR" sz="800" b="1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600"/>
              </a:spcBef>
              <a:buClr>
                <a:srgbClr val="2A2A2A"/>
              </a:buClr>
              <a:buSzPts val="1400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Coagulante para queijos contendo 100% de quimosina (100% pura) é produzido por clones recombinantes de:</a:t>
            </a:r>
          </a:p>
          <a:p>
            <a:pPr marL="285750" indent="-285750" algn="just">
              <a:spcBef>
                <a:spcPts val="600"/>
              </a:spcBef>
              <a:buClr>
                <a:srgbClr val="2A2A2A"/>
              </a:buClr>
              <a:buSzPts val="1400"/>
              <a:buFontTx/>
              <a:buChar char="-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Bactérias (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Escherichia coli, Kluyveromyces lactis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285750" indent="-285750" algn="just">
              <a:spcBef>
                <a:spcPts val="600"/>
              </a:spcBef>
              <a:buClr>
                <a:srgbClr val="2A2A2A"/>
              </a:buClr>
              <a:buSzPts val="1400"/>
              <a:buFontTx/>
              <a:buChar char="-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Leveduras (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 cerevisiae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Pichia pastoris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), e </a:t>
            </a:r>
          </a:p>
          <a:p>
            <a:pPr marL="285750" indent="-285750" algn="just">
              <a:spcBef>
                <a:spcPts val="600"/>
              </a:spcBef>
              <a:buClr>
                <a:srgbClr val="2A2A2A"/>
              </a:buClr>
              <a:buSzPts val="1400"/>
              <a:buFontTx/>
              <a:buChar char="-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Fungos filamentosos (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Aspergillus niger var awamori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  <a:r>
              <a:rPr lang="pt-BR" sz="1600" b="1" i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b="1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400"/>
            </a:pPr>
            <a:endParaRPr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rgbClr val="2A2A2A"/>
              </a:buClr>
              <a:buSzPts val="1600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Construção de clones recombinantes que expressam quimosina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2A2A2A"/>
              </a:buClr>
              <a:buSzPts val="14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genes que se expressam a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em estômago de ruminantes foram clonados em vetores de expressão e empregados na transformação genética de microrganismos hospedeiros. Os </a:t>
            </a:r>
            <a:r>
              <a:rPr lang="pt-BR" sz="1600" b="1" dirty="0" err="1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OGMs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são cultivados nos volumes desejados ilimitadamente e a enzima é purificada.</a:t>
            </a:r>
            <a:endParaRPr sz="1600" dirty="0"/>
          </a:p>
          <a:p>
            <a:pPr algn="just">
              <a:spcBef>
                <a:spcPts val="800"/>
              </a:spcBef>
              <a:buSzPts val="1400"/>
            </a:pPr>
            <a:endParaRPr sz="1600" b="1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800"/>
              </a:spcBef>
              <a:buClr>
                <a:srgbClr val="7030A0"/>
              </a:buClr>
              <a:buSzPts val="1400"/>
            </a:pP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que foi empregado o c-DNA do gene da quimosina ?  </a:t>
            </a:r>
            <a:endParaRPr sz="1600" dirty="0">
              <a:solidFill>
                <a:srgbClr val="2A2A2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7030A0"/>
              </a:buClr>
              <a:buSzPts val="1400"/>
            </a:pP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Você sabe o que é </a:t>
            </a:r>
            <a:r>
              <a:rPr lang="pt-BR" sz="1600" b="1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c-DNA?</a:t>
            </a: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 dirty="0"/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É o DNA sintetizado a partir de uma molécula de mRNA (RNA mensageiro) cujos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íntrons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(sequencias interagências não traduzidas) já foram removidos, ou seja, o mRNA já passou pelo processo de “splicing”. Esta reação é catalisada pela ”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enzima transcriptase reversa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600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endParaRPr sz="1600" dirty="0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 </a:t>
            </a:r>
            <a:r>
              <a:rPr lang="pt-BR" sz="1600" b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c-DNA da quimosina 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foi empregado porque:</a:t>
            </a:r>
            <a:endParaRPr sz="1600" dirty="0"/>
          </a:p>
          <a:p>
            <a:pPr algn="just"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1) genes de eucariotos multicelulares têm “íntrons” e </a:t>
            </a:r>
            <a:r>
              <a:rPr lang="pt-BR" sz="1600" i="1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E. coli </a:t>
            </a: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processa “íntrons”, ou seja não faz “splicing”;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7030A0"/>
              </a:buClr>
              <a:buSzPts val="1400"/>
            </a:pPr>
            <a:r>
              <a:rPr lang="pt-BR" sz="1600" dirty="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O m-RNA da quimosina pode ser mais facilmente obtido no estomago dos ruminantes (onde é expresso), do que seria a seleção de genes do genoma completo deles. </a:t>
            </a:r>
            <a:endParaRPr sz="1600" dirty="0"/>
          </a:p>
        </p:txBody>
      </p:sp>
      <p:sp>
        <p:nvSpPr>
          <p:cNvPr id="524" name="Google Shape;524;p36"/>
          <p:cNvSpPr/>
          <p:nvPr/>
        </p:nvSpPr>
        <p:spPr>
          <a:xfrm>
            <a:off x="358169" y="4470292"/>
            <a:ext cx="6011714" cy="1949201"/>
          </a:xfrm>
          <a:prstGeom prst="rect">
            <a:avLst/>
          </a:prstGeom>
          <a:solidFill>
            <a:srgbClr val="FBFEE5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A2A2A"/>
              </a:buClr>
              <a:buSzPts val="1400"/>
            </a:pP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bezerros e quimosina microbiana</a:t>
            </a:r>
            <a:endParaRPr sz="1600" dirty="0"/>
          </a:p>
          <a:p>
            <a:pPr algn="just">
              <a:spcBef>
                <a:spcPts val="800"/>
              </a:spcBef>
              <a:buClr>
                <a:srgbClr val="2A2A2A"/>
              </a:buClr>
              <a:buSzPts val="1400"/>
            </a:pP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quantidade de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quimosina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que se consegue obter de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bezerros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é sempre inferior às exigências de mercado, e a maioria das proteases presentes em coalhos de origem </a:t>
            </a:r>
            <a:r>
              <a:rPr lang="pt-BR" sz="1600" b="1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fúngica</a:t>
            </a:r>
            <a:r>
              <a:rPr lang="pt-BR" sz="1600" dirty="0">
                <a:solidFill>
                  <a:srgbClr val="2A2A2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não se mostra muito adequada para a fabricação de alguns tipos de queijo, devido à alta atividade proteolítica e pouca especificidade.  </a:t>
            </a:r>
            <a:endParaRPr sz="1600" dirty="0"/>
          </a:p>
        </p:txBody>
      </p:sp>
      <p:sp>
        <p:nvSpPr>
          <p:cNvPr id="525" name="Google Shape;525;p36"/>
          <p:cNvSpPr/>
          <p:nvPr/>
        </p:nvSpPr>
        <p:spPr>
          <a:xfrm>
            <a:off x="6648804" y="1125799"/>
            <a:ext cx="2442940" cy="5456187"/>
          </a:xfrm>
          <a:prstGeom prst="rect">
            <a:avLst/>
          </a:prstGeom>
          <a:solidFill>
            <a:srgbClr val="EDFEFF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SzPts val="1000"/>
            </a:pPr>
            <a:endParaRPr sz="1333" dirty="0">
              <a:solidFill>
                <a:srgbClr val="2B3F5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buClr>
                <a:srgbClr val="2B3F50"/>
              </a:buClr>
              <a:buSzPts val="1000"/>
            </a:pPr>
            <a:r>
              <a:rPr lang="pt-BR" sz="1333" dirty="0">
                <a:solidFill>
                  <a:srgbClr val="2B3F50"/>
                </a:solidFill>
                <a:latin typeface="Roboto"/>
                <a:ea typeface="Roboto"/>
                <a:cs typeface="Roboto"/>
                <a:sym typeface="Roboto"/>
              </a:rPr>
              <a:t>Os coagulantes são o que há de mais moderno e seguro para coagulação de leite para a produção de queijos. Eles contêm uma substância (enzima, chamada quimosina), capaz de coagular o leite, oferecendo um excelente rendimento na produção de queijos, </a:t>
            </a:r>
            <a:endParaRPr sz="1333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6" name="Google Shape;526;p36"/>
          <p:cNvPicPr preferRelativeResize="0"/>
          <p:nvPr/>
        </p:nvPicPr>
        <p:blipFill rotWithShape="1">
          <a:blip r:embed="rId3">
            <a:alphaModFix/>
          </a:blip>
          <a:srcRect l="36812" r="38312"/>
          <a:stretch/>
        </p:blipFill>
        <p:spPr>
          <a:xfrm>
            <a:off x="7201067" y="1244805"/>
            <a:ext cx="1136902" cy="3059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7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32" name="Google Shape;532;p37"/>
          <p:cNvSpPr txBox="1"/>
          <p:nvPr/>
        </p:nvSpPr>
        <p:spPr>
          <a:xfrm>
            <a:off x="0" y="-50999"/>
            <a:ext cx="13044317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487704">
              <a:buSzPts val="2000"/>
            </a:pPr>
            <a:r>
              <a:rPr lang="pt-BR" sz="2667" b="1" dirty="0">
                <a:latin typeface="Helvetica Neue"/>
                <a:ea typeface="Helvetica Neue"/>
                <a:cs typeface="Helvetica Neue"/>
                <a:sym typeface="Helvetica Neue"/>
              </a:rPr>
              <a:t>4. Inovações: Alguns produtos derivados da Engenharia Genética bacteriana</a:t>
            </a:r>
            <a:endParaRPr sz="1867" dirty="0"/>
          </a:p>
        </p:txBody>
      </p:sp>
      <p:sp>
        <p:nvSpPr>
          <p:cNvPr id="533" name="Google Shape;533;p3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534" name="Google Shape;534;p37"/>
          <p:cNvGraphicFramePr/>
          <p:nvPr>
            <p:extLst>
              <p:ext uri="{D42A27DB-BD31-4B8C-83A1-F6EECF244321}">
                <p14:modId xmlns:p14="http://schemas.microsoft.com/office/powerpoint/2010/main" val="4281307963"/>
              </p:ext>
            </p:extLst>
          </p:nvPr>
        </p:nvGraphicFramePr>
        <p:xfrm>
          <a:off x="359732" y="546827"/>
          <a:ext cx="16869447" cy="9177018"/>
        </p:xfrm>
        <a:graphic>
          <a:graphicData uri="http://schemas.openxmlformats.org/drawingml/2006/table">
            <a:tbl>
              <a:tblPr firstRow="1" firstCol="1" bandRow="1">
                <a:noFill/>
                <a:tableStyleId>{79BEF30B-F9A2-41D9-A868-ED6FCB34DBB5}</a:tableStyleId>
              </a:tblPr>
              <a:tblGrid>
                <a:gridCol w="203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4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805">
                <a:tc gridSpan="3">
                  <a:txBody>
                    <a:bodyPr/>
                    <a:lstStyle/>
                    <a:p>
                      <a:pPr marL="274320" marR="0" lvl="0" indent="0" algn="just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pt-BR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Plantas Transgênicas  e algumas Aplicações da TDR em cultivo de Plantas</a:t>
                      </a:r>
                    </a:p>
                  </a:txBody>
                  <a:tcPr marL="91436" marR="91436" marT="0" marB="0">
                    <a:solidFill>
                      <a:srgbClr val="BEEF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99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</a:rPr>
                        <a:t>Plantas  resistentes aos insetos</a:t>
                      </a:r>
                      <a:endParaRPr sz="1600" b="1" u="none" strike="noStrike" cap="none" dirty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u="none" strike="noStrike" cap="none" dirty="0"/>
                        <a:t> 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1" i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Bacillus thuringiensis </a:t>
                      </a: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 uma bactéria que produz naturalmente uma proteína (</a:t>
                      </a: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toxina </a:t>
                      </a:r>
                      <a:r>
                        <a:rPr lang="pt-BR" sz="1600" b="1" u="none" strike="noStrike" cap="none" dirty="0" err="1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Bt</a:t>
                      </a: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 com propriedades inseticidas. </a:t>
                      </a:r>
                      <a:endParaRPr sz="1600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bactéria tem sido aplicada às culturas como uma estratégia de </a:t>
                      </a:r>
                      <a:r>
                        <a:rPr lang="pt-BR" sz="1600" b="1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controle de insetos </a:t>
                      </a: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há muitos anos, e essa prática tem sido amplamente adotada na agricultura e jardinagem. </a:t>
                      </a:r>
                      <a:endParaRPr sz="1600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Recentemente, foram desenvolvidas </a:t>
                      </a: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plantas que expressam uma forma recombinante da proteína bacteriana</a:t>
                      </a: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que pode efetivamente controlar alguns predadores de insetos. </a:t>
                      </a:r>
                      <a:endParaRPr sz="1600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Helvetica Neue"/>
                        <a:buNone/>
                      </a:pPr>
                      <a:endParaRPr sz="1600" u="none" strike="noStrike" cap="none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 questões ambientais associadas ao uso dessas culturas transgênicas não foram totalmente resolvidas. </a:t>
                      </a:r>
                      <a:endParaRPr sz="1600" dirty="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Helvetica Neue"/>
                        <a:buNone/>
                      </a:pPr>
                      <a:r>
                        <a:rPr lang="pt-BR" sz="1600" u="none" strike="noStrike" cap="none" dirty="0"/>
                        <a:t>Obs.: Há muita coisa sendo feita tendo como base a proteína cristal de </a:t>
                      </a:r>
                      <a:r>
                        <a:rPr lang="pt-BR" sz="1600" i="1" u="none" strike="noStrike" cap="none" dirty="0"/>
                        <a:t>B. thuringiensis </a:t>
                      </a:r>
                      <a:r>
                        <a:rPr lang="pt-BR" sz="1600" u="none" strike="noStrike" cap="none" dirty="0"/>
                        <a:t>(BT): proteção contra insetos, proteção contra congelamento</a:t>
                      </a:r>
                      <a:endParaRPr sz="1600" dirty="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168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i="1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</a:t>
                      </a: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600" b="1" dirty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  a </a:t>
                      </a:r>
                      <a:endParaRPr sz="1600" b="1" dirty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bactéria </a:t>
                      </a:r>
                      <a:endParaRPr sz="1600" b="1" dirty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“ice-</a:t>
                      </a:r>
                      <a:r>
                        <a:rPr lang="pt-BR" sz="1600" b="1" i="0" u="none" strike="noStrike" cap="none" dirty="0" err="1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minus</a:t>
                      </a: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” </a:t>
                      </a:r>
                      <a:endParaRPr sz="1600" b="1" u="none" strike="noStrike" cap="none" dirty="0">
                        <a:solidFill>
                          <a:srgbClr val="0432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1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é uma bactéria que não produz uma proteína de superfície chamada "</a:t>
                      </a:r>
                      <a:r>
                        <a:rPr lang="pt-BR" sz="1600" b="1" i="0" u="none" strike="noStrike" cap="none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ice-plus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" ("ativa a nucleação do gelo"). 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Quando ocorre queda de temperatura, este fato incita o desenvolvimento de geadas, levando ao congelando de brotos de plantas. 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 TDR permitiu a construção de cepas </a:t>
                      </a:r>
                      <a:r>
                        <a:rPr lang="pt-BR" sz="1600" b="0" i="1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P. syringae </a:t>
                      </a:r>
                      <a:r>
                        <a:rPr lang="pt-BR" sz="1600" b="0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“</a:t>
                      </a: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ice-</a:t>
                      </a:r>
                      <a:r>
                        <a:rPr lang="pt-BR" sz="1600" b="1" i="0" u="none" strike="noStrike" cap="none" dirty="0" err="1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minus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”, fornecendo um ambiente menos favorável para a formação de gelo.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Isto foi desenvolvido como um produto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comercial conhecido como </a:t>
                      </a:r>
                      <a:r>
                        <a:rPr lang="pt-BR" sz="1600" b="1" i="0" u="none" strike="noStrike" cap="none" dirty="0" err="1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Frostban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Os testes de campo em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1987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foram a primeira liberação de um OGM no meio ambiente. O teste foi muito controverso e levou à formação da política de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biotecnologia dos EUA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  <a:endParaRPr sz="1600" dirty="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b="0" i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      Pseudomonas syringae</a:t>
                      </a:r>
                      <a:r>
                        <a:rPr lang="pt-BR" sz="1600" b="0" i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60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</a:rPr>
                        <a:t>Plantas  resistentes a herbicidas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 dirty="0"/>
                        <a:t>Foram desenvolvidas variedades comerciais de importantes culturas agrícolas (incluindo </a:t>
                      </a:r>
                      <a:r>
                        <a:rPr lang="pt-BR" sz="1600" b="1" u="none" strike="noStrike" cap="none" dirty="0"/>
                        <a:t>soja</a:t>
                      </a:r>
                      <a:r>
                        <a:rPr lang="pt-BR" sz="1600" u="none" strike="noStrike" cap="none" dirty="0"/>
                        <a:t>, </a:t>
                      </a:r>
                      <a:r>
                        <a:rPr lang="pt-BR" sz="1600" b="1" u="none" strike="noStrike" cap="none" dirty="0"/>
                        <a:t>milho, sorgo</a:t>
                      </a:r>
                      <a:r>
                        <a:rPr lang="pt-BR" sz="1600" u="none" strike="noStrike" cap="none" dirty="0"/>
                        <a:t>, </a:t>
                      </a:r>
                      <a:r>
                        <a:rPr lang="pt-BR" sz="1600" b="1" u="none" strike="noStrike" cap="none" dirty="0"/>
                        <a:t>canola</a:t>
                      </a:r>
                      <a:r>
                        <a:rPr lang="pt-BR" sz="1600" u="none" strike="noStrike" cap="none" dirty="0"/>
                        <a:t>, </a:t>
                      </a:r>
                      <a:r>
                        <a:rPr lang="pt-BR" sz="1600" b="1" u="none" strike="noStrike" cap="none" dirty="0"/>
                        <a:t>alfafa</a:t>
                      </a:r>
                      <a:r>
                        <a:rPr lang="pt-BR" sz="1600" u="none" strike="noStrike" cap="none" dirty="0"/>
                        <a:t>, </a:t>
                      </a:r>
                      <a:r>
                        <a:rPr lang="pt-BR" sz="1600" b="1" u="none" strike="noStrike" cap="none" dirty="0"/>
                        <a:t>algodão</a:t>
                      </a:r>
                      <a:r>
                        <a:rPr lang="pt-BR" sz="1600" u="none" strike="noStrike" cap="none" dirty="0"/>
                        <a:t>) que incorporam um gene recombinante que resulta em resistência ao </a:t>
                      </a:r>
                      <a:r>
                        <a:rPr lang="pt-BR" sz="1600" b="1" u="none" strike="noStrike" cap="none" dirty="0"/>
                        <a:t>herbicida glifosato </a:t>
                      </a:r>
                      <a:r>
                        <a:rPr lang="pt-BR" sz="1600" u="none" strike="noStrike" cap="none" dirty="0"/>
                        <a:t>(nome comercial </a:t>
                      </a:r>
                      <a:r>
                        <a:rPr lang="pt-BR" sz="1600" b="1" u="none" strike="noStrike" cap="none" dirty="0" err="1"/>
                        <a:t>Roundup</a:t>
                      </a:r>
                      <a:r>
                        <a:rPr lang="pt-BR" sz="1600" u="none" strike="noStrike" cap="none" dirty="0"/>
                        <a:t>) e simplifica o controle de ervas daninhas pelo glifosato aplicação. Essas culturas estão de uso comercial comum em vários países.</a:t>
                      </a:r>
                      <a:endParaRPr sz="1600" dirty="0"/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endParaRPr sz="1600" b="1" u="none" strike="noStrike" cap="none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/>
                        <a:t>herbicida glifosato 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DEF7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905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</a:rPr>
                        <a:t>Arroz</a:t>
                      </a:r>
                      <a:r>
                        <a:rPr lang="pt-BR" sz="1600" b="1" u="none" strike="noStrike" cap="none" dirty="0"/>
                        <a:t> </a:t>
                      </a: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</a:rPr>
                        <a:t>dourado</a:t>
                      </a:r>
                      <a:endParaRPr sz="1600" b="1" u="none" strike="noStrike" cap="none" dirty="0">
                        <a:solidFill>
                          <a:srgbClr val="0432FF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(Golden Rice)</a:t>
                      </a:r>
                      <a:endParaRPr sz="1600" b="1" u="none" strike="noStrike" cap="none" dirty="0">
                        <a:solidFill>
                          <a:srgbClr val="0432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pt-BR" sz="1600" u="none" strike="noStrike" cap="none" dirty="0"/>
                        <a:t>Uma variedade </a:t>
                      </a:r>
                      <a:r>
                        <a:rPr lang="pt-BR" sz="1600" b="1" u="none" strike="noStrike" cap="none" dirty="0"/>
                        <a:t>recombinante de arroz</a:t>
                      </a:r>
                      <a:r>
                        <a:rPr lang="pt-BR" sz="1600" u="none" strike="noStrike" cap="none" dirty="0"/>
                        <a:t> que foi projetada para expressar as enzimas responsáveis ​​pela biossíntese de </a:t>
                      </a:r>
                      <a:r>
                        <a:rPr lang="pt-BR" sz="1600" b="1" u="none" strike="noStrike" cap="none" dirty="0">
                          <a:solidFill>
                            <a:srgbClr val="0432FF"/>
                          </a:solidFill>
                        </a:rPr>
                        <a:t>β-caroteno</a:t>
                      </a:r>
                      <a:r>
                        <a:rPr lang="pt-BR" sz="1600" u="none" strike="noStrike" cap="none" dirty="0">
                          <a:solidFill>
                            <a:srgbClr val="0432FF"/>
                          </a:solidFill>
                        </a:rPr>
                        <a:t> (</a:t>
                      </a:r>
                      <a:r>
                        <a:rPr lang="pt-BR" sz="1600" b="0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um precursor da </a:t>
                      </a:r>
                      <a:r>
                        <a:rPr lang="pt-BR" sz="1600" b="1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vitamina A</a:t>
                      </a:r>
                      <a:r>
                        <a:rPr lang="pt-BR" sz="1600" b="0" i="0" u="none" strike="noStrike" cap="none" dirty="0">
                          <a:solidFill>
                            <a:srgbClr val="0432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), </a:t>
                      </a:r>
                      <a:r>
                        <a:rPr lang="pt-BR" sz="1600" u="none" strike="noStrike" cap="none" dirty="0"/>
                        <a:t>em suas partes comestíveis. Essa variedade de arroz é uma promessa substancial para reduzir a incidência de deficiência de vitamina A na população mundial. O arroz dourado não está atualmente em uso, enquanto se aguarda a resolução de questões regulatórias e de propriedade intelectual.</a:t>
                      </a:r>
                      <a:endParaRPr sz="1600" u="none" strike="noStrike" cap="none" dirty="0"/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6" marR="91436" marT="0" marB="0">
                    <a:solidFill>
                      <a:srgbClr val="EDF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35" name="Google Shape;5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0261" y="1085284"/>
            <a:ext cx="4150345" cy="17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7" descr="A picture containing display, table, differe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0187" y="4542785"/>
            <a:ext cx="3910419" cy="244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7" descr="A close up of a bott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4317" y="6889318"/>
            <a:ext cx="683538" cy="158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14124" y="8128789"/>
            <a:ext cx="2342543" cy="1698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21538" y="526522"/>
            <a:ext cx="7239346" cy="834069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1800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Em </a:t>
            </a:r>
            <a:r>
              <a:rPr lang="pt-BR" sz="1800" b="1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1946,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Lederberg e Tatum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perceberam que estavam diante de um novo mecanismo de transferência de material genético entre bactérias.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8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Eles trabalhavam com dois mutantes auxotróficos da bactéria </a:t>
            </a:r>
            <a:r>
              <a:rPr lang="pt-BR" sz="1600" i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E. coli.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Mutantes auxotróficos crescem em meio completo, pois estes contêm hidrolisado de proteínas; e somente crescem em  em meio mineral quando estes são suplementados com os devidos aminoácidos.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14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Experimento: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Incubaram os dois mutantes auxotróficos juntos em um único tubo que continha meio completo. Após o cultivo, semearam uma alíquota em meio mineral. Surpreendentemente, observaram crescimento de algumas colônias.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SzPts val="800"/>
            </a:pPr>
            <a:endParaRPr sz="8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 que fizeram para entender o que estava ocorrendo?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432FF"/>
              </a:buClr>
              <a:buSzPts val="1400"/>
            </a:pPr>
            <a:r>
              <a:rPr lang="pt-BR" sz="1600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Resposta: Experimento do Tubo em U. --&gt; Premio Nobel !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- Construíram um “</a:t>
            </a: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Tubo em </a:t>
            </a:r>
            <a:r>
              <a:rPr lang="pt-BR" sz="1600" b="1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(este foi o “equipamento”) com uma membrana semipermeável no fundo, que permita a passagem de DNA, mas não permitia a passagem de células bacterianas que são bem maiores;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Os dois mutantes foram semeados em meio liquido completo, cada um deles de um lado do “Tubo em </a:t>
            </a:r>
            <a:r>
              <a:rPr lang="pt-BR" sz="16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;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Após o cultivo, alíquotas de ambos os lados do tubo foram semeadas em meio mínimo sólido.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SzPts val="8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Resultado: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ts val="1400"/>
              <a:buFont typeface="Helvetica Neue"/>
              <a:buChar char="-"/>
            </a:pP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Alíquotas coletadas de nenhum do “Tubo em </a:t>
            </a:r>
            <a:r>
              <a:rPr lang="pt-BR" sz="1600" dirty="0" err="1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U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”  originaram colônias em meio mínimo sólido.  </a:t>
            </a: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Não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foi observada qualquer transferência de material genético. 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SzPts val="1400"/>
            </a:pP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rgbClr val="0432FF"/>
              </a:buClr>
              <a:buSzPts val="1600"/>
            </a:pPr>
            <a:r>
              <a:rPr lang="pt-BR" sz="16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 de </a:t>
            </a:r>
            <a:r>
              <a:rPr lang="pt-BR" sz="1600" b="1" u="sng" dirty="0">
                <a:solidFill>
                  <a:srgbClr val="0432FF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Lederberg e Tatum </a:t>
            </a:r>
            <a:endParaRPr sz="1600" u="sng" dirty="0">
              <a:solidFill>
                <a:srgbClr val="0432FF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algn="just">
              <a:buClr>
                <a:schemeClr val="dk1"/>
              </a:buClr>
              <a:buSzPts val="1400"/>
            </a:pPr>
            <a:r>
              <a:rPr lang="pt-BR" sz="16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Para que ocorra este tipo de </a:t>
            </a:r>
            <a:r>
              <a:rPr lang="pt-BR" sz="1600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transferência de material genético entre bactérias é necessário o contato intimo entre ambas as células bacterianas.  Chamaram este novo mecanismo de “CONJUGAÇÃO BACTERIANA” .</a:t>
            </a:r>
            <a:endParaRPr sz="1600" b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247653" y="-1005202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6650" t="3844" r="6638" b="10239"/>
          <a:stretch/>
        </p:blipFill>
        <p:spPr>
          <a:xfrm rot="-5400000">
            <a:off x="8904547" y="5247919"/>
            <a:ext cx="1927718" cy="38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ch7f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6020" y="1127731"/>
            <a:ext cx="3860133" cy="4473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ch7f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11233" y="1127731"/>
            <a:ext cx="4075558" cy="427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12511233" y="5410328"/>
            <a:ext cx="4410040" cy="400059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800" dirty="0">
                <a:solidFill>
                  <a:schemeClr val="dk1"/>
                </a:solidFill>
              </a:rPr>
              <a:t>A Conjugação </a:t>
            </a:r>
            <a:r>
              <a:rPr lang="pt-BR" sz="1800" u="sng" dirty="0">
                <a:solidFill>
                  <a:schemeClr val="dk1"/>
                </a:solidFill>
              </a:rPr>
              <a:t>NÃO</a:t>
            </a:r>
            <a:r>
              <a:rPr lang="pt-BR" sz="1800" dirty="0">
                <a:solidFill>
                  <a:schemeClr val="dk1"/>
                </a:solidFill>
              </a:rPr>
              <a:t>  ocorre </a:t>
            </a:r>
            <a:endParaRPr sz="1800" dirty="0"/>
          </a:p>
        </p:txBody>
      </p:sp>
      <p:sp>
        <p:nvSpPr>
          <p:cNvPr id="107" name="Google Shape;107;p4"/>
          <p:cNvSpPr/>
          <p:nvPr/>
        </p:nvSpPr>
        <p:spPr>
          <a:xfrm>
            <a:off x="7900658" y="5562115"/>
            <a:ext cx="4196916" cy="400059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pt-BR" sz="1800" dirty="0">
                <a:solidFill>
                  <a:schemeClr val="dk1"/>
                </a:solidFill>
              </a:rPr>
              <a:t>A Conjugação ocorre </a:t>
            </a:r>
            <a:endParaRPr sz="1800" dirty="0"/>
          </a:p>
        </p:txBody>
      </p:sp>
      <p:sp>
        <p:nvSpPr>
          <p:cNvPr id="108" name="Google Shape;108;p4"/>
          <p:cNvSpPr/>
          <p:nvPr/>
        </p:nvSpPr>
        <p:spPr>
          <a:xfrm>
            <a:off x="11836153" y="7001987"/>
            <a:ext cx="5037292" cy="1107945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b="1" dirty="0">
                <a:solidFill>
                  <a:schemeClr val="dk1"/>
                </a:solidFill>
              </a:rPr>
              <a:t>Fig.: Bactérias realizando conjugação. </a:t>
            </a:r>
            <a:r>
              <a:rPr lang="pt-BR" sz="1600" dirty="0">
                <a:solidFill>
                  <a:schemeClr val="dk1"/>
                </a:solidFill>
              </a:rPr>
              <a:t>Para que ocorra a conjugação bacteriana é necessário que haja contato intimo entre duas bactérias e que estas estejam viáveis.</a:t>
            </a:r>
            <a:endParaRPr sz="1867" dirty="0"/>
          </a:p>
        </p:txBody>
      </p:sp>
      <p:sp>
        <p:nvSpPr>
          <p:cNvPr id="109" name="Google Shape;109;p4"/>
          <p:cNvSpPr/>
          <p:nvPr/>
        </p:nvSpPr>
        <p:spPr>
          <a:xfrm>
            <a:off x="7900658" y="8076287"/>
            <a:ext cx="8972787" cy="1631165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Posteriormente se verificou: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- que bactérias capazes de fazer conjugação têm plasmídeos conjugativos;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- Somente alguns plasmídeos são conjugativos.</a:t>
            </a:r>
            <a:endParaRPr sz="1867" dirty="0"/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endParaRPr sz="800" dirty="0">
              <a:solidFill>
                <a:schemeClr val="dk1"/>
              </a:solidFill>
            </a:endParaRPr>
          </a:p>
          <a:p>
            <a:pPr algn="just">
              <a:spcBef>
                <a:spcPts val="267"/>
              </a:spcBef>
              <a:buClr>
                <a:schemeClr val="dk1"/>
              </a:buClr>
              <a:buSzPts val="1200"/>
            </a:pPr>
            <a:r>
              <a:rPr lang="pt-BR" sz="1600" dirty="0">
                <a:solidFill>
                  <a:schemeClr val="dk1"/>
                </a:solidFill>
              </a:rPr>
              <a:t>Assim, as clonagens realizadas em “Engenharia Genética” busca-se trabalhar com plasmídeos não conjugativos, visando a sua não distribuição pelo meio ambiente.</a:t>
            </a:r>
            <a:endParaRPr sz="1867" dirty="0"/>
          </a:p>
        </p:txBody>
      </p:sp>
      <p:sp>
        <p:nvSpPr>
          <p:cNvPr id="110" name="Google Shape;110;p4"/>
          <p:cNvSpPr/>
          <p:nvPr/>
        </p:nvSpPr>
        <p:spPr>
          <a:xfrm rot="-304180">
            <a:off x="9704353" y="135392"/>
            <a:ext cx="3828912" cy="677058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1800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Outro mecanismo de transferência de material  GENÉTICO !</a:t>
            </a:r>
            <a:endParaRPr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"/>
          <p:cNvSpPr txBox="1">
            <a:spLocks noGrp="1"/>
          </p:cNvSpPr>
          <p:nvPr>
            <p:ph type="title"/>
          </p:nvPr>
        </p:nvSpPr>
        <p:spPr>
          <a:xfrm>
            <a:off x="-154703" y="1552937"/>
            <a:ext cx="2926169" cy="46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b" anchorCtr="0">
            <a:normAutofit fontScale="90000"/>
          </a:bodyPr>
          <a:lstStyle/>
          <a:p>
            <a:pPr>
              <a:buSzPct val="100000"/>
            </a:pPr>
            <a:r>
              <a:rPr lang="pt-BR" sz="1867" dirty="0"/>
              <a:t>Instituto de Ciências Biomédicas USP</a:t>
            </a:r>
            <a:endParaRPr dirty="0"/>
          </a:p>
        </p:txBody>
      </p:sp>
      <p:pic>
        <p:nvPicPr>
          <p:cNvPr id="544" name="Google Shape;544;p38" descr="page1image198356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28" y="17684"/>
            <a:ext cx="2015429" cy="1412202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8"/>
          <p:cNvSpPr txBox="1"/>
          <p:nvPr/>
        </p:nvSpPr>
        <p:spPr>
          <a:xfrm>
            <a:off x="6883610" y="-3394865"/>
            <a:ext cx="203206" cy="71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lnSpc>
                <a:spcPct val="233333"/>
              </a:lnSpc>
              <a:buSzPts val="1200"/>
            </a:pPr>
            <a:r>
              <a:rPr lang="pt-BR" sz="1600">
                <a:latin typeface="Times"/>
                <a:ea typeface="Times"/>
                <a:cs typeface="Times"/>
                <a:sym typeface="Times"/>
              </a:rPr>
              <a:t> </a:t>
            </a:r>
            <a:endParaRPr sz="1867"/>
          </a:p>
        </p:txBody>
      </p:sp>
      <p:sp>
        <p:nvSpPr>
          <p:cNvPr id="546" name="Google Shape;546;p38"/>
          <p:cNvSpPr txBox="1"/>
          <p:nvPr/>
        </p:nvSpPr>
        <p:spPr>
          <a:xfrm>
            <a:off x="2693311" y="800484"/>
            <a:ext cx="11306874" cy="711437"/>
          </a:xfrm>
          <a:prstGeom prst="rect">
            <a:avLst/>
          </a:prstGeom>
          <a:solidFill>
            <a:srgbClr val="FEF9D6"/>
          </a:solidFill>
          <a:ln w="127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 algn="ctr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1867"/>
          </a:p>
        </p:txBody>
      </p:sp>
      <p:sp>
        <p:nvSpPr>
          <p:cNvPr id="547" name="Google Shape;547;p38"/>
          <p:cNvSpPr txBox="1"/>
          <p:nvPr/>
        </p:nvSpPr>
        <p:spPr>
          <a:xfrm>
            <a:off x="2671921" y="1863387"/>
            <a:ext cx="10972043" cy="547226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>
              <a:buSzPts val="2000"/>
            </a:pPr>
            <a:r>
              <a:rPr lang="pt-BR" sz="2667" b="1">
                <a:latin typeface="Helvetica Neue"/>
                <a:ea typeface="Helvetica Neue"/>
                <a:cs typeface="Helvetica Neue"/>
                <a:sym typeface="Helvetica Neue"/>
              </a:rPr>
              <a:t>5. Questões </a:t>
            </a:r>
            <a:endParaRPr sz="1867"/>
          </a:p>
        </p:txBody>
      </p:sp>
      <p:sp>
        <p:nvSpPr>
          <p:cNvPr id="548" name="Google Shape;548;p38"/>
          <p:cNvSpPr txBox="1"/>
          <p:nvPr/>
        </p:nvSpPr>
        <p:spPr>
          <a:xfrm rot="-733809">
            <a:off x="12630385" y="8386555"/>
            <a:ext cx="4745034" cy="629235"/>
          </a:xfrm>
          <a:prstGeom prst="rect">
            <a:avLst/>
          </a:prstGeom>
          <a:solidFill>
            <a:srgbClr val="73FDFF">
              <a:alpha val="30980"/>
            </a:srgbClr>
          </a:solidFill>
          <a:ln>
            <a:noFill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2400"/>
            </a:pPr>
            <a:r>
              <a:rPr lang="pt-BR" sz="3200" b="1">
                <a:latin typeface="Calibri"/>
                <a:ea typeface="Calibri"/>
                <a:cs typeface="Calibri"/>
                <a:sym typeface="Calibri"/>
              </a:rPr>
              <a:t>Obrigada por sua atenção !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9" name="Google Shape;549;p38" descr="page13image372987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35986">
            <a:off x="-20171" y="6522133"/>
            <a:ext cx="2578949" cy="1934212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8"/>
          <p:cNvSpPr/>
          <p:nvPr/>
        </p:nvSpPr>
        <p:spPr>
          <a:xfrm>
            <a:off x="2671921" y="2564988"/>
            <a:ext cx="10972043" cy="6114444"/>
          </a:xfrm>
          <a:prstGeom prst="rect">
            <a:avLst/>
          </a:prstGeom>
          <a:noFill/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457223" indent="-457223" algn="just"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Como foi demonstrado que o material genético é o DNA?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23" indent="-457223"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O que são enzimas de restrição? Cite um exemplo. 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Como podem ser construídas as moléculas de plasmídeos recombinantes?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Qual é o mecanismo de transferência de DNA mais empregado para construir clones recombinantes de bactérias? Qual é a bactéria empregada como hospedeira com maior frequência? Como a inserção de plasmídeos recombinantes pode ser feita nesta bactéria hospedeira?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spcBef>
                <a:spcPts val="1600"/>
              </a:spcBef>
              <a:buSzPts val="1800"/>
              <a:buFont typeface="Helvetica Neue"/>
              <a:buAutoNum type="arabicPeriod"/>
            </a:pPr>
            <a:r>
              <a:rPr lang="pt-BR" sz="2400">
                <a:latin typeface="Helvetica Neue"/>
                <a:ea typeface="Helvetica Neue"/>
                <a:cs typeface="Helvetica Neue"/>
                <a:sym typeface="Helvetica Neue"/>
              </a:rPr>
              <a:t>Cite um exemplo de um produto hoje em dia no mercado que é produto da Tecnologia do DNA recombinante (TDR). Os produtos derivados da TDR podem ser empregados em várias áreas, como: saúde humana ou animal, melhoramento das condições de cultivos vegetais, etc? Comente, argumentando se Sim ou Não. Argumente se a TDR é (ou não é) muito custosa e, assim, somente é empregada para a obtenção de proteínas recombinantes para uso na área de saúde humana e animal.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643901" y="10516151"/>
            <a:ext cx="15563206" cy="1025936"/>
          </a:xfrm>
          <a:prstGeom prst="rect">
            <a:avLst/>
          </a:prstGeom>
          <a:solidFill>
            <a:srgbClr val="FBDEED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2400"/>
            </a:pPr>
            <a:r>
              <a:rPr lang="pt-BR" sz="3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1967: DNA ligase </a:t>
            </a:r>
            <a:r>
              <a:rPr lang="pt-BR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descoberta - trabalhos com bacteriófagos lambda 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pt-BR" sz="2667">
                <a:latin typeface="Helvetica Neue"/>
                <a:ea typeface="Helvetica Neue"/>
                <a:cs typeface="Helvetica Neue"/>
                <a:sym typeface="Helvetica Neue"/>
              </a:rPr>
              <a:t>Martin Gellert)</a:t>
            </a:r>
            <a:r>
              <a:rPr lang="pt-BR" sz="26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66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2942" y="2190307"/>
            <a:ext cx="4789103" cy="72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03659" y="1532867"/>
            <a:ext cx="9748737" cy="1600388"/>
          </a:xfrm>
          <a:prstGeom prst="rect">
            <a:avLst/>
          </a:prstGeom>
          <a:solidFill>
            <a:srgbClr val="7030A0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lt1"/>
              </a:buClr>
              <a:buSzPts val="2400"/>
            </a:pP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1951</a:t>
            </a:r>
            <a:r>
              <a:rPr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criação do termo “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Engenharia Genética</a:t>
            </a:r>
            <a:r>
              <a:rPr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” (“Genetic Engineering”) por 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Jack Williamson </a:t>
            </a:r>
            <a:r>
              <a:rPr lang="pt-BR" sz="26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(1908-2006), </a:t>
            </a:r>
            <a:r>
              <a:rPr lang="pt-BR" sz="3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 sua novela ficcional “Gragon’s Island” </a:t>
            </a:r>
            <a:endParaRPr sz="3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34178" y="30522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20" name="Google Shape;120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98493">
            <a:off x="5173686" y="4833364"/>
            <a:ext cx="1513726" cy="189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 rot="347629">
            <a:off x="6891902" y="4743702"/>
            <a:ext cx="2023771" cy="779522"/>
          </a:xfrm>
          <a:custGeom>
            <a:avLst/>
            <a:gdLst/>
            <a:ahLst/>
            <a:cxnLst/>
            <a:rect l="l" t="t" r="r" b="b"/>
            <a:pathLst>
              <a:path w="1517782" h="584775" fill="none" extrusionOk="0">
                <a:moveTo>
                  <a:pt x="0" y="0"/>
                </a:moveTo>
                <a:cubicBezTo>
                  <a:pt x="253438" y="-11264"/>
                  <a:pt x="372507" y="24690"/>
                  <a:pt x="536283" y="0"/>
                </a:cubicBezTo>
                <a:cubicBezTo>
                  <a:pt x="700059" y="-24690"/>
                  <a:pt x="880425" y="22738"/>
                  <a:pt x="1057388" y="0"/>
                </a:cubicBezTo>
                <a:cubicBezTo>
                  <a:pt x="1234352" y="-22738"/>
                  <a:pt x="1352999" y="13296"/>
                  <a:pt x="1517782" y="0"/>
                </a:cubicBezTo>
                <a:cubicBezTo>
                  <a:pt x="1578083" y="179062"/>
                  <a:pt x="1502987" y="303915"/>
                  <a:pt x="1517782" y="584775"/>
                </a:cubicBezTo>
                <a:cubicBezTo>
                  <a:pt x="1317006" y="641164"/>
                  <a:pt x="1196532" y="537792"/>
                  <a:pt x="1042210" y="584775"/>
                </a:cubicBezTo>
                <a:cubicBezTo>
                  <a:pt x="887888" y="631758"/>
                  <a:pt x="785568" y="555140"/>
                  <a:pt x="536283" y="584775"/>
                </a:cubicBezTo>
                <a:cubicBezTo>
                  <a:pt x="286998" y="614410"/>
                  <a:pt x="199987" y="533985"/>
                  <a:pt x="0" y="584775"/>
                </a:cubicBezTo>
                <a:cubicBezTo>
                  <a:pt x="-3168" y="301565"/>
                  <a:pt x="42541" y="244936"/>
                  <a:pt x="0" y="0"/>
                </a:cubicBezTo>
                <a:close/>
              </a:path>
              <a:path w="1517782" h="584775" extrusionOk="0">
                <a:moveTo>
                  <a:pt x="0" y="0"/>
                </a:moveTo>
                <a:cubicBezTo>
                  <a:pt x="106445" y="-35383"/>
                  <a:pt x="283195" y="39857"/>
                  <a:pt x="490750" y="0"/>
                </a:cubicBezTo>
                <a:cubicBezTo>
                  <a:pt x="698305" y="-39857"/>
                  <a:pt x="817101" y="9186"/>
                  <a:pt x="951143" y="0"/>
                </a:cubicBezTo>
                <a:cubicBezTo>
                  <a:pt x="1085185" y="-9186"/>
                  <a:pt x="1335592" y="22182"/>
                  <a:pt x="1517782" y="0"/>
                </a:cubicBezTo>
                <a:cubicBezTo>
                  <a:pt x="1564438" y="227626"/>
                  <a:pt x="1508277" y="341921"/>
                  <a:pt x="1517782" y="584775"/>
                </a:cubicBezTo>
                <a:cubicBezTo>
                  <a:pt x="1383804" y="638905"/>
                  <a:pt x="1223884" y="539172"/>
                  <a:pt x="1042210" y="584775"/>
                </a:cubicBezTo>
                <a:cubicBezTo>
                  <a:pt x="860536" y="630378"/>
                  <a:pt x="680700" y="544506"/>
                  <a:pt x="505927" y="584775"/>
                </a:cubicBezTo>
                <a:cubicBezTo>
                  <a:pt x="331154" y="625044"/>
                  <a:pt x="160612" y="541827"/>
                  <a:pt x="0" y="584775"/>
                </a:cubicBezTo>
                <a:cubicBezTo>
                  <a:pt x="-62046" y="459023"/>
                  <a:pt x="1525" y="217936"/>
                  <a:pt x="0" y="0"/>
                </a:cubicBezTo>
                <a:close/>
              </a:path>
            </a:pathLst>
          </a:custGeom>
          <a:solidFill>
            <a:srgbClr val="FBDEED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b="1">
                <a:solidFill>
                  <a:srgbClr val="9437FF"/>
                </a:solidFill>
                <a:latin typeface="Ayuthaya"/>
                <a:ea typeface="Ayuthaya"/>
                <a:cs typeface="Ayuthaya"/>
                <a:sym typeface="Ayuthaya"/>
              </a:rPr>
              <a:t>Nossa!...</a:t>
            </a:r>
            <a:endParaRPr sz="1867"/>
          </a:p>
          <a:p>
            <a:pPr algn="just">
              <a:buClr>
                <a:srgbClr val="9437FF"/>
              </a:buClr>
              <a:buSzPts val="1600"/>
            </a:pPr>
            <a:r>
              <a:rPr lang="pt-BR" sz="2133" b="1">
                <a:solidFill>
                  <a:srgbClr val="9437FF"/>
                </a:solidFill>
                <a:latin typeface="Ayuthaya"/>
                <a:ea typeface="Ayuthaya"/>
                <a:cs typeface="Ayuthaya"/>
                <a:sym typeface="Ayuthaya"/>
              </a:rPr>
              <a:t>que coisa!  </a:t>
            </a:r>
            <a:endParaRPr sz="2133" b="1">
              <a:solidFill>
                <a:srgbClr val="9437FF"/>
              </a:solidFill>
              <a:latin typeface="Ayuthaya"/>
              <a:ea typeface="Ayuthaya"/>
              <a:cs typeface="Ayuthaya"/>
              <a:sym typeface="Ayuthay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223154" y="940023"/>
            <a:ext cx="6837565" cy="1805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dupla dupla hélice do DNA</a:t>
            </a:r>
          </a:p>
          <a:p>
            <a:pPr algn="just">
              <a:buClr>
                <a:srgbClr val="0432FF"/>
              </a:buClr>
              <a:buSzPts val="1600"/>
            </a:pPr>
            <a:r>
              <a:rPr lang="pt-BR" sz="20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1955</a:t>
            </a: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lang="pt-BR" sz="2000" dirty="0"/>
          </a:p>
          <a:p>
            <a:pPr algn="just">
              <a:buClr>
                <a:schemeClr val="dk1"/>
              </a:buClr>
              <a:buSzPts val="1600"/>
            </a:pP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e Crick propuseram que a molécula do DNA tem estrutura em dupla hélice</a:t>
            </a:r>
          </a:p>
          <a:p>
            <a:pPr algn="just">
              <a:buClr>
                <a:schemeClr val="dk1"/>
              </a:buClr>
              <a:buSzPts val="1600"/>
            </a:pPr>
            <a:endParaRPr lang="pt-BR" sz="800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teoria foi construída com base em </a:t>
            </a:r>
            <a:r>
              <a:rPr lang="pt-BR" sz="20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conhecimentos</a:t>
            </a: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pt-BR" sz="2000" dirty="0"/>
          </a:p>
        </p:txBody>
      </p:sp>
      <p:sp>
        <p:nvSpPr>
          <p:cNvPr id="128" name="Google Shape;128;p6"/>
          <p:cNvSpPr txBox="1"/>
          <p:nvPr/>
        </p:nvSpPr>
        <p:spPr>
          <a:xfrm>
            <a:off x="223154" y="6056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29" name="Google Shape;129;p6"/>
          <p:cNvSpPr/>
          <p:nvPr/>
        </p:nvSpPr>
        <p:spPr>
          <a:xfrm>
            <a:off x="194515" y="2944593"/>
            <a:ext cx="7258283" cy="1785246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r>
              <a:rPr lang="pt-BR" sz="1800" b="1" u="sng" dirty="0">
                <a:latin typeface="Helvetica Neue"/>
                <a:ea typeface="Helvetica Neue"/>
                <a:cs typeface="Helvetica Neue"/>
                <a:sym typeface="Helvetica Neue"/>
              </a:rPr>
              <a:t>1) Conhecimento dos blocos construtores do DN</a:t>
            </a:r>
            <a:r>
              <a:rPr lang="pt-BR" sz="2133" b="1" u="sng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Contém três tipos de componentes químicos: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fosfato,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um açúcar (desoxirribose) e Fig.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quatro bases nitrogenadas (adenina, timina</a:t>
            </a:r>
            <a:r>
              <a:rPr lang="pt-BR" sz="1867">
                <a:latin typeface="Helvetica Neue"/>
                <a:ea typeface="Helvetica Neue"/>
                <a:cs typeface="Helvetica Neue"/>
                <a:sym typeface="Helvetica Neue"/>
              </a:rPr>
              <a:t>, citosina,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guanina)</a:t>
            </a: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144188" y="6980733"/>
            <a:ext cx="8644554" cy="2462162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>
              <a:buClr>
                <a:srgbClr val="202122"/>
              </a:buClr>
              <a:buSzPts val="1600"/>
            </a:pP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Os resultados de difração de Raios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Rosalind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Franklin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b="1" dirty="0">
                <a:solidFill>
                  <a:srgbClr val="202122"/>
                </a:solidFill>
              </a:rPr>
              <a:t>Raios-</a:t>
            </a:r>
            <a:r>
              <a:rPr lang="pt-BR" sz="1600" b="1" dirty="0" err="1">
                <a:solidFill>
                  <a:srgbClr val="202122"/>
                </a:solidFill>
              </a:rPr>
              <a:t>X</a:t>
            </a:r>
            <a:r>
              <a:rPr lang="pt-BR" sz="1600" dirty="0">
                <a:solidFill>
                  <a:srgbClr val="202122"/>
                </a:solidFill>
              </a:rPr>
              <a:t> foram disparados nas fibras de DNA purificado. A analise da dispersão destes raios nas fibras foram captadas em um filme fotográfico.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Neste filme, os raios formam pontos e a interpretação da dispersão destes pontos pode ser analisada empregando-se cálculos matemáticos.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Esta dispersão forma um ângulo e fornece informações sobre a posição de um ou de um grupo de átomos na molécula de DNA.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endParaRPr lang="pt-BR" sz="800" u="sng" dirty="0">
              <a:solidFill>
                <a:srgbClr val="202122"/>
              </a:solidFill>
            </a:endParaRPr>
          </a:p>
          <a:p>
            <a:pPr algn="just">
              <a:buClr>
                <a:srgbClr val="202122"/>
              </a:buClr>
              <a:buSzPts val="1400"/>
            </a:pPr>
            <a:r>
              <a:rPr lang="pt-BR" sz="1600" u="sng" dirty="0">
                <a:solidFill>
                  <a:srgbClr val="202122"/>
                </a:solidFill>
              </a:rPr>
              <a:t>Conclusão permitida por esta técnica</a:t>
            </a:r>
            <a:r>
              <a:rPr lang="pt-BR" sz="1600" dirty="0">
                <a:solidFill>
                  <a:srgbClr val="202122"/>
                </a:solidFill>
              </a:rPr>
              <a:t>: O DNA é uma molécula helicoidal, longa e fina, contendo duas partes similares que são paralelas e correm ao longo da molécula.</a:t>
            </a:r>
            <a:endParaRPr sz="1600" dirty="0"/>
          </a:p>
        </p:txBody>
      </p:sp>
      <p:sp>
        <p:nvSpPr>
          <p:cNvPr id="132" name="Google Shape;132;p6"/>
          <p:cNvSpPr/>
          <p:nvPr/>
        </p:nvSpPr>
        <p:spPr>
          <a:xfrm>
            <a:off x="194515" y="5107591"/>
            <a:ext cx="7258283" cy="433530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1800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Regras de </a:t>
            </a:r>
            <a:r>
              <a:rPr lang="pt-BR" sz="1800" b="1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endParaRPr lang="pt-BR" sz="18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endParaRPr sz="5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Erwin </a:t>
            </a:r>
            <a:r>
              <a:rPr lang="pt-BR" sz="1867" b="1" dirty="0" err="1"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havia relatado que a quantidade de nucleotídeos apresenta uma proporção numa mesma espécie. Assim,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número de timinas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 é aproximadamente o mesmo de adeninas (A)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numero de citosinas (C) é aproximadamente o mesmo de guaninas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</a:p>
          <a:p>
            <a:pPr marL="381019" indent="-381019" algn="just">
              <a:buSzPts val="1400"/>
              <a:buFont typeface="Helvetica Neue"/>
              <a:buChar char="-"/>
            </a:pPr>
            <a:endParaRPr sz="800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Mas a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A+T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não é necessariamente igual à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C+G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e essa proporção varia nos organismos diferentes: 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Ex.: </a:t>
            </a:r>
            <a:r>
              <a:rPr lang="pt-BR" sz="1867" dirty="0">
                <a:solidFill>
                  <a:srgbClr val="0070C0"/>
                </a:solidFill>
              </a:rPr>
              <a:t>No DNA humano, há 30% de adenina, 30,3% de timina; e. 19,5% de guanina e 19,9% de citosina</a:t>
            </a:r>
            <a:r>
              <a:rPr lang="pt-BR" sz="1867" dirty="0">
                <a:solidFill>
                  <a:srgbClr val="202122"/>
                </a:solidFill>
              </a:rPr>
              <a:t>. </a:t>
            </a:r>
            <a:endParaRPr sz="1867" dirty="0"/>
          </a:p>
          <a:p>
            <a:pPr marL="381019" indent="-381019" algn="just">
              <a:buClr>
                <a:srgbClr val="202122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rgbClr val="C00000"/>
                </a:solidFill>
              </a:rPr>
              <a:t>Ex.: No DNA do rato há 28,6% de adenina, 28,4% de timina; e 21,4% de guanina e 21,5% de citosina.</a:t>
            </a:r>
            <a:endParaRPr sz="1867" dirty="0">
              <a:solidFill>
                <a:srgbClr val="C00000"/>
              </a:solidFill>
            </a:endParaRPr>
          </a:p>
        </p:txBody>
      </p:sp>
      <p:sp>
        <p:nvSpPr>
          <p:cNvPr id="137" name="Google Shape;137;p6"/>
          <p:cNvSpPr/>
          <p:nvPr/>
        </p:nvSpPr>
        <p:spPr>
          <a:xfrm rot="-304180">
            <a:off x="9550182" y="623657"/>
            <a:ext cx="4229026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 </a:t>
            </a:r>
            <a:r>
              <a:rPr lang="pt-BR" sz="2133" dirty="0" err="1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qfinal</a:t>
            </a: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qual é a estrutura do DNA?  </a:t>
            </a:r>
            <a:endParaRPr sz="1867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43284A-F0E8-C34C-828C-4672B0023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FRANKLIN, Rosalind. - ei2014 - Ilustres da Ciência">
            <a:extLst>
              <a:ext uri="{FF2B5EF4-FFF2-40B4-BE49-F238E27FC236}">
                <a16:creationId xmlns:a16="http://schemas.microsoft.com/office/drawing/2014/main" id="{2A7000DE-926F-BB4F-B2B2-AF5DB02D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23" y="1786472"/>
            <a:ext cx="6161327" cy="36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DB505E9-A481-6E42-B7EC-3AC60AC9297D}"/>
              </a:ext>
            </a:extLst>
          </p:cNvPr>
          <p:cNvSpPr/>
          <p:nvPr/>
        </p:nvSpPr>
        <p:spPr>
          <a:xfrm>
            <a:off x="8979978" y="5436582"/>
            <a:ext cx="253863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err="1">
                <a:latin typeface="Times New Roman" panose="02020603050405020304" pitchFamily="18" charset="0"/>
              </a:rPr>
              <a:t>Rosalind</a:t>
            </a:r>
            <a:r>
              <a:rPr lang="pt-BR" sz="1600" dirty="0">
                <a:latin typeface="Times New Roman" panose="02020603050405020304" pitchFamily="18" charset="0"/>
              </a:rPr>
              <a:t> Franklin 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C8BA8D-F738-8040-A41D-43932C0AE19F}"/>
              </a:ext>
            </a:extLst>
          </p:cNvPr>
          <p:cNvSpPr/>
          <p:nvPr/>
        </p:nvSpPr>
        <p:spPr>
          <a:xfrm>
            <a:off x="11664695" y="5508625"/>
            <a:ext cx="3508455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+mn-lt"/>
              </a:rPr>
              <a:t>Foto da difração</a:t>
            </a:r>
            <a:r>
              <a:rPr lang="pt-BR" dirty="0">
                <a:latin typeface="Times New Roman" panose="02020603050405020304" pitchFamily="18" charset="0"/>
              </a:rPr>
              <a:t> de raios-</a:t>
            </a:r>
            <a:r>
              <a:rPr lang="pt-BR" dirty="0" err="1">
                <a:latin typeface="Times New Roman" panose="02020603050405020304" pitchFamily="18" charset="0"/>
              </a:rPr>
              <a:t>X</a:t>
            </a:r>
            <a:r>
              <a:rPr lang="pt-BR" dirty="0">
                <a:latin typeface="Times New Roman" panose="02020603050405020304" pitchFamily="18" charset="0"/>
              </a:rPr>
              <a:t> de uma molécula purificada de DNA mostrando padrões que permitiram a determinação das distâncias entre as bases </a:t>
            </a:r>
            <a:r>
              <a:rPr lang="pt-BR" dirty="0" err="1">
                <a:latin typeface="Times New Roman" panose="02020603050405020304" pitchFamily="18" charset="0"/>
              </a:rPr>
              <a:t>A,T,C,G</a:t>
            </a:r>
            <a:r>
              <a:rPr lang="pt-BR" dirty="0">
                <a:latin typeface="Times New Roman" panose="02020603050405020304" pitchFamily="18" charset="0"/>
              </a:rPr>
              <a:t> constituintes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0" y="-1613939"/>
            <a:ext cx="1180627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223154" y="940023"/>
            <a:ext cx="6837565" cy="18055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dupla dupla hélice do DNA</a:t>
            </a:r>
          </a:p>
          <a:p>
            <a:pPr algn="just">
              <a:buClr>
                <a:srgbClr val="0432FF"/>
              </a:buClr>
              <a:buSzPts val="1600"/>
            </a:pPr>
            <a:r>
              <a:rPr lang="pt-BR" sz="2000" b="1" dirty="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1955</a:t>
            </a: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endParaRPr lang="pt-BR" sz="2000" dirty="0"/>
          </a:p>
          <a:p>
            <a:pPr algn="just">
              <a:buClr>
                <a:schemeClr val="dk1"/>
              </a:buClr>
              <a:buSzPts val="1600"/>
            </a:pPr>
            <a:r>
              <a:rPr lang="pt-BR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Watson e Crick propuseram que a molécula do DNA tem estrutura em dupla hélice</a:t>
            </a:r>
          </a:p>
          <a:p>
            <a:pPr algn="just">
              <a:buClr>
                <a:schemeClr val="dk1"/>
              </a:buClr>
              <a:buSzPts val="1600"/>
            </a:pPr>
            <a:endParaRPr lang="pt-BR" sz="800" dirty="0"/>
          </a:p>
          <a:p>
            <a:pPr algn="just">
              <a:buClr>
                <a:schemeClr val="dk1"/>
              </a:buClr>
              <a:buSzPts val="1400"/>
            </a:pP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teoria foi construída com base em </a:t>
            </a:r>
            <a:r>
              <a:rPr lang="pt-BR" sz="2000" b="1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conhecimentos</a:t>
            </a:r>
            <a:r>
              <a:rPr lang="pt-BR" sz="2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lang="pt-BR" sz="2000" dirty="0"/>
          </a:p>
        </p:txBody>
      </p:sp>
      <p:sp>
        <p:nvSpPr>
          <p:cNvPr id="128" name="Google Shape;128;p6"/>
          <p:cNvSpPr txBox="1"/>
          <p:nvPr/>
        </p:nvSpPr>
        <p:spPr>
          <a:xfrm>
            <a:off x="223154" y="60560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29" name="Google Shape;129;p6"/>
          <p:cNvSpPr/>
          <p:nvPr/>
        </p:nvSpPr>
        <p:spPr>
          <a:xfrm>
            <a:off x="194515" y="2944593"/>
            <a:ext cx="7258283" cy="1785246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400"/>
            </a:pP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600"/>
            </a:pPr>
            <a:r>
              <a:rPr lang="pt-BR" sz="1800" b="1" u="sng" dirty="0">
                <a:latin typeface="Helvetica Neue"/>
                <a:ea typeface="Helvetica Neue"/>
                <a:cs typeface="Helvetica Neue"/>
                <a:sym typeface="Helvetica Neue"/>
              </a:rPr>
              <a:t>1) Conhecimento dos blocos construtores do DN</a:t>
            </a:r>
            <a:r>
              <a:rPr lang="pt-BR" sz="2133" b="1" u="sng" dirty="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endParaRPr sz="1867" dirty="0"/>
          </a:p>
          <a:p>
            <a:pPr algn="just">
              <a:buSzPts val="1400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Contém três tipos de componentes químicos: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fosfato,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um açúcar (desoxirribose) e Fig.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quatro bases nitrogenadas (adenina, timina, cianina, guanina)</a:t>
            </a:r>
            <a:endParaRPr sz="1867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582" y="1110191"/>
            <a:ext cx="2538640" cy="526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7905382" y="7275243"/>
            <a:ext cx="8644554" cy="2339051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>
              <a:buClr>
                <a:srgbClr val="202122"/>
              </a:buClr>
              <a:buSzPts val="1600"/>
            </a:pP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Os resultados de difração de Raios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pt-BR" sz="1600" b="1" dirty="0" err="1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Rosalind</a:t>
            </a:r>
            <a:r>
              <a:rPr lang="pt-BR" sz="1600" b="1" dirty="0">
                <a:solidFill>
                  <a:srgbClr val="2021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Franklin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b="1" dirty="0">
                <a:solidFill>
                  <a:srgbClr val="202122"/>
                </a:solidFill>
              </a:rPr>
              <a:t>Raios-</a:t>
            </a:r>
            <a:r>
              <a:rPr lang="pt-BR" sz="1600" b="1" dirty="0" err="1">
                <a:solidFill>
                  <a:srgbClr val="202122"/>
                </a:solidFill>
              </a:rPr>
              <a:t>X</a:t>
            </a:r>
            <a:r>
              <a:rPr lang="pt-BR" sz="1600" dirty="0">
                <a:solidFill>
                  <a:srgbClr val="202122"/>
                </a:solidFill>
              </a:rPr>
              <a:t> foram disparados nas fibras de DNA purificado. A analise da dispersão destes raios nas fibras foram captadas em um filme fotográfico.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Neste filme, os raios formam pontos e a interpretação da dispersão destes pontos pode ser analisada empregando-se cálculos matemáticos. 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dirty="0">
                <a:solidFill>
                  <a:srgbClr val="202122"/>
                </a:solidFill>
              </a:rPr>
              <a:t>Esta dispersão forma um ângulo e fornece informações sobre a posição de um ou de um grupo de átomos na molécula de DNA.</a:t>
            </a:r>
            <a:endParaRPr sz="1600" dirty="0"/>
          </a:p>
          <a:p>
            <a:pPr algn="just">
              <a:buClr>
                <a:srgbClr val="202122"/>
              </a:buClr>
              <a:buSzPts val="1400"/>
            </a:pPr>
            <a:r>
              <a:rPr lang="pt-BR" sz="1600" u="sng" dirty="0">
                <a:solidFill>
                  <a:srgbClr val="202122"/>
                </a:solidFill>
              </a:rPr>
              <a:t>Conclusão permitida por esta técnica</a:t>
            </a:r>
            <a:r>
              <a:rPr lang="pt-BR" sz="1600" dirty="0">
                <a:solidFill>
                  <a:srgbClr val="202122"/>
                </a:solidFill>
              </a:rPr>
              <a:t>: O DNA é uma molécula helicoidal, longa e fina, contendo duas partes similares que são paralelas e correm ao longo da molécula.</a:t>
            </a:r>
            <a:endParaRPr sz="1600" dirty="0"/>
          </a:p>
        </p:txBody>
      </p:sp>
      <p:sp>
        <p:nvSpPr>
          <p:cNvPr id="132" name="Google Shape;132;p6"/>
          <p:cNvSpPr/>
          <p:nvPr/>
        </p:nvSpPr>
        <p:spPr>
          <a:xfrm>
            <a:off x="194515" y="5107591"/>
            <a:ext cx="7258283" cy="4335304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chemeClr val="dk1"/>
              </a:buClr>
              <a:buSzPts val="1600"/>
            </a:pPr>
            <a:r>
              <a:rPr lang="pt-BR" sz="1800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2) Regras de </a:t>
            </a:r>
            <a:r>
              <a:rPr lang="pt-BR" sz="1800" b="1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endParaRPr lang="pt-BR" sz="18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Clr>
                <a:schemeClr val="dk1"/>
              </a:buClr>
              <a:buSzPts val="1600"/>
            </a:pPr>
            <a:endParaRPr sz="500" b="1" u="sng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just">
              <a:buSzPts val="1400"/>
            </a:pP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Erwin </a:t>
            </a:r>
            <a:r>
              <a:rPr lang="pt-BR" sz="1867" b="1" dirty="0" err="1">
                <a:latin typeface="Helvetica Neue"/>
                <a:ea typeface="Helvetica Neue"/>
                <a:cs typeface="Helvetica Neue"/>
                <a:sym typeface="Helvetica Neue"/>
              </a:rPr>
              <a:t>Chargaff</a:t>
            </a:r>
            <a:r>
              <a:rPr lang="pt-BR" sz="1867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havia relatado que a quantidade de nucleotídeos apresenta uma proporção numa mesma espécie. Assim,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número de timinas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 é aproximadamente o mesmo de adeninas (A) e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O numero de citosinas (C) é aproximadamente o mesmo de guaninas (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). </a:t>
            </a:r>
          </a:p>
          <a:p>
            <a:pPr marL="381019" indent="-381019" algn="just">
              <a:buSzPts val="1400"/>
              <a:buFont typeface="Helvetica Neue"/>
              <a:buChar char="-"/>
            </a:pPr>
            <a:endParaRPr sz="800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Mas a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A+T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não é necessariamente igual à quantidade de </a:t>
            </a:r>
            <a:r>
              <a:rPr lang="pt-BR" sz="1867" dirty="0" err="1">
                <a:latin typeface="Helvetica Neue"/>
                <a:ea typeface="Helvetica Neue"/>
                <a:cs typeface="Helvetica Neue"/>
                <a:sym typeface="Helvetica Neue"/>
              </a:rPr>
              <a:t>C+G</a:t>
            </a:r>
            <a:r>
              <a:rPr lang="pt-BR" sz="1867" dirty="0">
                <a:latin typeface="Helvetica Neue"/>
                <a:ea typeface="Helvetica Neue"/>
                <a:cs typeface="Helvetica Neue"/>
                <a:sym typeface="Helvetica Neue"/>
              </a:rPr>
              <a:t> e essa proporção varia nos organismos diferentes:  </a:t>
            </a:r>
            <a:endParaRPr sz="1867" dirty="0"/>
          </a:p>
          <a:p>
            <a:pPr marL="381019" indent="-381019" algn="just">
              <a:buSzPts val="1400"/>
              <a:buFont typeface="Helvetica Neue"/>
              <a:buChar char="-"/>
            </a:pPr>
            <a:r>
              <a:rPr lang="pt-BR" sz="1867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Ex.: </a:t>
            </a:r>
            <a:r>
              <a:rPr lang="pt-BR" sz="1867" dirty="0">
                <a:solidFill>
                  <a:srgbClr val="0070C0"/>
                </a:solidFill>
              </a:rPr>
              <a:t>No DNA humano, há 30% de adenina, 30,3% de timina; e. 19,5% de guanina e 19,9% de citosina</a:t>
            </a:r>
            <a:r>
              <a:rPr lang="pt-BR" sz="1867" dirty="0">
                <a:solidFill>
                  <a:srgbClr val="202122"/>
                </a:solidFill>
              </a:rPr>
              <a:t>. </a:t>
            </a:r>
            <a:endParaRPr sz="1867" dirty="0"/>
          </a:p>
          <a:p>
            <a:pPr marL="381019" indent="-381019" algn="just">
              <a:buClr>
                <a:srgbClr val="202122"/>
              </a:buClr>
              <a:buSzPts val="1400"/>
              <a:buFont typeface="Arial"/>
              <a:buChar char="-"/>
            </a:pPr>
            <a:r>
              <a:rPr lang="pt-BR" sz="1867" dirty="0">
                <a:solidFill>
                  <a:srgbClr val="C00000"/>
                </a:solidFill>
              </a:rPr>
              <a:t>Ex.: No DNA do rato há 28,6% de adenina, 28,4% de timina; e 21,4% de guanina e 21,5% de citosina.</a:t>
            </a:r>
            <a:endParaRPr sz="1867" dirty="0">
              <a:solidFill>
                <a:srgbClr val="C00000"/>
              </a:solidFill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7905382" y="6498119"/>
            <a:ext cx="3020967" cy="615503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202122"/>
              </a:buClr>
              <a:buSzPts val="1200"/>
            </a:pPr>
            <a:r>
              <a:rPr lang="pt-BR" sz="1600" dirty="0">
                <a:solidFill>
                  <a:srgbClr val="202122"/>
                </a:solidFill>
              </a:rPr>
              <a:t>Esquema de uma dupla fita de DNA, sendo replicada.</a:t>
            </a:r>
            <a:endParaRPr sz="16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6" descr="A picture containing foo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7419">
            <a:off x="15128268" y="3750678"/>
            <a:ext cx="1957630" cy="284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11224483" y="6498119"/>
            <a:ext cx="5681423" cy="738421"/>
          </a:xfrm>
          <a:prstGeom prst="rect">
            <a:avLst/>
          </a:prstGeom>
          <a:solidFill>
            <a:srgbClr val="FEFEF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ctr">
              <a:buSzPts val="1000"/>
            </a:pPr>
            <a:r>
              <a:rPr lang="pt-BR" sz="1333" u="sng" dirty="0"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https://books.google.com.br/books?id=CESjmRQtfrUC&amp;printsec=frontcover&amp;source=kp_read_button&amp;redir_esc=y&amp;hl=pt-BR#v=onepage&amp;q&amp;f=false</a:t>
            </a:r>
            <a:r>
              <a:rPr lang="pt-BR" sz="1333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 dirty="0"/>
          </a:p>
        </p:txBody>
      </p:sp>
      <p:pic>
        <p:nvPicPr>
          <p:cNvPr id="136" name="Google Shape;136;p6" descr="A black and white photo of a pers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7889"/>
          <a:stretch/>
        </p:blipFill>
        <p:spPr>
          <a:xfrm>
            <a:off x="11190562" y="1019631"/>
            <a:ext cx="3585391" cy="54858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 rot="-304180">
            <a:off x="9428316" y="370727"/>
            <a:ext cx="3828912" cy="45129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 é a estrutura do DNA?  </a:t>
            </a:r>
            <a:endParaRPr sz="1867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43284A-F0E8-C34C-828C-4672B0023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93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/>
          <p:nvPr/>
        </p:nvSpPr>
        <p:spPr>
          <a:xfrm>
            <a:off x="80640" y="770840"/>
            <a:ext cx="14777155" cy="1846417"/>
          </a:xfrm>
          <a:prstGeom prst="rect">
            <a:avLst/>
          </a:prstGeom>
          <a:solidFill>
            <a:srgbClr val="FCDFED"/>
          </a:solidFill>
          <a:ln w="9525" cap="flat" cmpd="sng">
            <a:solidFill>
              <a:srgbClr val="9281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b="1" dirty="0">
                <a:solidFill>
                  <a:srgbClr val="0432FF"/>
                </a:solidFill>
              </a:rPr>
              <a:t>1972</a:t>
            </a:r>
            <a:r>
              <a:rPr lang="pt-BR" sz="2133" dirty="0"/>
              <a:t> – Criação da </a:t>
            </a:r>
            <a:r>
              <a:rPr lang="pt-BR" sz="2133" b="1" dirty="0"/>
              <a:t>PRIMEIRA MOLÉCULA DE DNA RECOMBINANTE</a:t>
            </a:r>
            <a:r>
              <a:rPr lang="pt-BR" sz="2133" dirty="0"/>
              <a:t>: </a:t>
            </a:r>
            <a:endParaRPr sz="1867" dirty="0"/>
          </a:p>
          <a:p>
            <a:pPr algn="just">
              <a:buClr>
                <a:srgbClr val="0432FF"/>
              </a:buClr>
              <a:buSzPts val="1600"/>
            </a:pPr>
            <a:r>
              <a:rPr lang="pt-BR" sz="2133" b="1" dirty="0">
                <a:solidFill>
                  <a:srgbClr val="0432FF"/>
                </a:solidFill>
              </a:rPr>
              <a:t>            </a:t>
            </a:r>
            <a:r>
              <a:rPr lang="pt-BR" sz="2400" b="1" dirty="0">
                <a:solidFill>
                  <a:srgbClr val="0432FF"/>
                </a:solidFill>
              </a:rPr>
              <a:t>Paul Berg </a:t>
            </a:r>
            <a:r>
              <a:rPr lang="pt-BR" sz="2133" dirty="0"/>
              <a:t>realizou a primeira experiência bem sucedida onde </a:t>
            </a:r>
            <a:r>
              <a:rPr lang="pt-BR" sz="2133" u="sng" dirty="0"/>
              <a:t>foram ligadas </a:t>
            </a:r>
            <a:r>
              <a:rPr lang="pt-BR" sz="2133" dirty="0"/>
              <a:t>duas cadeias genéticas diferentes: 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  -  uma </a:t>
            </a:r>
            <a:r>
              <a:rPr lang="pt-BR" sz="2133" dirty="0">
                <a:highlight>
                  <a:srgbClr val="FFFF00"/>
                </a:highlight>
              </a:rPr>
              <a:t>cadeia de DNA do </a:t>
            </a:r>
            <a:r>
              <a:rPr lang="pt-BR" sz="2133" b="1" dirty="0">
                <a:highlight>
                  <a:srgbClr val="FFFF00"/>
                </a:highlight>
              </a:rPr>
              <a:t>fago </a:t>
            </a:r>
            <a:r>
              <a:rPr lang="pt-BR" sz="2133" b="1" dirty="0" err="1">
                <a:highlight>
                  <a:srgbClr val="FFFF00"/>
                </a:highlight>
              </a:rPr>
              <a:t>λ</a:t>
            </a:r>
            <a:r>
              <a:rPr lang="pt-BR" sz="2133" b="1" dirty="0">
                <a:highlight>
                  <a:srgbClr val="FFFF00"/>
                </a:highlight>
              </a:rPr>
              <a:t> </a:t>
            </a:r>
            <a:r>
              <a:rPr lang="pt-BR" sz="2133" dirty="0">
                <a:highlight>
                  <a:srgbClr val="FFFF00"/>
                </a:highlight>
              </a:rPr>
              <a:t>junto ao óperon da galactose de </a:t>
            </a:r>
            <a:r>
              <a:rPr lang="pt-BR" sz="2133" i="1" dirty="0">
                <a:highlight>
                  <a:srgbClr val="FFFF00"/>
                </a:highlight>
              </a:rPr>
              <a:t>Escherichia coli</a:t>
            </a:r>
            <a:r>
              <a:rPr lang="pt-BR" sz="2133" dirty="0">
                <a:highlight>
                  <a:srgbClr val="FFFF00"/>
                </a:highlight>
              </a:rPr>
              <a:t>,</a:t>
            </a:r>
            <a:r>
              <a:rPr lang="pt-BR" sz="2133" dirty="0"/>
              <a:t> 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	com</a:t>
            </a:r>
            <a:endParaRPr sz="1867" dirty="0"/>
          </a:p>
          <a:p>
            <a:pPr algn="just">
              <a:buSzPts val="1600"/>
            </a:pPr>
            <a:r>
              <a:rPr lang="pt-BR" sz="2133" dirty="0"/>
              <a:t>	  - o </a:t>
            </a:r>
            <a:r>
              <a:rPr lang="pt-BR" sz="2133" dirty="0">
                <a:highlight>
                  <a:srgbClr val="FFFF00"/>
                </a:highlight>
              </a:rPr>
              <a:t>DNA do vírus SV40 </a:t>
            </a:r>
            <a:r>
              <a:rPr lang="pt-BR" sz="2133" dirty="0"/>
              <a:t>(Simian vírus 40). </a:t>
            </a:r>
            <a:endParaRPr sz="2133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Google Shape;143;p7" descr="A person wearing a suit and ti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316" y="3564957"/>
            <a:ext cx="6111026" cy="307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/>
          <p:nvPr/>
        </p:nvSpPr>
        <p:spPr>
          <a:xfrm>
            <a:off x="0" y="-161393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8744824" y="2127866"/>
            <a:ext cx="6112971" cy="413792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600"/>
            </a:pPr>
            <a:r>
              <a:rPr lang="pt-BR" sz="1800" b="1" dirty="0">
                <a:latin typeface="Tahoma"/>
                <a:ea typeface="Tahoma"/>
                <a:cs typeface="Tahoma"/>
                <a:sym typeface="Tahoma"/>
              </a:rPr>
              <a:t>Criação das Ferramentas da Engenharia Genética </a:t>
            </a:r>
            <a:endParaRPr sz="18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80640" y="87466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sp>
        <p:nvSpPr>
          <p:cNvPr id="147" name="Google Shape;147;p7"/>
          <p:cNvSpPr/>
          <p:nvPr/>
        </p:nvSpPr>
        <p:spPr>
          <a:xfrm rot="-304180">
            <a:off x="1436373" y="2709309"/>
            <a:ext cx="3828912" cy="779522"/>
          </a:xfrm>
          <a:prstGeom prst="rect">
            <a:avLst/>
          </a:prstGeom>
          <a:solidFill>
            <a:srgbClr val="FEFEF4"/>
          </a:solidFill>
          <a:ln w="9525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9437FF"/>
              </a:buClr>
              <a:buSzPts val="1600"/>
            </a:pPr>
            <a:r>
              <a:rPr lang="pt-BR" sz="2133" dirty="0">
                <a:solidFill>
                  <a:srgbClr val="9437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recombinantes estão começando ! </a:t>
            </a:r>
            <a:endParaRPr sz="1867" dirty="0"/>
          </a:p>
        </p:txBody>
      </p:sp>
      <p:sp>
        <p:nvSpPr>
          <p:cNvPr id="148" name="Google Shape;148;p7"/>
          <p:cNvSpPr/>
          <p:nvPr/>
        </p:nvSpPr>
        <p:spPr>
          <a:xfrm>
            <a:off x="11356495" y="2784094"/>
            <a:ext cx="5847771" cy="5345002"/>
          </a:xfrm>
          <a:prstGeom prst="rect">
            <a:avLst/>
          </a:prstGeom>
          <a:solidFill>
            <a:srgbClr val="FEF9D4"/>
          </a:solidFill>
          <a:ln w="9525" cap="flat" cmpd="sng">
            <a:solidFill>
              <a:srgbClr val="043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O experimento histórico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Paul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Berg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e col. envolveu inserção de DNA do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bacteriófago lambda 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no DNA do vírus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símio SV40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, cujo hospedeiro natural é o macaco. O DNA de ambos os vírus ocorre em “loops” fechados.</a:t>
            </a:r>
            <a:endParaRPr sz="1867" dirty="0"/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1ª Etapa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: os loops foram cortados pela enzima de restrição       </a:t>
            </a:r>
            <a:r>
              <a:rPr lang="pt-BR" sz="1600" b="1" i="1" dirty="0" err="1">
                <a:latin typeface="Calibri"/>
                <a:ea typeface="Calibri"/>
                <a:cs typeface="Calibri"/>
                <a:sym typeface="Calibri"/>
              </a:rPr>
              <a:t>Eco</a:t>
            </a:r>
            <a:r>
              <a:rPr lang="pt-BR" sz="1600" b="1" dirty="0" err="1">
                <a:latin typeface="Calibri"/>
                <a:ea typeface="Calibri"/>
                <a:cs typeface="Calibri"/>
                <a:sym typeface="Calibri"/>
              </a:rPr>
              <a:t>RI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, originando 2 moléculas lineares; </a:t>
            </a: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endParaRPr lang="pt-BR" sz="500" dirty="0">
              <a:latin typeface="Calibri"/>
              <a:cs typeface="Calibri"/>
              <a:sym typeface="Calibri"/>
            </a:endParaRP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2ª Etapa: para unir as extremidades dessas duas moléculas lineares, usando um procedimento desenvolvido pelos colegas de Stanford;</a:t>
            </a:r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endParaRPr sz="500" dirty="0"/>
          </a:p>
          <a:p>
            <a:pPr marL="381019" indent="-381019" algn="just">
              <a:spcBef>
                <a:spcPts val="533"/>
              </a:spcBef>
              <a:buSzPts val="1200"/>
              <a:buFont typeface="Calibri"/>
              <a:buChar char="-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3ª Etapa: os dois DNAs foram misturados, onde se reuniram em “loops” de tal maneira que os novos “loops” combinavam os DNA de cada fonte. </a:t>
            </a:r>
            <a:endParaRPr sz="1867" dirty="0"/>
          </a:p>
          <a:p>
            <a:pPr algn="just">
              <a:spcBef>
                <a:spcPts val="533"/>
              </a:spcBef>
              <a:buSzPts val="1200"/>
            </a:pP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O experimento de 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Berg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resultou no primeiro “</a:t>
            </a: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DNA recombinante”</a:t>
            </a:r>
            <a:r>
              <a:rPr lang="pt-BR" sz="1600" dirty="0">
                <a:latin typeface="Calibri"/>
                <a:ea typeface="Calibri"/>
                <a:cs typeface="Calibri"/>
                <a:sym typeface="Calibri"/>
              </a:rPr>
              <a:t> produzido pelo homem, como essas moléculas hibridas passaram a ser chamadas. </a:t>
            </a:r>
            <a:endParaRPr sz="1867" dirty="0"/>
          </a:p>
          <a:p>
            <a:pPr algn="just">
              <a:spcBef>
                <a:spcPts val="533"/>
              </a:spcBef>
              <a:buSzPts val="1200"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533"/>
              </a:spcBef>
              <a:buClr>
                <a:srgbClr val="0432FF"/>
              </a:buClr>
              <a:buSzPts val="1200"/>
            </a:pP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A cerimônia de entrega do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Prêmio Nobel de Química de Berg em 1980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, compartilhada com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Walter Gilbert 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1600" b="1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Frederick Sanger</a:t>
            </a:r>
            <a:r>
              <a:rPr lang="pt-BR" sz="1600" dirty="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, destacou este trabalho.</a:t>
            </a:r>
            <a:endParaRPr sz="1867" dirty="0"/>
          </a:p>
        </p:txBody>
      </p:sp>
      <p:pic>
        <p:nvPicPr>
          <p:cNvPr id="149" name="Google Shape;149;p7" descr="A picture containing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316" y="6836741"/>
            <a:ext cx="7803655" cy="290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5">
            <a:alphaModFix/>
          </a:blip>
          <a:srcRect l="30381" t="5728" r="2345" b="16496"/>
          <a:stretch/>
        </p:blipFill>
        <p:spPr>
          <a:xfrm>
            <a:off x="6621018" y="3099070"/>
            <a:ext cx="4658960" cy="3687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7"/>
          <p:cNvSpPr/>
          <p:nvPr/>
        </p:nvSpPr>
        <p:spPr>
          <a:xfrm>
            <a:off x="11356495" y="8171019"/>
            <a:ext cx="5533202" cy="1251895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FF0000"/>
              </a:buClr>
              <a:buSzPts val="1100"/>
            </a:pPr>
            <a:r>
              <a:rPr lang="pt-BR" sz="1467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Fonte:</a:t>
            </a:r>
            <a:r>
              <a:rPr lang="pt-BR" sz="1467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t-BR" sz="1467" u="sng"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ftp://atenas.cpd.ufv.br/DBG/material%20curso%20bioinfo/Leitura%20B%E1sica/Biochemical%20Method%20for%20Inserting%20New%20Genetic%20Information%20Into%20DNA%20of%20Simian%20Virus%2040%20-%20Circular%20S.pdf</a:t>
            </a:r>
            <a:r>
              <a:rPr lang="pt-BR" sz="1467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6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-1216459"/>
            <a:ext cx="14281669" cy="1154368"/>
          </a:xfrm>
          <a:prstGeom prst="rect">
            <a:avLst/>
          </a:prstGeom>
          <a:solidFill>
            <a:srgbClr val="FEF9D4"/>
          </a:solidFill>
          <a:ln>
            <a:noFill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marL="975409" indent="-609630">
              <a:buSzPts val="2800"/>
            </a:pPr>
            <a:r>
              <a:rPr lang="pt-BR" sz="3734" b="1" dirty="0">
                <a:latin typeface="Calibri"/>
                <a:ea typeface="Calibri"/>
                <a:cs typeface="Calibri"/>
                <a:sym typeface="Calibri"/>
              </a:rPr>
              <a:t>Bactérias geneticamente modificadas em Biotecnologia</a:t>
            </a:r>
            <a:endParaRPr sz="3734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75409" indent="-609630">
              <a:spcBef>
                <a:spcPts val="533"/>
              </a:spcBef>
              <a:buSzPts val="800"/>
            </a:pPr>
            <a:endParaRPr sz="1067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332891" y="342959"/>
            <a:ext cx="8915672" cy="506125"/>
          </a:xfrm>
          <a:prstGeom prst="rect">
            <a:avLst/>
          </a:prstGeom>
          <a:solidFill>
            <a:srgbClr val="FEFEF4"/>
          </a:solidFill>
          <a:ln w="38100" cap="flat" cmpd="sng">
            <a:solidFill>
              <a:srgbClr val="FDF3A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701075" indent="-457223">
              <a:buSzPts val="1800"/>
              <a:buFont typeface="Helvetica Neue"/>
              <a:buAutoNum type="arabicPeriod"/>
            </a:pPr>
            <a:r>
              <a:rPr lang="pt-BR" sz="2400" b="1">
                <a:latin typeface="Helvetica Neue"/>
                <a:ea typeface="Helvetica Neue"/>
                <a:cs typeface="Helvetica Neue"/>
                <a:sym typeface="Helvetica Neue"/>
              </a:rPr>
              <a:t>Transferência do material genético - Contexto histórico</a:t>
            </a:r>
            <a:endParaRPr sz="1867"/>
          </a:p>
        </p:txBody>
      </p:sp>
      <p:pic>
        <p:nvPicPr>
          <p:cNvPr id="158" name="Google Shape;158;p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891" y="2102905"/>
            <a:ext cx="13021602" cy="785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332891" y="954051"/>
            <a:ext cx="15159949" cy="1148854"/>
          </a:xfrm>
          <a:prstGeom prst="rect">
            <a:avLst/>
          </a:prstGeom>
          <a:solidFill>
            <a:srgbClr val="FCDFED"/>
          </a:solidFill>
          <a:ln w="9525" cap="flat" cmpd="sng">
            <a:solidFill>
              <a:srgbClr val="9281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4" tIns="60935" rIns="121904" bIns="60935" anchor="t" anchorCtr="0">
            <a:spAutoFit/>
          </a:bodyPr>
          <a:lstStyle/>
          <a:p>
            <a:pPr algn="just">
              <a:buClr>
                <a:srgbClr val="0432FF"/>
              </a:buClr>
              <a:buSzPts val="1800"/>
            </a:pPr>
            <a:r>
              <a:rPr lang="pt-BR" sz="2400" b="1">
                <a:solidFill>
                  <a:srgbClr val="0432FF"/>
                </a:solidFill>
              </a:rPr>
              <a:t>1973 </a:t>
            </a:r>
            <a:r>
              <a:rPr lang="pt-BR" sz="2400">
                <a:solidFill>
                  <a:srgbClr val="0432FF"/>
                </a:solidFill>
              </a:rPr>
              <a:t>- </a:t>
            </a:r>
            <a:r>
              <a:rPr lang="pt-BR" sz="2133"/>
              <a:t>Criação do </a:t>
            </a:r>
            <a:r>
              <a:rPr lang="pt-BR" sz="2133" b="1"/>
              <a:t>PRIMEIRO OGM (ORGANISMO GENETICAMENTE MODIFICADO) </a:t>
            </a:r>
            <a:endParaRPr sz="1867"/>
          </a:p>
          <a:p>
            <a:pPr algn="just">
              <a:buSzPts val="1600"/>
            </a:pPr>
            <a:r>
              <a:rPr lang="pt-BR" sz="2133" b="1"/>
              <a:t>            </a:t>
            </a:r>
            <a:r>
              <a:rPr lang="pt-BR" sz="2133"/>
              <a:t>pelos labs de </a:t>
            </a:r>
            <a:r>
              <a:rPr lang="pt-BR" sz="2133" b="1"/>
              <a:t>  </a:t>
            </a:r>
            <a:r>
              <a:rPr lang="pt-BR" sz="2133" b="1">
                <a:solidFill>
                  <a:srgbClr val="0432FF"/>
                </a:solidFill>
              </a:rPr>
              <a:t>Herbert Boyer </a:t>
            </a:r>
            <a:r>
              <a:rPr lang="pt-BR" sz="2133" u="sng">
                <a:solidFill>
                  <a:schemeClr val="dk1"/>
                </a:solidFill>
              </a:rPr>
              <a:t>e</a:t>
            </a:r>
            <a:r>
              <a:rPr lang="pt-BR" sz="2133" b="1">
                <a:solidFill>
                  <a:srgbClr val="0432FF"/>
                </a:solidFill>
              </a:rPr>
              <a:t> Stanley Cohen</a:t>
            </a:r>
            <a:endParaRPr sz="2133"/>
          </a:p>
          <a:p>
            <a:pPr algn="just">
              <a:buSzPts val="1600"/>
            </a:pPr>
            <a:r>
              <a:rPr lang="pt-BR" sz="2133"/>
              <a:t>Genes de Resistência foram inseridos em um plasmídeo da bactéria </a:t>
            </a:r>
            <a:r>
              <a:rPr lang="pt-BR" sz="2133" i="1"/>
              <a:t>Escherichia coli</a:t>
            </a:r>
            <a:r>
              <a:rPr lang="pt-BR" sz="2133"/>
              <a:t>.  </a:t>
            </a:r>
            <a:endParaRPr sz="2133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1720409" y="1587980"/>
            <a:ext cx="3268167" cy="1449716"/>
          </a:xfrm>
          <a:prstGeom prst="rect">
            <a:avLst/>
          </a:prstGeom>
          <a:solidFill>
            <a:srgbClr val="BEEFAD">
              <a:alpha val="72941"/>
            </a:srgbClr>
          </a:solidFill>
          <a:ln w="28575" cap="flat" cmpd="sng">
            <a:solidFill>
              <a:srgbClr val="00B050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67735" tIns="67735" rIns="67735" bIns="67735" anchor="ctr" anchorCtr="0">
            <a:spAutoFit/>
          </a:bodyPr>
          <a:lstStyle/>
          <a:p>
            <a:pPr marL="609630" indent="-609630">
              <a:buSzPts val="1600"/>
            </a:pPr>
            <a:r>
              <a:rPr lang="pt-BR" sz="2133" b="1">
                <a:latin typeface="Tahoma"/>
                <a:ea typeface="Tahoma"/>
                <a:cs typeface="Tahoma"/>
                <a:sym typeface="Tahoma"/>
              </a:rPr>
              <a:t>criação das Ferramentas da Engenharia Genética </a:t>
            </a:r>
            <a:endParaRPr sz="2133" b="1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6794</Words>
  <Application>Microsoft Macintosh PowerPoint</Application>
  <PresentationFormat>Personalizar</PresentationFormat>
  <Paragraphs>841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4" baseType="lpstr">
      <vt:lpstr>Arial</vt:lpstr>
      <vt:lpstr>Ayuthaya</vt:lpstr>
      <vt:lpstr>Tahoma</vt:lpstr>
      <vt:lpstr>Noto Sans Symbols</vt:lpstr>
      <vt:lpstr>Helvetica Neue Light</vt:lpstr>
      <vt:lpstr>Symbol</vt:lpstr>
      <vt:lpstr>Helvetica Neue</vt:lpstr>
      <vt:lpstr>Helvetica</vt:lpstr>
      <vt:lpstr>Open Sans</vt:lpstr>
      <vt:lpstr>Calibri</vt:lpstr>
      <vt:lpstr>Times</vt:lpstr>
      <vt:lpstr>Roboto</vt:lpstr>
      <vt:lpstr>Times New Roman</vt:lpstr>
      <vt:lpstr>White</vt:lpstr>
      <vt:lpstr>Instituto de Ciências Biomédicas USP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de Ciências Biomédicas USP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de Ciências Biomédicas USP</dc:title>
  <cp:lastModifiedBy>Elisabete José Vicente</cp:lastModifiedBy>
  <cp:revision>18</cp:revision>
  <dcterms:modified xsi:type="dcterms:W3CDTF">2023-06-30T02:07:10Z</dcterms:modified>
</cp:coreProperties>
</file>