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3" r:id="rId1"/>
  </p:sldMasterIdLst>
  <p:notesMasterIdLst>
    <p:notesMasterId r:id="rId13"/>
  </p:notesMasterIdLst>
  <p:sldIdLst>
    <p:sldId id="256" r:id="rId2"/>
    <p:sldId id="319" r:id="rId3"/>
    <p:sldId id="311" r:id="rId4"/>
    <p:sldId id="304" r:id="rId5"/>
    <p:sldId id="301" r:id="rId6"/>
    <p:sldId id="316" r:id="rId7"/>
    <p:sldId id="312" r:id="rId8"/>
    <p:sldId id="313" r:id="rId9"/>
    <p:sldId id="314" r:id="rId10"/>
    <p:sldId id="317" r:id="rId11"/>
    <p:sldId id="289" r:id="rId1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CC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2" autoAdjust="0"/>
    <p:restoredTop sz="94660"/>
  </p:normalViewPr>
  <p:slideViewPr>
    <p:cSldViewPr>
      <p:cViewPr varScale="1">
        <p:scale>
          <a:sx n="106" d="100"/>
          <a:sy n="106" d="100"/>
        </p:scale>
        <p:origin x="2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A563A96-1BBE-4A93-B431-E1E9831687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EC0BE67-5C60-45AA-90C6-6281BD705F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93F9EE3-05BC-4AD3-8A3D-ABEFF5B9B7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3B6CE63-7AB0-4F63-8A24-F9515135C4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F0BA7C2-A196-4CD2-9768-7ED7928242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B90238D1-5D6E-4415-959C-CFC9F2D06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D420D2-89D0-41DF-A962-CDCD7FB3F0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048CF0D-C946-4EA3-AF4D-13C46D8A8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D43C75-5A72-43F5-985F-E1F273FF411D}" type="slidenum">
              <a:rPr lang="pt-BR" altLang="es-AR" smtClean="0"/>
              <a:pPr>
                <a:spcBef>
                  <a:spcPct val="0"/>
                </a:spcBef>
              </a:pPr>
              <a:t>1</a:t>
            </a:fld>
            <a:endParaRPr lang="pt-BR" altLang="es-A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54B9CA3-9F51-4A39-92E3-411D95299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7D9664F-9657-4803-9404-3CE31227F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id="{10249E95-AF37-4A59-83DE-D4AB685712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id="{7B2AD824-DB7D-4680-9CED-394A8AF7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id="{B0166E9F-7837-47BB-8416-47B3FDEB9E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F3338-0625-478E-92CE-0665A2A89493}" type="slidenum">
              <a:rPr lang="pt-BR" altLang="es-AR" smtClean="0"/>
              <a:pPr>
                <a:spcBef>
                  <a:spcPct val="0"/>
                </a:spcBef>
              </a:pPr>
              <a:t>5</a:t>
            </a:fld>
            <a:endParaRPr lang="pt-BR" alt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id="{57BE57B5-56D7-4350-B1B9-8C5F9298D5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ço Reservado para Anotações 2">
            <a:extLst>
              <a:ext uri="{FF2B5EF4-FFF2-40B4-BE49-F238E27FC236}">
                <a16:creationId xmlns:a16="http://schemas.microsoft.com/office/drawing/2014/main" id="{8414835F-3620-40EA-8167-1CF6AAA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:a16="http://schemas.microsoft.com/office/drawing/2014/main" id="{8DCA642F-0F7F-49C2-A3CC-4B73D24117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53581C-9B66-4FA8-87D7-1188F6CBA66D}" type="slidenum">
              <a:rPr lang="pt-BR" altLang="es-A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pt-BR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B29B1167-4CF4-4A34-936D-8044480C28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C5473069-D64D-4C56-8E88-896FADD2C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3D5976EE-3CBE-4CCA-B157-8C62C3A837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EFB6F8-2A89-4D33-89D6-6A3874554475}" type="slidenum">
              <a:rPr lang="pt-BR" altLang="es-A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pt-BR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BB79EAFD-F869-4073-81D2-69C234BD13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40AF1AF7-14E9-486F-9063-F3F64E071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>
              <a:latin typeface="Arial" panose="020B0604020202020204" pitchFamily="34" charset="0"/>
            </a:endParaRP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B94AC442-E47F-4FDF-996A-1FF23C01C3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63F11C-365E-4CE1-B0C1-897B34B240BC}" type="slidenum">
              <a:rPr lang="pt-BR" altLang="es-AR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pt-BR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D1733B1C-5CFA-4E29-84C7-3FA99DDBB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28E51D2-0D39-4502-91BE-CD6E530B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>
              <a:latin typeface="Arial" panose="020B0604020202020204" pitchFamily="34" charset="0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24522A9B-DFEF-4144-B74A-AA9EC086C8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D4187-279E-4FDF-973F-3D04CE3247A9}" type="slidenum">
              <a:rPr lang="pt-BR" altLang="es-AR" smtClean="0"/>
              <a:pPr>
                <a:spcBef>
                  <a:spcPct val="0"/>
                </a:spcBef>
              </a:pPr>
              <a:t>11</a:t>
            </a:fld>
            <a:endParaRPr lang="pt-B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40371F98-9DB5-49F0-95D5-966F9CB9F424}"/>
              </a:ext>
            </a:extLst>
          </p:cNvPr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89631C21-59BD-4DE9-809A-32D122FAC8D6}"/>
              </a:ext>
            </a:extLst>
          </p:cNvPr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5A63C85-6D78-4D9C-85DC-7A7EF21E0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C8F5EAC-9CCA-4F08-BE44-BDE72B475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8B9343D-12C5-4875-86DC-641A01957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B40339D-BA27-4924-A7E4-FFE08A75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A2F19CD-84F1-4C19-8E21-B470A8DC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B93BF7-B14B-45BF-BE1B-229B3F1A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1D7E76B-3042-4F59-9D19-E6D844DB33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846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B39178-2883-4C7E-BF9C-1A1E0DF46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7F0090-7E00-4458-8DA5-FEAF415037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15DA-065C-4743-B774-59D782B0BA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2C8E2F-7CEF-4F1D-BC7F-A294737ADE9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36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3E7FC3-0363-40E4-90F2-58F57EA170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28148F-4F83-4296-BA63-FD6ADBA8D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77CD-6CB1-48AB-A6B1-99529177414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B1CFE3-2A91-4338-8441-25566EBA86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60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D7423D-567E-4877-A004-D5006947B3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0956C6-5634-4971-9B96-59E45DC0C0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DAB5-9A5F-4E13-A2F6-73B6FD55B0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400853A-2611-4C1C-ACD0-16F27124826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95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B64E67-E1AC-4AA1-BAE8-0E578DADD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347F4E-511E-4D66-8160-6014A1E3BA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C27C-B3F9-4EC7-BCE5-7CE53CCAAE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667F9F5-85FC-45AA-BB50-D6EA3E10FF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26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D0640-8ABE-4C4A-8E07-D3152B2A96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F31B1-856D-4F19-BA21-713740F3B8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7672-973D-47CF-B8DE-0DF1C3F24D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B9057C-AD7E-440E-A579-E227B8F6F70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5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13C896C-20C1-40E3-BA57-9E64701A648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708047-835B-4B44-B3DF-D33A9B3F28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9EF2-BB96-432B-9598-18A05737C3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F50B36-6776-4BA9-A28E-66DDDC5F2BB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68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493359A-AFCD-417B-A599-71F170267A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31F7A9-8221-4C7A-966A-5D6B23841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A23A-C0AD-4807-9A25-96BDD5F2E8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26C34A-83BB-4409-A8B1-0F9476F000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84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55E2441-8063-41F7-9DFF-9BF4278923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4BDD50-6FAA-4FD4-933B-EF391EF9A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BF3B-E699-4CA3-92E4-9E47C9C910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3D01F-154C-4254-92E8-E3F9853FBF9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49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C1EFF-C2F1-4DDA-8F26-2E3BB954E0C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9FED1-A99F-4F1F-8FD0-2937A33FF29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0AB2-A067-491D-B131-C2D2B96B8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3E6AAC-3403-4013-BAE6-EE60AB630D8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10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59046-A644-4DD3-9E48-B1F2D3B66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8317C-5507-4323-9475-87F0FBA04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822E-0E81-4033-A2C7-3A8BEA27D4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874295-280D-4F90-80DA-CE2826F358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9B9B315-2274-4013-ABA6-E509BB605826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170BEC-959C-4884-9726-C701565F528E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46B6AB-7D23-4364-8A16-7C665908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>
            <a:extLst>
              <a:ext uri="{FF2B5EF4-FFF2-40B4-BE49-F238E27FC236}">
                <a16:creationId xmlns:a16="http://schemas.microsoft.com/office/drawing/2014/main" id="{8A4712AE-6BA6-4FCC-8480-786E96AAB3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ACA6-0FDF-43FE-B048-6224CFB87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t-BR"/>
              <a:t>Profª Sandra M. Galheigo - MFT0703 -  A Constituição da TO...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8FC4-2335-4F43-9352-81E61340A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A79D99"/>
                </a:solidFill>
              </a:defRPr>
            </a:lvl1pPr>
          </a:lstStyle>
          <a:p>
            <a:pPr>
              <a:defRPr/>
            </a:pPr>
            <a:fld id="{A69A40E9-DBF2-4606-A775-423DFE01B2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8D781890-52A2-41F7-A700-1D04BFAD6C34}"/>
              </a:ext>
            </a:extLst>
          </p:cNvPr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2CA99-8AE4-4E18-9C3F-3D00DFC39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s-AR"/>
              <a:t>2009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imagensdoinconsciente.org.br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6BE293D-B31E-42EA-8ED6-9215A3FC0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08" y="1071546"/>
            <a:ext cx="7702724" cy="278950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>
                <a:effectLst/>
              </a:rPr>
              <a:t>Antecedentes históricos da Terapia Ocupacional no Brasil: </a:t>
            </a:r>
            <a:br>
              <a:rPr lang="pt-BR" sz="3600" dirty="0">
                <a:effectLst/>
              </a:rPr>
            </a:br>
            <a:br>
              <a:rPr lang="pt-BR" sz="2400" dirty="0">
                <a:effectLst/>
              </a:rPr>
            </a:br>
            <a:r>
              <a:rPr lang="pt-BR" sz="2400" dirty="0">
                <a:effectLst/>
              </a:rPr>
              <a:t>a ocupação terapêutica e a Terapêutica Ocupacional de Nise da Silveira</a:t>
            </a:r>
            <a:br>
              <a:rPr lang="pt-BR" sz="2400" dirty="0"/>
            </a:br>
            <a:br>
              <a:rPr lang="pt-BR" sz="2400" dirty="0"/>
            </a:br>
            <a:endParaRPr lang="pt-BR" sz="2400" dirty="0"/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8D95F69E-141D-4821-8F1E-9B13C4F7DC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7675" y="4509120"/>
            <a:ext cx="5614988" cy="167260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1800" b="1" dirty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1400" b="1" dirty="0">
                <a:solidFill>
                  <a:srgbClr val="996633"/>
                </a:solidFill>
              </a:rPr>
              <a:t>MFT0703 – Constituição do Campo: perspectivas teórico-metodológicas  em terapia ocupacional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1400" b="1" dirty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1400" b="1" dirty="0">
                <a:solidFill>
                  <a:srgbClr val="996633"/>
                </a:solidFill>
              </a:rPr>
              <a:t>Profa. Dra. Sandra Maria </a:t>
            </a:r>
            <a:r>
              <a:rPr lang="pt-BR" altLang="pt-BR" sz="1400" b="1" dirty="0" err="1">
                <a:solidFill>
                  <a:srgbClr val="996633"/>
                </a:solidFill>
              </a:rPr>
              <a:t>Galheigo</a:t>
            </a:r>
            <a:endParaRPr lang="pt-BR" altLang="pt-BR" sz="1400" b="1" dirty="0">
              <a:solidFill>
                <a:srgbClr val="996633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1400" b="1" dirty="0">
                <a:solidFill>
                  <a:srgbClr val="996633"/>
                </a:solidFill>
              </a:rPr>
              <a:t>Curso de Terapia Ocupacional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1400" b="1" dirty="0">
                <a:solidFill>
                  <a:srgbClr val="996633"/>
                </a:solidFill>
              </a:rPr>
              <a:t>FMUSP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pt-BR" altLang="pt-BR" sz="1800" b="1" dirty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DC5B0C2-6163-48A1-8E42-6A7C27E24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95BF3B-E699-4CA3-92E4-9E47C9C9109B}" type="slidenum">
              <a:rPr lang="pt-BR" altLang="pt-BR" smtClean="0"/>
              <a:pPr>
                <a:defRPr/>
              </a:pPr>
              <a:t>10</a:t>
            </a:fld>
            <a:endParaRPr lang="pt-BR" altLang="pt-BR"/>
          </a:p>
        </p:txBody>
      </p:sp>
      <p:pic>
        <p:nvPicPr>
          <p:cNvPr id="5" name="Imagem 4" descr="Uma imagem contendo placar&#10;&#10;Descrição gerada automaticamente">
            <a:extLst>
              <a:ext uri="{FF2B5EF4-FFF2-40B4-BE49-F238E27FC236}">
                <a16:creationId xmlns:a16="http://schemas.microsoft.com/office/drawing/2014/main" id="{A3B4E00F-DED9-45B5-91F1-428927A27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20725"/>
            <a:ext cx="4032448" cy="534299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B81F7CF-059B-4415-B905-1B0E1C3E2FB0}"/>
              </a:ext>
            </a:extLst>
          </p:cNvPr>
          <p:cNvSpPr/>
          <p:nvPr/>
        </p:nvSpPr>
        <p:spPr>
          <a:xfrm>
            <a:off x="1763688" y="620143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http://www.museuimagensdoinconsciente.org.br/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298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B4C2-F10D-4138-88E2-32E870F0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Referências bibliográficas</a:t>
            </a:r>
          </a:p>
        </p:txBody>
      </p:sp>
      <p:sp>
        <p:nvSpPr>
          <p:cNvPr id="39939" name="Espaço Reservado para Conteúdo 2">
            <a:extLst>
              <a:ext uri="{FF2B5EF4-FFF2-40B4-BE49-F238E27FC236}">
                <a16:creationId xmlns:a16="http://schemas.microsoft.com/office/drawing/2014/main" id="{F33451F2-DB0A-44B6-8AB1-8F2AF36B2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BRUNETTO, l. Terapia Ocupacional – correlação teórico-prática. Ver. Bras. </a:t>
            </a:r>
            <a:r>
              <a:rPr lang="pt-BR" sz="2000" dirty="0" err="1"/>
              <a:t>Psiq</a:t>
            </a:r>
            <a:r>
              <a:rPr lang="pt-BR" sz="2000" dirty="0"/>
              <a:t> são Paulo, v. 5, n. 19, p. </a:t>
            </a:r>
            <a:r>
              <a:rPr lang="pt-BR" sz="2000"/>
              <a:t>213-226.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SILVEIRA, N. </a:t>
            </a:r>
            <a:r>
              <a:rPr lang="pt-BR" sz="2000" i="1" dirty="0"/>
              <a:t>Terapêutica ocupacional</a:t>
            </a:r>
            <a:r>
              <a:rPr lang="pt-BR" sz="2000" dirty="0"/>
              <a:t>: teoria e prática. Rio de Janeiro: Casa das Palmeiras, 1979.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SILVEIRA, Nise da. </a:t>
            </a:r>
            <a:r>
              <a:rPr lang="pt-BR" sz="2000" i="1" dirty="0"/>
              <a:t>Imagens do inconsciente.</a:t>
            </a:r>
            <a:r>
              <a:rPr lang="pt-BR" sz="2000" dirty="0"/>
              <a:t> Rio de Janeiro: Alhambra, 1981.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SILVEIRA, Nise da. </a:t>
            </a:r>
            <a:r>
              <a:rPr lang="pt-BR" sz="2000" i="1" dirty="0"/>
              <a:t>Casa das Palmeiras. A emoção de lidar. Uma experiência em psiquiatria.</a:t>
            </a:r>
            <a:r>
              <a:rPr lang="pt-BR" sz="2000" dirty="0"/>
              <a:t> Rio de Janeiro: Alhambra. 1986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SOARES, L. B T Terapia Ocupacional - Lógica do capital ou do trabalho?, SP, </a:t>
            </a:r>
            <a:r>
              <a:rPr lang="pt-BR" sz="2000" dirty="0" err="1"/>
              <a:t>Hucitec</a:t>
            </a:r>
            <a:r>
              <a:rPr lang="pt-BR" sz="2000" dirty="0"/>
              <a:t>, 1991, 217p.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pt-BR" sz="2000" dirty="0"/>
              <a:t>SOARES, L.B. História da Terapia Ocupacional. In: Cavalcanti, A.; Galvão, Claudia. (org.). Terapia Ocupacional - fundamentação &amp; prática. 1a. ed. Rio de Janeiro: Guanabara Koogan S.A., 2007, p. 3-9.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5300" name="Espaço Reservado para Número de Slide 5">
            <a:extLst>
              <a:ext uri="{FF2B5EF4-FFF2-40B4-BE49-F238E27FC236}">
                <a16:creationId xmlns:a16="http://schemas.microsoft.com/office/drawing/2014/main" id="{E17883CF-4F65-4E29-8FE1-27563710D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66C8CA-AF3A-458F-ABBB-65E33C558698}" type="slidenum">
              <a:rPr lang="pt-BR" altLang="pt-BR" sz="1200" smtClean="0">
                <a:solidFill>
                  <a:srgbClr val="A79D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A79D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AE69A-ACFA-4129-A619-083E71C0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00B251-9058-4DF6-8B04-0B43E001B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Apresentar os antecedentes históricos da Terapia Ocupacional no Brasil.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Apresentar a ocupação terapêutica no Brasil de 1854 a 1950 e a influência do tratamento moral no Brasil com a vinda da Família Real Portuguesa.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Apresentar o trabalho de Nise da Silveira.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6408B7-CAE1-44E0-9330-867D97F53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BDAB5-9A5F-4E13-A2F6-73B6FD55B0E3}" type="slidenum">
              <a:rPr lang="pt-BR" altLang="pt-BR" smtClean="0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031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3">
            <a:extLst>
              <a:ext uri="{FF2B5EF4-FFF2-40B4-BE49-F238E27FC236}">
                <a16:creationId xmlns:a16="http://schemas.microsoft.com/office/drawing/2014/main" id="{F2336732-29C2-4D5D-977E-C7DC560EF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 rot="16200000">
            <a:off x="-1198563" y="4821238"/>
            <a:ext cx="262572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C4E07-D3BD-43F4-8BE5-D7FBBD328AE3}" type="slidenum">
              <a:rPr lang="pt-BR" altLang="es-AR" sz="12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s-AR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Line 2">
            <a:extLst>
              <a:ext uri="{FF2B5EF4-FFF2-40B4-BE49-F238E27FC236}">
                <a16:creationId xmlns:a16="http://schemas.microsoft.com/office/drawing/2014/main" id="{8419FB04-B1C7-4A3B-9159-6DD2342E6E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313" y="1339850"/>
            <a:ext cx="82073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91435" tIns="45718" rIns="91435" bIns="45718"/>
          <a:lstStyle/>
          <a:p>
            <a:pPr eaLnBrk="1" hangingPunct="1">
              <a:defRPr/>
            </a:pPr>
            <a:endParaRPr lang="es-CL"/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6BEBA753-719B-4F43-9095-61A541CC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1075"/>
            <a:ext cx="1295400" cy="7191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r>
              <a:rPr lang="pt-BR" altLang="es-AR" b="1">
                <a:solidFill>
                  <a:schemeClr val="accent4">
                    <a:lumMod val="75000"/>
                  </a:schemeClr>
                </a:solidFill>
              </a:rPr>
              <a:t>Século</a:t>
            </a:r>
          </a:p>
          <a:p>
            <a:pPr algn="ctr" eaLnBrk="1" hangingPunct="1">
              <a:defRPr/>
            </a:pPr>
            <a:r>
              <a:rPr lang="pt-BR" altLang="es-AR" b="1">
                <a:solidFill>
                  <a:schemeClr val="accent4">
                    <a:lumMod val="75000"/>
                  </a:schemeClr>
                </a:solidFill>
              </a:rPr>
              <a:t>XVIII</a:t>
            </a:r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F895EA15-2E25-4DCA-B72F-C24942689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981075"/>
            <a:ext cx="1295400" cy="7191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r>
              <a:rPr lang="pt-BR" altLang="es-AR" b="1" dirty="0">
                <a:solidFill>
                  <a:schemeClr val="accent4">
                    <a:lumMod val="75000"/>
                  </a:schemeClr>
                </a:solidFill>
              </a:rPr>
              <a:t>Século</a:t>
            </a:r>
          </a:p>
          <a:p>
            <a:pPr algn="ctr" eaLnBrk="1" hangingPunct="1">
              <a:defRPr/>
            </a:pPr>
            <a:r>
              <a:rPr lang="pt-BR" altLang="es-AR" b="1" dirty="0">
                <a:solidFill>
                  <a:schemeClr val="accent4">
                    <a:lumMod val="75000"/>
                  </a:schemeClr>
                </a:solidFill>
              </a:rPr>
              <a:t>XIX</a:t>
            </a:r>
          </a:p>
        </p:txBody>
      </p:sp>
      <p:sp>
        <p:nvSpPr>
          <p:cNvPr id="12294" name="Oval 6">
            <a:extLst>
              <a:ext uri="{FF2B5EF4-FFF2-40B4-BE49-F238E27FC236}">
                <a16:creationId xmlns:a16="http://schemas.microsoft.com/office/drawing/2014/main" id="{AAF1BE8B-2223-4BAD-A9D2-DD10A444A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981075"/>
            <a:ext cx="1295400" cy="7191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r>
              <a:rPr lang="pt-BR" altLang="es-AR" b="1">
                <a:solidFill>
                  <a:schemeClr val="accent4">
                    <a:lumMod val="75000"/>
                  </a:schemeClr>
                </a:solidFill>
              </a:rPr>
              <a:t>Século</a:t>
            </a:r>
          </a:p>
          <a:p>
            <a:pPr algn="ctr" eaLnBrk="1" hangingPunct="1">
              <a:defRPr/>
            </a:pPr>
            <a:r>
              <a:rPr lang="pt-BR" altLang="es-AR" b="1">
                <a:solidFill>
                  <a:schemeClr val="accent4">
                    <a:lumMod val="75000"/>
                  </a:schemeClr>
                </a:solidFill>
              </a:rPr>
              <a:t>XX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19B91684-6D00-4D3B-BC5E-DD6F5D90E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89138"/>
            <a:ext cx="2592388" cy="2735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endParaRPr lang="es-AR" altLang="es-AR" b="1">
              <a:solidFill>
                <a:srgbClr val="FFFF00"/>
              </a:solidFill>
            </a:endParaRP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D6E583BF-1FBD-4669-B0E3-38A58A77A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989138"/>
            <a:ext cx="2374900" cy="2735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endParaRPr lang="es-AR" altLang="es-AR" b="1">
              <a:solidFill>
                <a:srgbClr val="FFFF00"/>
              </a:solidFill>
            </a:endParaRP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5E18478D-A373-4872-810A-E0CACEB98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989138"/>
            <a:ext cx="2232025" cy="2735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endParaRPr lang="es-AR" altLang="es-AR" b="1">
              <a:solidFill>
                <a:srgbClr val="FFFF00"/>
              </a:solidFill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DC603EA4-D6DD-487B-917F-3AF41EC3E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2062163"/>
            <a:ext cx="259238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O Nascimento do Asilo</a:t>
            </a:r>
          </a:p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altLang="es-AR" sz="16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Tuke</a:t>
            </a: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 e Pinel</a:t>
            </a:r>
          </a:p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Tratamento Moral</a:t>
            </a:r>
          </a:p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A62811BF-33CD-4310-B81C-0EE3A9F0B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2247900"/>
            <a:ext cx="2495550" cy="23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/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Constituição de outros 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saberes e práticas 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pela psiquiatria, 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psicologia e 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neurologia </a:t>
            </a:r>
          </a:p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Ao final: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Surgimento da </a:t>
            </a: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PSICANÁLISE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2EE7DD3-ADBB-418A-A56A-A159A17FD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989138"/>
            <a:ext cx="2232025" cy="29860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35" tIns="45718" rIns="91435" bIns="45718">
            <a:spAutoFit/>
          </a:bodyPr>
          <a:lstStyle/>
          <a:p>
            <a:pPr eaLnBrk="1" hangingPunct="1">
              <a:defRPr/>
            </a:pPr>
            <a:endParaRPr lang="pt-BR" altLang="es-AR" sz="1600" b="1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1908-11 – curso de treinamento em ocupações para atendentes hospitalares.</a:t>
            </a:r>
          </a:p>
          <a:p>
            <a:pPr eaLnBrk="1" hangingPunct="1">
              <a:defRPr/>
            </a:pPr>
            <a:endParaRPr lang="pt-BR" altLang="es-AR" sz="1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1915 - Surge nos EUA </a:t>
            </a: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 primeira escola de </a:t>
            </a: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formação de terapeutas </a:t>
            </a: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ocupacionais.</a:t>
            </a:r>
          </a:p>
          <a:p>
            <a:pPr eaLnBrk="1" hangingPunct="1">
              <a:defRPr/>
            </a:pPr>
            <a:endParaRPr lang="pt-BR" altLang="es-AR" sz="1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1917 – embrião da Associação</a:t>
            </a:r>
          </a:p>
          <a:p>
            <a:pPr eaLnBrk="1" hangingPunct="1">
              <a:defRPr/>
            </a:pPr>
            <a:r>
              <a:rPr lang="pt-BR" altLang="es-AR" sz="1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Americana de Terapia Ocupacional</a:t>
            </a:r>
          </a:p>
          <a:p>
            <a:pPr eaLnBrk="1" hangingPunct="1">
              <a:defRPr/>
            </a:pPr>
            <a:endParaRPr lang="pt-BR" altLang="es-AR" sz="1200" b="1" dirty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t-BR" altLang="es-AR" sz="1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8A226AEF-436F-49E0-9AD4-EF1DF174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97425"/>
            <a:ext cx="2159000" cy="790575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5" tIns="45718" rIns="91435" bIns="45718" anchor="ctr"/>
          <a:lstStyle/>
          <a:p>
            <a:pPr algn="ctr" eaLnBrk="1" hangingPunct="1">
              <a:defRPr/>
            </a:pPr>
            <a:endParaRPr lang="pt-BR" altLang="es-AR" sz="14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pt-BR" altLang="es-AR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Surgimento da disciplina</a:t>
            </a:r>
          </a:p>
          <a:p>
            <a:pPr algn="ctr" eaLnBrk="1" hangingPunct="1">
              <a:defRPr/>
            </a:pPr>
            <a:r>
              <a:rPr lang="pt-BR" altLang="es-AR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como forma geral de </a:t>
            </a:r>
          </a:p>
          <a:p>
            <a:pPr algn="ctr" eaLnBrk="1" hangingPunct="1">
              <a:defRPr/>
            </a:pPr>
            <a:r>
              <a:rPr lang="pt-BR" altLang="es-AR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dominação e controle</a:t>
            </a:r>
          </a:p>
          <a:p>
            <a:pPr algn="ctr" eaLnBrk="1" hangingPunct="1">
              <a:defRPr/>
            </a:pPr>
            <a:endParaRPr lang="pt-BR" altLang="es-AR" sz="1400" dirty="0">
              <a:solidFill>
                <a:srgbClr val="FFFF00"/>
              </a:solidFill>
            </a:endParaRPr>
          </a:p>
        </p:txBody>
      </p:sp>
      <p:sp>
        <p:nvSpPr>
          <p:cNvPr id="9230" name="Rectangle 12">
            <a:extLst>
              <a:ext uri="{FF2B5EF4-FFF2-40B4-BE49-F238E27FC236}">
                <a16:creationId xmlns:a16="http://schemas.microsoft.com/office/drawing/2014/main" id="{7B91DD3B-E942-4081-905F-226D60C4E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4975225"/>
            <a:ext cx="2447925" cy="15859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Do final do </a:t>
            </a:r>
            <a:r>
              <a:rPr lang="pt-BR" altLang="pt-BR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séc</a:t>
            </a: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 XIX a meados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do século XX no Brasil: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Surgimento das primeiras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instituições especializadas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no atendimento 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pessoas com deficiência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 e transtornos mentais.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0444B786-B383-4BE4-8486-5776C36FD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467" y="5192713"/>
            <a:ext cx="2061021" cy="1368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Instituto de Cegos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Instituto de Surdos-mudos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Hospital D. Pedro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Hospital </a:t>
            </a:r>
            <a:r>
              <a:rPr lang="pt-BR" altLang="pt-BR" sz="1100" dirty="0" err="1">
                <a:solidFill>
                  <a:schemeClr val="tx1"/>
                </a:solidFill>
                <a:latin typeface="Arial" panose="020B0604020202020204" pitchFamily="34" charset="0"/>
              </a:rPr>
              <a:t>Juqueri</a:t>
            </a:r>
            <a:endParaRPr lang="pt-BR" altLang="pt-BR" sz="1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Colônia Juliano Moreira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dirty="0">
                <a:solidFill>
                  <a:schemeClr val="tx1"/>
                </a:solidFill>
                <a:latin typeface="Arial" panose="020B0604020202020204" pitchFamily="34" charset="0"/>
              </a:rPr>
              <a:t>Centro Psiquiátrico Nacional</a:t>
            </a:r>
          </a:p>
        </p:txBody>
      </p:sp>
      <p:sp>
        <p:nvSpPr>
          <p:cNvPr id="5" name="Seta em forma de U 4">
            <a:extLst>
              <a:ext uri="{FF2B5EF4-FFF2-40B4-BE49-F238E27FC236}">
                <a16:creationId xmlns:a16="http://schemas.microsoft.com/office/drawing/2014/main" id="{3C9B9DD1-AAFC-4F32-B60F-BCD204F48621}"/>
              </a:ext>
            </a:extLst>
          </p:cNvPr>
          <p:cNvSpPr/>
          <p:nvPr/>
        </p:nvSpPr>
        <p:spPr>
          <a:xfrm>
            <a:off x="2960688" y="1773238"/>
            <a:ext cx="3771900" cy="2159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D99A7B6-010F-40B3-9D03-1E89BDBCD040}"/>
              </a:ext>
            </a:extLst>
          </p:cNvPr>
          <p:cNvSpPr txBox="1"/>
          <p:nvPr/>
        </p:nvSpPr>
        <p:spPr>
          <a:xfrm>
            <a:off x="2934954" y="5876925"/>
            <a:ext cx="1460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Brasil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11C5-AD3E-40C8-B08D-1BF63673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/>
              <a:t>A ocupação terapêutica no Brasil</a:t>
            </a:r>
          </a:p>
        </p:txBody>
      </p:sp>
      <p:sp>
        <p:nvSpPr>
          <p:cNvPr id="10243" name="Espaço Reservado para Número de Slide 4">
            <a:extLst>
              <a:ext uri="{FF2B5EF4-FFF2-40B4-BE49-F238E27FC236}">
                <a16:creationId xmlns:a16="http://schemas.microsoft.com/office/drawing/2014/main" id="{3C7C25EA-5C68-48B8-9986-D503C2282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351B61-6319-4A13-AB1F-DC4CCE15DF34}" type="slidenum">
              <a:rPr lang="pt-BR" altLang="pt-BR" sz="1200" smtClean="0">
                <a:solidFill>
                  <a:srgbClr val="A79D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A79D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A0507-FDF1-41BD-807D-B145196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A ocupação terapêutica no Brasil: dos 1854 aos 1950s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0495FD-E176-43B1-B9AE-FC250676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46039"/>
            <a:ext cx="7467600" cy="4419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tratamento moral e  a terapia pelo trabalho fora trazidos pela família real.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1ª instituição para os chamados alienados mentais foi o Hospício D. Pedro II, no Rio de Janeiro em 1854 com oficinas de marcenaria, alfaiataria, sapataria e </a:t>
            </a:r>
            <a:r>
              <a:rPr lang="pt-BR" sz="2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desfiação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estopa.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tratamento moral foi o fundamento de 10 macro-hospícios criados em todo o país: Salvador, Recife, Fortaleza, Rio de Janeiro, Barbacena, São Paulo (</a:t>
            </a:r>
            <a:r>
              <a:rPr lang="pt-BR" sz="2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Juqueri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Construções amplas e distantes do centro urbano, atividades agrícolas e de manutenção interna do hospital e grandes enfermarias.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Doenças como a tuberculose e a hanseníase foram controladas com </a:t>
            </a:r>
            <a:r>
              <a:rPr lang="pt-BR" sz="20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asilamento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em leprosários ou sanatórios distantes dos centros urbanos.				</a:t>
            </a:r>
          </a:p>
          <a:p>
            <a:pPr lvl="1" algn="r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(Soares 2007)</a:t>
            </a:r>
          </a:p>
        </p:txBody>
      </p:sp>
      <p:sp>
        <p:nvSpPr>
          <p:cNvPr id="11268" name="Espaço Reservado para Número de Slide 5">
            <a:extLst>
              <a:ext uri="{FF2B5EF4-FFF2-40B4-BE49-F238E27FC236}">
                <a16:creationId xmlns:a16="http://schemas.microsoft.com/office/drawing/2014/main" id="{CF96E85E-08A3-4CC9-9378-76086E5FC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A59A16-744F-47AE-B8C2-F9682DA2A64B}" type="slidenum">
              <a:rPr lang="pt-BR" altLang="pt-BR" sz="1200" smtClean="0">
                <a:solidFill>
                  <a:srgbClr val="A79D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A79D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4F3894-58FD-4521-B419-A5809B08A0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BDAB5-9A5F-4E13-A2F6-73B6FD55B0E3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E87C20-E747-4B10-B6BE-0327CF1AD4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5576" y="625773"/>
            <a:ext cx="5486400" cy="5479752"/>
          </a:xfrm>
        </p:spPr>
        <p:txBody>
          <a:bodyPr/>
          <a:lstStyle/>
          <a:p>
            <a:r>
              <a:rPr lang="pt-BR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Implicações e desafios para a implementação da terapia ocupacional nos hospitais psiquiátricos  em seus primeiros anos:</a:t>
            </a:r>
            <a:br>
              <a:rPr lang="pt-BR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pt-BR" sz="4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praxiterapia</a:t>
            </a:r>
            <a:r>
              <a:rPr lang="pt-BR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laborterapia, terapia ocupacional </a:t>
            </a:r>
            <a:r>
              <a:rPr lang="pt-BR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pt-BR" sz="2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Brunetto</a:t>
            </a:r>
            <a:r>
              <a:rPr lang="pt-BR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1975)</a:t>
            </a:r>
            <a:endParaRPr lang="pt-BR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2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421E0-8685-481E-BCB8-ED18DC4B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Nise da Silveira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496E78-6FB6-45A9-97B6-B7B2FC2AC2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94168" y="260648"/>
            <a:ext cx="5326304" cy="5328592"/>
          </a:xfrm>
        </p:spPr>
        <p:txBody>
          <a:bodyPr/>
          <a:lstStyle/>
          <a:p>
            <a:r>
              <a:rPr lang="pt-BR" sz="2000" dirty="0"/>
              <a:t>Nasceu em Maceió em 1905 e faleceu no Rio de Janeiro em 1999. Foi uma médica psiquiatra brasileira, reconhecida mundialmente. Discípula de Carl Jung. Dedicou sua vida ao trabalho com pessoas institucionalizadas em hospitais psiquiátricos, manifestando-se radicalmente contra os tratamentos de sua época: o confinamento, o eletrochoque, a insulinoterapia e a lobotomia. </a:t>
            </a:r>
          </a:p>
          <a:p>
            <a:r>
              <a:rPr lang="pt-BR" sz="2000" dirty="0"/>
              <a:t>Fundou o Museu de Imagens do Inconsciente (1946).  Ofereceu cursos de treinamento para auxiliares em saúde mental no Rio de Janeiro (1948), e publicou obras sobre suas experiências (Silveira, 1981, 1986), inclusive uma intitulada Terapêutica Ocupacional (Silveira, 1979).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EAB460A-F034-4E46-A91B-EB18CC493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25" y="1988840"/>
            <a:ext cx="2438400" cy="2486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55F4A4D-FE56-498D-A3D8-07E7CF980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/>
              <a:t>Nise e Jung: </a:t>
            </a:r>
            <a:br>
              <a:rPr lang="pt-BR" sz="3200"/>
            </a:br>
            <a:r>
              <a:rPr lang="pt-BR" sz="3200"/>
              <a:t>o caos é visualizado e objetivado</a:t>
            </a:r>
          </a:p>
        </p:txBody>
      </p:sp>
      <p:sp>
        <p:nvSpPr>
          <p:cNvPr id="71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9D32586-20D5-48A0-825E-388F67303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1571624"/>
            <a:ext cx="7772400" cy="4737695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pt-BR" dirty="0" err="1"/>
              <a:t>Nise</a:t>
            </a:r>
            <a:r>
              <a:rPr lang="pt-BR" dirty="0"/>
              <a:t> fundamenta seu trabalho na psicanálise </a:t>
            </a:r>
            <a:r>
              <a:rPr lang="pt-BR" dirty="0" err="1"/>
              <a:t>junguiana</a:t>
            </a:r>
            <a:r>
              <a:rPr lang="pt-BR" dirty="0"/>
              <a:t>, compartilhando com Jung a idéia de que, por intermédio da pintura:</a:t>
            </a:r>
          </a:p>
          <a:p>
            <a:pPr marL="521208" lvl="1" algn="just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pt-BR" sz="2400" dirty="0">
                <a:solidFill>
                  <a:schemeClr val="tx1">
                    <a:tint val="85000"/>
                  </a:schemeClr>
                </a:solidFill>
              </a:rPr>
              <a:t>o caos aparentemente incompreensível e incontrolável da situação total é visualizado e objetivado (... ) O efeito deste método decorre do fato de que a impressão primeira, caótica ou aterrorizante, é substituída pela pintura que, por assim dizer, a recobre, exorcizado pelas imagens pintadas, torna-se inofensivo e familiar e, em qualquer oportunidade que o doente recorde a vivência original e seus efeitos emocionais, a pintura interpõe-se entre ele e a experiência, e assim mantém o terror à distância. (Silveira 1981, p. 135)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70F172D-AF22-485A-A7DE-449EC5354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5301208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Nise: expressão e organização do caos interno</a:t>
            </a:r>
          </a:p>
        </p:txBody>
      </p:sp>
      <p:sp>
        <p:nvSpPr>
          <p:cNvPr id="194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CD775CF-2070-46D0-9D32-E75A40897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altLang="es-AR"/>
              <a:t>As atividades de pintura e desenho (expressivas) permitem ao doente viver um processo que lhe possibilitará dar forma às desordens internas vividas, uma vez que são instrumentos que permitem ao mesmo tempo organizar a desordem interna e reconstruir a realidade, pois, na medida em que as “imagens do inconsciente” vão sendo objetivadas nos desenhos e pinturas, tornam-se possíveis de serem  tratadas.</a:t>
            </a:r>
          </a:p>
          <a:p>
            <a:pPr eaLnBrk="1" hangingPunct="1"/>
            <a:endParaRPr lang="pt-BR" altLang="es-A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Térmico</Template>
  <TotalTime>1350</TotalTime>
  <Words>903</Words>
  <Application>Microsoft Office PowerPoint</Application>
  <PresentationFormat>Apresentação na tela (4:3)</PresentationFormat>
  <Paragraphs>116</Paragraphs>
  <Slides>11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 2</vt:lpstr>
      <vt:lpstr>térmico</vt:lpstr>
      <vt:lpstr>Antecedentes históricos da Terapia Ocupacional no Brasil:   a ocupação terapêutica e a Terapêutica Ocupacional de Nise da Silveira  </vt:lpstr>
      <vt:lpstr>Objetivos da aula</vt:lpstr>
      <vt:lpstr>Apresentação do PowerPoint</vt:lpstr>
      <vt:lpstr>A ocupação terapêutica no Brasil</vt:lpstr>
      <vt:lpstr>A ocupação terapêutica no Brasil: dos 1854 aos 1950s</vt:lpstr>
      <vt:lpstr>Implicações e desafios para a implementação da terapia ocupacional nos hospitais psiquiátricos  em seus primeiros anos: praxiterapia, laborterapia, terapia ocupacional (Brunetto 1975)</vt:lpstr>
      <vt:lpstr>Nise da Silveira</vt:lpstr>
      <vt:lpstr>Nise e Jung:  o caos é visualizado e objetivado</vt:lpstr>
      <vt:lpstr>Nise: expressão e organização do caos interno</vt:lpstr>
      <vt:lpstr>Apresentação do PowerPoint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Constituição de Campos</dc:title>
  <dc:creator>sandra</dc:creator>
  <cp:lastModifiedBy>Sandra</cp:lastModifiedBy>
  <cp:revision>113</cp:revision>
  <dcterms:created xsi:type="dcterms:W3CDTF">2006-03-07T22:34:12Z</dcterms:created>
  <dcterms:modified xsi:type="dcterms:W3CDTF">2020-08-14T21:50:23Z</dcterms:modified>
</cp:coreProperties>
</file>