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63" r:id="rId1"/>
  </p:sldMasterIdLst>
  <p:notesMasterIdLst>
    <p:notesMasterId r:id="rId13"/>
  </p:notesMasterIdLst>
  <p:sldIdLst>
    <p:sldId id="256" r:id="rId2"/>
    <p:sldId id="319" r:id="rId3"/>
    <p:sldId id="311" r:id="rId4"/>
    <p:sldId id="304" r:id="rId5"/>
    <p:sldId id="301" r:id="rId6"/>
    <p:sldId id="316" r:id="rId7"/>
    <p:sldId id="312" r:id="rId8"/>
    <p:sldId id="313" r:id="rId9"/>
    <p:sldId id="314" r:id="rId10"/>
    <p:sldId id="317" r:id="rId11"/>
    <p:sldId id="289" r:id="rId12"/>
  </p:sldIdLst>
  <p:sldSz cx="9144000" cy="6858000" type="screen4x3"/>
  <p:notesSz cx="6858000" cy="9144000"/>
  <p:defaultTextStyle>
    <a:defPPr>
      <a:defRPr lang="pt-BR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6633"/>
    <a:srgbClr val="FFCC66"/>
    <a:srgbClr val="CC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752" autoAdjust="0"/>
    <p:restoredTop sz="94660"/>
  </p:normalViewPr>
  <p:slideViewPr>
    <p:cSldViewPr>
      <p:cViewPr varScale="1">
        <p:scale>
          <a:sx n="106" d="100"/>
          <a:sy n="106" d="100"/>
        </p:scale>
        <p:origin x="228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FA563A96-1BBE-4A93-B431-E1E983168790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1EC0BE67-5C60-45AA-90C6-6281BD705F87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148" name="Rectangle 4">
            <a:extLst>
              <a:ext uri="{FF2B5EF4-FFF2-40B4-BE49-F238E27FC236}">
                <a16:creationId xmlns:a16="http://schemas.microsoft.com/office/drawing/2014/main" id="{A93F9EE3-05BC-4AD3-8A3D-ABEFF5B9B7BC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7" name="Rectangle 5">
            <a:extLst>
              <a:ext uri="{FF2B5EF4-FFF2-40B4-BE49-F238E27FC236}">
                <a16:creationId xmlns:a16="http://schemas.microsoft.com/office/drawing/2014/main" id="{43B6CE63-7AB0-4F63-8A24-F9515135C486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noProof="0"/>
              <a:t>Click to edit Master text styles</a:t>
            </a:r>
          </a:p>
          <a:p>
            <a:pPr lvl="1"/>
            <a:r>
              <a:rPr lang="pt-BR" noProof="0"/>
              <a:t>Second level</a:t>
            </a:r>
          </a:p>
          <a:p>
            <a:pPr lvl="2"/>
            <a:r>
              <a:rPr lang="pt-BR" noProof="0"/>
              <a:t>Third level</a:t>
            </a:r>
          </a:p>
          <a:p>
            <a:pPr lvl="3"/>
            <a:r>
              <a:rPr lang="pt-BR" noProof="0"/>
              <a:t>Fourth level</a:t>
            </a:r>
          </a:p>
          <a:p>
            <a:pPr lvl="4"/>
            <a:r>
              <a:rPr lang="pt-BR" noProof="0"/>
              <a:t>Fifth level</a:t>
            </a:r>
          </a:p>
        </p:txBody>
      </p:sp>
      <p:sp>
        <p:nvSpPr>
          <p:cNvPr id="8198" name="Rectangle 6">
            <a:extLst>
              <a:ext uri="{FF2B5EF4-FFF2-40B4-BE49-F238E27FC236}">
                <a16:creationId xmlns:a16="http://schemas.microsoft.com/office/drawing/2014/main" id="{DF0BA7C2-A196-4CD2-9768-7ED7928242E7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199" name="Rectangle 7">
            <a:extLst>
              <a:ext uri="{FF2B5EF4-FFF2-40B4-BE49-F238E27FC236}">
                <a16:creationId xmlns:a16="http://schemas.microsoft.com/office/drawing/2014/main" id="{B90238D1-5D6E-4415-959C-CFC9F2D068D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24D420D2-89D0-41DF-A962-CDCD7FB3F0B6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>
            <a:extLst>
              <a:ext uri="{FF2B5EF4-FFF2-40B4-BE49-F238E27FC236}">
                <a16:creationId xmlns:a16="http://schemas.microsoft.com/office/drawing/2014/main" id="{F048CF0D-C946-4EA3-AF4D-13C46D8A89B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9D43C75-5A72-43F5-985F-E1F273FF411D}" type="slidenum">
              <a:rPr lang="pt-BR" altLang="es-AR" smtClean="0"/>
              <a:pPr>
                <a:spcBef>
                  <a:spcPct val="0"/>
                </a:spcBef>
              </a:pPr>
              <a:t>1</a:t>
            </a:fld>
            <a:endParaRPr lang="pt-BR" altLang="es-AR"/>
          </a:p>
        </p:txBody>
      </p:sp>
      <p:sp>
        <p:nvSpPr>
          <p:cNvPr id="8195" name="Rectangle 2">
            <a:extLst>
              <a:ext uri="{FF2B5EF4-FFF2-40B4-BE49-F238E27FC236}">
                <a16:creationId xmlns:a16="http://schemas.microsoft.com/office/drawing/2014/main" id="{E54B9CA3-9F51-4A39-92E3-411D95299C4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>
            <a:extLst>
              <a:ext uri="{FF2B5EF4-FFF2-40B4-BE49-F238E27FC236}">
                <a16:creationId xmlns:a16="http://schemas.microsoft.com/office/drawing/2014/main" id="{27D9664F-9657-4803-9404-3CE31227F72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AR" altLang="es-AR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Espaço Reservado para Imagem de Slide 1">
            <a:extLst>
              <a:ext uri="{FF2B5EF4-FFF2-40B4-BE49-F238E27FC236}">
                <a16:creationId xmlns:a16="http://schemas.microsoft.com/office/drawing/2014/main" id="{10249E95-AF37-4A59-83DE-D4AB6857122F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2291" name="Espaço Reservado para Anotações 2">
            <a:extLst>
              <a:ext uri="{FF2B5EF4-FFF2-40B4-BE49-F238E27FC236}">
                <a16:creationId xmlns:a16="http://schemas.microsoft.com/office/drawing/2014/main" id="{7B2AD824-DB7D-4680-9CED-394A8AF738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AR" altLang="es-AR">
              <a:latin typeface="Arial" panose="020B0604020202020204" pitchFamily="34" charset="0"/>
            </a:endParaRPr>
          </a:p>
        </p:txBody>
      </p:sp>
      <p:sp>
        <p:nvSpPr>
          <p:cNvPr id="12292" name="Espaço Reservado para Número de Slide 3">
            <a:extLst>
              <a:ext uri="{FF2B5EF4-FFF2-40B4-BE49-F238E27FC236}">
                <a16:creationId xmlns:a16="http://schemas.microsoft.com/office/drawing/2014/main" id="{B0166E9F-7837-47BB-8416-47B3FDEB9EA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1EF3338-0625-478E-92CE-0665A2A89493}" type="slidenum">
              <a:rPr lang="pt-BR" altLang="es-AR" smtClean="0"/>
              <a:pPr>
                <a:spcBef>
                  <a:spcPct val="0"/>
                </a:spcBef>
              </a:pPr>
              <a:t>5</a:t>
            </a:fld>
            <a:endParaRPr lang="pt-BR" altLang="es-A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Espaço Reservado para Imagem de Slide 1">
            <a:extLst>
              <a:ext uri="{FF2B5EF4-FFF2-40B4-BE49-F238E27FC236}">
                <a16:creationId xmlns:a16="http://schemas.microsoft.com/office/drawing/2014/main" id="{57BE57B5-56D7-4350-B1B9-8C5F9298D5F7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6387" name="Espaço Reservado para Anotações 2">
            <a:extLst>
              <a:ext uri="{FF2B5EF4-FFF2-40B4-BE49-F238E27FC236}">
                <a16:creationId xmlns:a16="http://schemas.microsoft.com/office/drawing/2014/main" id="{8414835F-3620-40EA-8167-1CF6AAA8D7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AR" altLang="es-AR">
              <a:latin typeface="Arial" panose="020B0604020202020204" pitchFamily="34" charset="0"/>
            </a:endParaRPr>
          </a:p>
        </p:txBody>
      </p:sp>
      <p:sp>
        <p:nvSpPr>
          <p:cNvPr id="16388" name="Espaço Reservado para Número de Slide 3">
            <a:extLst>
              <a:ext uri="{FF2B5EF4-FFF2-40B4-BE49-F238E27FC236}">
                <a16:creationId xmlns:a16="http://schemas.microsoft.com/office/drawing/2014/main" id="{8DCA642F-0F7F-49C2-A3CC-4B73D24117F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853581C-9B66-4FA8-87D7-1188F6CBA66D}" type="slidenum">
              <a:rPr lang="pt-BR" altLang="es-AR" smtClean="0">
                <a:latin typeface="Times New Roman" panose="02020603050405020304" pitchFamily="18" charset="0"/>
              </a:rPr>
              <a:pPr>
                <a:spcBef>
                  <a:spcPct val="0"/>
                </a:spcBef>
              </a:pPr>
              <a:t>7</a:t>
            </a:fld>
            <a:endParaRPr lang="pt-BR" altLang="es-AR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Espaço Reservado para Imagem de Slide 1">
            <a:extLst>
              <a:ext uri="{FF2B5EF4-FFF2-40B4-BE49-F238E27FC236}">
                <a16:creationId xmlns:a16="http://schemas.microsoft.com/office/drawing/2014/main" id="{B29B1167-4CF4-4A34-936D-8044480C280B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435" name="Espaço Reservado para Anotações 2">
            <a:extLst>
              <a:ext uri="{FF2B5EF4-FFF2-40B4-BE49-F238E27FC236}">
                <a16:creationId xmlns:a16="http://schemas.microsoft.com/office/drawing/2014/main" id="{C5473069-D64D-4C56-8E88-896FADD2C5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AR" altLang="es-AR">
              <a:latin typeface="Arial" panose="020B0604020202020204" pitchFamily="34" charset="0"/>
            </a:endParaRPr>
          </a:p>
        </p:txBody>
      </p:sp>
      <p:sp>
        <p:nvSpPr>
          <p:cNvPr id="18436" name="Espaço Reservado para Número de Slide 3">
            <a:extLst>
              <a:ext uri="{FF2B5EF4-FFF2-40B4-BE49-F238E27FC236}">
                <a16:creationId xmlns:a16="http://schemas.microsoft.com/office/drawing/2014/main" id="{3D5976EE-3CBE-4CCA-B157-8C62C3A8373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9EFB6F8-2A89-4D33-89D6-6A3874554475}" type="slidenum">
              <a:rPr lang="pt-BR" altLang="es-AR" smtClean="0">
                <a:latin typeface="Times New Roman" panose="02020603050405020304" pitchFamily="18" charset="0"/>
              </a:rPr>
              <a:pPr>
                <a:spcBef>
                  <a:spcPct val="0"/>
                </a:spcBef>
              </a:pPr>
              <a:t>8</a:t>
            </a:fld>
            <a:endParaRPr lang="pt-BR" altLang="es-AR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Espaço Reservado para Imagem de Slide 1">
            <a:extLst>
              <a:ext uri="{FF2B5EF4-FFF2-40B4-BE49-F238E27FC236}">
                <a16:creationId xmlns:a16="http://schemas.microsoft.com/office/drawing/2014/main" id="{BB79EAFD-F869-4073-81D2-69C234BD130F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0483" name="Espaço Reservado para Anotações 2">
            <a:extLst>
              <a:ext uri="{FF2B5EF4-FFF2-40B4-BE49-F238E27FC236}">
                <a16:creationId xmlns:a16="http://schemas.microsoft.com/office/drawing/2014/main" id="{40AF1AF7-14E9-486F-9063-F3F64E0712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AR" altLang="es-AR">
              <a:latin typeface="Arial" panose="020B0604020202020204" pitchFamily="34" charset="0"/>
            </a:endParaRPr>
          </a:p>
        </p:txBody>
      </p:sp>
      <p:sp>
        <p:nvSpPr>
          <p:cNvPr id="20484" name="Espaço Reservado para Número de Slide 3">
            <a:extLst>
              <a:ext uri="{FF2B5EF4-FFF2-40B4-BE49-F238E27FC236}">
                <a16:creationId xmlns:a16="http://schemas.microsoft.com/office/drawing/2014/main" id="{B94AC442-E47F-4FDF-996A-1FF23C01C34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863F11C-365E-4CE1-B0C1-897B34B240BC}" type="slidenum">
              <a:rPr lang="pt-BR" altLang="es-AR" smtClean="0">
                <a:latin typeface="Times New Roman" panose="02020603050405020304" pitchFamily="18" charset="0"/>
              </a:rPr>
              <a:pPr>
                <a:spcBef>
                  <a:spcPct val="0"/>
                </a:spcBef>
              </a:pPr>
              <a:t>9</a:t>
            </a:fld>
            <a:endParaRPr lang="pt-BR" altLang="es-AR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Espaço Reservado para Imagem de Slide 1">
            <a:extLst>
              <a:ext uri="{FF2B5EF4-FFF2-40B4-BE49-F238E27FC236}">
                <a16:creationId xmlns:a16="http://schemas.microsoft.com/office/drawing/2014/main" id="{D1733B1C-5CFA-4E29-84C7-3FA99DDBB964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6323" name="Espaço Reservado para Anotações 2">
            <a:extLst>
              <a:ext uri="{FF2B5EF4-FFF2-40B4-BE49-F238E27FC236}">
                <a16:creationId xmlns:a16="http://schemas.microsoft.com/office/drawing/2014/main" id="{D28E51D2-0D39-4502-91BE-CD6E530B90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s-AR">
              <a:latin typeface="Arial" panose="020B0604020202020204" pitchFamily="34" charset="0"/>
            </a:endParaRPr>
          </a:p>
        </p:txBody>
      </p:sp>
      <p:sp>
        <p:nvSpPr>
          <p:cNvPr id="56324" name="Espaço Reservado para Número de Slide 3">
            <a:extLst>
              <a:ext uri="{FF2B5EF4-FFF2-40B4-BE49-F238E27FC236}">
                <a16:creationId xmlns:a16="http://schemas.microsoft.com/office/drawing/2014/main" id="{24522A9B-DFEF-4144-B74A-AA9EC086C86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7CD4187-279E-4FDF-973F-3D04CE3247A9}" type="slidenum">
              <a:rPr lang="pt-BR" altLang="es-AR" smtClean="0"/>
              <a:pPr>
                <a:spcBef>
                  <a:spcPct val="0"/>
                </a:spcBef>
              </a:pPr>
              <a:t>11</a:t>
            </a:fld>
            <a:endParaRPr lang="pt-BR" altLang="es-A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0">
            <a:extLst>
              <a:ext uri="{FF2B5EF4-FFF2-40B4-BE49-F238E27FC236}">
                <a16:creationId xmlns:a16="http://schemas.microsoft.com/office/drawing/2014/main" id="{40371F98-9DB5-49F0-95D5-966F9CB9F424}"/>
              </a:ext>
            </a:extLst>
          </p:cNvPr>
          <p:cNvSpPr/>
          <p:nvPr/>
        </p:nvSpPr>
        <p:spPr>
          <a:xfrm>
            <a:off x="0" y="0"/>
            <a:ext cx="752475" cy="6858000"/>
          </a:xfrm>
          <a:prstGeom prst="rect">
            <a:avLst/>
          </a:prstGeom>
          <a:gradFill>
            <a:gsLst>
              <a:gs pos="0">
                <a:schemeClr val="accent1">
                  <a:lumMod val="60000"/>
                  <a:lumOff val="40000"/>
                </a:schemeClr>
              </a:gs>
              <a:gs pos="50000">
                <a:schemeClr val="accent1"/>
              </a:gs>
              <a:gs pos="100000">
                <a:schemeClr val="accent6">
                  <a:lumMod val="75000"/>
                </a:schemeClr>
              </a:gs>
            </a:gsLst>
            <a:lin ang="5400000" scaled="0"/>
          </a:gradFill>
          <a:ln>
            <a:noFill/>
          </a:ln>
          <a:effectLst>
            <a:innerShdw blurRad="190500" dist="25400">
              <a:prstClr val="black">
                <a:alpha val="6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a:endParaRPr>
          </a:p>
        </p:txBody>
      </p:sp>
      <p:grpSp>
        <p:nvGrpSpPr>
          <p:cNvPr id="5" name="Group 6">
            <a:extLst>
              <a:ext uri="{FF2B5EF4-FFF2-40B4-BE49-F238E27FC236}">
                <a16:creationId xmlns:a16="http://schemas.microsoft.com/office/drawing/2014/main" id="{89631C21-59BD-4DE9-809A-32D122FAC8D6}"/>
              </a:ext>
            </a:extLst>
          </p:cNvPr>
          <p:cNvGrpSpPr/>
          <p:nvPr/>
        </p:nvGrpSpPr>
        <p:grpSpPr>
          <a:xfrm>
            <a:off x="7467600" y="209550"/>
            <a:ext cx="657226" cy="431800"/>
            <a:chOff x="7467600" y="209550"/>
            <a:chExt cx="657226" cy="431800"/>
          </a:xfrm>
          <a:solidFill>
            <a:schemeClr val="tx2">
              <a:lumMod val="60000"/>
              <a:lumOff val="40000"/>
            </a:schemeClr>
          </a:solidFill>
        </p:grpSpPr>
        <p:sp>
          <p:nvSpPr>
            <p:cNvPr id="6" name="Freeform 5">
              <a:extLst>
                <a:ext uri="{FF2B5EF4-FFF2-40B4-BE49-F238E27FC236}">
                  <a16:creationId xmlns:a16="http://schemas.microsoft.com/office/drawing/2014/main" id="{55A63C85-6D78-4D9C-85DC-7A7EF21E0691}"/>
                </a:ext>
              </a:extLst>
            </p:cNvPr>
            <p:cNvSpPr>
              <a:spLocks/>
            </p:cNvSpPr>
            <p:nvPr/>
          </p:nvSpPr>
          <p:spPr bwMode="auto">
            <a:xfrm>
              <a:off x="7467600" y="209550"/>
              <a:ext cx="242887" cy="431800"/>
            </a:xfrm>
            <a:custGeom>
              <a:avLst/>
              <a:gdLst/>
              <a:ahLst/>
              <a:cxnLst>
                <a:cxn ang="0">
                  <a:pos x="62" y="0"/>
                </a:cxn>
                <a:cxn ang="0">
                  <a:pos x="0" y="0"/>
                </a:cxn>
                <a:cxn ang="0">
                  <a:pos x="89" y="136"/>
                </a:cxn>
                <a:cxn ang="0">
                  <a:pos x="89" y="136"/>
                </a:cxn>
                <a:cxn ang="0">
                  <a:pos x="0" y="272"/>
                </a:cxn>
                <a:cxn ang="0">
                  <a:pos x="62" y="272"/>
                </a:cxn>
                <a:cxn ang="0">
                  <a:pos x="153" y="136"/>
                </a:cxn>
                <a:cxn ang="0">
                  <a:pos x="62" y="0"/>
                </a:cxn>
              </a:cxnLst>
              <a:rect l="0" t="0" r="r" b="b"/>
              <a:pathLst>
                <a:path w="153" h="272">
                  <a:moveTo>
                    <a:pt x="62" y="0"/>
                  </a:moveTo>
                  <a:lnTo>
                    <a:pt x="0" y="0"/>
                  </a:lnTo>
                  <a:lnTo>
                    <a:pt x="89" y="136"/>
                  </a:lnTo>
                  <a:lnTo>
                    <a:pt x="89" y="136"/>
                  </a:lnTo>
                  <a:lnTo>
                    <a:pt x="0" y="272"/>
                  </a:lnTo>
                  <a:lnTo>
                    <a:pt x="62" y="272"/>
                  </a:lnTo>
                  <a:lnTo>
                    <a:pt x="153" y="136"/>
                  </a:lnTo>
                  <a:lnTo>
                    <a:pt x="62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7" name="Freeform 5">
              <a:extLst>
                <a:ext uri="{FF2B5EF4-FFF2-40B4-BE49-F238E27FC236}">
                  <a16:creationId xmlns:a16="http://schemas.microsoft.com/office/drawing/2014/main" id="{DC8F5EAC-9CCA-4F08-BE44-BDE72B475328}"/>
                </a:ext>
              </a:extLst>
            </p:cNvPr>
            <p:cNvSpPr>
              <a:spLocks/>
            </p:cNvSpPr>
            <p:nvPr/>
          </p:nvSpPr>
          <p:spPr bwMode="auto">
            <a:xfrm>
              <a:off x="7677151" y="209550"/>
              <a:ext cx="242887" cy="431800"/>
            </a:xfrm>
            <a:custGeom>
              <a:avLst/>
              <a:gdLst/>
              <a:ahLst/>
              <a:cxnLst>
                <a:cxn ang="0">
                  <a:pos x="62" y="0"/>
                </a:cxn>
                <a:cxn ang="0">
                  <a:pos x="0" y="0"/>
                </a:cxn>
                <a:cxn ang="0">
                  <a:pos x="89" y="136"/>
                </a:cxn>
                <a:cxn ang="0">
                  <a:pos x="89" y="136"/>
                </a:cxn>
                <a:cxn ang="0">
                  <a:pos x="0" y="272"/>
                </a:cxn>
                <a:cxn ang="0">
                  <a:pos x="62" y="272"/>
                </a:cxn>
                <a:cxn ang="0">
                  <a:pos x="153" y="136"/>
                </a:cxn>
                <a:cxn ang="0">
                  <a:pos x="62" y="0"/>
                </a:cxn>
              </a:cxnLst>
              <a:rect l="0" t="0" r="r" b="b"/>
              <a:pathLst>
                <a:path w="153" h="272">
                  <a:moveTo>
                    <a:pt x="62" y="0"/>
                  </a:moveTo>
                  <a:lnTo>
                    <a:pt x="0" y="0"/>
                  </a:lnTo>
                  <a:lnTo>
                    <a:pt x="89" y="136"/>
                  </a:lnTo>
                  <a:lnTo>
                    <a:pt x="89" y="136"/>
                  </a:lnTo>
                  <a:lnTo>
                    <a:pt x="0" y="272"/>
                  </a:lnTo>
                  <a:lnTo>
                    <a:pt x="62" y="272"/>
                  </a:lnTo>
                  <a:lnTo>
                    <a:pt x="153" y="136"/>
                  </a:lnTo>
                  <a:lnTo>
                    <a:pt x="62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8" name="Freeform 5">
              <a:extLst>
                <a:ext uri="{FF2B5EF4-FFF2-40B4-BE49-F238E27FC236}">
                  <a16:creationId xmlns:a16="http://schemas.microsoft.com/office/drawing/2014/main" id="{98B9343D-12C5-4875-86DC-641A019575D2}"/>
                </a:ext>
              </a:extLst>
            </p:cNvPr>
            <p:cNvSpPr>
              <a:spLocks/>
            </p:cNvSpPr>
            <p:nvPr/>
          </p:nvSpPr>
          <p:spPr bwMode="auto">
            <a:xfrm>
              <a:off x="7881939" y="209550"/>
              <a:ext cx="242887" cy="431800"/>
            </a:xfrm>
            <a:custGeom>
              <a:avLst/>
              <a:gdLst/>
              <a:ahLst/>
              <a:cxnLst>
                <a:cxn ang="0">
                  <a:pos x="62" y="0"/>
                </a:cxn>
                <a:cxn ang="0">
                  <a:pos x="0" y="0"/>
                </a:cxn>
                <a:cxn ang="0">
                  <a:pos x="89" y="136"/>
                </a:cxn>
                <a:cxn ang="0">
                  <a:pos x="89" y="136"/>
                </a:cxn>
                <a:cxn ang="0">
                  <a:pos x="0" y="272"/>
                </a:cxn>
                <a:cxn ang="0">
                  <a:pos x="62" y="272"/>
                </a:cxn>
                <a:cxn ang="0">
                  <a:pos x="153" y="136"/>
                </a:cxn>
                <a:cxn ang="0">
                  <a:pos x="62" y="0"/>
                </a:cxn>
              </a:cxnLst>
              <a:rect l="0" t="0" r="r" b="b"/>
              <a:pathLst>
                <a:path w="153" h="272">
                  <a:moveTo>
                    <a:pt x="62" y="0"/>
                  </a:moveTo>
                  <a:lnTo>
                    <a:pt x="0" y="0"/>
                  </a:lnTo>
                  <a:lnTo>
                    <a:pt x="89" y="136"/>
                  </a:lnTo>
                  <a:lnTo>
                    <a:pt x="89" y="136"/>
                  </a:lnTo>
                  <a:lnTo>
                    <a:pt x="0" y="272"/>
                  </a:lnTo>
                  <a:lnTo>
                    <a:pt x="62" y="272"/>
                  </a:lnTo>
                  <a:lnTo>
                    <a:pt x="153" y="136"/>
                  </a:lnTo>
                  <a:lnTo>
                    <a:pt x="62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16152" y="1267485"/>
            <a:ext cx="7235981" cy="5133316"/>
          </a:xfrm>
        </p:spPr>
        <p:txBody>
          <a:bodyPr/>
          <a:lstStyle>
            <a:lvl1pPr>
              <a:defRPr sz="115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6151" y="201702"/>
            <a:ext cx="6189583" cy="949569"/>
          </a:xfrm>
        </p:spPr>
        <p:txBody>
          <a:bodyPr>
            <a:normAutofit/>
          </a:bodyPr>
          <a:lstStyle>
            <a:lvl1pPr marL="0" indent="0" algn="r">
              <a:buNone/>
              <a:defRPr sz="240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CB40339D-BA27-4924-A7E4-FFE08A75C9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AR"/>
              <a:t>2009</a:t>
            </a:r>
            <a:endParaRPr lang="pt-BR"/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BA2F19CD-84F1-4C19-8E21-B470A8DC06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/>
              <a:t>Profª Sandra M. Galheigo - MFT0703 -  A Constituição da TO...</a:t>
            </a:r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71B93BF7-B14B-45BF-BE1B-229B3F1AFA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150225" y="236538"/>
            <a:ext cx="785813" cy="365125"/>
          </a:xfrm>
        </p:spPr>
        <p:txBody>
          <a:bodyPr/>
          <a:lstStyle>
            <a:lvl1pPr>
              <a:defRPr sz="1400"/>
            </a:lvl1pPr>
          </a:lstStyle>
          <a:p>
            <a:pPr>
              <a:defRPr/>
            </a:pPr>
            <a:fld id="{91D7E76B-3042-4F59-9D19-E6D844DB3325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2484669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9EB39178-2883-4C7E-BF9C-1A1E0DF4624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/>
              <a:t>Profª Sandra M. Galheigo - MFT0703 -  A Constituição da TO...</a:t>
            </a:r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937F0090-7E00-4458-8DA5-FEAF4150371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DE15DA-065C-4743-B774-59D782B0BAA0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0C2C8E2F-7CEF-4F1D-BC7F-A294737ADE99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AR"/>
              <a:t>2009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293675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613E7FC3-0363-40E4-90F2-58F57EA1709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/>
              <a:t>Profª Sandra M. Galheigo - MFT0703 -  A Constituição da TO...</a:t>
            </a:r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A828148F-4F83-4296-BA63-FD6ADBA8D6A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4577CD-6CB1-48AB-A6B1-99529177414E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0AB1CFE3-2A91-4338-8441-25566EBA8611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AR"/>
              <a:t>2009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086098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5257800"/>
            <a:ext cx="7239000" cy="1143000"/>
          </a:xfrm>
        </p:spPr>
        <p:txBody>
          <a:bodyPr/>
          <a:lstStyle>
            <a:lvl1pPr algn="l">
              <a:defRPr sz="7200" baseline="0">
                <a:ln w="12700">
                  <a:solidFill>
                    <a:schemeClr val="tx2"/>
                  </a:solidFill>
                </a:ln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9200" y="838200"/>
            <a:ext cx="7467600" cy="4419600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800">
                <a:solidFill>
                  <a:schemeClr val="tx1"/>
                </a:solidFill>
              </a:defRPr>
            </a:lvl3pPr>
            <a:lvl4pPr>
              <a:defRPr sz="1800">
                <a:solidFill>
                  <a:schemeClr val="tx1"/>
                </a:solidFill>
              </a:defRPr>
            </a:lvl4pPr>
            <a:lvl5pPr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21D7423D-567E-4877-A004-D5006947B36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/>
              <a:t>Profª Sandra M. Galheigo - MFT0703 -  A Constituição da TO...</a:t>
            </a:r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130956C6-5634-4971-9B96-59E45DC0C0E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4BDAB5-9A5F-4E13-A2F6-73B6FD55B0E3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5400853A-2611-4C1C-ACD0-16F271248268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AR"/>
              <a:t>2009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649562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9199" y="4484080"/>
            <a:ext cx="7239001" cy="762000"/>
          </a:xfrm>
        </p:spPr>
        <p:txBody>
          <a:bodyPr bIns="0"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1219200" y="5257800"/>
            <a:ext cx="7239000" cy="1143000"/>
          </a:xfrm>
        </p:spPr>
        <p:txBody>
          <a:bodyPr/>
          <a:lstStyle>
            <a:lvl1pPr algn="l">
              <a:defRPr sz="7200" baseline="0">
                <a:ln w="12700">
                  <a:solidFill>
                    <a:schemeClr val="tx2"/>
                  </a:solidFill>
                </a:ln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2FB64E67-E1AC-4AA1-BAE8-0E578DADD24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/>
              <a:t>Profª Sandra M. Galheigo - MFT0703 -  A Constituição da TO...</a:t>
            </a:r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1D347F4E-511E-4D66-8160-6014A1E3BA3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F4C27C-B3F9-4EC7-BCE5-7CE53CCAAEEC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4667F9F5-85FC-45AA-BB50-D6EA3E10FF08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AR"/>
              <a:t>2009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592654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216152" y="841248"/>
            <a:ext cx="3730752" cy="4389120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5102352" y="841248"/>
            <a:ext cx="3730752" cy="4389120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FD0640-8ABE-4C4A-8E07-D3152B2A9697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/>
              <a:t>Profª Sandra M. Galheigo - MFT0703 -  A Constituição da TO...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8F31B1-856D-4F19-BA21-713740F3B830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6F7672-973D-47CF-B8DE-0DF1C3F24D3C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09B9057C-AD7E-440E-A579-E227B8F6F705}"/>
              </a:ext>
            </a:extLst>
          </p:cNvPr>
          <p:cNvSpPr>
            <a:spLocks noGrp="1"/>
          </p:cNvSpPr>
          <p:nvPr>
            <p:ph type="dt" sz="half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AR"/>
              <a:t>2009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285373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9200" y="841248"/>
            <a:ext cx="3733800" cy="533400"/>
          </a:xfrm>
        </p:spPr>
        <p:txBody>
          <a:bodyPr>
            <a:normAutofit/>
          </a:bodyPr>
          <a:lstStyle>
            <a:lvl1pPr marL="0" indent="0">
              <a:buNone/>
              <a:defRPr sz="1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05400" y="841248"/>
            <a:ext cx="3735267" cy="533400"/>
          </a:xfrm>
        </p:spPr>
        <p:txBody>
          <a:bodyPr>
            <a:normAutofit/>
          </a:bodyPr>
          <a:lstStyle>
            <a:lvl1pPr marL="0" indent="0">
              <a:buNone/>
              <a:defRPr sz="1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1216152" y="1380744"/>
            <a:ext cx="3730752" cy="3840480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5102352" y="1380743"/>
            <a:ext cx="3730752" cy="3840480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013C896C-20C1-40E3-BA57-9E64701A6484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/>
              <a:t>Profª Sandra M. Galheigo - MFT0703 -  A Constituição da TO...</a:t>
            </a:r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9E708047-835B-4B44-B3DF-D33A9B3F2856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169EF2-BB96-432B-9598-18A05737C362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6EF50B36-6776-4BA9-A28E-66DDDC5F2BBA}"/>
              </a:ext>
            </a:extLst>
          </p:cNvPr>
          <p:cNvSpPr>
            <a:spLocks noGrp="1"/>
          </p:cNvSpPr>
          <p:nvPr>
            <p:ph type="dt" sz="half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AR"/>
              <a:t>2009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276838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0493359A-AFCD-417B-A599-71F170267A7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/>
              <a:t>Profª Sandra M. Galheigo - MFT0703 -  A Constituição da TO...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331F7A9-8221-4C7A-966A-5D6B2384149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2AA23A-C0AD-4807-9A25-96BDD5F2E893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1426C34A-83BB-4409-A8B1-0F9476F0008B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AR"/>
              <a:t>2009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238494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A55E2441-8063-41F7-9DFF-9BF42789239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/>
              <a:t>Profª Sandra M. Galheigo - MFT0703 -  A Constituição da TO...</a:t>
            </a: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A64BDD50-6FAA-4FD4-933B-EF391EF9A27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95BF3B-E699-4CA3-92E4-9E47C9C9109B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03D01F-154C-4254-92E8-E3F9853FBF96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AR"/>
              <a:t>2009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444916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5000" y="395287"/>
            <a:ext cx="3008313" cy="1162050"/>
          </a:xfrm>
        </p:spPr>
        <p:txBody>
          <a:bodyPr/>
          <a:lstStyle>
            <a:lvl1pPr algn="l">
              <a:defRPr sz="2000" b="1">
                <a:ln>
                  <a:noFill/>
                </a:ln>
                <a:solidFill>
                  <a:srgbClr val="FF7605"/>
                </a:solidFill>
                <a:effectLst/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15000" y="1557337"/>
            <a:ext cx="3008313" cy="4386263"/>
          </a:xfrm>
        </p:spPr>
        <p:txBody>
          <a:bodyPr/>
          <a:lstStyle>
            <a:lvl1pPr marL="0" indent="0">
              <a:buNone/>
              <a:defRPr sz="14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3"/>
          </p:nvPr>
        </p:nvSpPr>
        <p:spPr>
          <a:xfrm>
            <a:off x="914400" y="381000"/>
            <a:ext cx="4800600" cy="5943600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DC1EFF-C2F1-4DDA-8F26-2E3BB954E0CA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/>
              <a:t>Profª Sandra M. Galheigo - MFT0703 -  A Constituição da TO...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E99FED1-A99F-4F1F-8FD0-2937A33FF294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4E0AB2-A067-491D-B131-C2D2B96B8A9F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5D3E6AAC-3403-4013-BAE6-EE60AB630D8C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AR"/>
              <a:t>2009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211018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4624754"/>
            <a:ext cx="5486400" cy="404446"/>
          </a:xfrm>
        </p:spPr>
        <p:txBody>
          <a:bodyPr bIns="0"/>
          <a:lstStyle>
            <a:lvl1pPr algn="l">
              <a:defRPr sz="2000" b="1">
                <a:ln w="12700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23975" y="381000"/>
            <a:ext cx="5867400" cy="4081462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pt-BR" noProof="0"/>
              <a:t>Clique no ícone para adicionar uma imagem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19200" y="5029200"/>
            <a:ext cx="4038600" cy="1371600"/>
          </a:xfrm>
        </p:spPr>
        <p:txBody>
          <a:bodyPr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559046-A644-4DD3-9E48-B1F2D3B6692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/>
              <a:t>Profª Sandra M. Galheigo - MFT0703 -  A Constituição da TO...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F8317C-5507-4323-9475-87F0FBA0469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F8822E-0E81-4033-A2C7-3A8BEA27D416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05874295-280D-4F90-80DA-CE2826F3585D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AR"/>
              <a:t>2009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3509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89B9B315-2274-4013-ABA6-E509BB605826}"/>
              </a:ext>
            </a:extLst>
          </p:cNvPr>
          <p:cNvSpPr/>
          <p:nvPr/>
        </p:nvSpPr>
        <p:spPr>
          <a:xfrm>
            <a:off x="0" y="0"/>
            <a:ext cx="228600" cy="6858000"/>
          </a:xfrm>
          <a:prstGeom prst="rect">
            <a:avLst/>
          </a:prstGeom>
          <a:gradFill>
            <a:gsLst>
              <a:gs pos="0">
                <a:schemeClr val="accent1"/>
              </a:gs>
              <a:gs pos="52000">
                <a:schemeClr val="accent6">
                  <a:lumMod val="75000"/>
                </a:schemeClr>
              </a:gs>
              <a:gs pos="100000">
                <a:schemeClr val="accent6">
                  <a:lumMod val="50000"/>
                </a:schemeClr>
              </a:gs>
            </a:gsLst>
            <a:lin ang="5400000" scaled="0"/>
          </a:gradFill>
          <a:ln>
            <a:noFill/>
          </a:ln>
          <a:effectLst>
            <a:innerShdw blurRad="190500" dist="25400">
              <a:prstClr val="black">
                <a:alpha val="6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11170BEC-959C-4884-9726-C701565F528E}"/>
              </a:ext>
            </a:extLst>
          </p:cNvPr>
          <p:cNvSpPr/>
          <p:nvPr/>
        </p:nvSpPr>
        <p:spPr>
          <a:xfrm>
            <a:off x="0" y="0"/>
            <a:ext cx="228600" cy="6858000"/>
          </a:xfrm>
          <a:prstGeom prst="rect">
            <a:avLst/>
          </a:prstGeom>
          <a:gradFill>
            <a:gsLst>
              <a:gs pos="0">
                <a:schemeClr val="accent1">
                  <a:lumMod val="60000"/>
                  <a:lumOff val="40000"/>
                </a:schemeClr>
              </a:gs>
              <a:gs pos="50000">
                <a:schemeClr val="accent1"/>
              </a:gs>
              <a:gs pos="100000">
                <a:schemeClr val="accent6">
                  <a:lumMod val="75000"/>
                </a:schemeClr>
              </a:gs>
            </a:gsLst>
            <a:lin ang="5400000" scaled="0"/>
          </a:gradFill>
          <a:ln>
            <a:noFill/>
          </a:ln>
          <a:effectLst>
            <a:innerShdw blurRad="190500" dist="25400">
              <a:prstClr val="black">
                <a:alpha val="6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a:endParaRPr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B46B6AB-7D23-4364-8A16-7C66590824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19200" y="5257800"/>
            <a:ext cx="72390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endParaRPr lang="en-US" dirty="0"/>
          </a:p>
        </p:txBody>
      </p:sp>
      <p:sp>
        <p:nvSpPr>
          <p:cNvPr id="1033" name="Text Placeholder 2">
            <a:extLst>
              <a:ext uri="{FF2B5EF4-FFF2-40B4-BE49-F238E27FC236}">
                <a16:creationId xmlns:a16="http://schemas.microsoft.com/office/drawing/2014/main" id="{8A4712AE-6BA6-4FCC-8480-786E96AAB3C4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1219200" y="838200"/>
            <a:ext cx="7467600" cy="441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/>
              <a:t>Clique para editar o texto mestre</a:t>
            </a:r>
          </a:p>
          <a:p>
            <a:pPr lvl="1"/>
            <a:r>
              <a:rPr lang="pt-BR" altLang="pt-BR"/>
              <a:t>Segundo nível</a:t>
            </a:r>
          </a:p>
          <a:p>
            <a:pPr lvl="2"/>
            <a:r>
              <a:rPr lang="pt-BR" altLang="pt-BR"/>
              <a:t>Terceiro nível</a:t>
            </a:r>
          </a:p>
          <a:p>
            <a:pPr lvl="3"/>
            <a:r>
              <a:rPr lang="pt-BR" altLang="pt-BR"/>
              <a:t>Quarto nível</a:t>
            </a:r>
          </a:p>
          <a:p>
            <a:pPr lvl="4"/>
            <a:r>
              <a:rPr lang="pt-BR" altLang="pt-BR"/>
              <a:t>Quinto nível</a:t>
            </a:r>
            <a:endParaRPr lang="en-US" altLang="pt-B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AEACA6-0FDF-43FE-B048-6224CFB87AF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258888" y="6553200"/>
            <a:ext cx="7162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hangingPunct="1">
              <a:defRPr sz="1200">
                <a:solidFill>
                  <a:schemeClr val="tx1">
                    <a:lumMod val="60000"/>
                    <a:lumOff val="40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r>
              <a:rPr lang="pt-BR"/>
              <a:t>Profª Sandra M. Galheigo - MFT0703 -  A Constituição da TO...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518FC4-2335-4F43-9352-81E61340AFC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86800" y="5740400"/>
            <a:ext cx="3810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A79D99"/>
                </a:solidFill>
              </a:defRPr>
            </a:lvl1pPr>
          </a:lstStyle>
          <a:p>
            <a:pPr>
              <a:defRPr/>
            </a:pPr>
            <a:fld id="{A69A40E9-DBF2-4606-A775-423DFE01B226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  <p:sp>
        <p:nvSpPr>
          <p:cNvPr id="16" name="Freeform 5">
            <a:extLst>
              <a:ext uri="{FF2B5EF4-FFF2-40B4-BE49-F238E27FC236}">
                <a16:creationId xmlns:a16="http://schemas.microsoft.com/office/drawing/2014/main" id="{8D781890-52A2-41F7-A700-1D04BFAD6C34}"/>
              </a:ext>
            </a:extLst>
          </p:cNvPr>
          <p:cNvSpPr>
            <a:spLocks/>
          </p:cNvSpPr>
          <p:nvPr/>
        </p:nvSpPr>
        <p:spPr bwMode="auto">
          <a:xfrm>
            <a:off x="8453438" y="5715000"/>
            <a:ext cx="242887" cy="431800"/>
          </a:xfrm>
          <a:custGeom>
            <a:avLst/>
            <a:gdLst/>
            <a:ahLst/>
            <a:cxnLst>
              <a:cxn ang="0">
                <a:pos x="62" y="0"/>
              </a:cxn>
              <a:cxn ang="0">
                <a:pos x="0" y="0"/>
              </a:cxn>
              <a:cxn ang="0">
                <a:pos x="89" y="136"/>
              </a:cxn>
              <a:cxn ang="0">
                <a:pos x="89" y="136"/>
              </a:cxn>
              <a:cxn ang="0">
                <a:pos x="0" y="272"/>
              </a:cxn>
              <a:cxn ang="0">
                <a:pos x="62" y="272"/>
              </a:cxn>
              <a:cxn ang="0">
                <a:pos x="153" y="136"/>
              </a:cxn>
              <a:cxn ang="0">
                <a:pos x="62" y="0"/>
              </a:cxn>
            </a:cxnLst>
            <a:rect l="0" t="0" r="r" b="b"/>
            <a:pathLst>
              <a:path w="153" h="272">
                <a:moveTo>
                  <a:pt x="62" y="0"/>
                </a:moveTo>
                <a:lnTo>
                  <a:pt x="0" y="0"/>
                </a:lnTo>
                <a:lnTo>
                  <a:pt x="89" y="136"/>
                </a:lnTo>
                <a:lnTo>
                  <a:pt x="89" y="136"/>
                </a:lnTo>
                <a:lnTo>
                  <a:pt x="0" y="272"/>
                </a:lnTo>
                <a:lnTo>
                  <a:pt x="62" y="272"/>
                </a:lnTo>
                <a:lnTo>
                  <a:pt x="153" y="136"/>
                </a:lnTo>
                <a:lnTo>
                  <a:pt x="62" y="0"/>
                </a:lnTo>
                <a:close/>
              </a:path>
            </a:pathLst>
          </a:custGeom>
          <a:solidFill>
            <a:schemeClr val="tx2">
              <a:lumMod val="60000"/>
              <a:lumOff val="40000"/>
            </a:schemeClr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en-US">
              <a:latin typeface="Arial" charset="0"/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F2CA99-8AE4-4E18-9C3F-3D00DFC39A5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 rot="16200000">
            <a:off x="-1198563" y="4821238"/>
            <a:ext cx="2625725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hangingPunct="1">
              <a:defRPr sz="1200">
                <a:solidFill>
                  <a:srgbClr val="FFFFFF"/>
                </a:solidFill>
                <a:latin typeface="Arial" charset="0"/>
              </a:defRPr>
            </a:lvl1pPr>
          </a:lstStyle>
          <a:p>
            <a:pPr>
              <a:defRPr/>
            </a:pPr>
            <a:r>
              <a:rPr lang="es-AR"/>
              <a:t>2009</a:t>
            </a:r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47" r:id="rId1"/>
    <p:sldLayoutId id="2147483937" r:id="rId2"/>
    <p:sldLayoutId id="2147483938" r:id="rId3"/>
    <p:sldLayoutId id="2147483939" r:id="rId4"/>
    <p:sldLayoutId id="2147483940" r:id="rId5"/>
    <p:sldLayoutId id="2147483941" r:id="rId6"/>
    <p:sldLayoutId id="2147483942" r:id="rId7"/>
    <p:sldLayoutId id="2147483943" r:id="rId8"/>
    <p:sldLayoutId id="2147483944" r:id="rId9"/>
    <p:sldLayoutId id="2147483945" r:id="rId10"/>
    <p:sldLayoutId id="2147483946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7200" b="1" kern="1200">
          <a:ln w="12700">
            <a:solidFill>
              <a:schemeClr val="tx2"/>
            </a:solidFill>
          </a:ln>
          <a:solidFill>
            <a:schemeClr val="bg1"/>
          </a:solidFill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7200" b="1">
          <a:solidFill>
            <a:schemeClr val="bg1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7200" b="1">
          <a:solidFill>
            <a:schemeClr val="bg1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7200" b="1">
          <a:solidFill>
            <a:schemeClr val="bg1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7200" b="1">
          <a:solidFill>
            <a:schemeClr val="bg1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7200" b="1">
          <a:solidFill>
            <a:schemeClr val="bg1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7200" b="1">
          <a:solidFill>
            <a:schemeClr val="bg1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7200" b="1">
          <a:solidFill>
            <a:schemeClr val="bg1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7200" b="1">
          <a:solidFill>
            <a:schemeClr val="bg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8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˃"/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Calibri" panose="020F0502020204030204" pitchFamily="34" charset="0"/>
        <a:buChar char="+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1"/>
        </a:buClr>
        <a:buFont typeface="Calibri" pitchFamily="34" charset="0"/>
        <a:buChar char="&gt;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Calibri" pitchFamily="34" charset="0"/>
        <a:buChar char="+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1"/>
        </a:buClr>
        <a:buFont typeface="Calibri" pitchFamily="34" charset="0"/>
        <a:buChar char="»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1"/>
        </a:buClr>
        <a:buFont typeface="Calibri" pitchFamily="34" charset="0"/>
        <a:buChar char="−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useuimagensdoinconsciente.org.br/" TargetMode="External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F6BE293D-B31E-42EA-8ED6-9215A3FC0B68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1043608" y="1071546"/>
            <a:ext cx="7702724" cy="2789502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sz="3600" dirty="0">
                <a:effectLst/>
              </a:rPr>
              <a:t>Antecedentes históricos da Terapia Ocupacional no Brasil: </a:t>
            </a:r>
            <a:br>
              <a:rPr lang="pt-BR" sz="3600" dirty="0">
                <a:effectLst/>
              </a:rPr>
            </a:br>
            <a:br>
              <a:rPr lang="pt-BR" sz="2400" dirty="0">
                <a:effectLst/>
              </a:rPr>
            </a:br>
            <a:r>
              <a:rPr lang="pt-BR" sz="2400" dirty="0">
                <a:effectLst/>
              </a:rPr>
              <a:t>a ocupação terapêutica e a Terapêutica Ocupacional de Nise da Silveira</a:t>
            </a:r>
            <a:br>
              <a:rPr lang="pt-BR" sz="2400" dirty="0"/>
            </a:br>
            <a:br>
              <a:rPr lang="pt-BR" sz="2400" dirty="0"/>
            </a:br>
            <a:endParaRPr lang="pt-BR" sz="2400" dirty="0"/>
          </a:p>
        </p:txBody>
      </p:sp>
      <p:sp>
        <p:nvSpPr>
          <p:cNvPr id="7171" name="Rectangle 4">
            <a:extLst>
              <a:ext uri="{FF2B5EF4-FFF2-40B4-BE49-F238E27FC236}">
                <a16:creationId xmlns:a16="http://schemas.microsoft.com/office/drawing/2014/main" id="{8D95F69E-141D-4821-8F1E-9B13C4F7DCA8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2987675" y="4509120"/>
            <a:ext cx="5614988" cy="1672605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  <a:buFont typeface="Wingdings 2" panose="05020102010507070707" pitchFamily="18" charset="2"/>
              <a:buNone/>
            </a:pPr>
            <a:endParaRPr lang="pt-BR" altLang="pt-BR" sz="1800" b="1" dirty="0">
              <a:solidFill>
                <a:srgbClr val="996633"/>
              </a:solidFill>
            </a:endParaRPr>
          </a:p>
          <a:p>
            <a:pPr eaLnBrk="1" hangingPunct="1">
              <a:lnSpc>
                <a:spcPct val="90000"/>
              </a:lnSpc>
              <a:buFont typeface="Wingdings 2" panose="05020102010507070707" pitchFamily="18" charset="2"/>
              <a:buNone/>
            </a:pPr>
            <a:r>
              <a:rPr lang="pt-BR" altLang="pt-BR" sz="1400" b="1" dirty="0">
                <a:solidFill>
                  <a:srgbClr val="996633"/>
                </a:solidFill>
              </a:rPr>
              <a:t>MFT0703 – Constituição do Campo: perspectivas teórico-metodológicas  em terapia ocupacional</a:t>
            </a:r>
          </a:p>
          <a:p>
            <a:pPr eaLnBrk="1" hangingPunct="1">
              <a:lnSpc>
                <a:spcPct val="90000"/>
              </a:lnSpc>
              <a:buFont typeface="Wingdings 2" panose="05020102010507070707" pitchFamily="18" charset="2"/>
              <a:buNone/>
            </a:pPr>
            <a:endParaRPr lang="pt-BR" altLang="pt-BR" sz="1400" b="1" dirty="0">
              <a:solidFill>
                <a:srgbClr val="996633"/>
              </a:solidFill>
            </a:endParaRPr>
          </a:p>
          <a:p>
            <a:pPr eaLnBrk="1" hangingPunct="1">
              <a:lnSpc>
                <a:spcPct val="90000"/>
              </a:lnSpc>
              <a:buFont typeface="Wingdings 2" panose="05020102010507070707" pitchFamily="18" charset="2"/>
              <a:buNone/>
            </a:pPr>
            <a:r>
              <a:rPr lang="pt-BR" altLang="pt-BR" sz="1400" b="1" dirty="0">
                <a:solidFill>
                  <a:srgbClr val="996633"/>
                </a:solidFill>
              </a:rPr>
              <a:t>Profa. Dra. Sandra Maria </a:t>
            </a:r>
            <a:r>
              <a:rPr lang="pt-BR" altLang="pt-BR" sz="1400" b="1" dirty="0" err="1">
                <a:solidFill>
                  <a:srgbClr val="996633"/>
                </a:solidFill>
              </a:rPr>
              <a:t>Galheigo</a:t>
            </a:r>
            <a:endParaRPr lang="pt-BR" altLang="pt-BR" sz="1400" b="1" dirty="0">
              <a:solidFill>
                <a:srgbClr val="996633"/>
              </a:solidFill>
            </a:endParaRPr>
          </a:p>
          <a:p>
            <a:pPr eaLnBrk="1" hangingPunct="1">
              <a:lnSpc>
                <a:spcPct val="90000"/>
              </a:lnSpc>
              <a:buFont typeface="Wingdings 2" panose="05020102010507070707" pitchFamily="18" charset="2"/>
              <a:buNone/>
            </a:pPr>
            <a:r>
              <a:rPr lang="pt-BR" altLang="pt-BR" sz="1400" b="1" dirty="0">
                <a:solidFill>
                  <a:srgbClr val="996633"/>
                </a:solidFill>
              </a:rPr>
              <a:t>Curso de Terapia Ocupacional</a:t>
            </a:r>
          </a:p>
          <a:p>
            <a:pPr eaLnBrk="1" hangingPunct="1">
              <a:lnSpc>
                <a:spcPct val="90000"/>
              </a:lnSpc>
              <a:buFont typeface="Wingdings 2" panose="05020102010507070707" pitchFamily="18" charset="2"/>
              <a:buNone/>
            </a:pPr>
            <a:r>
              <a:rPr lang="pt-BR" altLang="pt-BR" sz="1400" b="1" dirty="0">
                <a:solidFill>
                  <a:srgbClr val="996633"/>
                </a:solidFill>
              </a:rPr>
              <a:t>FMUSP</a:t>
            </a:r>
          </a:p>
          <a:p>
            <a:pPr eaLnBrk="1" hangingPunct="1">
              <a:lnSpc>
                <a:spcPct val="90000"/>
              </a:lnSpc>
              <a:buFont typeface="Wingdings 2" panose="05020102010507070707" pitchFamily="18" charset="2"/>
              <a:buNone/>
            </a:pPr>
            <a:endParaRPr lang="pt-BR" altLang="pt-BR" sz="1800" b="1" dirty="0">
              <a:solidFill>
                <a:srgbClr val="996633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Número de Slide 2">
            <a:extLst>
              <a:ext uri="{FF2B5EF4-FFF2-40B4-BE49-F238E27FC236}">
                <a16:creationId xmlns:a16="http://schemas.microsoft.com/office/drawing/2014/main" id="{DDC5B0C2-6163-48A1-8E42-6A7C27E24B8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195BF3B-E699-4CA3-92E4-9E47C9C9109B}" type="slidenum">
              <a:rPr lang="pt-BR" altLang="pt-BR" smtClean="0"/>
              <a:pPr>
                <a:defRPr/>
              </a:pPr>
              <a:t>10</a:t>
            </a:fld>
            <a:endParaRPr lang="pt-BR" altLang="pt-BR"/>
          </a:p>
        </p:txBody>
      </p:sp>
      <p:pic>
        <p:nvPicPr>
          <p:cNvPr id="5" name="Imagem 4" descr="Uma imagem contendo placar&#10;&#10;Descrição gerada automaticamente">
            <a:extLst>
              <a:ext uri="{FF2B5EF4-FFF2-40B4-BE49-F238E27FC236}">
                <a16:creationId xmlns:a16="http://schemas.microsoft.com/office/drawing/2014/main" id="{A3B4E00F-DED9-45B5-91F1-428927A272B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3648" y="720725"/>
            <a:ext cx="4032448" cy="5342994"/>
          </a:xfrm>
          <a:prstGeom prst="rect">
            <a:avLst/>
          </a:prstGeom>
        </p:spPr>
      </p:pic>
      <p:sp>
        <p:nvSpPr>
          <p:cNvPr id="6" name="Retângulo 5">
            <a:extLst>
              <a:ext uri="{FF2B5EF4-FFF2-40B4-BE49-F238E27FC236}">
                <a16:creationId xmlns:a16="http://schemas.microsoft.com/office/drawing/2014/main" id="{9B81F7CF-059B-4415-B905-1B0E1C3E2FB0}"/>
              </a:ext>
            </a:extLst>
          </p:cNvPr>
          <p:cNvSpPr/>
          <p:nvPr/>
        </p:nvSpPr>
        <p:spPr>
          <a:xfrm>
            <a:off x="1763688" y="6201432"/>
            <a:ext cx="612068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dirty="0">
                <a:hlinkClick r:id="rId3"/>
              </a:rPr>
              <a:t>http://www.museuimagensdoinconsciente.org.br/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82229849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82EB4C2-F10D-4138-88E2-32E870F06B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sz="3200" dirty="0">
                <a:solidFill>
                  <a:schemeClr val="bg1">
                    <a:lumMod val="50000"/>
                  </a:schemeClr>
                </a:solidFill>
              </a:rPr>
              <a:t>Referências bibliográficas</a:t>
            </a:r>
          </a:p>
        </p:txBody>
      </p:sp>
      <p:sp>
        <p:nvSpPr>
          <p:cNvPr id="39939" name="Espaço Reservado para Conteúdo 2">
            <a:extLst>
              <a:ext uri="{FF2B5EF4-FFF2-40B4-BE49-F238E27FC236}">
                <a16:creationId xmlns:a16="http://schemas.microsoft.com/office/drawing/2014/main" id="{F33451F2-DB0A-44B6-8AB1-8F2AF36B2C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20000"/>
          </a:bodyPr>
          <a:lstStyle/>
          <a:p>
            <a:pPr eaLnBrk="1" fontAlgn="auto" hangingPunct="1">
              <a:lnSpc>
                <a:spcPct val="80000"/>
              </a:lnSpc>
              <a:spcAft>
                <a:spcPts val="0"/>
              </a:spcAft>
              <a:defRPr/>
            </a:pPr>
            <a:endParaRPr lang="pt-BR" sz="2000" dirty="0">
              <a:solidFill>
                <a:schemeClr val="bg1">
                  <a:lumMod val="50000"/>
                </a:schemeClr>
              </a:solidFill>
              <a:cs typeface="Arial" pitchFamily="34" charset="0"/>
            </a:endParaRP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defRPr/>
            </a:pPr>
            <a:r>
              <a:rPr lang="pt-BR" sz="2000" dirty="0"/>
              <a:t>BRUNETTO, l. Terapia Ocupacional – correlação teórico-prática. Ver. Bras. </a:t>
            </a:r>
            <a:r>
              <a:rPr lang="pt-BR" sz="2000" dirty="0" err="1"/>
              <a:t>Psiq</a:t>
            </a:r>
            <a:r>
              <a:rPr lang="pt-BR" sz="2000" dirty="0"/>
              <a:t> são Paulo, v. 5, n. 19, p. </a:t>
            </a:r>
            <a:r>
              <a:rPr lang="pt-BR" sz="2000"/>
              <a:t>213-226.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defRPr/>
            </a:pPr>
            <a:endParaRPr lang="pt-BR" sz="2000"/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defRPr/>
            </a:pPr>
            <a:r>
              <a:rPr lang="pt-BR" sz="2000" dirty="0"/>
              <a:t>SILVEIRA, N. </a:t>
            </a:r>
            <a:r>
              <a:rPr lang="pt-BR" sz="2000" i="1" dirty="0"/>
              <a:t>Terapêutica ocupacional</a:t>
            </a:r>
            <a:r>
              <a:rPr lang="pt-BR" sz="2000" dirty="0"/>
              <a:t>: teoria e prática. Rio de Janeiro: Casa das Palmeiras, 1979. 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defRPr/>
            </a:pPr>
            <a:endParaRPr lang="pt-BR" sz="2000" dirty="0"/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defRPr/>
            </a:pPr>
            <a:r>
              <a:rPr lang="pt-BR" sz="2000" dirty="0"/>
              <a:t>SILVEIRA, Nise da. </a:t>
            </a:r>
            <a:r>
              <a:rPr lang="pt-BR" sz="2000" i="1" dirty="0"/>
              <a:t>Imagens do inconsciente.</a:t>
            </a:r>
            <a:r>
              <a:rPr lang="pt-BR" sz="2000" dirty="0"/>
              <a:t> Rio de Janeiro: Alhambra, 1981.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defRPr/>
            </a:pPr>
            <a:endParaRPr lang="pt-BR" sz="2000" dirty="0"/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defRPr/>
            </a:pPr>
            <a:r>
              <a:rPr lang="pt-BR" sz="2000" dirty="0"/>
              <a:t>SILVEIRA, Nise da. </a:t>
            </a:r>
            <a:r>
              <a:rPr lang="pt-BR" sz="2000" i="1" dirty="0"/>
              <a:t>Casa das Palmeiras. A emoção de lidar. Uma experiência em psiquiatria.</a:t>
            </a:r>
            <a:r>
              <a:rPr lang="pt-BR" sz="2000" dirty="0"/>
              <a:t> Rio de Janeiro: Alhambra. 1986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defRPr/>
            </a:pPr>
            <a:endParaRPr lang="pt-BR" sz="2000" dirty="0">
              <a:solidFill>
                <a:schemeClr val="bg1">
                  <a:lumMod val="50000"/>
                </a:schemeClr>
              </a:solidFill>
              <a:cs typeface="Arial" pitchFamily="34" charset="0"/>
            </a:endParaRP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defRPr/>
            </a:pPr>
            <a:r>
              <a:rPr lang="pt-BR" sz="2000" dirty="0"/>
              <a:t>SOARES, L. B T Terapia Ocupacional - Lógica do capital ou do trabalho?, SP, </a:t>
            </a:r>
            <a:r>
              <a:rPr lang="pt-BR" sz="2000" dirty="0" err="1"/>
              <a:t>Hucitec</a:t>
            </a:r>
            <a:r>
              <a:rPr lang="pt-BR" sz="2000" dirty="0"/>
              <a:t>, 1991, 217p.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defRPr/>
            </a:pPr>
            <a:endParaRPr lang="pt-BR" sz="2000" dirty="0"/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defRPr/>
            </a:pPr>
            <a:r>
              <a:rPr lang="pt-BR" sz="2000" dirty="0"/>
              <a:t>SOARES, L.B. História da Terapia Ocupacional. In: Cavalcanti, A.; Galvão, Claudia. (org.). Terapia Ocupacional - fundamentação &amp; prática. 1a. ed. Rio de Janeiro: Guanabara Koogan S.A., 2007, p. 3-9.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defRPr/>
            </a:pPr>
            <a:endParaRPr lang="pt-BR" sz="2000" dirty="0">
              <a:solidFill>
                <a:schemeClr val="bg1">
                  <a:lumMod val="50000"/>
                </a:schemeClr>
              </a:solidFill>
              <a:cs typeface="Arial" pitchFamily="34" charset="0"/>
            </a:endParaRP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defRPr/>
            </a:pPr>
            <a:endParaRPr lang="pt-BR" sz="2000" dirty="0">
              <a:solidFill>
                <a:schemeClr val="bg1">
                  <a:lumMod val="50000"/>
                </a:schemeClr>
              </a:solidFill>
              <a:cs typeface="Arial" pitchFamily="34" charset="0"/>
            </a:endParaRP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defRPr/>
            </a:pPr>
            <a:endParaRPr lang="pt-BR" sz="2000" dirty="0">
              <a:solidFill>
                <a:schemeClr val="bg1">
                  <a:lumMod val="50000"/>
                </a:schemeClr>
              </a:solidFill>
              <a:cs typeface="Arial" pitchFamily="34" charset="0"/>
            </a:endParaRP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defRPr/>
            </a:pPr>
            <a:endParaRPr lang="pt-BR" sz="2000" dirty="0">
              <a:solidFill>
                <a:schemeClr val="bg1">
                  <a:lumMod val="50000"/>
                </a:schemeClr>
              </a:solidFill>
              <a:cs typeface="Arial" pitchFamily="34" charset="0"/>
            </a:endParaRP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defRPr/>
            </a:pPr>
            <a:endParaRPr lang="pt-BR" sz="2000" dirty="0">
              <a:solidFill>
                <a:schemeClr val="bg1">
                  <a:lumMod val="50000"/>
                </a:schemeClr>
              </a:solidFill>
              <a:cs typeface="Arial" pitchFamily="34" charset="0"/>
            </a:endParaRPr>
          </a:p>
          <a:p>
            <a:pPr eaLnBrk="1" fontAlgn="auto" hangingPunct="1">
              <a:spcAft>
                <a:spcPts val="0"/>
              </a:spcAft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  <a:cs typeface="Arial" pitchFamily="34" charset="0"/>
            </a:endParaRPr>
          </a:p>
        </p:txBody>
      </p:sp>
      <p:sp>
        <p:nvSpPr>
          <p:cNvPr id="55300" name="Espaço Reservado para Número de Slide 5">
            <a:extLst>
              <a:ext uri="{FF2B5EF4-FFF2-40B4-BE49-F238E27FC236}">
                <a16:creationId xmlns:a16="http://schemas.microsoft.com/office/drawing/2014/main" id="{E17883CF-4F65-4E29-8FE1-27563710DCD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»"/>
              <a:defRPr sz="2800">
                <a:solidFill>
                  <a:schemeClr val="tx2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˃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Calibri" panose="020F0502020204030204" pitchFamily="34" charset="0"/>
              <a:buChar char="+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6366C8CA-AF3A-458F-ABBB-65E33C558698}" type="slidenum">
              <a:rPr lang="pt-BR" altLang="pt-BR" sz="1200" smtClean="0">
                <a:solidFill>
                  <a:srgbClr val="A79D99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11</a:t>
            </a:fld>
            <a:endParaRPr lang="pt-BR" altLang="pt-BR" sz="1200">
              <a:solidFill>
                <a:srgbClr val="A79D99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67AE69A-ACFA-4129-A619-083E71C06B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Objetivos da aula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DA00B251-9058-4DF6-8B04-0B43E001B7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dirty="0"/>
              <a:t>Apresentar os antecedentes históricos da Terapia Ocupacional no Brasil.</a:t>
            </a:r>
          </a:p>
          <a:p>
            <a:pPr lvl="0"/>
            <a:endParaRPr lang="pt-BR" dirty="0"/>
          </a:p>
          <a:p>
            <a:pPr lvl="0"/>
            <a:r>
              <a:rPr lang="pt-BR" dirty="0"/>
              <a:t>Apresentar a ocupação terapêutica no Brasil de 1854 a 1950 e a influência do tratamento moral no Brasil com a vinda da Família Real Portuguesa.</a:t>
            </a:r>
          </a:p>
          <a:p>
            <a:pPr lvl="0"/>
            <a:endParaRPr lang="pt-BR" dirty="0"/>
          </a:p>
          <a:p>
            <a:pPr lvl="0"/>
            <a:r>
              <a:rPr lang="pt-BR" dirty="0"/>
              <a:t>Apresentar o trabalho de Nise da Silveira.</a:t>
            </a:r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346408B7-CAE1-44E0-9330-867D97F5395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A4BDAB5-9A5F-4E13-A2F6-73B6FD55B0E3}" type="slidenum">
              <a:rPr lang="pt-BR" altLang="pt-BR" smtClean="0"/>
              <a:pPr>
                <a:defRPr/>
              </a:pPr>
              <a:t>2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0703190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Espaço Reservado para Número de Slide 3">
            <a:extLst>
              <a:ext uri="{FF2B5EF4-FFF2-40B4-BE49-F238E27FC236}">
                <a16:creationId xmlns:a16="http://schemas.microsoft.com/office/drawing/2014/main" id="{F2336732-29C2-4D5D-977E-C7DC560EF5E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auto">
          <a:xfrm rot="16200000">
            <a:off x="-1198563" y="4821238"/>
            <a:ext cx="2625725" cy="2286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»"/>
              <a:defRPr sz="2800">
                <a:solidFill>
                  <a:schemeClr val="tx2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˃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Calibri" panose="020F0502020204030204" pitchFamily="34" charset="0"/>
              <a:buChar char="+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366C4E07-D3BD-43F4-8BE5-D7FBBD328AE3}" type="slidenum">
              <a:rPr lang="pt-BR" altLang="es-AR" sz="1200" smtClean="0">
                <a:solidFill>
                  <a:srgbClr val="FFFFFF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3</a:t>
            </a:fld>
            <a:endParaRPr lang="pt-BR" altLang="es-AR" sz="1200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sp>
        <p:nvSpPr>
          <p:cNvPr id="2" name="Line 2">
            <a:extLst>
              <a:ext uri="{FF2B5EF4-FFF2-40B4-BE49-F238E27FC236}">
                <a16:creationId xmlns:a16="http://schemas.microsoft.com/office/drawing/2014/main" id="{8419FB04-B1C7-4A3B-9159-6DD2342E6EB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68313" y="1339850"/>
            <a:ext cx="8207375" cy="0"/>
          </a:xfrm>
          <a:prstGeom prst="line">
            <a:avLst/>
          </a:prstGeom>
          <a:ln>
            <a:headEnd/>
            <a:tailEnd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  <p:txBody>
          <a:bodyPr lIns="91435" tIns="45718" rIns="91435" bIns="45718"/>
          <a:lstStyle/>
          <a:p>
            <a:pPr eaLnBrk="1" hangingPunct="1">
              <a:defRPr/>
            </a:pPr>
            <a:endParaRPr lang="es-CL"/>
          </a:p>
        </p:txBody>
      </p:sp>
      <p:sp>
        <p:nvSpPr>
          <p:cNvPr id="12292" name="Oval 4">
            <a:extLst>
              <a:ext uri="{FF2B5EF4-FFF2-40B4-BE49-F238E27FC236}">
                <a16:creationId xmlns:a16="http://schemas.microsoft.com/office/drawing/2014/main" id="{6BEBA753-719B-4F43-9095-61A541CC43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0113" y="981075"/>
            <a:ext cx="1295400" cy="719138"/>
          </a:xfrm>
          <a:prstGeom prst="ellipse">
            <a:avLst/>
          </a:prstGeom>
          <a:ln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lIns="91435" tIns="45718" rIns="91435" bIns="45718" anchor="ctr"/>
          <a:lstStyle/>
          <a:p>
            <a:pPr algn="ctr" eaLnBrk="1" hangingPunct="1">
              <a:defRPr/>
            </a:pPr>
            <a:r>
              <a:rPr lang="pt-BR" altLang="es-AR" b="1">
                <a:solidFill>
                  <a:schemeClr val="accent4">
                    <a:lumMod val="75000"/>
                  </a:schemeClr>
                </a:solidFill>
              </a:rPr>
              <a:t>Século</a:t>
            </a:r>
          </a:p>
          <a:p>
            <a:pPr algn="ctr" eaLnBrk="1" hangingPunct="1">
              <a:defRPr/>
            </a:pPr>
            <a:r>
              <a:rPr lang="pt-BR" altLang="es-AR" b="1">
                <a:solidFill>
                  <a:schemeClr val="accent4">
                    <a:lumMod val="75000"/>
                  </a:schemeClr>
                </a:solidFill>
              </a:rPr>
              <a:t>XVIII</a:t>
            </a:r>
          </a:p>
        </p:txBody>
      </p:sp>
      <p:sp>
        <p:nvSpPr>
          <p:cNvPr id="12293" name="Oval 5">
            <a:extLst>
              <a:ext uri="{FF2B5EF4-FFF2-40B4-BE49-F238E27FC236}">
                <a16:creationId xmlns:a16="http://schemas.microsoft.com/office/drawing/2014/main" id="{F895EA15-2E25-4DCA-B72F-C24942689C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24300" y="981075"/>
            <a:ext cx="1295400" cy="719138"/>
          </a:xfrm>
          <a:prstGeom prst="ellipse">
            <a:avLst/>
          </a:prstGeom>
          <a:ln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lIns="91435" tIns="45718" rIns="91435" bIns="45718" anchor="ctr"/>
          <a:lstStyle/>
          <a:p>
            <a:pPr algn="ctr" eaLnBrk="1" hangingPunct="1">
              <a:defRPr/>
            </a:pPr>
            <a:r>
              <a:rPr lang="pt-BR" altLang="es-AR" b="1" dirty="0">
                <a:solidFill>
                  <a:schemeClr val="accent4">
                    <a:lumMod val="75000"/>
                  </a:schemeClr>
                </a:solidFill>
              </a:rPr>
              <a:t>Século</a:t>
            </a:r>
          </a:p>
          <a:p>
            <a:pPr algn="ctr" eaLnBrk="1" hangingPunct="1">
              <a:defRPr/>
            </a:pPr>
            <a:r>
              <a:rPr lang="pt-BR" altLang="es-AR" b="1" dirty="0">
                <a:solidFill>
                  <a:schemeClr val="accent4">
                    <a:lumMod val="75000"/>
                  </a:schemeClr>
                </a:solidFill>
              </a:rPr>
              <a:t>XIX</a:t>
            </a:r>
          </a:p>
        </p:txBody>
      </p:sp>
      <p:sp>
        <p:nvSpPr>
          <p:cNvPr id="12294" name="Oval 6">
            <a:extLst>
              <a:ext uri="{FF2B5EF4-FFF2-40B4-BE49-F238E27FC236}">
                <a16:creationId xmlns:a16="http://schemas.microsoft.com/office/drawing/2014/main" id="{AAF1BE8B-2223-4BAD-A9D2-DD10A444A7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32588" y="981075"/>
            <a:ext cx="1295400" cy="719138"/>
          </a:xfrm>
          <a:prstGeom prst="ellipse">
            <a:avLst/>
          </a:prstGeom>
          <a:ln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lIns="91435" tIns="45718" rIns="91435" bIns="45718" anchor="ctr"/>
          <a:lstStyle/>
          <a:p>
            <a:pPr algn="ctr" eaLnBrk="1" hangingPunct="1">
              <a:defRPr/>
            </a:pPr>
            <a:r>
              <a:rPr lang="pt-BR" altLang="es-AR" b="1">
                <a:solidFill>
                  <a:schemeClr val="accent4">
                    <a:lumMod val="75000"/>
                  </a:schemeClr>
                </a:solidFill>
              </a:rPr>
              <a:t>Século</a:t>
            </a:r>
          </a:p>
          <a:p>
            <a:pPr algn="ctr" eaLnBrk="1" hangingPunct="1">
              <a:defRPr/>
            </a:pPr>
            <a:r>
              <a:rPr lang="pt-BR" altLang="es-AR" b="1">
                <a:solidFill>
                  <a:schemeClr val="accent4">
                    <a:lumMod val="75000"/>
                  </a:schemeClr>
                </a:solidFill>
              </a:rPr>
              <a:t>XX</a:t>
            </a:r>
          </a:p>
        </p:txBody>
      </p:sp>
      <p:sp>
        <p:nvSpPr>
          <p:cNvPr id="12295" name="Rectangle 7">
            <a:extLst>
              <a:ext uri="{FF2B5EF4-FFF2-40B4-BE49-F238E27FC236}">
                <a16:creationId xmlns:a16="http://schemas.microsoft.com/office/drawing/2014/main" id="{19B91684-6D00-4D3B-BC5E-DD6F5D90E0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9750" y="1989138"/>
            <a:ext cx="2592388" cy="2735262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none" lIns="91435" tIns="45718" rIns="91435" bIns="45718" anchor="ctr"/>
          <a:lstStyle/>
          <a:p>
            <a:pPr algn="ctr" eaLnBrk="1" hangingPunct="1">
              <a:defRPr/>
            </a:pPr>
            <a:endParaRPr lang="es-AR" altLang="es-AR" b="1">
              <a:solidFill>
                <a:srgbClr val="FFFF00"/>
              </a:solidFill>
            </a:endParaRPr>
          </a:p>
        </p:txBody>
      </p:sp>
      <p:sp>
        <p:nvSpPr>
          <p:cNvPr id="12296" name="Rectangle 8">
            <a:extLst>
              <a:ext uri="{FF2B5EF4-FFF2-40B4-BE49-F238E27FC236}">
                <a16:creationId xmlns:a16="http://schemas.microsoft.com/office/drawing/2014/main" id="{D6E583BF-1FBD-4669-B0E3-38A58A77A3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92500" y="1989138"/>
            <a:ext cx="2374900" cy="2735262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none" lIns="91435" tIns="45718" rIns="91435" bIns="45718" anchor="ctr"/>
          <a:lstStyle/>
          <a:p>
            <a:pPr algn="ctr" eaLnBrk="1" hangingPunct="1">
              <a:defRPr/>
            </a:pPr>
            <a:endParaRPr lang="es-AR" altLang="es-AR" b="1">
              <a:solidFill>
                <a:srgbClr val="FFFF00"/>
              </a:solidFill>
            </a:endParaRPr>
          </a:p>
        </p:txBody>
      </p:sp>
      <p:sp>
        <p:nvSpPr>
          <p:cNvPr id="12297" name="Rectangle 9">
            <a:extLst>
              <a:ext uri="{FF2B5EF4-FFF2-40B4-BE49-F238E27FC236}">
                <a16:creationId xmlns:a16="http://schemas.microsoft.com/office/drawing/2014/main" id="{5E18478D-A373-4872-810A-E0CACEB98D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43663" y="1989138"/>
            <a:ext cx="2232025" cy="2735262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none" lIns="91435" tIns="45718" rIns="91435" bIns="45718" anchor="ctr"/>
          <a:lstStyle/>
          <a:p>
            <a:pPr algn="ctr" eaLnBrk="1" hangingPunct="1">
              <a:defRPr/>
            </a:pPr>
            <a:endParaRPr lang="es-AR" altLang="es-AR" b="1">
              <a:solidFill>
                <a:srgbClr val="FFFF00"/>
              </a:solidFill>
            </a:endParaRPr>
          </a:p>
        </p:txBody>
      </p:sp>
      <p:sp>
        <p:nvSpPr>
          <p:cNvPr id="12298" name="Text Box 10">
            <a:extLst>
              <a:ext uri="{FF2B5EF4-FFF2-40B4-BE49-F238E27FC236}">
                <a16:creationId xmlns:a16="http://schemas.microsoft.com/office/drawing/2014/main" id="{DC603EA4-D6DD-487B-917F-3AF41EC3EB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1338" y="2062163"/>
            <a:ext cx="2592387" cy="1816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35" tIns="45718" rIns="91435" bIns="45718">
            <a:spAutoFit/>
          </a:bodyPr>
          <a:lstStyle/>
          <a:p>
            <a:pPr eaLnBrk="1" hangingPunct="1">
              <a:defRPr/>
            </a:pPr>
            <a:r>
              <a:rPr lang="pt-BR" altLang="es-AR" sz="1600" b="1" dirty="0">
                <a:solidFill>
                  <a:schemeClr val="accent4">
                    <a:lumMod val="40000"/>
                    <a:lumOff val="60000"/>
                  </a:schemeClr>
                </a:solidFill>
                <a:latin typeface="Arial" charset="0"/>
              </a:rPr>
              <a:t>O Nascimento do Asilo</a:t>
            </a:r>
          </a:p>
          <a:p>
            <a:pPr eaLnBrk="1" hangingPunct="1">
              <a:defRPr/>
            </a:pPr>
            <a:endParaRPr lang="pt-BR" altLang="es-AR" sz="1600" b="1" dirty="0">
              <a:solidFill>
                <a:schemeClr val="accent4">
                  <a:lumMod val="40000"/>
                  <a:lumOff val="60000"/>
                </a:schemeClr>
              </a:solidFill>
              <a:latin typeface="Arial" charset="0"/>
            </a:endParaRPr>
          </a:p>
          <a:p>
            <a:pPr eaLnBrk="1" hangingPunct="1">
              <a:defRPr/>
            </a:pPr>
            <a:r>
              <a:rPr lang="pt-BR" altLang="es-AR" sz="1600" b="1" dirty="0" err="1">
                <a:solidFill>
                  <a:schemeClr val="accent4">
                    <a:lumMod val="40000"/>
                    <a:lumOff val="60000"/>
                  </a:schemeClr>
                </a:solidFill>
                <a:latin typeface="Arial" charset="0"/>
              </a:rPr>
              <a:t>Tuke</a:t>
            </a:r>
            <a:r>
              <a:rPr lang="pt-BR" altLang="es-AR" sz="1600" b="1" dirty="0">
                <a:solidFill>
                  <a:schemeClr val="accent4">
                    <a:lumMod val="40000"/>
                    <a:lumOff val="60000"/>
                  </a:schemeClr>
                </a:solidFill>
                <a:latin typeface="Arial" charset="0"/>
              </a:rPr>
              <a:t> e Pinel</a:t>
            </a:r>
          </a:p>
          <a:p>
            <a:pPr eaLnBrk="1" hangingPunct="1">
              <a:defRPr/>
            </a:pPr>
            <a:endParaRPr lang="pt-BR" altLang="es-AR" sz="1600" b="1" dirty="0">
              <a:solidFill>
                <a:schemeClr val="accent4">
                  <a:lumMod val="40000"/>
                  <a:lumOff val="60000"/>
                </a:schemeClr>
              </a:solidFill>
              <a:latin typeface="Arial" charset="0"/>
            </a:endParaRPr>
          </a:p>
          <a:p>
            <a:pPr eaLnBrk="1" hangingPunct="1">
              <a:defRPr/>
            </a:pPr>
            <a:endParaRPr lang="pt-BR" altLang="es-AR" sz="1600" b="1" dirty="0">
              <a:solidFill>
                <a:schemeClr val="accent4">
                  <a:lumMod val="40000"/>
                  <a:lumOff val="60000"/>
                </a:schemeClr>
              </a:solidFill>
              <a:latin typeface="Arial" charset="0"/>
            </a:endParaRPr>
          </a:p>
          <a:p>
            <a:pPr eaLnBrk="1" hangingPunct="1">
              <a:defRPr/>
            </a:pPr>
            <a:r>
              <a:rPr lang="pt-BR" altLang="es-AR" sz="1600" b="1" dirty="0">
                <a:solidFill>
                  <a:schemeClr val="accent4">
                    <a:lumMod val="40000"/>
                    <a:lumOff val="60000"/>
                  </a:schemeClr>
                </a:solidFill>
                <a:latin typeface="Arial" charset="0"/>
              </a:rPr>
              <a:t>Tratamento Moral</a:t>
            </a:r>
          </a:p>
          <a:p>
            <a:pPr eaLnBrk="1" hangingPunct="1">
              <a:defRPr/>
            </a:pPr>
            <a:endParaRPr lang="pt-BR" altLang="es-AR" sz="1600" b="1" dirty="0">
              <a:solidFill>
                <a:schemeClr val="accent4">
                  <a:lumMod val="50000"/>
                </a:schemeClr>
              </a:solidFill>
              <a:latin typeface="Arial" charset="0"/>
            </a:endParaRPr>
          </a:p>
        </p:txBody>
      </p:sp>
      <p:sp>
        <p:nvSpPr>
          <p:cNvPr id="12299" name="Text Box 11">
            <a:extLst>
              <a:ext uri="{FF2B5EF4-FFF2-40B4-BE49-F238E27FC236}">
                <a16:creationId xmlns:a16="http://schemas.microsoft.com/office/drawing/2014/main" id="{A62811BF-33CD-4310-B81C-0EE3A9F0BD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71863" y="2247900"/>
            <a:ext cx="2495550" cy="2332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435" tIns="45718" rIns="91435" bIns="45718">
            <a:spAutoFit/>
          </a:bodyPr>
          <a:lstStyle/>
          <a:p>
            <a:pPr eaLnBrk="1" hangingPunct="1">
              <a:defRPr/>
            </a:pPr>
            <a:r>
              <a:rPr lang="pt-BR" altLang="es-AR" sz="1600" b="1" dirty="0">
                <a:solidFill>
                  <a:schemeClr val="accent4">
                    <a:lumMod val="40000"/>
                    <a:lumOff val="60000"/>
                  </a:schemeClr>
                </a:solidFill>
                <a:latin typeface="Arial" charset="0"/>
              </a:rPr>
              <a:t>Constituição de outros </a:t>
            </a:r>
          </a:p>
          <a:p>
            <a:pPr eaLnBrk="1" hangingPunct="1">
              <a:defRPr/>
            </a:pPr>
            <a:r>
              <a:rPr lang="pt-BR" altLang="es-AR" sz="1600" b="1" dirty="0">
                <a:solidFill>
                  <a:schemeClr val="accent4">
                    <a:lumMod val="40000"/>
                    <a:lumOff val="60000"/>
                  </a:schemeClr>
                </a:solidFill>
                <a:latin typeface="Arial" charset="0"/>
              </a:rPr>
              <a:t>saberes e práticas </a:t>
            </a:r>
          </a:p>
          <a:p>
            <a:pPr eaLnBrk="1" hangingPunct="1">
              <a:defRPr/>
            </a:pPr>
            <a:r>
              <a:rPr lang="pt-BR" altLang="es-AR" sz="1600" b="1" dirty="0">
                <a:solidFill>
                  <a:schemeClr val="accent4">
                    <a:lumMod val="40000"/>
                    <a:lumOff val="60000"/>
                  </a:schemeClr>
                </a:solidFill>
                <a:latin typeface="Arial" charset="0"/>
              </a:rPr>
              <a:t>pela psiquiatria, </a:t>
            </a:r>
          </a:p>
          <a:p>
            <a:pPr eaLnBrk="1" hangingPunct="1">
              <a:defRPr/>
            </a:pPr>
            <a:r>
              <a:rPr lang="pt-BR" altLang="es-AR" sz="1600" b="1" dirty="0">
                <a:solidFill>
                  <a:schemeClr val="accent4">
                    <a:lumMod val="40000"/>
                    <a:lumOff val="60000"/>
                  </a:schemeClr>
                </a:solidFill>
                <a:latin typeface="Arial" charset="0"/>
              </a:rPr>
              <a:t>psicologia e </a:t>
            </a:r>
          </a:p>
          <a:p>
            <a:pPr eaLnBrk="1" hangingPunct="1">
              <a:defRPr/>
            </a:pPr>
            <a:r>
              <a:rPr lang="pt-BR" altLang="es-AR" sz="1600" b="1" dirty="0">
                <a:solidFill>
                  <a:schemeClr val="accent4">
                    <a:lumMod val="40000"/>
                    <a:lumOff val="60000"/>
                  </a:schemeClr>
                </a:solidFill>
                <a:latin typeface="Arial" charset="0"/>
              </a:rPr>
              <a:t>neurologia </a:t>
            </a:r>
          </a:p>
          <a:p>
            <a:pPr eaLnBrk="1" hangingPunct="1">
              <a:defRPr/>
            </a:pPr>
            <a:endParaRPr lang="pt-BR" altLang="es-AR" sz="1600" b="1" dirty="0">
              <a:solidFill>
                <a:schemeClr val="accent4">
                  <a:lumMod val="40000"/>
                  <a:lumOff val="60000"/>
                </a:schemeClr>
              </a:solidFill>
              <a:latin typeface="Arial" charset="0"/>
            </a:endParaRPr>
          </a:p>
          <a:p>
            <a:pPr eaLnBrk="1" hangingPunct="1">
              <a:defRPr/>
            </a:pPr>
            <a:r>
              <a:rPr lang="pt-BR" altLang="es-AR" sz="1600" b="1" dirty="0">
                <a:solidFill>
                  <a:schemeClr val="accent4">
                    <a:lumMod val="40000"/>
                    <a:lumOff val="60000"/>
                  </a:schemeClr>
                </a:solidFill>
                <a:latin typeface="Arial" charset="0"/>
              </a:rPr>
              <a:t>Ao final:</a:t>
            </a:r>
          </a:p>
          <a:p>
            <a:pPr eaLnBrk="1" hangingPunct="1">
              <a:defRPr/>
            </a:pPr>
            <a:r>
              <a:rPr lang="pt-BR" altLang="es-AR" sz="1600" b="1" dirty="0">
                <a:solidFill>
                  <a:schemeClr val="accent4">
                    <a:lumMod val="40000"/>
                    <a:lumOff val="60000"/>
                  </a:schemeClr>
                </a:solidFill>
                <a:latin typeface="Arial" charset="0"/>
              </a:rPr>
              <a:t>Surgimento da </a:t>
            </a:r>
          </a:p>
          <a:p>
            <a:pPr eaLnBrk="1" hangingPunct="1">
              <a:defRPr/>
            </a:pPr>
            <a:r>
              <a:rPr lang="pt-BR" altLang="es-AR" sz="1600" b="1" dirty="0">
                <a:solidFill>
                  <a:schemeClr val="accent4">
                    <a:lumMod val="40000"/>
                    <a:lumOff val="60000"/>
                  </a:schemeClr>
                </a:solidFill>
                <a:latin typeface="Arial" charset="0"/>
              </a:rPr>
              <a:t>PSICANÁLISE</a:t>
            </a:r>
          </a:p>
        </p:txBody>
      </p:sp>
      <p:sp>
        <p:nvSpPr>
          <p:cNvPr id="12300" name="Text Box 12">
            <a:extLst>
              <a:ext uri="{FF2B5EF4-FFF2-40B4-BE49-F238E27FC236}">
                <a16:creationId xmlns:a16="http://schemas.microsoft.com/office/drawing/2014/main" id="{F2EE7DD3-ADBB-418A-A56A-A159A17FD0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43663" y="1989138"/>
            <a:ext cx="2232025" cy="2986087"/>
          </a:xfrm>
          <a:prstGeom prst="rect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lIns="91435" tIns="45718" rIns="91435" bIns="45718">
            <a:spAutoFit/>
          </a:bodyPr>
          <a:lstStyle/>
          <a:p>
            <a:pPr eaLnBrk="1" hangingPunct="1">
              <a:defRPr/>
            </a:pPr>
            <a:endParaRPr lang="pt-BR" altLang="es-AR" sz="1600" b="1" dirty="0">
              <a:solidFill>
                <a:schemeClr val="accent4">
                  <a:lumMod val="50000"/>
                </a:schemeClr>
              </a:solidFill>
            </a:endParaRPr>
          </a:p>
          <a:p>
            <a:pPr eaLnBrk="1" hangingPunct="1">
              <a:defRPr/>
            </a:pPr>
            <a:r>
              <a:rPr lang="pt-BR" altLang="es-AR" sz="1200" b="1" dirty="0">
                <a:solidFill>
                  <a:schemeClr val="accent4">
                    <a:lumMod val="40000"/>
                    <a:lumOff val="60000"/>
                  </a:schemeClr>
                </a:solidFill>
              </a:rPr>
              <a:t>1908-11 – curso de treinamento em ocupações para atendentes hospitalares.</a:t>
            </a:r>
          </a:p>
          <a:p>
            <a:pPr eaLnBrk="1" hangingPunct="1">
              <a:defRPr/>
            </a:pPr>
            <a:endParaRPr lang="pt-BR" altLang="es-AR" sz="1200" b="1" dirty="0">
              <a:solidFill>
                <a:schemeClr val="accent4">
                  <a:lumMod val="40000"/>
                  <a:lumOff val="60000"/>
                </a:schemeClr>
              </a:solidFill>
            </a:endParaRPr>
          </a:p>
          <a:p>
            <a:pPr eaLnBrk="1" hangingPunct="1">
              <a:defRPr/>
            </a:pPr>
            <a:r>
              <a:rPr lang="pt-BR" altLang="es-AR" sz="1200" b="1" dirty="0">
                <a:solidFill>
                  <a:schemeClr val="accent4">
                    <a:lumMod val="40000"/>
                    <a:lumOff val="60000"/>
                  </a:schemeClr>
                </a:solidFill>
              </a:rPr>
              <a:t>1915 - Surge nos EUA </a:t>
            </a:r>
          </a:p>
          <a:p>
            <a:pPr eaLnBrk="1" hangingPunct="1">
              <a:defRPr/>
            </a:pPr>
            <a:r>
              <a:rPr lang="pt-BR" altLang="es-AR" sz="1200" b="1" dirty="0">
                <a:solidFill>
                  <a:schemeClr val="accent4">
                    <a:lumMod val="40000"/>
                    <a:lumOff val="60000"/>
                  </a:schemeClr>
                </a:solidFill>
              </a:rPr>
              <a:t>a primeira escola de </a:t>
            </a:r>
          </a:p>
          <a:p>
            <a:pPr eaLnBrk="1" hangingPunct="1">
              <a:defRPr/>
            </a:pPr>
            <a:r>
              <a:rPr lang="pt-BR" altLang="es-AR" sz="1200" b="1" dirty="0">
                <a:solidFill>
                  <a:schemeClr val="accent4">
                    <a:lumMod val="40000"/>
                    <a:lumOff val="60000"/>
                  </a:schemeClr>
                </a:solidFill>
              </a:rPr>
              <a:t>formação de terapeutas </a:t>
            </a:r>
          </a:p>
          <a:p>
            <a:pPr eaLnBrk="1" hangingPunct="1">
              <a:defRPr/>
            </a:pPr>
            <a:r>
              <a:rPr lang="pt-BR" altLang="es-AR" sz="1200" b="1" dirty="0">
                <a:solidFill>
                  <a:schemeClr val="accent4">
                    <a:lumMod val="40000"/>
                    <a:lumOff val="60000"/>
                  </a:schemeClr>
                </a:solidFill>
              </a:rPr>
              <a:t>ocupacionais.</a:t>
            </a:r>
          </a:p>
          <a:p>
            <a:pPr eaLnBrk="1" hangingPunct="1">
              <a:defRPr/>
            </a:pPr>
            <a:endParaRPr lang="pt-BR" altLang="es-AR" sz="1200" b="1" dirty="0">
              <a:solidFill>
                <a:schemeClr val="accent4">
                  <a:lumMod val="40000"/>
                  <a:lumOff val="60000"/>
                </a:schemeClr>
              </a:solidFill>
            </a:endParaRPr>
          </a:p>
          <a:p>
            <a:pPr eaLnBrk="1" hangingPunct="1">
              <a:defRPr/>
            </a:pPr>
            <a:r>
              <a:rPr lang="pt-BR" altLang="es-AR" sz="1200" b="1" dirty="0">
                <a:solidFill>
                  <a:schemeClr val="accent4">
                    <a:lumMod val="40000"/>
                    <a:lumOff val="60000"/>
                  </a:schemeClr>
                </a:solidFill>
              </a:rPr>
              <a:t>1917 – embrião da Associação</a:t>
            </a:r>
          </a:p>
          <a:p>
            <a:pPr eaLnBrk="1" hangingPunct="1">
              <a:defRPr/>
            </a:pPr>
            <a:r>
              <a:rPr lang="pt-BR" altLang="es-AR" sz="1200" b="1" dirty="0">
                <a:solidFill>
                  <a:schemeClr val="accent4">
                    <a:lumMod val="40000"/>
                    <a:lumOff val="60000"/>
                  </a:schemeClr>
                </a:solidFill>
              </a:rPr>
              <a:t>Americana de Terapia Ocupacional</a:t>
            </a:r>
          </a:p>
          <a:p>
            <a:pPr eaLnBrk="1" hangingPunct="1">
              <a:defRPr/>
            </a:pPr>
            <a:endParaRPr lang="pt-BR" altLang="es-AR" sz="1200" b="1" dirty="0">
              <a:solidFill>
                <a:schemeClr val="accent4">
                  <a:lumMod val="50000"/>
                </a:schemeClr>
              </a:solidFill>
            </a:endParaRPr>
          </a:p>
          <a:p>
            <a:pPr eaLnBrk="1" hangingPunct="1">
              <a:defRPr/>
            </a:pPr>
            <a:r>
              <a:rPr lang="pt-BR" altLang="es-AR" sz="1600" b="1" dirty="0">
                <a:solidFill>
                  <a:schemeClr val="accent4">
                    <a:lumMod val="50000"/>
                  </a:schemeClr>
                </a:solidFill>
              </a:rPr>
              <a:t> </a:t>
            </a:r>
          </a:p>
        </p:txBody>
      </p:sp>
      <p:sp>
        <p:nvSpPr>
          <p:cNvPr id="12301" name="Rectangle 13">
            <a:extLst>
              <a:ext uri="{FF2B5EF4-FFF2-40B4-BE49-F238E27FC236}">
                <a16:creationId xmlns:a16="http://schemas.microsoft.com/office/drawing/2014/main" id="{8A226AEF-436F-49E0-9AD4-EF1DF1748C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9750" y="4797425"/>
            <a:ext cx="2159000" cy="790575"/>
          </a:xfrm>
          <a:prstGeom prst="rect">
            <a:avLst/>
          </a:prstGeom>
          <a:ln>
            <a:solidFill>
              <a:schemeClr val="accent2">
                <a:lumMod val="40000"/>
                <a:lumOff val="60000"/>
              </a:schemeClr>
            </a:solidFill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lIns="91435" tIns="45718" rIns="91435" bIns="45718" anchor="ctr"/>
          <a:lstStyle/>
          <a:p>
            <a:pPr algn="ctr" eaLnBrk="1" hangingPunct="1">
              <a:defRPr/>
            </a:pPr>
            <a:endParaRPr lang="pt-BR" altLang="es-AR" sz="1400" dirty="0">
              <a:solidFill>
                <a:schemeClr val="bg1"/>
              </a:solidFill>
            </a:endParaRPr>
          </a:p>
          <a:p>
            <a:pPr algn="ctr" eaLnBrk="1" hangingPunct="1">
              <a:defRPr/>
            </a:pPr>
            <a:r>
              <a:rPr lang="pt-BR" altLang="es-AR" sz="1400" dirty="0">
                <a:solidFill>
                  <a:schemeClr val="tx1">
                    <a:lumMod val="90000"/>
                    <a:lumOff val="10000"/>
                  </a:schemeClr>
                </a:solidFill>
              </a:rPr>
              <a:t>Surgimento da disciplina</a:t>
            </a:r>
          </a:p>
          <a:p>
            <a:pPr algn="ctr" eaLnBrk="1" hangingPunct="1">
              <a:defRPr/>
            </a:pPr>
            <a:r>
              <a:rPr lang="pt-BR" altLang="es-AR" sz="1400" dirty="0">
                <a:solidFill>
                  <a:schemeClr val="tx1">
                    <a:lumMod val="90000"/>
                    <a:lumOff val="10000"/>
                  </a:schemeClr>
                </a:solidFill>
              </a:rPr>
              <a:t>como forma geral de </a:t>
            </a:r>
          </a:p>
          <a:p>
            <a:pPr algn="ctr" eaLnBrk="1" hangingPunct="1">
              <a:defRPr/>
            </a:pPr>
            <a:r>
              <a:rPr lang="pt-BR" altLang="es-AR" sz="1400" dirty="0">
                <a:solidFill>
                  <a:schemeClr val="tx1">
                    <a:lumMod val="90000"/>
                    <a:lumOff val="10000"/>
                  </a:schemeClr>
                </a:solidFill>
              </a:rPr>
              <a:t>dominação e controle</a:t>
            </a:r>
          </a:p>
          <a:p>
            <a:pPr algn="ctr" eaLnBrk="1" hangingPunct="1">
              <a:defRPr/>
            </a:pPr>
            <a:endParaRPr lang="pt-BR" altLang="es-AR" sz="1400" dirty="0">
              <a:solidFill>
                <a:srgbClr val="FFFF00"/>
              </a:solidFill>
            </a:endParaRPr>
          </a:p>
        </p:txBody>
      </p:sp>
      <p:sp>
        <p:nvSpPr>
          <p:cNvPr id="9230" name="Rectangle 12">
            <a:extLst>
              <a:ext uri="{FF2B5EF4-FFF2-40B4-BE49-F238E27FC236}">
                <a16:creationId xmlns:a16="http://schemas.microsoft.com/office/drawing/2014/main" id="{7B91DD3B-E942-4081-905F-226D60C4EC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99992" y="4975225"/>
            <a:ext cx="2447925" cy="1585913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9525">
            <a:solidFill>
              <a:schemeClr val="hlink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»"/>
              <a:defRPr sz="2800">
                <a:solidFill>
                  <a:schemeClr val="tx2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˃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Calibri" panose="020F0502020204030204" pitchFamily="34" charset="0"/>
              <a:buChar char="+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pt-BR" altLang="pt-BR" sz="1400" dirty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t-BR" altLang="pt-BR" sz="1400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</a:rPr>
              <a:t>Do final do </a:t>
            </a:r>
            <a:r>
              <a:rPr lang="pt-BR" altLang="pt-BR" sz="1400" dirty="0" err="1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</a:rPr>
              <a:t>séc</a:t>
            </a:r>
            <a:r>
              <a:rPr lang="pt-BR" altLang="pt-BR" sz="1400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</a:rPr>
              <a:t> XIX a meados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t-BR" altLang="pt-BR" sz="1400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</a:rPr>
              <a:t>do século XX no Brasil: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t-BR" altLang="pt-BR" sz="1400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</a:rPr>
              <a:t>Surgimento das primeiras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t-BR" altLang="pt-BR" sz="1400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</a:rPr>
              <a:t>instituições especializadas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t-BR" altLang="pt-BR" sz="1400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</a:rPr>
              <a:t>no atendimento de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t-BR" altLang="pt-BR" sz="1400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</a:rPr>
              <a:t>pessoas com deficiência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t-BR" altLang="pt-BR" sz="1400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</a:rPr>
              <a:t> e transtornos mentais.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pt-BR" altLang="pt-BR" sz="1400" dirty="0">
              <a:solidFill>
                <a:srgbClr val="FFFF00"/>
              </a:solidFill>
              <a:latin typeface="Arial" panose="020B0604020202020204" pitchFamily="34" charset="0"/>
            </a:endParaRPr>
          </a:p>
        </p:txBody>
      </p:sp>
      <p:sp>
        <p:nvSpPr>
          <p:cNvPr id="9231" name="Rectangle 15">
            <a:extLst>
              <a:ext uri="{FF2B5EF4-FFF2-40B4-BE49-F238E27FC236}">
                <a16:creationId xmlns:a16="http://schemas.microsoft.com/office/drawing/2014/main" id="{0444B786-B383-4BE4-8486-5776C36FD2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03467" y="5192713"/>
            <a:ext cx="2061021" cy="1368425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9525">
            <a:solidFill>
              <a:schemeClr val="folHlink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»"/>
              <a:defRPr sz="2800">
                <a:solidFill>
                  <a:schemeClr val="tx2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˃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Calibri" panose="020F0502020204030204" pitchFamily="34" charset="0"/>
              <a:buChar char="+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 sz="1100" dirty="0">
                <a:solidFill>
                  <a:schemeClr val="tx1"/>
                </a:solidFill>
                <a:latin typeface="Arial" panose="020B0604020202020204" pitchFamily="34" charset="0"/>
              </a:rPr>
              <a:t>Instituto de Cegos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 sz="1100" dirty="0">
                <a:solidFill>
                  <a:schemeClr val="tx1"/>
                </a:solidFill>
                <a:latin typeface="Arial" panose="020B0604020202020204" pitchFamily="34" charset="0"/>
              </a:rPr>
              <a:t>Instituto de Surdos-mudos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 sz="1100" dirty="0">
                <a:solidFill>
                  <a:schemeClr val="tx1"/>
                </a:solidFill>
                <a:latin typeface="Arial" panose="020B0604020202020204" pitchFamily="34" charset="0"/>
              </a:rPr>
              <a:t>Hospital D. Pedro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 sz="1100" dirty="0">
                <a:solidFill>
                  <a:schemeClr val="tx1"/>
                </a:solidFill>
                <a:latin typeface="Arial" panose="020B0604020202020204" pitchFamily="34" charset="0"/>
              </a:rPr>
              <a:t>Hospital </a:t>
            </a:r>
            <a:r>
              <a:rPr lang="pt-BR" altLang="pt-BR" sz="1100" dirty="0" err="1">
                <a:solidFill>
                  <a:schemeClr val="tx1"/>
                </a:solidFill>
                <a:latin typeface="Arial" panose="020B0604020202020204" pitchFamily="34" charset="0"/>
              </a:rPr>
              <a:t>Juqueri</a:t>
            </a:r>
            <a:endParaRPr lang="pt-BR" altLang="pt-BR" sz="1100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 sz="1100" dirty="0">
                <a:solidFill>
                  <a:schemeClr val="tx1"/>
                </a:solidFill>
                <a:latin typeface="Arial" panose="020B0604020202020204" pitchFamily="34" charset="0"/>
              </a:rPr>
              <a:t>Colônia Juliano Moreira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 sz="1100" dirty="0">
                <a:solidFill>
                  <a:schemeClr val="tx1"/>
                </a:solidFill>
                <a:latin typeface="Arial" panose="020B0604020202020204" pitchFamily="34" charset="0"/>
              </a:rPr>
              <a:t>Centro Psiquiátrico Nacional</a:t>
            </a:r>
          </a:p>
        </p:txBody>
      </p:sp>
      <p:sp>
        <p:nvSpPr>
          <p:cNvPr id="5" name="Seta em forma de U 4">
            <a:extLst>
              <a:ext uri="{FF2B5EF4-FFF2-40B4-BE49-F238E27FC236}">
                <a16:creationId xmlns:a16="http://schemas.microsoft.com/office/drawing/2014/main" id="{3C9B9DD1-AAFC-4F32-B60F-BCD204F48621}"/>
              </a:ext>
            </a:extLst>
          </p:cNvPr>
          <p:cNvSpPr/>
          <p:nvPr/>
        </p:nvSpPr>
        <p:spPr>
          <a:xfrm>
            <a:off x="2960688" y="1773238"/>
            <a:ext cx="3771900" cy="215900"/>
          </a:xfrm>
          <a:prstGeom prst="utur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pt-BR">
              <a:solidFill>
                <a:schemeClr val="tx1"/>
              </a:solidFill>
            </a:endParaRP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0D99A7B6-010F-40B3-9D03-1E89BDBCD040}"/>
              </a:ext>
            </a:extLst>
          </p:cNvPr>
          <p:cNvSpPr txBox="1"/>
          <p:nvPr/>
        </p:nvSpPr>
        <p:spPr>
          <a:xfrm>
            <a:off x="2934954" y="5876925"/>
            <a:ext cx="146041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b="1" dirty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Brasil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6F411C5-AD3E-40C8-B08D-1BF63673A7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sz="4000" dirty="0"/>
              <a:t>A ocupação terapêutica no Brasil</a:t>
            </a:r>
          </a:p>
        </p:txBody>
      </p:sp>
      <p:sp>
        <p:nvSpPr>
          <p:cNvPr id="10243" name="Espaço Reservado para Número de Slide 4">
            <a:extLst>
              <a:ext uri="{FF2B5EF4-FFF2-40B4-BE49-F238E27FC236}">
                <a16:creationId xmlns:a16="http://schemas.microsoft.com/office/drawing/2014/main" id="{3C7C25EA-5C68-48B8-9986-D503C2282AC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»"/>
              <a:defRPr sz="2800">
                <a:solidFill>
                  <a:schemeClr val="tx2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˃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Calibri" panose="020F0502020204030204" pitchFamily="34" charset="0"/>
              <a:buChar char="+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68351B61-6319-4A13-AB1F-DC4CCE15DF34}" type="slidenum">
              <a:rPr lang="pt-BR" altLang="pt-BR" sz="1200" smtClean="0">
                <a:solidFill>
                  <a:srgbClr val="A79D99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4</a:t>
            </a:fld>
            <a:endParaRPr lang="pt-BR" altLang="pt-BR" sz="1200">
              <a:solidFill>
                <a:srgbClr val="A79D99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BFA0507-FDF1-41BD-807D-B14519689D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sz="3600" dirty="0"/>
              <a:t>A ocupação terapêutica no Brasil: dos 1854 aos 1950s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EB0495FD-E176-43B1-B9AE-FC25067645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19200" y="746039"/>
            <a:ext cx="7467600" cy="4419600"/>
          </a:xfrm>
        </p:spPr>
        <p:txBody>
          <a:bodyPr rtlCol="0">
            <a:normAutofit fontScale="85000" lnSpcReduction="1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sz="2000" dirty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O tratamento moral e  a terapia pelo trabalho fora trazidos pela família real.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pt-BR" sz="2000" dirty="0">
              <a:solidFill>
                <a:schemeClr val="bg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pt-BR" sz="2000" dirty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1ª instituição para os chamados alienados mentais foi o Hospício D. Pedro II, no Rio de Janeiro em 1854 com oficinas de marcenaria, alfaiataria, sapataria e </a:t>
            </a:r>
            <a:r>
              <a:rPr lang="pt-BR" sz="2000" dirty="0" err="1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desfiação</a:t>
            </a:r>
            <a:r>
              <a:rPr lang="pt-BR" sz="2000" dirty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de estopa.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pt-BR" sz="2000" dirty="0">
              <a:solidFill>
                <a:schemeClr val="bg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pt-BR" sz="2000" dirty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O tratamento moral foi o fundamento de 10 macro-hospícios criados em todo o país: Salvador, Recife, Fortaleza, Rio de Janeiro, Barbacena, São Paulo (</a:t>
            </a:r>
            <a:r>
              <a:rPr lang="pt-BR" sz="2000" dirty="0" err="1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Juqueri</a:t>
            </a:r>
            <a:r>
              <a:rPr lang="pt-BR" sz="2000" dirty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) 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pt-BR" dirty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Construções amplas e distantes do centro urbano, atividades agrícolas e de manutenção interna do hospital e grandes enfermarias.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endParaRPr lang="pt-BR" dirty="0">
              <a:solidFill>
                <a:schemeClr val="bg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pt-BR" sz="2000" dirty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Doenças como a tuberculose e a hanseníase foram controladas com </a:t>
            </a:r>
            <a:r>
              <a:rPr lang="pt-BR" sz="2000" dirty="0" err="1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asilamento</a:t>
            </a:r>
            <a:r>
              <a:rPr lang="pt-BR" sz="2000" dirty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em leprosários ou sanatórios distantes dos centros urbanos.				</a:t>
            </a:r>
          </a:p>
          <a:p>
            <a:pPr lvl="1" algn="r" eaLnBrk="1" fontAlgn="auto" hangingPunct="1">
              <a:spcAft>
                <a:spcPts val="0"/>
              </a:spcAft>
              <a:buFont typeface="Verdana" pitchFamily="34" charset="0"/>
              <a:buNone/>
              <a:defRPr/>
            </a:pPr>
            <a:r>
              <a:rPr lang="pt-BR" sz="1600" dirty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(Soares 2007)</a:t>
            </a:r>
          </a:p>
        </p:txBody>
      </p:sp>
      <p:sp>
        <p:nvSpPr>
          <p:cNvPr id="11268" name="Espaço Reservado para Número de Slide 5">
            <a:extLst>
              <a:ext uri="{FF2B5EF4-FFF2-40B4-BE49-F238E27FC236}">
                <a16:creationId xmlns:a16="http://schemas.microsoft.com/office/drawing/2014/main" id="{CF96E85E-08A3-4CC9-9378-76086E5FC79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»"/>
              <a:defRPr sz="2800">
                <a:solidFill>
                  <a:schemeClr val="tx2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˃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Calibri" panose="020F0502020204030204" pitchFamily="34" charset="0"/>
              <a:buChar char="+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ACA59A16-744F-47AE-B8C2-F9682DA2A64B}" type="slidenum">
              <a:rPr lang="pt-BR" altLang="pt-BR" sz="1200" smtClean="0">
                <a:solidFill>
                  <a:srgbClr val="A79D99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5</a:t>
            </a:fld>
            <a:endParaRPr lang="pt-BR" altLang="pt-BR" sz="1200">
              <a:solidFill>
                <a:srgbClr val="A79D99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D94F3894-58FD-4521-B419-A5809B08A0A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A4BDAB5-9A5F-4E13-A2F6-73B6FD55B0E3}" type="slidenum">
              <a:rPr lang="pt-BR" altLang="pt-BR" smtClean="0"/>
              <a:pPr>
                <a:defRPr/>
              </a:pPr>
              <a:t>6</a:t>
            </a:fld>
            <a:endParaRPr lang="pt-BR" altLang="pt-BR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9BE87C20-E747-4B10-B6BE-0327CF1AD44B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755576" y="625773"/>
            <a:ext cx="5486400" cy="5479752"/>
          </a:xfrm>
        </p:spPr>
        <p:txBody>
          <a:bodyPr/>
          <a:lstStyle/>
          <a:p>
            <a:r>
              <a:rPr lang="pt-BR" sz="40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Implicações e desafios para a implementação da terapia ocupacional nos hospitais psiquiátricos  em seus primeiros anos:</a:t>
            </a:r>
            <a:br>
              <a:rPr lang="pt-BR" sz="4000" dirty="0">
                <a:solidFill>
                  <a:schemeClr val="accent6">
                    <a:lumMod val="60000"/>
                    <a:lumOff val="40000"/>
                  </a:schemeClr>
                </a:solidFill>
              </a:rPr>
            </a:br>
            <a:r>
              <a:rPr lang="pt-BR" sz="4000" dirty="0" err="1">
                <a:solidFill>
                  <a:schemeClr val="accent6">
                    <a:lumMod val="60000"/>
                    <a:lumOff val="40000"/>
                  </a:schemeClr>
                </a:solidFill>
              </a:rPr>
              <a:t>praxiterapia</a:t>
            </a:r>
            <a:r>
              <a:rPr lang="pt-BR" sz="40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, laborterapia, terapia ocupacional </a:t>
            </a:r>
            <a:r>
              <a:rPr lang="pt-BR" sz="28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(</a:t>
            </a:r>
            <a:r>
              <a:rPr lang="pt-BR" sz="2800" dirty="0" err="1">
                <a:solidFill>
                  <a:schemeClr val="accent6">
                    <a:lumMod val="60000"/>
                    <a:lumOff val="40000"/>
                  </a:schemeClr>
                </a:solidFill>
              </a:rPr>
              <a:t>Brunetto</a:t>
            </a:r>
            <a:r>
              <a:rPr lang="pt-BR" sz="28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 1975)</a:t>
            </a:r>
            <a:endParaRPr lang="pt-BR" sz="4000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61213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A1421E0-8685-481E-BCB8-ED18DC4BBF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 dirty="0"/>
              <a:t>Nise da Silveira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3A496E78-6FB6-45A9-97B6-B7B2FC2AC298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3494168" y="260648"/>
            <a:ext cx="5326304" cy="5328592"/>
          </a:xfrm>
        </p:spPr>
        <p:txBody>
          <a:bodyPr/>
          <a:lstStyle/>
          <a:p>
            <a:r>
              <a:rPr lang="pt-BR" sz="2000" dirty="0"/>
              <a:t>Nasceu em Maceió em 1905 e faleceu no Rio de Janeiro em 1999. Foi uma médica psiquiatra brasileira, reconhecida mundialmente. Discípula de Carl Jung. Dedicou sua vida ao trabalho com pessoas institucionalizadas em hospitais psiquiátricos, manifestando-se radicalmente contra os tratamentos de sua época: o confinamento, o eletrochoque, a insulinoterapia e a lobotomia. </a:t>
            </a:r>
          </a:p>
          <a:p>
            <a:r>
              <a:rPr lang="pt-BR" sz="2000" dirty="0"/>
              <a:t>Fundou o Museu de Imagens do Inconsciente (1946).  Ofereceu cursos de treinamento para auxiliares em saúde mental no Rio de Janeiro (1948), e publicou obras sobre suas experiências (Silveira, 1981, 1986), inclusive uma intitulada Terapêutica Ocupacional (Silveira, 1979).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5EAB460A-F034-4E46-A91B-EB18CC49380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9825" y="1988840"/>
            <a:ext cx="2438400" cy="2486025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955F4A4D-FE56-498D-A3D8-07E7CF9809B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sz="3200"/>
              <a:t>Nise e Jung: </a:t>
            </a:r>
            <a:br>
              <a:rPr lang="pt-BR" sz="3200"/>
            </a:br>
            <a:r>
              <a:rPr lang="pt-BR" sz="3200"/>
              <a:t>o caos é visualizado e objetivado</a:t>
            </a:r>
          </a:p>
        </p:txBody>
      </p:sp>
      <p:sp>
        <p:nvSpPr>
          <p:cNvPr id="7171" name="Rectangle 3" descr="Rectangle: Click to edit Master text styles&#10;Second level&#10;Third level&#10;Fourth level&#10;Fifth level">
            <a:extLst>
              <a:ext uri="{FF2B5EF4-FFF2-40B4-BE49-F238E27FC236}">
                <a16:creationId xmlns:a16="http://schemas.microsoft.com/office/drawing/2014/main" id="{49D32586-20D5-48A0-825E-388F673033A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57188" y="1571624"/>
            <a:ext cx="7772400" cy="4737695"/>
          </a:xfrm>
        </p:spPr>
        <p:txBody>
          <a:bodyPr>
            <a:normAutofit fontScale="92500"/>
          </a:bodyPr>
          <a:lstStyle/>
          <a:p>
            <a:pPr marL="274320" indent="-274320" algn="just" eaLnBrk="1" fontAlgn="auto" hangingPunct="1">
              <a:lnSpc>
                <a:spcPct val="90000"/>
              </a:lnSpc>
              <a:spcAft>
                <a:spcPts val="0"/>
              </a:spcAft>
              <a:buFont typeface="Wingdings 2"/>
              <a:buChar char=""/>
              <a:defRPr/>
            </a:pPr>
            <a:r>
              <a:rPr lang="pt-BR" dirty="0" err="1"/>
              <a:t>Nise</a:t>
            </a:r>
            <a:r>
              <a:rPr lang="pt-BR" dirty="0"/>
              <a:t> fundamenta seu trabalho na psicanálise </a:t>
            </a:r>
            <a:r>
              <a:rPr lang="pt-BR" dirty="0" err="1"/>
              <a:t>junguiana</a:t>
            </a:r>
            <a:r>
              <a:rPr lang="pt-BR" dirty="0"/>
              <a:t>, compartilhando com Jung a idéia de que, por intermédio da pintura:</a:t>
            </a:r>
          </a:p>
          <a:p>
            <a:pPr marL="521208" lvl="1" algn="just" eaLnBrk="1" fontAlgn="auto" hangingPunct="1">
              <a:lnSpc>
                <a:spcPct val="110000"/>
              </a:lnSpc>
              <a:spcAft>
                <a:spcPts val="0"/>
              </a:spcAft>
              <a:buClr>
                <a:schemeClr val="accent4"/>
              </a:buClr>
              <a:buFont typeface="Wingdings 2"/>
              <a:buChar char=""/>
              <a:defRPr/>
            </a:pPr>
            <a:r>
              <a:rPr lang="pt-BR" sz="2400" dirty="0">
                <a:solidFill>
                  <a:schemeClr val="tx1">
                    <a:tint val="85000"/>
                  </a:schemeClr>
                </a:solidFill>
              </a:rPr>
              <a:t>o caos aparentemente incompreensível e incontrolável da situação total é visualizado e objetivado (... ) O efeito deste método decorre do fato de que a impressão primeira, caótica ou aterrorizante, é substituída pela pintura que, por assim dizer, a recobre, exorcizado pelas imagens pintadas, torna-se inofensivo e familiar e, em qualquer oportunidade que o doente recorde a vivência original e seus efeitos emocionais, a pintura interpõe-se entre ele e a experiência, e assim mantém o terror à distância. (Silveira 1981, p. 135)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770F172D-AF22-485A-A7DE-449EC5354B6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27584" y="5301208"/>
            <a:ext cx="72390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sz="2800" dirty="0"/>
              <a:t>Nise: expressão e organização do caos interno</a:t>
            </a:r>
          </a:p>
        </p:txBody>
      </p:sp>
      <p:sp>
        <p:nvSpPr>
          <p:cNvPr id="19459" name="Rectangle 3" descr="Rectangle: Click to edit Master text styles&#10;Second level&#10;Third level&#10;Fourth level&#10;Fifth level">
            <a:extLst>
              <a:ext uri="{FF2B5EF4-FFF2-40B4-BE49-F238E27FC236}">
                <a16:creationId xmlns:a16="http://schemas.microsoft.com/office/drawing/2014/main" id="{FCD775CF-2070-46D0-9D32-E75A4089790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 eaLnBrk="1" hangingPunct="1"/>
            <a:r>
              <a:rPr lang="pt-BR" altLang="es-AR"/>
              <a:t>As atividades de pintura e desenho (expressivas) permitem ao doente viver um processo que lhe possibilitará dar forma às desordens internas vividas, uma vez que são instrumentos que permitem ao mesmo tempo organizar a desordem interna e reconstruir a realidade, pois, na medida em que as “imagens do inconsciente” vão sendo objetivadas nos desenhos e pinturas, tornam-se possíveis de serem  tratadas.</a:t>
            </a:r>
          </a:p>
          <a:p>
            <a:pPr eaLnBrk="1" hangingPunct="1"/>
            <a:endParaRPr lang="pt-BR" altLang="es-AR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érmico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érmic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érmic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63500" dist="38100" dir="81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101600" dist="63500" dir="81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3000000"/>
            </a:lightRig>
          </a:scene3d>
          <a:sp3d>
            <a:bevelT h="1905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lumMod val="125000"/>
              </a:schemeClr>
            </a:gs>
            <a:gs pos="55000">
              <a:schemeClr val="phClr">
                <a:shade val="100000"/>
                <a:satMod val="100000"/>
                <a:lumMod val="100000"/>
              </a:schemeClr>
            </a:gs>
            <a:gs pos="100000">
              <a:schemeClr val="phClr">
                <a:shade val="90000"/>
                <a:satMod val="300000"/>
                <a:lumMod val="9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8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Térmico</Template>
  <TotalTime>1350</TotalTime>
  <Words>903</Words>
  <Application>Microsoft Office PowerPoint</Application>
  <PresentationFormat>Apresentação na tela (4:3)</PresentationFormat>
  <Paragraphs>116</Paragraphs>
  <Slides>11</Slides>
  <Notes>6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11</vt:i4>
      </vt:variant>
    </vt:vector>
  </HeadingPairs>
  <TitlesOfParts>
    <vt:vector size="17" baseType="lpstr">
      <vt:lpstr>Arial</vt:lpstr>
      <vt:lpstr>Calibri</vt:lpstr>
      <vt:lpstr>Times New Roman</vt:lpstr>
      <vt:lpstr>Verdana</vt:lpstr>
      <vt:lpstr>Wingdings 2</vt:lpstr>
      <vt:lpstr>térmico</vt:lpstr>
      <vt:lpstr>Antecedentes históricos da Terapia Ocupacional no Brasil:   a ocupação terapêutica e a Terapêutica Ocupacional de Nise da Silveira  </vt:lpstr>
      <vt:lpstr>Objetivos da aula</vt:lpstr>
      <vt:lpstr>Apresentação do PowerPoint</vt:lpstr>
      <vt:lpstr>A ocupação terapêutica no Brasil</vt:lpstr>
      <vt:lpstr>A ocupação terapêutica no Brasil: dos 1854 aos 1950s</vt:lpstr>
      <vt:lpstr>Implicações e desafios para a implementação da terapia ocupacional nos hospitais psiquiátricos  em seus primeiros anos: praxiterapia, laborterapia, terapia ocupacional (Brunetto 1975)</vt:lpstr>
      <vt:lpstr>Nise da Silveira</vt:lpstr>
      <vt:lpstr>Nise e Jung:  o caos é visualizado e objetivado</vt:lpstr>
      <vt:lpstr>Nise: expressão e organização do caos interno</vt:lpstr>
      <vt:lpstr>Apresentação do PowerPoint</vt:lpstr>
      <vt:lpstr>Referências bibliográficas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Constituição de Campos</dc:title>
  <dc:creator>sandra</dc:creator>
  <cp:lastModifiedBy>Sandra</cp:lastModifiedBy>
  <cp:revision>113</cp:revision>
  <dcterms:created xsi:type="dcterms:W3CDTF">2006-03-07T22:34:12Z</dcterms:created>
  <dcterms:modified xsi:type="dcterms:W3CDTF">2020-08-14T21:50:23Z</dcterms:modified>
</cp:coreProperties>
</file>