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60" r:id="rId1"/>
  </p:sldMasterIdLst>
  <p:notesMasterIdLst>
    <p:notesMasterId r:id="rId38"/>
  </p:notesMasterIdLst>
  <p:sldIdLst>
    <p:sldId id="458" r:id="rId2"/>
    <p:sldId id="277" r:id="rId3"/>
    <p:sldId id="257" r:id="rId4"/>
    <p:sldId id="258" r:id="rId5"/>
    <p:sldId id="259" r:id="rId6"/>
    <p:sldId id="462" r:id="rId7"/>
    <p:sldId id="260" r:id="rId8"/>
    <p:sldId id="261" r:id="rId9"/>
    <p:sldId id="262" r:id="rId10"/>
    <p:sldId id="466" r:id="rId11"/>
    <p:sldId id="468" r:id="rId12"/>
    <p:sldId id="470" r:id="rId13"/>
    <p:sldId id="469" r:id="rId14"/>
    <p:sldId id="471" r:id="rId15"/>
    <p:sldId id="472" r:id="rId16"/>
    <p:sldId id="285" r:id="rId17"/>
    <p:sldId id="309" r:id="rId18"/>
    <p:sldId id="303" r:id="rId19"/>
    <p:sldId id="312" r:id="rId20"/>
    <p:sldId id="264" r:id="rId21"/>
    <p:sldId id="473" r:id="rId22"/>
    <p:sldId id="265" r:id="rId23"/>
    <p:sldId id="266" r:id="rId24"/>
    <p:sldId id="269" r:id="rId25"/>
    <p:sldId id="459" r:id="rId26"/>
    <p:sldId id="267" r:id="rId27"/>
    <p:sldId id="268" r:id="rId28"/>
    <p:sldId id="465" r:id="rId29"/>
    <p:sldId id="270" r:id="rId30"/>
    <p:sldId id="272" r:id="rId31"/>
    <p:sldId id="271" r:id="rId32"/>
    <p:sldId id="273" r:id="rId33"/>
    <p:sldId id="274" r:id="rId34"/>
    <p:sldId id="464" r:id="rId35"/>
    <p:sldId id="276" r:id="rId36"/>
    <p:sldId id="461" r:id="rId37"/>
  </p:sldIdLst>
  <p:sldSz cx="13439775" cy="7559675"/>
  <p:notesSz cx="7559675" cy="10691813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8"/>
    <p:restoredTop sz="94686"/>
  </p:normalViewPr>
  <p:slideViewPr>
    <p:cSldViewPr showGuides="1">
      <p:cViewPr varScale="1">
        <p:scale>
          <a:sx n="92" d="100"/>
          <a:sy n="92" d="100"/>
        </p:scale>
        <p:origin x="936" y="168"/>
      </p:cViewPr>
      <p:guideLst>
        <p:guide orient="horz" pos="2189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7" d="100"/>
        <a:sy n="197" d="100"/>
      </p:scale>
      <p:origin x="0" y="0"/>
    </p:cViewPr>
  </p:sorterViewPr>
  <p:notesViewPr>
    <p:cSldViewPr showGuides="1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>
            <a:extLst>
              <a:ext uri="{FF2B5EF4-FFF2-40B4-BE49-F238E27FC236}">
                <a16:creationId xmlns:a16="http://schemas.microsoft.com/office/drawing/2014/main" id="{514F052C-D51E-5F3D-DD95-24A42DF60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pt-BR" altLang="en-BR"/>
          </a:p>
        </p:txBody>
      </p:sp>
      <p:sp>
        <p:nvSpPr>
          <p:cNvPr id="1027" name="AutoShape 2">
            <a:extLst>
              <a:ext uri="{FF2B5EF4-FFF2-40B4-BE49-F238E27FC236}">
                <a16:creationId xmlns:a16="http://schemas.microsoft.com/office/drawing/2014/main" id="{5D31A2E7-BEE7-5921-B4FA-AC5FC77F4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pt-BR" altLang="en-BR"/>
          </a:p>
        </p:txBody>
      </p:sp>
      <p:sp>
        <p:nvSpPr>
          <p:cNvPr id="1028" name="AutoShape 3">
            <a:extLst>
              <a:ext uri="{FF2B5EF4-FFF2-40B4-BE49-F238E27FC236}">
                <a16:creationId xmlns:a16="http://schemas.microsoft.com/office/drawing/2014/main" id="{A7393740-FC16-A5AF-C765-BC7CBF1BD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pt-BR" altLang="en-BR"/>
          </a:p>
        </p:txBody>
      </p:sp>
      <p:sp>
        <p:nvSpPr>
          <p:cNvPr id="1029" name="AutoShape 4">
            <a:extLst>
              <a:ext uri="{FF2B5EF4-FFF2-40B4-BE49-F238E27FC236}">
                <a16:creationId xmlns:a16="http://schemas.microsoft.com/office/drawing/2014/main" id="{0CBB1638-C1E1-2D30-9875-009619CA2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pt-BR" altLang="en-BR"/>
          </a:p>
        </p:txBody>
      </p:sp>
      <p:sp>
        <p:nvSpPr>
          <p:cNvPr id="1030" name="AutoShape 5">
            <a:extLst>
              <a:ext uri="{FF2B5EF4-FFF2-40B4-BE49-F238E27FC236}">
                <a16:creationId xmlns:a16="http://schemas.microsoft.com/office/drawing/2014/main" id="{CB62F5A6-D185-05E5-ED10-88F06C7FC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pt-BR" altLang="en-BR"/>
          </a:p>
        </p:txBody>
      </p:sp>
      <p:sp>
        <p:nvSpPr>
          <p:cNvPr id="1031" name="AutoShape 6">
            <a:extLst>
              <a:ext uri="{FF2B5EF4-FFF2-40B4-BE49-F238E27FC236}">
                <a16:creationId xmlns:a16="http://schemas.microsoft.com/office/drawing/2014/main" id="{CBDC72C3-C6C7-5D90-487B-7C0067639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pt-BR" altLang="en-BR"/>
          </a:p>
        </p:txBody>
      </p:sp>
      <p:sp>
        <p:nvSpPr>
          <p:cNvPr id="13320" name="Rectangle 7">
            <a:extLst>
              <a:ext uri="{FF2B5EF4-FFF2-40B4-BE49-F238E27FC236}">
                <a16:creationId xmlns:a16="http://schemas.microsoft.com/office/drawing/2014/main" id="{56C935F5-ED96-D4C3-CC91-D8F0C0D610E3}"/>
              </a:ext>
            </a:extLst>
          </p:cNvPr>
          <p:cNvSpPr>
            <a:spLocks noGrp="1" noChangeArrowheads="1"/>
          </p:cNvSpPr>
          <p:nvPr>
            <p:ph type="sldImg"/>
          </p:nvPr>
        </p:nvSpPr>
        <p:spPr bwMode="auto">
          <a:xfrm>
            <a:off x="222250" y="812800"/>
            <a:ext cx="7102475" cy="399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8F184FAF-53E4-F51D-7720-166751B3F95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7263" cy="4800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1034" name="Text Box 9">
            <a:extLst>
              <a:ext uri="{FF2B5EF4-FFF2-40B4-BE49-F238E27FC236}">
                <a16:creationId xmlns:a16="http://schemas.microsoft.com/office/drawing/2014/main" id="{70287471-F684-50EA-4FD5-223CBE386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271838" cy="5254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pt-BR" altLang="en-BR"/>
          </a:p>
        </p:txBody>
      </p:sp>
      <p:sp>
        <p:nvSpPr>
          <p:cNvPr id="1035" name="Text Box 10">
            <a:extLst>
              <a:ext uri="{FF2B5EF4-FFF2-40B4-BE49-F238E27FC236}">
                <a16:creationId xmlns:a16="http://schemas.microsoft.com/office/drawing/2014/main" id="{35669402-F170-96F8-F5CE-1F2A33055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0"/>
            <a:ext cx="3271837" cy="5254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pt-BR" altLang="en-BR"/>
          </a:p>
        </p:txBody>
      </p:sp>
      <p:sp>
        <p:nvSpPr>
          <p:cNvPr id="1036" name="Text Box 11">
            <a:extLst>
              <a:ext uri="{FF2B5EF4-FFF2-40B4-BE49-F238E27FC236}">
                <a16:creationId xmlns:a16="http://schemas.microsoft.com/office/drawing/2014/main" id="{F4397610-51E3-7B52-458F-8188583EB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156825"/>
            <a:ext cx="3271838" cy="5254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pt-BR" altLang="en-BR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C6E14F03-C48B-5CF4-F743-104C3870AA4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0250" cy="5238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169CCA6-850A-D447-A3B7-BF707786F76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7DFABA91-A698-5126-58A5-8459D3C583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00183CB4-DF28-F3BB-857B-A01061BD06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9044A036-43D1-462C-EA43-433A84C9D40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55AC7A91-1CEA-E649-9074-54B41D21683F}" type="slidenum">
              <a:rPr lang="pt-BR" alt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</a:t>
            </a:fld>
            <a:endParaRPr lang="pt-BR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2">
            <a:extLst>
              <a:ext uri="{FF2B5EF4-FFF2-40B4-BE49-F238E27FC236}">
                <a16:creationId xmlns:a16="http://schemas.microsoft.com/office/drawing/2014/main" id="{1EAB9CF8-31A3-C68A-906F-825284364EA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B6FF7A7C-EE50-EF42-A930-9D6227D97802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11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34819" name="Text Box 1">
            <a:extLst>
              <a:ext uri="{FF2B5EF4-FFF2-40B4-BE49-F238E27FC236}">
                <a16:creationId xmlns:a16="http://schemas.microsoft.com/office/drawing/2014/main" id="{BD66576D-BA4C-10E9-A5ED-AA3F33589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106F4089-D1FA-6A45-8407-6E9F286E3A6E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34820" name="Text Box 2">
            <a:extLst>
              <a:ext uri="{FF2B5EF4-FFF2-40B4-BE49-F238E27FC236}">
                <a16:creationId xmlns:a16="http://schemas.microsoft.com/office/drawing/2014/main" id="{FCD9ED2C-6299-40BB-4EEB-66F8C5772E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1" name="Text Box 3">
            <a:extLst>
              <a:ext uri="{FF2B5EF4-FFF2-40B4-BE49-F238E27FC236}">
                <a16:creationId xmlns:a16="http://schemas.microsoft.com/office/drawing/2014/main" id="{F568E395-2745-78E1-84B5-AF26842C6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2">
            <a:extLst>
              <a:ext uri="{FF2B5EF4-FFF2-40B4-BE49-F238E27FC236}">
                <a16:creationId xmlns:a16="http://schemas.microsoft.com/office/drawing/2014/main" id="{108BCB63-D0FE-8501-D763-406A5F68A2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57008C4F-2009-AD41-9C86-B05CA326A919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12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36867" name="Text Box 1">
            <a:extLst>
              <a:ext uri="{FF2B5EF4-FFF2-40B4-BE49-F238E27FC236}">
                <a16:creationId xmlns:a16="http://schemas.microsoft.com/office/drawing/2014/main" id="{1CFF4CF4-26A3-B151-7CBC-C45536E57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DC0D9014-EB52-B54C-8CF6-824905F18BD0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36868" name="Text Box 2">
            <a:extLst>
              <a:ext uri="{FF2B5EF4-FFF2-40B4-BE49-F238E27FC236}">
                <a16:creationId xmlns:a16="http://schemas.microsoft.com/office/drawing/2014/main" id="{CA4959D4-6861-B6EB-1B3E-ADAAABBE8D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9" name="Text Box 3">
            <a:extLst>
              <a:ext uri="{FF2B5EF4-FFF2-40B4-BE49-F238E27FC236}">
                <a16:creationId xmlns:a16="http://schemas.microsoft.com/office/drawing/2014/main" id="{7F2BE24B-68CE-5420-AD03-34F9417BC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2">
            <a:extLst>
              <a:ext uri="{FF2B5EF4-FFF2-40B4-BE49-F238E27FC236}">
                <a16:creationId xmlns:a16="http://schemas.microsoft.com/office/drawing/2014/main" id="{7D4B7A15-8333-7698-FB93-8F3B9E0EA15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F57D14E-D2A8-5D47-ADEA-3234BC73DAC2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13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38915" name="Text Box 1">
            <a:extLst>
              <a:ext uri="{FF2B5EF4-FFF2-40B4-BE49-F238E27FC236}">
                <a16:creationId xmlns:a16="http://schemas.microsoft.com/office/drawing/2014/main" id="{510684EE-A1CA-5CB6-49EA-5FF984EF0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51335B26-AF21-324A-9E15-7E02B2322111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38916" name="Text Box 2">
            <a:extLst>
              <a:ext uri="{FF2B5EF4-FFF2-40B4-BE49-F238E27FC236}">
                <a16:creationId xmlns:a16="http://schemas.microsoft.com/office/drawing/2014/main" id="{0B7E57D9-9C2A-D13E-C59D-4426D7AD39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7" name="Text Box 3">
            <a:extLst>
              <a:ext uri="{FF2B5EF4-FFF2-40B4-BE49-F238E27FC236}">
                <a16:creationId xmlns:a16="http://schemas.microsoft.com/office/drawing/2014/main" id="{35A75641-1CEE-CA84-648D-F39561D70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2">
            <a:extLst>
              <a:ext uri="{FF2B5EF4-FFF2-40B4-BE49-F238E27FC236}">
                <a16:creationId xmlns:a16="http://schemas.microsoft.com/office/drawing/2014/main" id="{DD6D0832-2649-31B9-4AB2-D9FEF4E2502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A6CDA13-2827-B049-83A5-FEF892352DD6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14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7C8AB572-43B6-76B9-1027-FEDB121FA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F4C33F13-101C-2D46-9E87-DAFF8F90E101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77828" name="Text Box 2">
            <a:extLst>
              <a:ext uri="{FF2B5EF4-FFF2-40B4-BE49-F238E27FC236}">
                <a16:creationId xmlns:a16="http://schemas.microsoft.com/office/drawing/2014/main" id="{EF03B7D2-FD30-615D-BBDF-77A4317242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9" name="Text Box 3">
            <a:extLst>
              <a:ext uri="{FF2B5EF4-FFF2-40B4-BE49-F238E27FC236}">
                <a16:creationId xmlns:a16="http://schemas.microsoft.com/office/drawing/2014/main" id="{02FA717C-B75F-D338-2CFB-524C02D60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2">
            <a:extLst>
              <a:ext uri="{FF2B5EF4-FFF2-40B4-BE49-F238E27FC236}">
                <a16:creationId xmlns:a16="http://schemas.microsoft.com/office/drawing/2014/main" id="{C00BC670-8473-E44C-35FB-DD3AEFC795F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77753FAE-E80F-D844-8530-F1D72D29E039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15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79875" name="Text Box 1">
            <a:extLst>
              <a:ext uri="{FF2B5EF4-FFF2-40B4-BE49-F238E27FC236}">
                <a16:creationId xmlns:a16="http://schemas.microsoft.com/office/drawing/2014/main" id="{3E717A5C-0AE5-5A43-320D-3E0D79A47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F8DD9044-C91C-D54B-A750-00CA0AAB7B24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79876" name="Text Box 2">
            <a:extLst>
              <a:ext uri="{FF2B5EF4-FFF2-40B4-BE49-F238E27FC236}">
                <a16:creationId xmlns:a16="http://schemas.microsoft.com/office/drawing/2014/main" id="{FA29E714-DF7F-EA16-1414-7309AFF8FD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7" name="Text Box 3">
            <a:extLst>
              <a:ext uri="{FF2B5EF4-FFF2-40B4-BE49-F238E27FC236}">
                <a16:creationId xmlns:a16="http://schemas.microsoft.com/office/drawing/2014/main" id="{35943F01-1607-C07D-E9DE-4C43AC58E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2">
            <a:extLst>
              <a:ext uri="{FF2B5EF4-FFF2-40B4-BE49-F238E27FC236}">
                <a16:creationId xmlns:a16="http://schemas.microsoft.com/office/drawing/2014/main" id="{2C1DD522-8F3F-09D5-7306-7DF1DC81CA9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DBA5C098-DD2D-FA41-8974-1B51BDB6D10E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20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45059" name="Text Box 1">
            <a:extLst>
              <a:ext uri="{FF2B5EF4-FFF2-40B4-BE49-F238E27FC236}">
                <a16:creationId xmlns:a16="http://schemas.microsoft.com/office/drawing/2014/main" id="{F94B4887-C6BD-E269-51D1-51966B1FB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85985A32-8DFB-F840-BA94-8E38AF4E97A9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45060" name="Text Box 2">
            <a:extLst>
              <a:ext uri="{FF2B5EF4-FFF2-40B4-BE49-F238E27FC236}">
                <a16:creationId xmlns:a16="http://schemas.microsoft.com/office/drawing/2014/main" id="{4C270EF9-CC59-C2DD-5879-4741417C276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1" name="Text Box 3">
            <a:extLst>
              <a:ext uri="{FF2B5EF4-FFF2-40B4-BE49-F238E27FC236}">
                <a16:creationId xmlns:a16="http://schemas.microsoft.com/office/drawing/2014/main" id="{51872CE0-4324-EA68-66EE-EF6FE34F2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2">
            <a:extLst>
              <a:ext uri="{FF2B5EF4-FFF2-40B4-BE49-F238E27FC236}">
                <a16:creationId xmlns:a16="http://schemas.microsoft.com/office/drawing/2014/main" id="{5B4B98C8-2FF9-C72C-3149-02E483F4E17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5576A03-6287-BA48-9D86-1A6EDE6D8EB6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21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81923" name="Text Box 1">
            <a:extLst>
              <a:ext uri="{FF2B5EF4-FFF2-40B4-BE49-F238E27FC236}">
                <a16:creationId xmlns:a16="http://schemas.microsoft.com/office/drawing/2014/main" id="{DE290F0C-A4D4-D765-4786-F677CD17F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FFEBD730-4408-6246-BDDF-7692B60B7AFF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81924" name="Text Box 2">
            <a:extLst>
              <a:ext uri="{FF2B5EF4-FFF2-40B4-BE49-F238E27FC236}">
                <a16:creationId xmlns:a16="http://schemas.microsoft.com/office/drawing/2014/main" id="{3C5FD28A-1E1F-B569-33A5-FE0DDD344C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5" name="Text Box 3">
            <a:extLst>
              <a:ext uri="{FF2B5EF4-FFF2-40B4-BE49-F238E27FC236}">
                <a16:creationId xmlns:a16="http://schemas.microsoft.com/office/drawing/2014/main" id="{EDF3786A-ACF5-0972-E9BD-865DD6CD8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2">
            <a:extLst>
              <a:ext uri="{FF2B5EF4-FFF2-40B4-BE49-F238E27FC236}">
                <a16:creationId xmlns:a16="http://schemas.microsoft.com/office/drawing/2014/main" id="{CE2D8D93-D21F-76B0-C438-FEEFA82300F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9F9C1DA3-1415-2648-AAAF-66A21479AB0C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22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47107" name="Text Box 1">
            <a:extLst>
              <a:ext uri="{FF2B5EF4-FFF2-40B4-BE49-F238E27FC236}">
                <a16:creationId xmlns:a16="http://schemas.microsoft.com/office/drawing/2014/main" id="{417B479B-E1D2-E78A-2A37-9BEC12A5F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33F1C849-F268-434B-8739-03F5421E3A1C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47108" name="Text Box 2">
            <a:extLst>
              <a:ext uri="{FF2B5EF4-FFF2-40B4-BE49-F238E27FC236}">
                <a16:creationId xmlns:a16="http://schemas.microsoft.com/office/drawing/2014/main" id="{42083939-8DA0-CB7D-561B-632A44E01A6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9" name="Text Box 3">
            <a:extLst>
              <a:ext uri="{FF2B5EF4-FFF2-40B4-BE49-F238E27FC236}">
                <a16:creationId xmlns:a16="http://schemas.microsoft.com/office/drawing/2014/main" id="{D3549777-5DE8-DFAF-EC85-92C0A6DC5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2">
            <a:extLst>
              <a:ext uri="{FF2B5EF4-FFF2-40B4-BE49-F238E27FC236}">
                <a16:creationId xmlns:a16="http://schemas.microsoft.com/office/drawing/2014/main" id="{AB6B29C6-38F0-CFDA-E20D-AE8A1809A60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5399E286-39C4-0D45-BE63-76931E1DAA5F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23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49155" name="Text Box 1">
            <a:extLst>
              <a:ext uri="{FF2B5EF4-FFF2-40B4-BE49-F238E27FC236}">
                <a16:creationId xmlns:a16="http://schemas.microsoft.com/office/drawing/2014/main" id="{D08C308C-2FAC-6D56-3204-5CFE014D9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686E09F8-D087-224E-ACF5-89972F3706FE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49156" name="Text Box 2">
            <a:extLst>
              <a:ext uri="{FF2B5EF4-FFF2-40B4-BE49-F238E27FC236}">
                <a16:creationId xmlns:a16="http://schemas.microsoft.com/office/drawing/2014/main" id="{AFAF8D6F-E072-BF61-61DA-37C0A61ADCF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7" name="Text Box 3">
            <a:extLst>
              <a:ext uri="{FF2B5EF4-FFF2-40B4-BE49-F238E27FC236}">
                <a16:creationId xmlns:a16="http://schemas.microsoft.com/office/drawing/2014/main" id="{56AD9F71-D1CA-D19E-48B9-F38BB27D4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2">
            <a:extLst>
              <a:ext uri="{FF2B5EF4-FFF2-40B4-BE49-F238E27FC236}">
                <a16:creationId xmlns:a16="http://schemas.microsoft.com/office/drawing/2014/main" id="{7FEE1387-CF07-08C2-27AB-A604B6BFC5E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5AE55FCC-63A0-FE4E-9D74-8E4409F50A84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24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51203" name="Text Box 1">
            <a:extLst>
              <a:ext uri="{FF2B5EF4-FFF2-40B4-BE49-F238E27FC236}">
                <a16:creationId xmlns:a16="http://schemas.microsoft.com/office/drawing/2014/main" id="{BF6D864E-F55B-FCBC-F71D-F750EFA76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604B6A6A-204E-5849-A79B-4D1C5E168B24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51204" name="Text Box 2">
            <a:extLst>
              <a:ext uri="{FF2B5EF4-FFF2-40B4-BE49-F238E27FC236}">
                <a16:creationId xmlns:a16="http://schemas.microsoft.com/office/drawing/2014/main" id="{25FCD273-2E52-E323-DC81-7D639A0912A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5" name="Text Box 3">
            <a:extLst>
              <a:ext uri="{FF2B5EF4-FFF2-40B4-BE49-F238E27FC236}">
                <a16:creationId xmlns:a16="http://schemas.microsoft.com/office/drawing/2014/main" id="{1BBDFDE6-EAD0-2AC8-3A86-8B828DFC4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2">
            <a:extLst>
              <a:ext uri="{FF2B5EF4-FFF2-40B4-BE49-F238E27FC236}">
                <a16:creationId xmlns:a16="http://schemas.microsoft.com/office/drawing/2014/main" id="{CFA09A03-854A-85CC-8C23-48CB0FC7BE2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DF418507-27F0-5741-A74B-8AEA5B48583C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18435" name="Text Box 1">
            <a:extLst>
              <a:ext uri="{FF2B5EF4-FFF2-40B4-BE49-F238E27FC236}">
                <a16:creationId xmlns:a16="http://schemas.microsoft.com/office/drawing/2014/main" id="{B264AB4C-3EE8-C535-D335-B249B5B7E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F6059135-1BBE-0A4D-A595-C0C46EB614A2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18436" name="Text Box 2">
            <a:extLst>
              <a:ext uri="{FF2B5EF4-FFF2-40B4-BE49-F238E27FC236}">
                <a16:creationId xmlns:a16="http://schemas.microsoft.com/office/drawing/2014/main" id="{063FF161-77EB-A4B0-14F9-C595572DC40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7" name="Text Box 3">
            <a:extLst>
              <a:ext uri="{FF2B5EF4-FFF2-40B4-BE49-F238E27FC236}">
                <a16:creationId xmlns:a16="http://schemas.microsoft.com/office/drawing/2014/main" id="{5330F71C-C98C-9992-869E-ECD71CEB7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2">
            <a:extLst>
              <a:ext uri="{FF2B5EF4-FFF2-40B4-BE49-F238E27FC236}">
                <a16:creationId xmlns:a16="http://schemas.microsoft.com/office/drawing/2014/main" id="{495C9A86-E845-A8B5-ED31-8AE35B8D002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3E8B43A-E129-8A48-BE72-627CDDB5F66F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25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53251" name="Text Box 1">
            <a:extLst>
              <a:ext uri="{FF2B5EF4-FFF2-40B4-BE49-F238E27FC236}">
                <a16:creationId xmlns:a16="http://schemas.microsoft.com/office/drawing/2014/main" id="{0EDC079B-CC4F-A9A1-2C1E-3A2B3B954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AFB51B7E-8CEB-1744-A287-964CA227A5F4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53252" name="Text Box 2">
            <a:extLst>
              <a:ext uri="{FF2B5EF4-FFF2-40B4-BE49-F238E27FC236}">
                <a16:creationId xmlns:a16="http://schemas.microsoft.com/office/drawing/2014/main" id="{9EC3C07F-C3F2-BB69-964B-B57BEB3FB9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3" name="Text Box 3">
            <a:extLst>
              <a:ext uri="{FF2B5EF4-FFF2-40B4-BE49-F238E27FC236}">
                <a16:creationId xmlns:a16="http://schemas.microsoft.com/office/drawing/2014/main" id="{8C00C6CD-052D-23B8-A1E5-90474FE9E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2">
            <a:extLst>
              <a:ext uri="{FF2B5EF4-FFF2-40B4-BE49-F238E27FC236}">
                <a16:creationId xmlns:a16="http://schemas.microsoft.com/office/drawing/2014/main" id="{E9D82E46-9156-5754-DC7A-944C7EA1C32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CEB1FAAC-A244-CE49-B653-09C8E4D900C0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26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55299" name="Text Box 1">
            <a:extLst>
              <a:ext uri="{FF2B5EF4-FFF2-40B4-BE49-F238E27FC236}">
                <a16:creationId xmlns:a16="http://schemas.microsoft.com/office/drawing/2014/main" id="{3EBDA2B3-1504-1B89-E770-97EBA8272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FFC86A63-AAE1-2644-ACA4-0DD0C54D3EBE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55300" name="Text Box 2">
            <a:extLst>
              <a:ext uri="{FF2B5EF4-FFF2-40B4-BE49-F238E27FC236}">
                <a16:creationId xmlns:a16="http://schemas.microsoft.com/office/drawing/2014/main" id="{9ABB3937-7D95-90E7-7903-A0AF4C066E4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1" name="Text Box 3">
            <a:extLst>
              <a:ext uri="{FF2B5EF4-FFF2-40B4-BE49-F238E27FC236}">
                <a16:creationId xmlns:a16="http://schemas.microsoft.com/office/drawing/2014/main" id="{30AC2304-0B7F-D496-C623-C3711B562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2">
            <a:extLst>
              <a:ext uri="{FF2B5EF4-FFF2-40B4-BE49-F238E27FC236}">
                <a16:creationId xmlns:a16="http://schemas.microsoft.com/office/drawing/2014/main" id="{72F0E87E-31F1-4FAB-76F5-5C93D562F55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82E090C1-8CFE-0146-B1A2-360A0E7E6D7E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27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57347" name="Text Box 1">
            <a:extLst>
              <a:ext uri="{FF2B5EF4-FFF2-40B4-BE49-F238E27FC236}">
                <a16:creationId xmlns:a16="http://schemas.microsoft.com/office/drawing/2014/main" id="{BC32B289-348D-BE4E-5E6D-ACE83D866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B1F46751-FA52-5747-84CA-934A3414B4F9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57348" name="Text Box 2">
            <a:extLst>
              <a:ext uri="{FF2B5EF4-FFF2-40B4-BE49-F238E27FC236}">
                <a16:creationId xmlns:a16="http://schemas.microsoft.com/office/drawing/2014/main" id="{26DC5A9C-F739-1281-635B-57F0C42E731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9" name="Text Box 3">
            <a:extLst>
              <a:ext uri="{FF2B5EF4-FFF2-40B4-BE49-F238E27FC236}">
                <a16:creationId xmlns:a16="http://schemas.microsoft.com/office/drawing/2014/main" id="{B2CBCA71-AC77-07F1-19AD-B3E0AFBD4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2">
            <a:extLst>
              <a:ext uri="{FF2B5EF4-FFF2-40B4-BE49-F238E27FC236}">
                <a16:creationId xmlns:a16="http://schemas.microsoft.com/office/drawing/2014/main" id="{83C64632-E02D-3115-5D53-73B785317C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8EE65F3F-BE8A-C64E-B5AE-86EA2005F4EE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28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59395" name="Text Box 1">
            <a:extLst>
              <a:ext uri="{FF2B5EF4-FFF2-40B4-BE49-F238E27FC236}">
                <a16:creationId xmlns:a16="http://schemas.microsoft.com/office/drawing/2014/main" id="{0851C08D-577F-CD15-B52F-4D7EEE544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C9145DD1-F4C5-A147-A8A0-92678EE14542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59396" name="Text Box 2">
            <a:extLst>
              <a:ext uri="{FF2B5EF4-FFF2-40B4-BE49-F238E27FC236}">
                <a16:creationId xmlns:a16="http://schemas.microsoft.com/office/drawing/2014/main" id="{DFD35FF9-ED1B-90E8-5A6E-E14F87AB6C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7" name="Text Box 3">
            <a:extLst>
              <a:ext uri="{FF2B5EF4-FFF2-40B4-BE49-F238E27FC236}">
                <a16:creationId xmlns:a16="http://schemas.microsoft.com/office/drawing/2014/main" id="{92D374B0-A763-CCBC-8348-EEE17FBFB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2">
            <a:extLst>
              <a:ext uri="{FF2B5EF4-FFF2-40B4-BE49-F238E27FC236}">
                <a16:creationId xmlns:a16="http://schemas.microsoft.com/office/drawing/2014/main" id="{A7ABDB8E-CCA9-D7B3-0759-F9565803016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7C332E46-3C51-B642-AAF6-C53253739A60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29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61443" name="Text Box 1">
            <a:extLst>
              <a:ext uri="{FF2B5EF4-FFF2-40B4-BE49-F238E27FC236}">
                <a16:creationId xmlns:a16="http://schemas.microsoft.com/office/drawing/2014/main" id="{3A75417E-E77D-AD2C-F0ED-B935729B9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3519B588-7F47-204E-B32D-42EDDD68E100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61444" name="Text Box 2">
            <a:extLst>
              <a:ext uri="{FF2B5EF4-FFF2-40B4-BE49-F238E27FC236}">
                <a16:creationId xmlns:a16="http://schemas.microsoft.com/office/drawing/2014/main" id="{BC7248C2-5FCA-3DFA-2FCA-E9723DC5929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5" name="Text Box 3">
            <a:extLst>
              <a:ext uri="{FF2B5EF4-FFF2-40B4-BE49-F238E27FC236}">
                <a16:creationId xmlns:a16="http://schemas.microsoft.com/office/drawing/2014/main" id="{CEE06AFD-F4F9-4359-6533-BC2DE5541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2">
            <a:extLst>
              <a:ext uri="{FF2B5EF4-FFF2-40B4-BE49-F238E27FC236}">
                <a16:creationId xmlns:a16="http://schemas.microsoft.com/office/drawing/2014/main" id="{1AF48FC3-2B66-8E95-23A7-FE52638E1A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78D04DCD-77C3-7B44-A3B7-F71002309573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30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63491" name="Text Box 1">
            <a:extLst>
              <a:ext uri="{FF2B5EF4-FFF2-40B4-BE49-F238E27FC236}">
                <a16:creationId xmlns:a16="http://schemas.microsoft.com/office/drawing/2014/main" id="{E2396108-1EDC-6E2A-C38C-921C88CC7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D369C837-EC2A-424A-A19E-7645E4439576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63492" name="Text Box 2">
            <a:extLst>
              <a:ext uri="{FF2B5EF4-FFF2-40B4-BE49-F238E27FC236}">
                <a16:creationId xmlns:a16="http://schemas.microsoft.com/office/drawing/2014/main" id="{EDDAB1C3-D83D-8795-39E9-67AB34E45A2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3" name="Text Box 3">
            <a:extLst>
              <a:ext uri="{FF2B5EF4-FFF2-40B4-BE49-F238E27FC236}">
                <a16:creationId xmlns:a16="http://schemas.microsoft.com/office/drawing/2014/main" id="{F9E49CFC-449C-A26A-0AEE-1178C075C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2">
            <a:extLst>
              <a:ext uri="{FF2B5EF4-FFF2-40B4-BE49-F238E27FC236}">
                <a16:creationId xmlns:a16="http://schemas.microsoft.com/office/drawing/2014/main" id="{CA5A4445-42E0-263C-3734-D37F9833ECF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837B3218-D5AB-024C-9DE6-909E6625E46D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31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65539" name="Text Box 1">
            <a:extLst>
              <a:ext uri="{FF2B5EF4-FFF2-40B4-BE49-F238E27FC236}">
                <a16:creationId xmlns:a16="http://schemas.microsoft.com/office/drawing/2014/main" id="{4A0E7340-5078-73FD-418E-EE8A655E8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D733EF82-E192-BE43-9DB6-CCAA798741DD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65540" name="Text Box 2">
            <a:extLst>
              <a:ext uri="{FF2B5EF4-FFF2-40B4-BE49-F238E27FC236}">
                <a16:creationId xmlns:a16="http://schemas.microsoft.com/office/drawing/2014/main" id="{B846675B-3566-B3E2-3738-5E760AA8256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1" name="Text Box 3">
            <a:extLst>
              <a:ext uri="{FF2B5EF4-FFF2-40B4-BE49-F238E27FC236}">
                <a16:creationId xmlns:a16="http://schemas.microsoft.com/office/drawing/2014/main" id="{D458B040-9700-5AC1-FD00-2AD179C88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2">
            <a:extLst>
              <a:ext uri="{FF2B5EF4-FFF2-40B4-BE49-F238E27FC236}">
                <a16:creationId xmlns:a16="http://schemas.microsoft.com/office/drawing/2014/main" id="{DB51543D-EC12-139E-270A-BB1E4D2C72A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25BCF7E5-2D5C-BA48-96B2-544B73669901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32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67587" name="Text Box 1">
            <a:extLst>
              <a:ext uri="{FF2B5EF4-FFF2-40B4-BE49-F238E27FC236}">
                <a16:creationId xmlns:a16="http://schemas.microsoft.com/office/drawing/2014/main" id="{45B8D7A6-D80E-6B0E-0C31-73395000D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DE0E3CB8-0600-B841-9D70-596F511D1122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67588" name="Text Box 2">
            <a:extLst>
              <a:ext uri="{FF2B5EF4-FFF2-40B4-BE49-F238E27FC236}">
                <a16:creationId xmlns:a16="http://schemas.microsoft.com/office/drawing/2014/main" id="{48F2DC88-EED5-52FF-55D9-AE1291C1AD4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9" name="Text Box 3">
            <a:extLst>
              <a:ext uri="{FF2B5EF4-FFF2-40B4-BE49-F238E27FC236}">
                <a16:creationId xmlns:a16="http://schemas.microsoft.com/office/drawing/2014/main" id="{7FCABE9F-19FA-555D-4537-E8419EDBB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2">
            <a:extLst>
              <a:ext uri="{FF2B5EF4-FFF2-40B4-BE49-F238E27FC236}">
                <a16:creationId xmlns:a16="http://schemas.microsoft.com/office/drawing/2014/main" id="{08B98557-DD85-8C72-A368-F7558E3C014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D25008F1-E89D-A74D-9293-307F4DABC32E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33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69635" name="Text Box 1">
            <a:extLst>
              <a:ext uri="{FF2B5EF4-FFF2-40B4-BE49-F238E27FC236}">
                <a16:creationId xmlns:a16="http://schemas.microsoft.com/office/drawing/2014/main" id="{1FAC09A8-4B25-2777-598D-97647DC01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496E5139-2DC8-ED40-B670-E693BABBFEC9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69636" name="Text Box 2">
            <a:extLst>
              <a:ext uri="{FF2B5EF4-FFF2-40B4-BE49-F238E27FC236}">
                <a16:creationId xmlns:a16="http://schemas.microsoft.com/office/drawing/2014/main" id="{B3A10746-5315-08F0-2DDE-31AD2C286F7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7" name="Text Box 3">
            <a:extLst>
              <a:ext uri="{FF2B5EF4-FFF2-40B4-BE49-F238E27FC236}">
                <a16:creationId xmlns:a16="http://schemas.microsoft.com/office/drawing/2014/main" id="{0E90ED78-DF90-1744-CB16-C943252B7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2">
            <a:extLst>
              <a:ext uri="{FF2B5EF4-FFF2-40B4-BE49-F238E27FC236}">
                <a16:creationId xmlns:a16="http://schemas.microsoft.com/office/drawing/2014/main" id="{947CDAFF-CDF1-B711-D785-03DDECF9B6A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98FCE31D-F3FC-7946-A4DF-A989FB07174C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34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71683" name="Text Box 1">
            <a:extLst>
              <a:ext uri="{FF2B5EF4-FFF2-40B4-BE49-F238E27FC236}">
                <a16:creationId xmlns:a16="http://schemas.microsoft.com/office/drawing/2014/main" id="{CFB4247B-9C50-9C74-D5A9-58500DE9B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5A0909A2-0098-A947-A54A-3BA2EA212B65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71684" name="Text Box 2">
            <a:extLst>
              <a:ext uri="{FF2B5EF4-FFF2-40B4-BE49-F238E27FC236}">
                <a16:creationId xmlns:a16="http://schemas.microsoft.com/office/drawing/2014/main" id="{F72777D9-33BA-E41D-1B12-2FD842ABDD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5" name="Text Box 3">
            <a:extLst>
              <a:ext uri="{FF2B5EF4-FFF2-40B4-BE49-F238E27FC236}">
                <a16:creationId xmlns:a16="http://schemas.microsoft.com/office/drawing/2014/main" id="{228B5D4B-C3CA-1D2F-BA99-CFBF95AA6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2">
            <a:extLst>
              <a:ext uri="{FF2B5EF4-FFF2-40B4-BE49-F238E27FC236}">
                <a16:creationId xmlns:a16="http://schemas.microsoft.com/office/drawing/2014/main" id="{FFD6AAD9-70D3-6E08-33BC-64BE7A45B4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283FEDC7-732F-F545-AF5A-13F17576E60E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4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20483" name="Text Box 1">
            <a:extLst>
              <a:ext uri="{FF2B5EF4-FFF2-40B4-BE49-F238E27FC236}">
                <a16:creationId xmlns:a16="http://schemas.microsoft.com/office/drawing/2014/main" id="{DFF59896-E610-63BD-87F3-41063B95E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82E3AEB1-34F1-9D4B-8F27-5E9C25E1C5AF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20484" name="Text Box 2">
            <a:extLst>
              <a:ext uri="{FF2B5EF4-FFF2-40B4-BE49-F238E27FC236}">
                <a16:creationId xmlns:a16="http://schemas.microsoft.com/office/drawing/2014/main" id="{106EFBEE-E64C-58C4-4A55-6DB3C6EAF9F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5" name="Text Box 3">
            <a:extLst>
              <a:ext uri="{FF2B5EF4-FFF2-40B4-BE49-F238E27FC236}">
                <a16:creationId xmlns:a16="http://schemas.microsoft.com/office/drawing/2014/main" id="{80FE881D-8F60-C909-A68D-3D8BEAB25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2">
            <a:extLst>
              <a:ext uri="{FF2B5EF4-FFF2-40B4-BE49-F238E27FC236}">
                <a16:creationId xmlns:a16="http://schemas.microsoft.com/office/drawing/2014/main" id="{556336D3-C3ED-B558-54D6-88B8E7E1C1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D50AA282-741F-2F46-AA6E-5E14BCBC3A15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35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73731" name="Text Box 1">
            <a:extLst>
              <a:ext uri="{FF2B5EF4-FFF2-40B4-BE49-F238E27FC236}">
                <a16:creationId xmlns:a16="http://schemas.microsoft.com/office/drawing/2014/main" id="{BF043649-76FF-7A71-E5D9-4BB29770890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20663" y="812800"/>
            <a:ext cx="7107237" cy="39989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Text Box 2">
            <a:extLst>
              <a:ext uri="{FF2B5EF4-FFF2-40B4-BE49-F238E27FC236}">
                <a16:creationId xmlns:a16="http://schemas.microsoft.com/office/drawing/2014/main" id="{E996934E-E8E9-BC97-CB77-6D24F82F89A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38850" cy="4802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>
            <a:extLst>
              <a:ext uri="{FF2B5EF4-FFF2-40B4-BE49-F238E27FC236}">
                <a16:creationId xmlns:a16="http://schemas.microsoft.com/office/drawing/2014/main" id="{11FDB61D-5D6A-0BFE-513C-DE492BE6B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5778" name="Notes Placeholder 2">
            <a:extLst>
              <a:ext uri="{FF2B5EF4-FFF2-40B4-BE49-F238E27FC236}">
                <a16:creationId xmlns:a16="http://schemas.microsoft.com/office/drawing/2014/main" id="{9C4B78E8-4904-5B8E-8E5F-5B1C1D9F95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75779" name="Slide Number Placeholder 3">
            <a:extLst>
              <a:ext uri="{FF2B5EF4-FFF2-40B4-BE49-F238E27FC236}">
                <a16:creationId xmlns:a16="http://schemas.microsoft.com/office/drawing/2014/main" id="{DF0C6E92-AC4F-43A9-6A96-6AFC085E1A4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CED9A928-74E4-324A-93E8-4556115B7651}" type="slidenum">
              <a:rPr lang="pt-BR" alt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36</a:t>
            </a:fld>
            <a:endParaRPr lang="pt-BR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2">
            <a:extLst>
              <a:ext uri="{FF2B5EF4-FFF2-40B4-BE49-F238E27FC236}">
                <a16:creationId xmlns:a16="http://schemas.microsoft.com/office/drawing/2014/main" id="{CF7755B5-7958-D7F8-3C6A-432964667B2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D59B19A5-305F-8342-B032-7804C813D36A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5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22531" name="Text Box 1">
            <a:extLst>
              <a:ext uri="{FF2B5EF4-FFF2-40B4-BE49-F238E27FC236}">
                <a16:creationId xmlns:a16="http://schemas.microsoft.com/office/drawing/2014/main" id="{1AFDD762-A738-6A1B-75EA-23CA75B5F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57EFE283-7379-CF4A-9D46-92C422642D6C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22532" name="Text Box 2">
            <a:extLst>
              <a:ext uri="{FF2B5EF4-FFF2-40B4-BE49-F238E27FC236}">
                <a16:creationId xmlns:a16="http://schemas.microsoft.com/office/drawing/2014/main" id="{E1151513-5EF9-D9EC-854E-1B9A35049B5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3" name="Text Box 3">
            <a:extLst>
              <a:ext uri="{FF2B5EF4-FFF2-40B4-BE49-F238E27FC236}">
                <a16:creationId xmlns:a16="http://schemas.microsoft.com/office/drawing/2014/main" id="{B5C4DA06-D1B1-46F0-AE11-D6B778893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2">
            <a:extLst>
              <a:ext uri="{FF2B5EF4-FFF2-40B4-BE49-F238E27FC236}">
                <a16:creationId xmlns:a16="http://schemas.microsoft.com/office/drawing/2014/main" id="{A3108F91-FB66-AD81-57FD-79FFC0644EC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D170ECB1-51BA-DA48-A513-5DEC348C6E76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6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24579" name="Text Box 1">
            <a:extLst>
              <a:ext uri="{FF2B5EF4-FFF2-40B4-BE49-F238E27FC236}">
                <a16:creationId xmlns:a16="http://schemas.microsoft.com/office/drawing/2014/main" id="{D1C9D9AD-3338-CC06-6833-E572B482E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A6891DA9-8C6A-414D-B5F6-E4A90163170A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24580" name="Text Box 2">
            <a:extLst>
              <a:ext uri="{FF2B5EF4-FFF2-40B4-BE49-F238E27FC236}">
                <a16:creationId xmlns:a16="http://schemas.microsoft.com/office/drawing/2014/main" id="{68671929-4819-8D6C-5873-03B6D83E9B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1" name="Text Box 3">
            <a:extLst>
              <a:ext uri="{FF2B5EF4-FFF2-40B4-BE49-F238E27FC236}">
                <a16:creationId xmlns:a16="http://schemas.microsoft.com/office/drawing/2014/main" id="{351791D9-874C-3B5E-C776-6E585A25F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2">
            <a:extLst>
              <a:ext uri="{FF2B5EF4-FFF2-40B4-BE49-F238E27FC236}">
                <a16:creationId xmlns:a16="http://schemas.microsoft.com/office/drawing/2014/main" id="{E5F8D986-BCB7-B04F-F244-24AA9DD3B1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BC601ED8-7C2F-A940-A998-C822DCD137B2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7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26627" name="Text Box 1">
            <a:extLst>
              <a:ext uri="{FF2B5EF4-FFF2-40B4-BE49-F238E27FC236}">
                <a16:creationId xmlns:a16="http://schemas.microsoft.com/office/drawing/2014/main" id="{59179A8E-3826-45B4-5296-3E8757451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D423BF7C-1101-AB43-A27D-8BA9F5847555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26628" name="Text Box 2">
            <a:extLst>
              <a:ext uri="{FF2B5EF4-FFF2-40B4-BE49-F238E27FC236}">
                <a16:creationId xmlns:a16="http://schemas.microsoft.com/office/drawing/2014/main" id="{1C5E9A74-3A17-88F9-1C50-C054D8D64AC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9" name="Text Box 3">
            <a:extLst>
              <a:ext uri="{FF2B5EF4-FFF2-40B4-BE49-F238E27FC236}">
                <a16:creationId xmlns:a16="http://schemas.microsoft.com/office/drawing/2014/main" id="{F010EDA7-94EB-5DB1-DB75-02A504F50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2">
            <a:extLst>
              <a:ext uri="{FF2B5EF4-FFF2-40B4-BE49-F238E27FC236}">
                <a16:creationId xmlns:a16="http://schemas.microsoft.com/office/drawing/2014/main" id="{48C78BBD-006B-E2EE-3FA1-DEA4E66E563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AA347151-E071-EC4E-B68A-75359BDA0FA7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8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28675" name="Text Box 1">
            <a:extLst>
              <a:ext uri="{FF2B5EF4-FFF2-40B4-BE49-F238E27FC236}">
                <a16:creationId xmlns:a16="http://schemas.microsoft.com/office/drawing/2014/main" id="{534939AB-8A8A-1B22-758C-676389808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68C337C9-0085-884C-83CA-F0EE6ABE9AD7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28676" name="Text Box 2">
            <a:extLst>
              <a:ext uri="{FF2B5EF4-FFF2-40B4-BE49-F238E27FC236}">
                <a16:creationId xmlns:a16="http://schemas.microsoft.com/office/drawing/2014/main" id="{3E09EC8C-2D1A-14EF-59C4-575A4528680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7" name="Text Box 3">
            <a:extLst>
              <a:ext uri="{FF2B5EF4-FFF2-40B4-BE49-F238E27FC236}">
                <a16:creationId xmlns:a16="http://schemas.microsoft.com/office/drawing/2014/main" id="{7320B25E-A476-FFB7-7DF4-C62673528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2">
            <a:extLst>
              <a:ext uri="{FF2B5EF4-FFF2-40B4-BE49-F238E27FC236}">
                <a16:creationId xmlns:a16="http://schemas.microsoft.com/office/drawing/2014/main" id="{8A238DB6-59CC-FF63-BC35-347C5F0500C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8374A77C-F93B-BD4B-8FB6-049DF4EC1103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9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30723" name="Text Box 1">
            <a:extLst>
              <a:ext uri="{FF2B5EF4-FFF2-40B4-BE49-F238E27FC236}">
                <a16:creationId xmlns:a16="http://schemas.microsoft.com/office/drawing/2014/main" id="{0F3A6BE0-6E13-FFF6-FB52-9448526AD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0A382399-782B-974B-8B7A-18927A0BE419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30724" name="Text Box 2">
            <a:extLst>
              <a:ext uri="{FF2B5EF4-FFF2-40B4-BE49-F238E27FC236}">
                <a16:creationId xmlns:a16="http://schemas.microsoft.com/office/drawing/2014/main" id="{01347C8B-D3BB-524E-8764-52841F18921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5" name="Text Box 3">
            <a:extLst>
              <a:ext uri="{FF2B5EF4-FFF2-40B4-BE49-F238E27FC236}">
                <a16:creationId xmlns:a16="http://schemas.microsoft.com/office/drawing/2014/main" id="{9FDBA5AE-F108-29E3-E85B-382259D45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0726" name="Espaço Reservado para Anotações 1">
            <a:extLst>
              <a:ext uri="{FF2B5EF4-FFF2-40B4-BE49-F238E27FC236}">
                <a16:creationId xmlns:a16="http://schemas.microsoft.com/office/drawing/2014/main" id="{CC6DCD63-D25C-8265-7EC2-56AC9611E8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2">
            <a:extLst>
              <a:ext uri="{FF2B5EF4-FFF2-40B4-BE49-F238E27FC236}">
                <a16:creationId xmlns:a16="http://schemas.microsoft.com/office/drawing/2014/main" id="{B1824640-2020-1340-58DF-8ECC42E1956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B07FC00B-8914-C44C-A415-A63336C8CA94}" type="slidenum">
              <a:rPr lang="pt-BR" altLang="en-US" sz="1400" smtClean="0">
                <a:ea typeface="Microsoft YaHei" panose="020B0503020204020204" pitchFamily="34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10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32771" name="Text Box 1">
            <a:extLst>
              <a:ext uri="{FF2B5EF4-FFF2-40B4-BE49-F238E27FC236}">
                <a16:creationId xmlns:a16="http://schemas.microsoft.com/office/drawing/2014/main" id="{16657A33-1A22-600D-440E-BEE97F203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1837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fld id="{13AFE000-93D3-C847-ADC9-5854F157699B}" type="slidenum">
              <a:rPr lang="pt-BR" altLang="en-US" sz="1400">
                <a:ea typeface="Microsoft YaHei" panose="020B0503020204020204" pitchFamily="34" charset="-122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pt-BR" altLang="en-US" sz="1400">
              <a:ea typeface="Microsoft YaHei" panose="020B0503020204020204" pitchFamily="34" charset="-122"/>
            </a:endParaRPr>
          </a:p>
        </p:txBody>
      </p:sp>
      <p:sp>
        <p:nvSpPr>
          <p:cNvPr id="32772" name="Text Box 2">
            <a:extLst>
              <a:ext uri="{FF2B5EF4-FFF2-40B4-BE49-F238E27FC236}">
                <a16:creationId xmlns:a16="http://schemas.microsoft.com/office/drawing/2014/main" id="{9DBC0642-BBDA-3970-DB0A-61A29A7C42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3" name="Text Box 3">
            <a:extLst>
              <a:ext uri="{FF2B5EF4-FFF2-40B4-BE49-F238E27FC236}">
                <a16:creationId xmlns:a16="http://schemas.microsoft.com/office/drawing/2014/main" id="{C3DB3B7F-07C7-546F-E352-6A66D1C28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endParaRPr lang="pt-BR" altLang="pt-B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3BDB1-9410-51EA-C0FA-0F98B8877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7F4B0-AC4D-EA4C-9A14-EDA84A00A9D6}" type="datetimeFigureOut">
              <a:rPr lang="en-US"/>
              <a:pPr>
                <a:defRPr/>
              </a:pPr>
              <a:t>10/4/22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50CBB-D973-E855-0FEA-2189E4D03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4E9FB-593D-B1AC-6B7D-D8936C32F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58BCE-62CF-8B4C-A25C-270614347933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878461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8975E-7771-8543-5504-03E2F5464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2A231-8C6C-594F-A90C-56E0A69495D4}" type="datetimeFigureOut">
              <a:rPr lang="en-US"/>
              <a:pPr>
                <a:defRPr/>
              </a:pPr>
              <a:t>10/4/22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6535C-3971-3027-F7EA-673776970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6C0FC-F671-4E37-5C07-2B57AC50E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9225D-66D2-FE4E-B7E6-36890B159EC3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261854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5A6EB-8BCD-16B8-43DD-EEC95FD39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503E3-398F-4B4E-A191-C11917B2436D}" type="datetimeFigureOut">
              <a:rPr lang="en-US"/>
              <a:pPr>
                <a:defRPr/>
              </a:pPr>
              <a:t>10/4/22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DD806-5C03-F258-9BA1-52803F15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A79EA-98E7-AB45-AF9E-013203914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7AD71-4FF5-214F-87A5-1E79070FD08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926459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982CC-0B6D-66D7-A7D0-CCCB5C33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2A97B-177F-DF46-B5CC-DE1BEC0D2536}" type="datetimeFigureOut">
              <a:rPr lang="en-US"/>
              <a:pPr>
                <a:defRPr/>
              </a:pPr>
              <a:t>10/4/22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381F6-A5F2-741D-09CD-110D0ED9C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D07DA-A0C2-51BF-8CF8-76325113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51F28-6F65-F44D-A090-862AE22DF896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53392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DBC72-1AB6-FFC3-571A-A5D0CC659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879FA-8C9B-0346-900A-5E9549CA4EE9}" type="datetimeFigureOut">
              <a:rPr lang="en-US"/>
              <a:pPr>
                <a:defRPr/>
              </a:pPr>
              <a:t>10/4/22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0E8E8-F94D-1575-ABA4-D22B567A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967CA-EE10-9F17-9E26-AA7D2B687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3CB0-E687-9647-91C9-B26DAB5C2612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78661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016760-2F35-6966-30F0-FBEC01136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D2E37-7961-4648-9322-1DDBB61F6EDB}" type="datetimeFigureOut">
              <a:rPr lang="en-US"/>
              <a:pPr>
                <a:defRPr/>
              </a:pPr>
              <a:t>10/4/22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7677C5-4130-EF43-7044-A8DF665B7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981EE4-BCB6-CBB3-0556-287A522E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96D1C-7399-B64F-A5E0-1C50500ECA76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597757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C9A5643-8575-0F68-33F2-6169A4A1D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B53C4-0EC5-6A4A-A59F-A6B6B99E2383}" type="datetimeFigureOut">
              <a:rPr lang="en-US"/>
              <a:pPr>
                <a:defRPr/>
              </a:pPr>
              <a:t>10/4/22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894A13D-85C2-F87B-29B5-58259382C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EA95663-60F1-AE06-458E-E0F0E063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0DBAE-1601-5646-9B37-7D1D9AB73174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945438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479ABB0-BBD2-0841-BF89-E6CF760C4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B2274-2AD6-9345-B9A6-762DB6CD60D1}" type="datetimeFigureOut">
              <a:rPr lang="en-US"/>
              <a:pPr>
                <a:defRPr/>
              </a:pPr>
              <a:t>10/4/22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175D0E5-957B-26AA-3770-1EEE49F46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AA52A28-7867-A011-B36D-1D92B3BF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79A0F-8E6F-9943-90F1-EA3D43486EA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957681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2EAB2BB-A3AF-826D-2F48-C19FDB02B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1A554-9E76-EF47-902D-8815A20CAD38}" type="datetimeFigureOut">
              <a:rPr lang="en-US"/>
              <a:pPr>
                <a:defRPr/>
              </a:pPr>
              <a:t>10/4/22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24CE0CA-4EA6-C41D-299C-39BB654C7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3197ED6-DFF4-268D-5949-B5455E318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EDA52-1FB3-114E-9142-0EDE45BA81E5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300956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5216B79-E833-B875-E2D4-C54D71AAF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9D6A3-9B75-0F43-81CE-F9CEB5F4A93A}" type="datetimeFigureOut">
              <a:rPr lang="en-US"/>
              <a:pPr>
                <a:defRPr/>
              </a:pPr>
              <a:t>10/4/22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C0EFFF-4DAC-FD27-6D45-2079117DC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383539-EF44-F22E-8742-7F6A9F808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B5FDB-7F0D-6547-B538-91297C687E90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47497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rtlCol="0">
            <a:normAutofit/>
          </a:bodyPr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8871B56-605D-1831-C268-19C463486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9560B-EBB4-9249-A46C-5600A7699975}" type="datetimeFigureOut">
              <a:rPr lang="en-US"/>
              <a:pPr>
                <a:defRPr/>
              </a:pPr>
              <a:t>10/4/22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906090-D904-5C4F-7E58-ED440A601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B7C286-12EF-C045-C1CB-A0BB1D329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7B941-E205-DB48-81FF-F6A24B78E9D3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679571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DACEE28-0A5E-21F2-6643-AE0A703653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23925" y="403225"/>
            <a:ext cx="1159192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A7C4DB5-F1A7-55A2-F50C-5DC44163E8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2012950"/>
            <a:ext cx="11591925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38868-0B22-52BA-3509-1E5F4AD79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925" y="7007225"/>
            <a:ext cx="302418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0783CD-587E-CF4A-9A90-3608D755B5AE}" type="datetimeFigureOut">
              <a:rPr lang="en-US"/>
              <a:pPr>
                <a:defRPr/>
              </a:pPr>
              <a:t>10/4/22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A4901-A5DC-3473-75FD-AAD09DC9A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1350" y="7007225"/>
            <a:ext cx="45370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733F2-BB2E-D8F1-9AE8-7B70BE032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1663" y="7007225"/>
            <a:ext cx="302418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B1933-1732-7241-9A4E-AAD39EACE745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2pPr>
      <a:lvl3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3pPr>
      <a:lvl4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4pPr>
      <a:lvl5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50825" indent="-250825" algn="l" defTabSz="1006475" rtl="0" eaLnBrk="0" fontAlgn="base" hangingPunct="0">
        <a:lnSpc>
          <a:spcPct val="90000"/>
        </a:lnSpc>
        <a:spcBef>
          <a:spcPts val="11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55650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3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hyperlink" Target="https://slideplayer.com.br/slide/12717005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images.google.com.br/imgres?imgurl=http://www.magiccity.com.br/images/menina.jpg&amp;imgrefurl=http://www.magiccity.com.br/download.asp&amp;h=1498&amp;w=964&amp;sz=479&amp;hl=pt-BR&amp;start=1&amp;um=1&amp;tbnid=aAqj8CyTX6m7wM:&amp;tbnh=150&amp;tbnw=97&amp;prev=/images%3Fq%3Dmenina%26svnum%3D10%26um%3D1%26hl%3Dpt-BR%26rlz%3D1T4GFRC_pt-BRBR212BR212%26sa%3D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artaodosus.info/vacinas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65A119CD-898F-5D0A-5F8A-C06646066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0"/>
            <a:ext cx="9750425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86A545CD-ECED-18FE-6B86-37B5C4364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64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1FFE1643-C61F-F3E8-8000-9881D8EEA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8" y="1211263"/>
            <a:ext cx="1890713" cy="498475"/>
          </a:xfrm>
          <a:prstGeom prst="rect">
            <a:avLst/>
          </a:prstGeom>
          <a:noFill/>
          <a:ln w="12700" cap="sq">
            <a:solidFill>
              <a:schemeClr val="bg1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323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Instituto de Ciências Biomédicas / USP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8DC6F0A-D334-5D1A-CDB8-8B41F2687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6970713"/>
            <a:ext cx="1322388" cy="4302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sq">
            <a:solidFill>
              <a:schemeClr val="bg1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2205" b="1" dirty="0"/>
              <a:t>2022</a:t>
            </a:r>
          </a:p>
        </p:txBody>
      </p:sp>
      <p:pic>
        <p:nvPicPr>
          <p:cNvPr id="14341" name="Picture 1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5FF2C11-3B15-94B8-C11F-E4FD3B9A5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t="12167" r="8669" b="13057"/>
          <a:stretch>
            <a:fillRect/>
          </a:stretch>
        </p:blipFill>
        <p:spPr bwMode="auto">
          <a:xfrm>
            <a:off x="65088" y="3122613"/>
            <a:ext cx="169703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">
            <a:extLst>
              <a:ext uri="{FF2B5EF4-FFF2-40B4-BE49-F238E27FC236}">
                <a16:creationId xmlns:a16="http://schemas.microsoft.com/office/drawing/2014/main" id="{398E97A0-297E-106D-D38F-FA1EB3577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638" y="1270000"/>
            <a:ext cx="8121650" cy="566738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86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sp>
        <p:nvSpPr>
          <p:cNvPr id="17416" name="Text Box 1">
            <a:extLst>
              <a:ext uri="{FF2B5EF4-FFF2-40B4-BE49-F238E27FC236}">
                <a16:creationId xmlns:a16="http://schemas.microsoft.com/office/drawing/2014/main" id="{C2A258B2-8494-B383-1ED9-94B1E76A1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638" y="2027238"/>
            <a:ext cx="8121650" cy="472598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BR" altLang="en-BR" sz="1323" dirty="0">
                <a:cs typeface="Times New Roman" panose="02020603050405020304" pitchFamily="18" charset="0"/>
              </a:rPr>
              <a:t> 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n-BR" sz="2205" b="1" dirty="0">
                <a:latin typeface="Arial" panose="020B0604020202020204" pitchFamily="34" charset="0"/>
                <a:cs typeface="Times New Roman" panose="02020603050405020304" pitchFamily="18" charset="0"/>
              </a:rPr>
              <a:t>          </a:t>
            </a:r>
            <a:endParaRPr lang="en-BR" altLang="en-BR" sz="1323" dirty="0"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n-BR" sz="2205" b="1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BR" altLang="en-BR" sz="1323" dirty="0"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n-BR" sz="2205" b="1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BR" altLang="en-BR" sz="1323" dirty="0"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n-BR" sz="2205" b="1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BR" altLang="en-BR" sz="1323" dirty="0"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n-BR" sz="2205" b="1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BR" altLang="en-BR" sz="1323" dirty="0"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n-BR" sz="2205" b="1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BR" altLang="en-BR" sz="1323" dirty="0"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n-BR" sz="2205" b="1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BR" altLang="en-BR" sz="1323" dirty="0"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n-BR" sz="2205" b="1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BR" altLang="en-BR" sz="1323" dirty="0"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n-BR" sz="2205" b="1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BR" altLang="en-BR" sz="1323" dirty="0"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n-BR" sz="1764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BR" altLang="en-BR" sz="1323" dirty="0">
              <a:cs typeface="Times New Roman" panose="02020603050405020304" pitchFamily="18" charset="0"/>
            </a:endParaRPr>
          </a:p>
        </p:txBody>
      </p:sp>
      <p:pic>
        <p:nvPicPr>
          <p:cNvPr id="14344" name="Picture 2">
            <a:extLst>
              <a:ext uri="{FF2B5EF4-FFF2-40B4-BE49-F238E27FC236}">
                <a16:creationId xmlns:a16="http://schemas.microsoft.com/office/drawing/2014/main" id="{4C140791-B3C5-ABD8-A17C-05B6EAA78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2447925"/>
            <a:ext cx="6092825" cy="3883025"/>
          </a:xfrm>
          <a:prstGeom prst="rect">
            <a:avLst/>
          </a:prstGeom>
          <a:noFill/>
          <a:ln w="38100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5" name="Text Box 3">
            <a:extLst>
              <a:ext uri="{FF2B5EF4-FFF2-40B4-BE49-F238E27FC236}">
                <a16:creationId xmlns:a16="http://schemas.microsoft.com/office/drawing/2014/main" id="{3DF930FF-ECD7-226E-AA89-96E1640F4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5416550"/>
            <a:ext cx="1697038" cy="527050"/>
          </a:xfrm>
          <a:prstGeom prst="rect">
            <a:avLst/>
          </a:prstGeom>
          <a:solidFill>
            <a:srgbClr val="C2FF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9991" tIns="62395" rIns="119991" bIns="62395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buSzPct val="100000"/>
            </a:pPr>
            <a:r>
              <a:rPr lang="pt-BR" altLang="en-US" sz="1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\</a:t>
            </a:r>
            <a:r>
              <a:rPr lang="pt-BR" altLang="en-US" sz="1400">
                <a:solidFill>
                  <a:srgbClr val="2D2DB9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Elisabete Vicente</a:t>
            </a:r>
          </a:p>
          <a:p>
            <a:pPr algn="ctr" eaLnBrk="1" hangingPunct="1">
              <a:lnSpc>
                <a:spcPct val="93000"/>
              </a:lnSpc>
              <a:buSzPct val="100000"/>
            </a:pPr>
            <a:r>
              <a:rPr lang="pt-BR" altLang="en-US" sz="1400">
                <a:solidFill>
                  <a:srgbClr val="2D2DB9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bevicent@usp.br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8BE86E6C-5521-7729-4234-40CFB7222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8" y="1006475"/>
            <a:ext cx="11811000" cy="65071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lIns="0" tIns="28440" rIns="0" bIns="0"/>
          <a:lstStyle>
            <a:lvl1pPr marL="423863" indent="-317500"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r>
              <a:rPr lang="pt-BR" altLang="en-US" sz="2800" b="1" dirty="0">
                <a:solidFill>
                  <a:srgbClr val="000000"/>
                </a:solidFill>
              </a:rPr>
              <a:t>4. Provas Bioquímicas</a:t>
            </a:r>
            <a:endParaRPr lang="pt-BR" altLang="en-US" sz="2600" b="1" dirty="0">
              <a:solidFill>
                <a:srgbClr val="000000"/>
              </a:solidFill>
            </a:endParaRPr>
          </a:p>
          <a:p>
            <a:pPr marL="422275" algn="ctr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dirty="0">
              <a:solidFill>
                <a:srgbClr val="000000"/>
              </a:solidFill>
            </a:endParaRPr>
          </a:p>
          <a:p>
            <a:pPr marL="422275" algn="ctr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4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4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4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4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4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4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</p:txBody>
      </p:sp>
      <p:pic>
        <p:nvPicPr>
          <p:cNvPr id="31747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AAA417F-0107-FB61-921F-EF25E21AA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4DD5BACA-7715-0E92-CE29-801B663B9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513" y="411163"/>
            <a:ext cx="9115425" cy="5222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2. Etapas da identificação – Métodos baseados em Cultivo 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04102D56-B233-8019-CC11-42628E543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813" y="0"/>
            <a:ext cx="8121650" cy="338138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pic>
        <p:nvPicPr>
          <p:cNvPr id="31750" name="Imagem 3" descr="Diagrama, Texto&#10;&#10;Descrição gerada automaticamente">
            <a:extLst>
              <a:ext uri="{FF2B5EF4-FFF2-40B4-BE49-F238E27FC236}">
                <a16:creationId xmlns:a16="http://schemas.microsoft.com/office/drawing/2014/main" id="{21B543FB-0B9D-2C52-12A6-FFCAD4F3E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2003425"/>
            <a:ext cx="11128375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80E0D03F-93C2-8920-838B-3DB41EB17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438" y="965200"/>
            <a:ext cx="10302875" cy="65071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lIns="0" tIns="28440" rIns="0" bIns="0"/>
          <a:lstStyle>
            <a:lvl1pPr marL="423863" indent="-317500"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r>
              <a:rPr lang="pt-BR" altLang="en-US" sz="2800" b="1" dirty="0">
                <a:solidFill>
                  <a:srgbClr val="000000"/>
                </a:solidFill>
              </a:rPr>
              <a:t>4. Provas Bioquímicas</a:t>
            </a:r>
            <a:r>
              <a:rPr lang="pt-BR" altLang="en-US" sz="2200" dirty="0">
                <a:solidFill>
                  <a:srgbClr val="000000"/>
                </a:solidFill>
              </a:rPr>
              <a:t>                                          		</a:t>
            </a:r>
            <a:endParaRPr lang="pt-BR" altLang="en-US" sz="16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4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4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4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4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4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4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</p:txBody>
      </p:sp>
      <p:pic>
        <p:nvPicPr>
          <p:cNvPr id="33795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16843D5-EE18-A0FE-DA54-E6A15ED33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F2057BE8-05BF-88D5-8B3B-5DF095D83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363" y="390525"/>
            <a:ext cx="9115425" cy="5222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2. Etapas da identificação – Métodos baseados em Cultivo 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4389E648-2AD4-8DF9-F4A6-99E3EB857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813" y="0"/>
            <a:ext cx="8121650" cy="338138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pic>
        <p:nvPicPr>
          <p:cNvPr id="33798" name="Imagem 2" descr="Diagrama, Esquemático&#10;&#10;Descrição gerada automaticamente">
            <a:extLst>
              <a:ext uri="{FF2B5EF4-FFF2-40B4-BE49-F238E27FC236}">
                <a16:creationId xmlns:a16="http://schemas.microsoft.com/office/drawing/2014/main" id="{F0BF95CB-02BA-136C-5362-00E2075C6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1457325"/>
            <a:ext cx="9507538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4E4DEE-27A7-56B5-9581-3B9FB56C64F0}"/>
              </a:ext>
            </a:extLst>
          </p:cNvPr>
          <p:cNvSpPr/>
          <p:nvPr/>
        </p:nvSpPr>
        <p:spPr>
          <a:xfrm>
            <a:off x="6500813" y="2027238"/>
            <a:ext cx="1143000" cy="129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BC3D297F-45EF-EB63-6242-01BDEE5C0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1006475"/>
            <a:ext cx="12895262" cy="65071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lIns="0" tIns="28440" rIns="0" bIns="0"/>
          <a:lstStyle>
            <a:lvl1pPr marL="423863" indent="-317500"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2800" b="1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r>
              <a:rPr lang="pt-BR" altLang="en-US" sz="2800" b="1" dirty="0">
                <a:solidFill>
                  <a:srgbClr val="000000"/>
                </a:solidFill>
              </a:rPr>
              <a:t>4. Provas Bioquímicas</a:t>
            </a:r>
            <a:r>
              <a:rPr lang="pt-BR" altLang="en-US" sz="2800" dirty="0">
                <a:solidFill>
                  <a:srgbClr val="000000"/>
                </a:solidFill>
              </a:rPr>
              <a:t>,</a:t>
            </a:r>
            <a:r>
              <a:rPr lang="pt-BR" altLang="en-US" sz="2200" dirty="0">
                <a:solidFill>
                  <a:srgbClr val="000000"/>
                </a:solidFill>
              </a:rPr>
              <a:t> para </a:t>
            </a:r>
            <a:r>
              <a:rPr lang="pt-BR" altLang="en-US" sz="2600" dirty="0">
                <a:solidFill>
                  <a:srgbClr val="000000"/>
                </a:solidFill>
              </a:rPr>
              <a:t>identificação de </a:t>
            </a:r>
            <a:r>
              <a:rPr lang="pt-BR" altLang="en-US" sz="2600" b="1" dirty="0">
                <a:solidFill>
                  <a:srgbClr val="000000"/>
                </a:solidFill>
              </a:rPr>
              <a:t>BACILOS Gram Negativos (</a:t>
            </a:r>
            <a:r>
              <a:rPr lang="pt-BR" altLang="en-US" sz="2600" b="1" dirty="0" err="1">
                <a:solidFill>
                  <a:srgbClr val="000000"/>
                </a:solidFill>
              </a:rPr>
              <a:t>BGN</a:t>
            </a:r>
            <a:r>
              <a:rPr lang="pt-BR" altLang="en-US" sz="2600" b="1" dirty="0">
                <a:solidFill>
                  <a:srgbClr val="000000"/>
                </a:solidFill>
              </a:rPr>
              <a:t>)</a:t>
            </a: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4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</p:txBody>
      </p:sp>
      <p:pic>
        <p:nvPicPr>
          <p:cNvPr id="35842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63F884F-F008-8311-B0F0-023078C8D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92C02F43-7E98-7D3A-9B06-DE9CC17EA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463" y="395288"/>
            <a:ext cx="9115425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2. Etapas da identificação – Métodos baseados em Cultivo 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DC5B2E79-AAF5-01A8-6B63-A76CD29C0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813" y="0"/>
            <a:ext cx="8121650" cy="338138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9AF92586-EFC8-3734-D7AD-9531ACA5B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1006475"/>
            <a:ext cx="12895262" cy="65071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lIns="0" tIns="28440" rIns="0" bIns="0"/>
          <a:lstStyle>
            <a:lvl1pPr marL="423863" indent="-317500"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r>
              <a:rPr lang="pt-BR" altLang="en-US" sz="2800" b="1" dirty="0">
                <a:solidFill>
                  <a:srgbClr val="000000"/>
                </a:solidFill>
              </a:rPr>
              <a:t>4. Provas Bioquímicas</a:t>
            </a:r>
            <a:r>
              <a:rPr lang="pt-BR" altLang="en-US" sz="2800" dirty="0">
                <a:solidFill>
                  <a:srgbClr val="000000"/>
                </a:solidFill>
              </a:rPr>
              <a:t>,</a:t>
            </a:r>
            <a:r>
              <a:rPr lang="pt-BR" altLang="en-US" sz="2200" dirty="0">
                <a:solidFill>
                  <a:srgbClr val="000000"/>
                </a:solidFill>
              </a:rPr>
              <a:t> para </a:t>
            </a:r>
            <a:r>
              <a:rPr lang="pt-BR" altLang="en-US" sz="2600" dirty="0">
                <a:solidFill>
                  <a:srgbClr val="000000"/>
                </a:solidFill>
              </a:rPr>
              <a:t>identificação de </a:t>
            </a:r>
            <a:r>
              <a:rPr lang="pt-BR" altLang="en-US" sz="2600" b="1" dirty="0">
                <a:solidFill>
                  <a:srgbClr val="000000"/>
                </a:solidFill>
              </a:rPr>
              <a:t>BACILOS Gram Negativos</a:t>
            </a: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r>
              <a:rPr lang="pt-BR" altLang="en-US" sz="1600" dirty="0">
                <a:solidFill>
                  <a:srgbClr val="000000"/>
                </a:solidFill>
              </a:rPr>
              <a:t>São baseados no cultivo em meios diferenciais e seletivos. Meios que contém cromóforos indicadores do metabolismo bacteriano. </a:t>
            </a: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4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</p:txBody>
      </p:sp>
      <p:pic>
        <p:nvPicPr>
          <p:cNvPr id="3789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60567B8-BC9A-E540-EF89-6473AD988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324A4271-A2E1-8913-107F-784F318DE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463" y="395288"/>
            <a:ext cx="9115425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2. Etapas da identificação – Métodos baseados em Cultivo 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6616F0B9-0B46-143C-71FD-8353894CF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813" y="0"/>
            <a:ext cx="8121650" cy="338138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graphicFrame>
        <p:nvGraphicFramePr>
          <p:cNvPr id="2" name="Tabela 3">
            <a:extLst>
              <a:ext uri="{FF2B5EF4-FFF2-40B4-BE49-F238E27FC236}">
                <a16:creationId xmlns:a16="http://schemas.microsoft.com/office/drawing/2014/main" id="{A07ADF33-781A-6A57-EFC7-3581A7B28324}"/>
              </a:ext>
            </a:extLst>
          </p:cNvPr>
          <p:cNvGraphicFramePr>
            <a:graphicFrameLocks noGrp="1"/>
          </p:cNvGraphicFramePr>
          <p:nvPr/>
        </p:nvGraphicFramePr>
        <p:xfrm>
          <a:off x="301625" y="2303463"/>
          <a:ext cx="12792075" cy="5349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5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8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20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320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320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52056"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just"/>
                      <a:r>
                        <a:rPr lang="pt-BR" sz="1400" dirty="0" err="1">
                          <a:solidFill>
                            <a:schemeClr val="tx1"/>
                          </a:solidFill>
                        </a:rPr>
                        <a:t>Lac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+                                         </a:t>
                      </a:r>
                      <a:r>
                        <a:rPr lang="pt-BR" sz="1400" dirty="0" err="1">
                          <a:solidFill>
                            <a:schemeClr val="tx1"/>
                          </a:solidFill>
                        </a:rPr>
                        <a:t>Lac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  <a:p>
                      <a:pPr algn="just"/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  <a:p>
                      <a:pPr algn="just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1. Cultivo em meio </a:t>
                      </a:r>
                      <a:r>
                        <a:rPr lang="pt-BR" sz="1400" dirty="0" err="1">
                          <a:solidFill>
                            <a:schemeClr val="tx1"/>
                          </a:solidFill>
                        </a:rPr>
                        <a:t>MaConkey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0" marR="91430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</a:txBody>
                  <a:tcPr marL="91430" marR="91430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marL="91430" marR="91430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marL="91430" marR="91430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marL="91430" marR="91430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marL="91430" marR="91430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532"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marL="91430" marR="91430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marL="91430" marR="91430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marL="91430" marR="91430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marL="91430" marR="91430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marL="91430" marR="91430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marL="91430" marR="91430" marT="45722" marB="457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5287"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</a:txBody>
                  <a:tcPr marL="91430" marR="91430" marT="45722" marB="4572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marL="91430" marR="91430" marT="45722" marB="4572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marL="91430" marR="91430" marT="45722" marB="4572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</a:txBody>
                  <a:tcPr marL="91430" marR="91430" marT="45722" marB="4572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</a:txBody>
                  <a:tcPr marL="91430" marR="91430" marT="45722" marB="4572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/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/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Veja o Link: </a:t>
                      </a:r>
                      <a:r>
                        <a:rPr lang="pt-BR" sz="1400" dirty="0">
                          <a:hlinkClick r:id="rId4"/>
                        </a:rPr>
                        <a:t>Identificação de </a:t>
                      </a:r>
                      <a:r>
                        <a:rPr lang="pt-BR" sz="1400" dirty="0" err="1">
                          <a:hlinkClick r:id="rId4"/>
                        </a:rPr>
                        <a:t>BGN</a:t>
                      </a:r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  <a:p>
                      <a:pPr algn="ctr"/>
                      <a:endParaRPr lang="pt-BR" sz="1400" dirty="0"/>
                    </a:p>
                  </a:txBody>
                  <a:tcPr marL="91430" marR="91430" marT="45722" marB="45722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7924" name="Imagem 10" descr="Tigela com comida dentro&#10;&#10;Descrição gerada automaticamente com confiança baixa">
            <a:extLst>
              <a:ext uri="{FF2B5EF4-FFF2-40B4-BE49-F238E27FC236}">
                <a16:creationId xmlns:a16="http://schemas.microsoft.com/office/drawing/2014/main" id="{0D88C0B8-9180-6776-6417-6B1EC7BC643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2303463"/>
            <a:ext cx="2562225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25" name="Imagem 15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FCCF5B53-FC1C-6F51-E29A-A3A5E3CD3BE3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2249488"/>
            <a:ext cx="4364038" cy="2843212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26" name="Imagem 16" descr="Diagrama&#10;&#10;Descrição gerada automaticamente">
            <a:extLst>
              <a:ext uri="{FF2B5EF4-FFF2-40B4-BE49-F238E27FC236}">
                <a16:creationId xmlns:a16="http://schemas.microsoft.com/office/drawing/2014/main" id="{CF40B6D5-BBD5-609B-C360-06F44B61F154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2378075"/>
            <a:ext cx="520858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27" name="Imagem 18" descr="Diagrama&#10;&#10;Descrição gerada automaticamente">
            <a:extLst>
              <a:ext uri="{FF2B5EF4-FFF2-40B4-BE49-F238E27FC236}">
                <a16:creationId xmlns:a16="http://schemas.microsoft.com/office/drawing/2014/main" id="{655EA810-F78A-8469-CE18-E61D715AAE5D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5010150"/>
            <a:ext cx="47244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EF665BE6-494B-A550-8452-850EE128A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1006475"/>
            <a:ext cx="12954000" cy="65071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lIns="0" tIns="28440" rIns="0" bIns="0"/>
          <a:lstStyle>
            <a:lvl1pPr marL="423863" indent="-317500"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r>
              <a:rPr lang="pt-BR" altLang="en-US" sz="2800" b="1" dirty="0">
                <a:solidFill>
                  <a:srgbClr val="000000"/>
                </a:solidFill>
              </a:rPr>
              <a:t>4. Provas Bioquímicas,</a:t>
            </a:r>
            <a:r>
              <a:rPr lang="pt-BR" altLang="en-US" sz="2200" b="1" dirty="0">
                <a:solidFill>
                  <a:srgbClr val="000000"/>
                </a:solidFill>
              </a:rPr>
              <a:t> para</a:t>
            </a:r>
            <a:r>
              <a:rPr lang="pt-BR" altLang="en-US" sz="2200" dirty="0">
                <a:solidFill>
                  <a:srgbClr val="000000"/>
                </a:solidFill>
              </a:rPr>
              <a:t>:                                          		</a:t>
            </a: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r>
              <a:rPr lang="pt-BR" altLang="en-US" sz="2600" dirty="0">
                <a:solidFill>
                  <a:srgbClr val="000000"/>
                </a:solidFill>
              </a:rPr>
              <a:t>Identificação de</a:t>
            </a:r>
            <a:r>
              <a:rPr lang="pt-BR" altLang="en-US" sz="2600" b="1" dirty="0">
                <a:solidFill>
                  <a:srgbClr val="000000"/>
                </a:solidFill>
              </a:rPr>
              <a:t> Bacilos Gram-negativos</a:t>
            </a: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</p:txBody>
      </p:sp>
      <p:pic>
        <p:nvPicPr>
          <p:cNvPr id="76803" name="Picture 3">
            <a:extLst>
              <a:ext uri="{FF2B5EF4-FFF2-40B4-BE49-F238E27FC236}">
                <a16:creationId xmlns:a16="http://schemas.microsoft.com/office/drawing/2014/main" id="{3355FCE6-C2E9-5EE4-4A03-C0D9FEFCA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2020888"/>
            <a:ext cx="64008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6804" name="Picture 6">
            <a:extLst>
              <a:ext uri="{FF2B5EF4-FFF2-40B4-BE49-F238E27FC236}">
                <a16:creationId xmlns:a16="http://schemas.microsoft.com/office/drawing/2014/main" id="{A90752AA-8E20-C0C2-2634-4924E8413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50" y="2032000"/>
            <a:ext cx="5848350" cy="464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6805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242A8F7-EE78-CCC9-78A0-735BD5642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6700113D-3215-5DD6-888A-3230DC35E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463" y="395288"/>
            <a:ext cx="395605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2. Etapas do diagnóstico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CC076604-6CBA-E017-295C-B7D4E3BE0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813" y="0"/>
            <a:ext cx="8121650" cy="338138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75984A9F-537E-5D4D-F853-BAB74EF95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1006475"/>
            <a:ext cx="12895262" cy="65071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lIns="0" tIns="28440" rIns="0" bIns="0"/>
          <a:lstStyle>
            <a:lvl1pPr marL="423863" indent="-317500"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2800" b="1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r>
              <a:rPr lang="pt-BR" altLang="en-US" sz="2800" b="1" dirty="0">
                <a:solidFill>
                  <a:srgbClr val="000000"/>
                </a:solidFill>
              </a:rPr>
              <a:t>4. Provas Bioquímicas</a:t>
            </a:r>
            <a:r>
              <a:rPr lang="pt-BR" altLang="en-US" sz="2800" dirty="0">
                <a:solidFill>
                  <a:srgbClr val="000000"/>
                </a:solidFill>
              </a:rPr>
              <a:t>,</a:t>
            </a:r>
            <a:r>
              <a:rPr lang="pt-BR" altLang="en-US" sz="2200" dirty="0">
                <a:solidFill>
                  <a:srgbClr val="000000"/>
                </a:solidFill>
              </a:rPr>
              <a:t> para </a:t>
            </a:r>
            <a:r>
              <a:rPr lang="pt-BR" altLang="en-US" sz="2600" dirty="0">
                <a:solidFill>
                  <a:srgbClr val="000000"/>
                </a:solidFill>
              </a:rPr>
              <a:t>identificação de </a:t>
            </a:r>
            <a:r>
              <a:rPr lang="pt-BR" altLang="en-US" sz="2600" b="1" dirty="0">
                <a:solidFill>
                  <a:srgbClr val="000000"/>
                </a:solidFill>
              </a:rPr>
              <a:t>COCOS Gram Positivos (CGP)</a:t>
            </a: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4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</p:txBody>
      </p:sp>
      <p:pic>
        <p:nvPicPr>
          <p:cNvPr id="78850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0D179B-8464-F284-9A49-0652B8D26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A33EEE02-494B-F198-903B-B00392499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463" y="395288"/>
            <a:ext cx="9115425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2. Etapas da identificação – Métodos baseados em Cultivo 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5BB246C0-1A4D-4164-F9CF-7E9036FF8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813" y="0"/>
            <a:ext cx="8121650" cy="338138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502581-AE47-E817-B16C-0B9902882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3" y="942975"/>
            <a:ext cx="8172450" cy="773113"/>
          </a:xfrm>
          <a:prstGeom prst="rect">
            <a:avLst/>
          </a:prstGeom>
          <a:solidFill>
            <a:schemeClr val="accent6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pt-BR" altLang="en-US" sz="2205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pt-BR" altLang="en-US" sz="2205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principais bactérias </a:t>
            </a:r>
            <a:r>
              <a:rPr lang="pt-BR" altLang="en-US" sz="2205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cocos Gram-positivos </a:t>
            </a:r>
            <a:r>
              <a:rPr lang="pt-BR" altLang="en-US" sz="2205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são:</a:t>
            </a:r>
          </a:p>
          <a:p>
            <a:pPr>
              <a:defRPr/>
            </a:pPr>
            <a:r>
              <a:rPr lang="pt-BR" altLang="en-US" sz="2205" b="1" i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Staphylococcus</a:t>
            </a:r>
            <a:r>
              <a:rPr lang="pt-BR" altLang="en-US" sz="2205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altLang="en-US" sz="2205" i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Micrococcus</a:t>
            </a:r>
            <a:r>
              <a:rPr lang="pt-BR" altLang="en-US" sz="2205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t-BR" altLang="en-US" sz="2205" b="1" i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Streptococcus</a:t>
            </a:r>
            <a:r>
              <a:rPr lang="pt-BR" altLang="en-US" sz="2205" i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Sarcina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8EDFAA1-D689-F360-5F18-B21EC163A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3" y="298450"/>
            <a:ext cx="8172450" cy="6445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pt-BR" altLang="en-US" sz="3527" kern="0" dirty="0">
                <a:solidFill>
                  <a:srgbClr val="7030A0"/>
                </a:solidFill>
              </a:rPr>
              <a:t>Cocos</a:t>
            </a:r>
            <a:r>
              <a:rPr lang="pt-BR" altLang="en-US" sz="3527" i="1" kern="0" dirty="0">
                <a:solidFill>
                  <a:srgbClr val="7030A0"/>
                </a:solidFill>
              </a:rPr>
              <a:t> </a:t>
            </a:r>
            <a:r>
              <a:rPr lang="pt-BR" altLang="en-US" sz="3527" kern="0" dirty="0">
                <a:solidFill>
                  <a:srgbClr val="7030A0"/>
                </a:solidFill>
              </a:rPr>
              <a:t>Gram-positivos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BC8413-F794-634A-BC81-F69A5920BC70}"/>
              </a:ext>
            </a:extLst>
          </p:cNvPr>
          <p:cNvSpPr/>
          <p:nvPr/>
        </p:nvSpPr>
        <p:spPr>
          <a:xfrm>
            <a:off x="3203575" y="2030413"/>
            <a:ext cx="2797175" cy="5045075"/>
          </a:xfrm>
          <a:prstGeom prst="rect">
            <a:avLst/>
          </a:prstGeom>
          <a:solidFill>
            <a:srgbClr val="DCFBE3"/>
          </a:solidFill>
          <a:ln w="12700">
            <a:solidFill>
              <a:srgbClr val="7030A0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altLang="en-US" sz="1764" b="1" i="1" kern="0" dirty="0">
                <a:cs typeface="Calibri" panose="020F0502020204030204" pitchFamily="34" charset="0"/>
              </a:rPr>
              <a:t>Micrococcus</a:t>
            </a:r>
            <a:r>
              <a:rPr lang="pt-BR" altLang="en-US" sz="1543" kern="0" dirty="0">
                <a:cs typeface="Calibri" panose="020F0502020204030204" pitchFamily="34" charset="0"/>
              </a:rPr>
              <a:t>:</a:t>
            </a:r>
            <a:r>
              <a:rPr lang="pt-BR" altLang="en-US" sz="1543" i="1" kern="0" dirty="0">
                <a:cs typeface="Calibri" panose="020F0502020204030204" pitchFamily="34" charset="0"/>
              </a:rPr>
              <a:t> </a:t>
            </a:r>
            <a:r>
              <a:rPr lang="pt-BR" altLang="en-US" sz="1764" kern="0" dirty="0">
                <a:cs typeface="Calibri" panose="020F0502020204030204" pitchFamily="34" charset="0"/>
              </a:rPr>
              <a:t>S</a:t>
            </a:r>
            <a:r>
              <a:rPr lang="pt-BR" sz="1764" dirty="0">
                <a:cs typeface="Calibri" panose="020F0502020204030204" pitchFamily="34" charset="0"/>
              </a:rPr>
              <a:t>ão aeróbios </a:t>
            </a:r>
            <a:r>
              <a:rPr lang="pt-BR" sz="1764" b="1" u="sng" dirty="0">
                <a:cs typeface="Calibri" panose="020F0502020204030204" pitchFamily="34" charset="0"/>
              </a:rPr>
              <a:t>não  patogênicos</a:t>
            </a:r>
            <a:r>
              <a:rPr lang="pt-BR" sz="1764" dirty="0">
                <a:cs typeface="Calibri" panose="020F0502020204030204" pitchFamily="34" charset="0"/>
              </a:rPr>
              <a:t>. Estão presentes em vários ambientes e também no corpo humano na pele, mucosa orofaringe e podem ser essenciais para manter o equilíbrio da microbiota normal do corpo humano.</a:t>
            </a:r>
          </a:p>
          <a:p>
            <a:pPr algn="just">
              <a:defRPr/>
            </a:pPr>
            <a:endParaRPr lang="pt-BR" sz="1543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sz="1543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sz="1543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sz="1543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sz="1543" dirty="0">
              <a:cs typeface="Calibri" panose="020F0502020204030204" pitchFamily="34" charset="0"/>
            </a:endParaRPr>
          </a:p>
          <a:p>
            <a:pPr algn="ctr">
              <a:defRPr/>
            </a:pPr>
            <a:endParaRPr lang="pt-BR" sz="882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sz="1543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sz="1543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sz="1543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sz="1543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sz="1543" dirty="0">
              <a:cs typeface="Calibri" panose="020F0502020204030204" pitchFamily="34" charset="0"/>
            </a:endParaRPr>
          </a:p>
        </p:txBody>
      </p:sp>
      <p:pic>
        <p:nvPicPr>
          <p:cNvPr id="39940" name="Picture 4" descr="micrococcus luteus gram stain | Microbiology, Molecular biology, Electron  microscope">
            <a:extLst>
              <a:ext uri="{FF2B5EF4-FFF2-40B4-BE49-F238E27FC236}">
                <a16:creationId xmlns:a16="http://schemas.microsoft.com/office/drawing/2014/main" id="{01952D99-8755-AEBE-8B20-8D110CCFF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4559300"/>
            <a:ext cx="261778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887F76-B24A-32C5-DBDC-6C3B116693CA}"/>
              </a:ext>
            </a:extLst>
          </p:cNvPr>
          <p:cNvSpPr/>
          <p:nvPr/>
        </p:nvSpPr>
        <p:spPr>
          <a:xfrm>
            <a:off x="6176963" y="2030413"/>
            <a:ext cx="3449637" cy="3994150"/>
          </a:xfrm>
          <a:prstGeom prst="rect">
            <a:avLst/>
          </a:prstGeom>
          <a:solidFill>
            <a:srgbClr val="FFF6FF"/>
          </a:solidFill>
          <a:ln w="38100">
            <a:solidFill>
              <a:srgbClr val="7030A0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altLang="en-US" sz="1984" b="1" i="1" kern="0" dirty="0">
                <a:cs typeface="Calibri" panose="020F0502020204030204" pitchFamily="34" charset="0"/>
              </a:rPr>
              <a:t>Staphylococcus</a:t>
            </a:r>
            <a:r>
              <a:rPr lang="pt-BR" altLang="en-US" b="1" kern="0" dirty="0">
                <a:cs typeface="Calibri" panose="020F0502020204030204" pitchFamily="34" charset="0"/>
              </a:rPr>
              <a:t>: </a:t>
            </a:r>
            <a:r>
              <a:rPr lang="pt-BR" altLang="en-US" sz="1764" kern="0" dirty="0">
                <a:cs typeface="Calibri" panose="020F0502020204030204" pitchFamily="34" charset="0"/>
              </a:rPr>
              <a:t>Têm 0,8 - 1 </a:t>
            </a:r>
            <a:r>
              <a:rPr lang="pt-BR" altLang="en-US" sz="1764" kern="0" dirty="0">
                <a:latin typeface="Symbol" pitchFamily="2" charset="2"/>
                <a:cs typeface="Calibri" panose="020F0502020204030204" pitchFamily="34" charset="0"/>
              </a:rPr>
              <a:t>m</a:t>
            </a:r>
            <a:r>
              <a:rPr lang="pt-BR" altLang="en-US" sz="1764" kern="0" dirty="0">
                <a:cs typeface="Calibri" panose="020F0502020204030204" pitchFamily="34" charset="0"/>
              </a:rPr>
              <a:t>m de diâmetro. São aeróbios facultativos, fermentadores de açúcares, crescem mais rápido em aerobiose.</a:t>
            </a:r>
            <a:endParaRPr lang="pt-BR" altLang="en-US" sz="1323" kern="0" dirty="0">
              <a:cs typeface="Calibri" panose="020F0502020204030204" pitchFamily="34" charset="0"/>
            </a:endParaRPr>
          </a:p>
          <a:p>
            <a:pPr algn="ctr">
              <a:defRPr/>
            </a:pPr>
            <a:endParaRPr lang="pt-BR" altLang="en-US" sz="1323" i="1" kern="0" dirty="0">
              <a:cs typeface="Calibri" panose="020F0502020204030204" pitchFamily="34" charset="0"/>
            </a:endParaRPr>
          </a:p>
          <a:p>
            <a:pPr algn="ctr">
              <a:defRPr/>
            </a:pPr>
            <a:endParaRPr lang="pt-BR" altLang="en-US" sz="1323" i="1" kern="0" dirty="0">
              <a:cs typeface="Calibri" panose="020F0502020204030204" pitchFamily="34" charset="0"/>
            </a:endParaRPr>
          </a:p>
          <a:p>
            <a:pPr algn="ctr">
              <a:defRPr/>
            </a:pPr>
            <a:endParaRPr lang="pt-BR" altLang="en-US" sz="1323" i="1" kern="0" dirty="0">
              <a:cs typeface="Calibri" panose="020F0502020204030204" pitchFamily="34" charset="0"/>
            </a:endParaRPr>
          </a:p>
          <a:p>
            <a:pPr algn="ctr">
              <a:defRPr/>
            </a:pPr>
            <a:endParaRPr lang="pt-BR" altLang="en-US" sz="1323" i="1" kern="0" dirty="0">
              <a:cs typeface="Calibri" panose="020F0502020204030204" pitchFamily="34" charset="0"/>
            </a:endParaRPr>
          </a:p>
          <a:p>
            <a:pPr algn="ctr">
              <a:defRPr/>
            </a:pPr>
            <a:endParaRPr lang="pt-BR" altLang="en-US" sz="1323" i="1" kern="0" dirty="0">
              <a:cs typeface="Calibri" panose="020F0502020204030204" pitchFamily="34" charset="0"/>
            </a:endParaRPr>
          </a:p>
          <a:p>
            <a:pPr algn="ctr">
              <a:defRPr/>
            </a:pPr>
            <a:endParaRPr lang="pt-BR" altLang="en-US" sz="1323" i="1" kern="0" dirty="0">
              <a:cs typeface="Calibri" panose="020F0502020204030204" pitchFamily="34" charset="0"/>
            </a:endParaRPr>
          </a:p>
          <a:p>
            <a:pPr algn="ctr">
              <a:defRPr/>
            </a:pPr>
            <a:endParaRPr lang="pt-BR" altLang="en-US" sz="1323" i="1" kern="0" dirty="0">
              <a:cs typeface="Calibri" panose="020F0502020204030204" pitchFamily="34" charset="0"/>
            </a:endParaRPr>
          </a:p>
          <a:p>
            <a:pPr algn="ctr">
              <a:defRPr/>
            </a:pPr>
            <a:endParaRPr lang="pt-BR" altLang="en-US" sz="1323" i="1" kern="0" dirty="0">
              <a:cs typeface="Calibri" panose="020F0502020204030204" pitchFamily="34" charset="0"/>
            </a:endParaRPr>
          </a:p>
          <a:p>
            <a:pPr algn="ctr">
              <a:defRPr/>
            </a:pPr>
            <a:endParaRPr lang="pt-BR" altLang="en-US" sz="1323" i="1" kern="0" dirty="0">
              <a:cs typeface="Calibri" panose="020F0502020204030204" pitchFamily="34" charset="0"/>
            </a:endParaRPr>
          </a:p>
          <a:p>
            <a:pPr algn="ctr">
              <a:defRPr/>
            </a:pPr>
            <a:endParaRPr lang="pt-BR" altLang="en-US" sz="882" i="1" kern="0" dirty="0">
              <a:cs typeface="Calibri" panose="020F0502020204030204" pitchFamily="34" charset="0"/>
            </a:endParaRPr>
          </a:p>
          <a:p>
            <a:pPr algn="ctr">
              <a:defRPr/>
            </a:pPr>
            <a:endParaRPr lang="pt-BR" altLang="en-US" sz="882" i="1" kern="0" dirty="0">
              <a:cs typeface="Calibri" panose="020F0502020204030204" pitchFamily="34" charset="0"/>
            </a:endParaRPr>
          </a:p>
          <a:p>
            <a:pPr algn="ctr">
              <a:defRPr/>
            </a:pPr>
            <a:endParaRPr lang="pt-BR" altLang="en-US" sz="1323" i="1" kern="0" dirty="0">
              <a:cs typeface="Calibri" panose="020F0502020204030204" pitchFamily="34" charset="0"/>
            </a:endParaRPr>
          </a:p>
          <a:p>
            <a:pPr algn="ctr">
              <a:defRPr/>
            </a:pPr>
            <a:endParaRPr lang="pt-BR" altLang="en-US" sz="1323" i="1" kern="0" dirty="0">
              <a:cs typeface="Calibri" panose="020F0502020204030204" pitchFamily="34" charset="0"/>
            </a:endParaRPr>
          </a:p>
        </p:txBody>
      </p:sp>
      <p:pic>
        <p:nvPicPr>
          <p:cNvPr id="39942" name="Picture 8" descr="Staphylococcus aureus com técnica de Gram">
            <a:extLst>
              <a:ext uri="{FF2B5EF4-FFF2-40B4-BE49-F238E27FC236}">
                <a16:creationId xmlns:a16="http://schemas.microsoft.com/office/drawing/2014/main" id="{2EBC1306-F7F1-C443-89C6-4C60C344B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075" y="3786188"/>
            <a:ext cx="2970213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2A70370-B643-4F4D-BD6A-83E11DDBFB2B}"/>
              </a:ext>
            </a:extLst>
          </p:cNvPr>
          <p:cNvSpPr/>
          <p:nvPr/>
        </p:nvSpPr>
        <p:spPr>
          <a:xfrm>
            <a:off x="9853613" y="2030413"/>
            <a:ext cx="3449637" cy="4062412"/>
          </a:xfrm>
          <a:prstGeom prst="rect">
            <a:avLst/>
          </a:prstGeom>
          <a:solidFill>
            <a:srgbClr val="FFF6FF"/>
          </a:solidFill>
          <a:ln w="38100">
            <a:solidFill>
              <a:srgbClr val="7030A0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altLang="en-US" sz="1984" b="1" i="1" kern="0" dirty="0">
                <a:cs typeface="Calibri" panose="020F0502020204030204" pitchFamily="34" charset="0"/>
              </a:rPr>
              <a:t>Streptococcus</a:t>
            </a:r>
            <a:r>
              <a:rPr lang="pt-BR" altLang="en-US" b="1" kern="0" dirty="0">
                <a:cs typeface="Calibri" panose="020F0502020204030204" pitchFamily="34" charset="0"/>
              </a:rPr>
              <a:t>: </a:t>
            </a:r>
            <a:r>
              <a:rPr lang="pt-BR" altLang="en-US" sz="1764" kern="0" dirty="0">
                <a:cs typeface="Calibri" panose="020F0502020204030204" pitchFamily="34" charset="0"/>
              </a:rPr>
              <a:t>Têm aprox. 0,6 - 1 </a:t>
            </a:r>
            <a:r>
              <a:rPr lang="pt-BR" altLang="en-US" sz="1764" kern="0" dirty="0">
                <a:latin typeface="Symbol" pitchFamily="2" charset="2"/>
                <a:cs typeface="Calibri" panose="020F0502020204030204" pitchFamily="34" charset="0"/>
              </a:rPr>
              <a:t>m</a:t>
            </a:r>
            <a:r>
              <a:rPr lang="pt-BR" altLang="en-US" sz="1764" kern="0" dirty="0">
                <a:cs typeface="Calibri" panose="020F0502020204030204" pitchFamily="34" charset="0"/>
              </a:rPr>
              <a:t>m de diâmetro. São anaeróbios facultativos não sensíveis ao O</a:t>
            </a:r>
            <a:r>
              <a:rPr lang="pt-BR" altLang="en-US" sz="1764" kern="0" baseline="-25000" dirty="0">
                <a:cs typeface="Calibri" panose="020F0502020204030204" pitchFamily="34" charset="0"/>
              </a:rPr>
              <a:t>2</a:t>
            </a:r>
            <a:r>
              <a:rPr lang="pt-BR" altLang="en-US" sz="1764" kern="0" dirty="0">
                <a:cs typeface="Calibri" panose="020F0502020204030204" pitchFamily="34" charset="0"/>
              </a:rPr>
              <a:t>, produzem acido láctico.</a:t>
            </a:r>
            <a:r>
              <a:rPr lang="pt-BR" altLang="en-US" sz="1323" kern="0" dirty="0">
                <a:cs typeface="Calibri" panose="020F0502020204030204" pitchFamily="34" charset="0"/>
              </a:rPr>
              <a:t> </a:t>
            </a:r>
            <a:r>
              <a:rPr lang="pt-BR" sz="1764" dirty="0">
                <a:cs typeface="Calibri" panose="020F0502020204030204" pitchFamily="34" charset="0"/>
              </a:rPr>
              <a:t>São classificados de acordo com a sua capacidade de provocar lise (morte celular) em eritrócitos. </a:t>
            </a:r>
          </a:p>
          <a:p>
            <a:pPr algn="ctr">
              <a:defRPr/>
            </a:pPr>
            <a:endParaRPr lang="pt-BR" altLang="en-US" sz="1323" i="1" kern="0" dirty="0">
              <a:cs typeface="Calibri" panose="020F0502020204030204" pitchFamily="34" charset="0"/>
            </a:endParaRPr>
          </a:p>
          <a:p>
            <a:pPr algn="ctr">
              <a:defRPr/>
            </a:pPr>
            <a:endParaRPr lang="pt-BR" altLang="en-US" sz="1323" i="1" kern="0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altLang="en-US" sz="1323" i="1" kern="0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altLang="en-US" sz="1323" i="1" kern="0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altLang="en-US" sz="1323" i="1" kern="0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altLang="en-US" sz="1323" i="1" kern="0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altLang="en-US" sz="1323" i="1" kern="0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altLang="en-US" sz="1323" i="1" kern="0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altLang="en-US" sz="1323" i="1" kern="0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altLang="en-US" sz="1323" i="1" kern="0" dirty="0">
              <a:cs typeface="Calibri" panose="020F0502020204030204" pitchFamily="34" charset="0"/>
            </a:endParaRPr>
          </a:p>
        </p:txBody>
      </p:sp>
      <p:pic>
        <p:nvPicPr>
          <p:cNvPr id="39944" name="Picture 10" descr="Brasília confirma quarta morte por bactéria | VEJA">
            <a:extLst>
              <a:ext uri="{FF2B5EF4-FFF2-40B4-BE49-F238E27FC236}">
                <a16:creationId xmlns:a16="http://schemas.microsoft.com/office/drawing/2014/main" id="{40C5D67E-24E7-DC44-DEC5-A5556AD74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26" b="22070"/>
          <a:stretch>
            <a:fillRect/>
          </a:stretch>
        </p:blipFill>
        <p:spPr bwMode="auto">
          <a:xfrm>
            <a:off x="10094913" y="4129088"/>
            <a:ext cx="29686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287B8C6-FCFF-21FC-8A29-002911B48CFD}"/>
              </a:ext>
            </a:extLst>
          </p:cNvPr>
          <p:cNvSpPr/>
          <p:nvPr/>
        </p:nvSpPr>
        <p:spPr>
          <a:xfrm>
            <a:off x="6176963" y="6176963"/>
            <a:ext cx="7112000" cy="635000"/>
          </a:xfrm>
          <a:prstGeom prst="rect">
            <a:avLst/>
          </a:prstGeom>
          <a:solidFill>
            <a:srgbClr val="F4ECF1"/>
          </a:solidFill>
          <a:ln w="38100">
            <a:solidFill>
              <a:srgbClr val="7030A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altLang="en-US" sz="1764" kern="0" dirty="0">
                <a:solidFill>
                  <a:srgbClr val="FF0000"/>
                </a:solidFill>
                <a:cs typeface="Calibri" panose="020F0502020204030204" pitchFamily="34" charset="0"/>
              </a:rPr>
              <a:t>São algumas das principais bactérias causadoras de frequentes doenças desde leves a </a:t>
            </a:r>
            <a:r>
              <a:rPr lang="pt-BR" altLang="en-US" sz="1764" u="sng" kern="0" dirty="0">
                <a:solidFill>
                  <a:srgbClr val="FF0000"/>
                </a:solidFill>
                <a:cs typeface="Calibri" panose="020F0502020204030204" pitchFamily="34" charset="0"/>
              </a:rPr>
              <a:t>muito severas</a:t>
            </a:r>
            <a:r>
              <a:rPr lang="pt-BR" altLang="en-US" sz="1764" kern="0" dirty="0">
                <a:solidFill>
                  <a:srgbClr val="FF0000"/>
                </a:solidFill>
                <a:cs typeface="Calibri" panose="020F0502020204030204" pitchFamily="34" charset="0"/>
              </a:rPr>
              <a:t> em humanos  </a:t>
            </a:r>
            <a:endParaRPr lang="pt-BR" altLang="en-US" sz="1323" i="1" kern="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1CD5CD-D19B-8667-55AD-C0CDC6C29A14}"/>
              </a:ext>
            </a:extLst>
          </p:cNvPr>
          <p:cNvSpPr/>
          <p:nvPr/>
        </p:nvSpPr>
        <p:spPr>
          <a:xfrm>
            <a:off x="250825" y="2000250"/>
            <a:ext cx="2789238" cy="5114925"/>
          </a:xfrm>
          <a:prstGeom prst="rect">
            <a:avLst/>
          </a:prstGeom>
          <a:solidFill>
            <a:srgbClr val="F9BEBC"/>
          </a:solidFill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altLang="en-US" sz="1984" b="1" i="1" kern="0" dirty="0">
                <a:cs typeface="Calibri" panose="020F0502020204030204" pitchFamily="34" charset="0"/>
              </a:rPr>
              <a:t>Sarcina</a:t>
            </a:r>
            <a:r>
              <a:rPr lang="pt-BR" altLang="en-US" sz="1984" kern="0" dirty="0">
                <a:cs typeface="Calibri" panose="020F0502020204030204" pitchFamily="34" charset="0"/>
              </a:rPr>
              <a:t>:</a:t>
            </a:r>
            <a:r>
              <a:rPr lang="pt-BR" altLang="en-US" sz="3086" i="1" kern="0" dirty="0">
                <a:cs typeface="Calibri" panose="020F0502020204030204" pitchFamily="34" charset="0"/>
              </a:rPr>
              <a:t> </a:t>
            </a:r>
            <a:r>
              <a:rPr lang="pt-BR" altLang="en-US" sz="3086" kern="0" dirty="0">
                <a:cs typeface="Calibri" panose="020F0502020204030204" pitchFamily="34" charset="0"/>
              </a:rPr>
              <a:t> </a:t>
            </a:r>
            <a:r>
              <a:rPr lang="pt-BR" altLang="en-US" sz="1764" kern="0" dirty="0">
                <a:cs typeface="Calibri" panose="020F0502020204030204" pitchFamily="34" charset="0"/>
              </a:rPr>
              <a:t>São anaeróbios obrigatórios, tolerantes a ácidos até pH2, fermentam açúcares, originam arranjos com 8 ou mais células.   São isolados em solo, fezes, conteúdo estomacal de seres humanos com </a:t>
            </a:r>
            <a:r>
              <a:rPr lang="pt-BR" altLang="en-US" sz="1764" b="1" kern="0" dirty="0">
                <a:cs typeface="Calibri" panose="020F0502020204030204" pitchFamily="34" charset="0"/>
              </a:rPr>
              <a:t>distúrbios gastrointestinais, ulceras pilóricas</a:t>
            </a:r>
            <a:r>
              <a:rPr lang="pt-BR" altLang="en-US" sz="1764" kern="0" dirty="0">
                <a:cs typeface="Calibri" panose="020F0502020204030204" pitchFamily="34" charset="0"/>
              </a:rPr>
              <a:t>. </a:t>
            </a:r>
          </a:p>
          <a:p>
            <a:pPr algn="just">
              <a:defRPr/>
            </a:pPr>
            <a:endParaRPr lang="pt-BR" altLang="en-US" sz="1764" kern="0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altLang="en-US" sz="1323" kern="0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altLang="en-US" sz="1323" kern="0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altLang="en-US" sz="1323" kern="0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altLang="en-US" sz="1323" kern="0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altLang="en-US" sz="1323" kern="0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altLang="en-US" sz="1323" kern="0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altLang="en-US" sz="1323" kern="0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altLang="en-US" sz="1323" kern="0" dirty="0"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altLang="en-US" sz="1323" kern="0" dirty="0">
              <a:cs typeface="Calibri" panose="020F0502020204030204" pitchFamily="34" charset="0"/>
            </a:endParaRPr>
          </a:p>
        </p:txBody>
      </p:sp>
      <p:pic>
        <p:nvPicPr>
          <p:cNvPr id="39947" name="Picture 2">
            <a:extLst>
              <a:ext uri="{FF2B5EF4-FFF2-40B4-BE49-F238E27FC236}">
                <a16:creationId xmlns:a16="http://schemas.microsoft.com/office/drawing/2014/main" id="{4FB716F6-7B71-B43E-5921-7126B5150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r="15346" b="15663"/>
          <a:stretch>
            <a:fillRect/>
          </a:stretch>
        </p:blipFill>
        <p:spPr bwMode="auto">
          <a:xfrm rot="-5400000">
            <a:off x="708025" y="4641850"/>
            <a:ext cx="18446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0ADF13C-0F90-D69D-2BA1-F37E0BE0F2EB}"/>
              </a:ext>
            </a:extLst>
          </p:cNvPr>
          <p:cNvSpPr txBox="1"/>
          <p:nvPr/>
        </p:nvSpPr>
        <p:spPr>
          <a:xfrm rot="21281474">
            <a:off x="8118475" y="6958013"/>
            <a:ext cx="1965325" cy="328612"/>
          </a:xfrm>
          <a:prstGeom prst="rect">
            <a:avLst/>
          </a:prstGeom>
          <a:solidFill>
            <a:srgbClr val="F4ECF1"/>
          </a:solidFill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543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Vamos abordar</a:t>
            </a:r>
          </a:p>
        </p:txBody>
      </p:sp>
      <p:sp>
        <p:nvSpPr>
          <p:cNvPr id="22" name="Bent Arrow 21">
            <a:extLst>
              <a:ext uri="{FF2B5EF4-FFF2-40B4-BE49-F238E27FC236}">
                <a16:creationId xmlns:a16="http://schemas.microsoft.com/office/drawing/2014/main" id="{A2A9F253-1BB7-CFE7-1F70-A8C3A07C6A21}"/>
              </a:ext>
            </a:extLst>
          </p:cNvPr>
          <p:cNvSpPr/>
          <p:nvPr/>
        </p:nvSpPr>
        <p:spPr bwMode="auto">
          <a:xfrm rot="8104019" flipH="1">
            <a:off x="9963150" y="6977063"/>
            <a:ext cx="679450" cy="223837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>
            <a:extLst>
              <a:ext uri="{FF2B5EF4-FFF2-40B4-BE49-F238E27FC236}">
                <a16:creationId xmlns:a16="http://schemas.microsoft.com/office/drawing/2014/main" id="{BA27DEA5-1B81-4074-A6F8-B141145EF61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87525" y="1938338"/>
            <a:ext cx="9232900" cy="398462"/>
          </a:xfrm>
          <a:solidFill>
            <a:srgbClr val="F9BEBC"/>
          </a:solidFill>
          <a:ln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pt-BR" altLang="en-US" sz="2646">
                <a:latin typeface="Calibri" panose="020F0502020204030204" pitchFamily="34" charset="0"/>
                <a:cs typeface="Calibri" panose="020F0502020204030204" pitchFamily="34" charset="0"/>
              </a:rPr>
              <a:t>Provas bioquímicas empregadas para Identificação de CGP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CD0E70-1EBE-80E7-3DAF-EC63FD7FF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792163"/>
            <a:ext cx="6191250" cy="1001712"/>
          </a:xfrm>
          <a:prstGeom prst="rect">
            <a:avLst/>
          </a:prstGeom>
          <a:solidFill>
            <a:srgbClr val="F4ECF1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pt-BR" altLang="en-US" sz="1984" kern="0" dirty="0">
                <a:latin typeface="Calibri" panose="020F0502020204030204" pitchFamily="34" charset="0"/>
                <a:cs typeface="Calibri" panose="020F0502020204030204" pitchFamily="34" charset="0"/>
              </a:rPr>
              <a:t>A identificação  destas bactérias se inicia pela observação </a:t>
            </a:r>
          </a:p>
          <a:p>
            <a:pPr>
              <a:defRPr/>
            </a:pPr>
            <a:r>
              <a:rPr lang="pt-BR" altLang="en-US" sz="1984" kern="0" dirty="0">
                <a:latin typeface="Calibri" panose="020F0502020204030204" pitchFamily="34" charset="0"/>
                <a:cs typeface="Calibri" panose="020F0502020204030204" pitchFamily="34" charset="0"/>
              </a:rPr>
              <a:t>ao </a:t>
            </a:r>
            <a:r>
              <a:rPr lang="pt-BR" altLang="en-US" sz="1984" b="1" kern="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pt-BR" altLang="en-US" sz="1984" kern="0" dirty="0">
                <a:latin typeface="Calibri" panose="020F0502020204030204" pitchFamily="34" charset="0"/>
                <a:cs typeface="Calibri" panose="020F0502020204030204" pitchFamily="34" charset="0"/>
              </a:rPr>
              <a:t>icroscópio </a:t>
            </a:r>
            <a:r>
              <a:rPr lang="pt-BR" altLang="en-US" sz="1984" b="1" kern="0" dirty="0">
                <a:latin typeface="Calibri" panose="020F0502020204030204" pitchFamily="34" charset="0"/>
                <a:cs typeface="Calibri" panose="020F0502020204030204" pitchFamily="34" charset="0"/>
              </a:rPr>
              <a:t>Ó</a:t>
            </a:r>
            <a:r>
              <a:rPr lang="pt-BR" altLang="en-US" sz="1984" kern="0" dirty="0">
                <a:latin typeface="Calibri" panose="020F0502020204030204" pitchFamily="34" charset="0"/>
                <a:cs typeface="Calibri" panose="020F0502020204030204" pitchFamily="34" charset="0"/>
              </a:rPr>
              <a:t>ptico (</a:t>
            </a:r>
            <a:r>
              <a:rPr lang="pt-BR" altLang="en-US" sz="1984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M.O</a:t>
            </a:r>
            <a:r>
              <a:rPr lang="pt-BR" altLang="en-US" sz="1984" kern="0" dirty="0">
                <a:latin typeface="Calibri" panose="020F0502020204030204" pitchFamily="34" charset="0"/>
                <a:cs typeface="Calibri" panose="020F0502020204030204" pitchFamily="34" charset="0"/>
              </a:rPr>
              <a:t>.)  de células coradas pela </a:t>
            </a:r>
          </a:p>
          <a:p>
            <a:pPr>
              <a:defRPr/>
            </a:pPr>
            <a:r>
              <a:rPr lang="pt-BR" altLang="en-US" sz="1984" kern="0" dirty="0">
                <a:latin typeface="Calibri" panose="020F0502020204030204" pitchFamily="34" charset="0"/>
                <a:cs typeface="Calibri" panose="020F0502020204030204" pitchFamily="34" charset="0"/>
              </a:rPr>
              <a:t>técnica de Coloração de Gram de que são </a:t>
            </a:r>
          </a:p>
        </p:txBody>
      </p:sp>
      <p:sp>
        <p:nvSpPr>
          <p:cNvPr id="6" name="4.1. Indústria de Alimentos">
            <a:extLst>
              <a:ext uri="{FF2B5EF4-FFF2-40B4-BE49-F238E27FC236}">
                <a16:creationId xmlns:a16="http://schemas.microsoft.com/office/drawing/2014/main" id="{3A84E646-CD84-1E5F-9770-8FA4CE31EF34}"/>
              </a:ext>
            </a:extLst>
          </p:cNvPr>
          <p:cNvSpPr txBox="1"/>
          <p:nvPr/>
        </p:nvSpPr>
        <p:spPr>
          <a:xfrm>
            <a:off x="-22452" y="-16403"/>
            <a:ext cx="3202797" cy="334456"/>
          </a:xfrm>
          <a:prstGeom prst="rect">
            <a:avLst/>
          </a:prstGeom>
          <a:solidFill>
            <a:srgbClr val="C9A4E4"/>
          </a:solidFill>
          <a:ln w="12700">
            <a:miter lim="400000"/>
          </a:ln>
          <a:effectLst>
            <a:reflection stA="91988" endPos="40000" dir="5400000" sy="-100000" algn="bl" rotWithShape="0"/>
          </a:effectLst>
        </p:spPr>
        <p:txBody>
          <a:bodyPr lIns="29530" tIns="29530" rIns="29530" bIns="29530" anchor="ctr">
            <a:spAutoFit/>
          </a:bodyPr>
          <a:lstStyle>
            <a:lvl1pPr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132879" defTabSz="531514">
              <a:lnSpc>
                <a:spcPct val="90000"/>
              </a:lnSpc>
              <a:spcBef>
                <a:spcPts val="233"/>
              </a:spcBef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984" b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Cocos Gram-positivos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7240FB-DD37-B238-5447-6A14FA527ADC}"/>
              </a:ext>
            </a:extLst>
          </p:cNvPr>
          <p:cNvSpPr/>
          <p:nvPr/>
        </p:nvSpPr>
        <p:spPr>
          <a:xfrm>
            <a:off x="8197850" y="682625"/>
            <a:ext cx="3255963" cy="646113"/>
          </a:xfrm>
          <a:prstGeom prst="rect">
            <a:avLst/>
          </a:prstGeom>
          <a:solidFill>
            <a:srgbClr val="F4ECF1"/>
          </a:solidFill>
          <a:ln w="38100">
            <a:solidFill>
              <a:srgbClr val="7030A0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altLang="en-US" b="1" kern="0" dirty="0">
                <a:cs typeface="Calibri" panose="020F0502020204030204" pitchFamily="34" charset="0"/>
              </a:rPr>
              <a:t>cocos Gram-positivos</a:t>
            </a:r>
          </a:p>
          <a:p>
            <a:pPr algn="ctr">
              <a:defRPr/>
            </a:pPr>
            <a:r>
              <a:rPr lang="pt-BR" altLang="en-US" b="1" kern="0" dirty="0">
                <a:cs typeface="Calibri" panose="020F0502020204030204" pitchFamily="34" charset="0"/>
              </a:rPr>
              <a:t>(CGP)</a:t>
            </a:r>
            <a:endParaRPr lang="pt-BR" altLang="en-US" kern="0" dirty="0"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B02E0C-2C50-E0E9-495F-87C954B86AA8}"/>
              </a:ext>
            </a:extLst>
          </p:cNvPr>
          <p:cNvSpPr/>
          <p:nvPr/>
        </p:nvSpPr>
        <p:spPr>
          <a:xfrm>
            <a:off x="165100" y="603250"/>
            <a:ext cx="1328738" cy="862013"/>
          </a:xfrm>
          <a:prstGeom prst="rect">
            <a:avLst/>
          </a:prstGeom>
          <a:solidFill>
            <a:srgbClr val="F1FFB3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pt-BR" altLang="en-US" sz="1543" b="1" kern="0" dirty="0">
                <a:cs typeface="Calibri" panose="020F0502020204030204" pitchFamily="34" charset="0"/>
              </a:rPr>
              <a:t>Identificação/</a:t>
            </a:r>
          </a:p>
          <a:p>
            <a:pPr algn="just">
              <a:defRPr/>
            </a:pPr>
            <a:r>
              <a:rPr lang="pt-BR" altLang="en-US" b="1" kern="0" dirty="0">
                <a:cs typeface="Calibri" panose="020F0502020204030204" pitchFamily="34" charset="0"/>
              </a:rPr>
              <a:t>Etapa 1 –</a:t>
            </a:r>
          </a:p>
          <a:p>
            <a:pPr algn="just">
              <a:defRPr/>
            </a:pPr>
            <a:r>
              <a:rPr lang="pt-BR" altLang="en-US" sz="1653" b="1" kern="0" dirty="0">
                <a:cs typeface="Calibri" panose="020F0502020204030204" pitchFamily="34" charset="0"/>
              </a:rPr>
              <a:t>Morfologia: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3379CC-4C3E-6C1B-AEC2-43A81362809F}"/>
              </a:ext>
            </a:extLst>
          </p:cNvPr>
          <p:cNvSpPr/>
          <p:nvPr/>
        </p:nvSpPr>
        <p:spPr>
          <a:xfrm>
            <a:off x="98425" y="1978025"/>
            <a:ext cx="1677988" cy="854075"/>
          </a:xfrm>
          <a:prstGeom prst="rect">
            <a:avLst/>
          </a:prstGeom>
          <a:solidFill>
            <a:srgbClr val="F1FFB3"/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altLang="en-US" sz="1653" b="1" kern="0" dirty="0">
                <a:cs typeface="Calibri" panose="020F0502020204030204" pitchFamily="34" charset="0"/>
              </a:rPr>
              <a:t>Identificação/</a:t>
            </a:r>
          </a:p>
          <a:p>
            <a:pPr algn="just">
              <a:defRPr/>
            </a:pPr>
            <a:r>
              <a:rPr lang="pt-BR" altLang="en-US" sz="1653" b="1" kern="0" dirty="0">
                <a:cs typeface="Calibri" panose="020F0502020204030204" pitchFamily="34" charset="0"/>
              </a:rPr>
              <a:t>Etapa 2 – Provas Bioquímicas: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6FF4D450-1EB6-9357-5668-FE1C529EAD44}"/>
              </a:ext>
            </a:extLst>
          </p:cNvPr>
          <p:cNvSpPr/>
          <p:nvPr/>
        </p:nvSpPr>
        <p:spPr bwMode="auto">
          <a:xfrm>
            <a:off x="7800975" y="974725"/>
            <a:ext cx="396875" cy="258763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11" name="officeArt object" descr="A close up of a map&#10;&#10;Description automatically generated">
            <a:extLst>
              <a:ext uri="{FF2B5EF4-FFF2-40B4-BE49-F238E27FC236}">
                <a16:creationId xmlns:a16="http://schemas.microsoft.com/office/drawing/2014/main" id="{A0E4B0F4-0E09-8FDB-8373-2FC3F833959D}"/>
              </a:ext>
            </a:extLst>
          </p:cNvPr>
          <p:cNvPicPr/>
          <p:nvPr/>
        </p:nvPicPr>
        <p:blipFill rotWithShape="1">
          <a:blip r:embed="rId2"/>
          <a:srcRect t="3386" b="16378"/>
          <a:stretch/>
        </p:blipFill>
        <p:spPr bwMode="auto">
          <a:xfrm>
            <a:off x="1837218" y="2369622"/>
            <a:ext cx="9128181" cy="4982111"/>
          </a:xfrm>
          <a:prstGeom prst="rect">
            <a:avLst/>
          </a:prstGeom>
          <a:solidFill>
            <a:srgbClr val="F1FFB3"/>
          </a:solidFill>
          <a:ln>
            <a:solidFill>
              <a:srgbClr val="7030A0"/>
            </a:solidFill>
          </a:ln>
          <a:effectLst>
            <a:glow rad="63500">
              <a:sysClr val="windowText" lastClr="000000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0969" name="Picture 11" descr="A picture containing table, orange, sitting, window&#10;&#10;Description automatically generated">
            <a:extLst>
              <a:ext uri="{FF2B5EF4-FFF2-40B4-BE49-F238E27FC236}">
                <a16:creationId xmlns:a16="http://schemas.microsoft.com/office/drawing/2014/main" id="{43BE476B-6811-1973-37FC-B40CCB90D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3" t="37491" r="51968" b="15645"/>
          <a:stretch>
            <a:fillRect/>
          </a:stretch>
        </p:blipFill>
        <p:spPr bwMode="auto">
          <a:xfrm>
            <a:off x="2462213" y="2841625"/>
            <a:ext cx="555625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12" descr="A picture containing table, orange, sitting, window&#10;&#10;Description automatically generated">
            <a:extLst>
              <a:ext uri="{FF2B5EF4-FFF2-40B4-BE49-F238E27FC236}">
                <a16:creationId xmlns:a16="http://schemas.microsoft.com/office/drawing/2014/main" id="{95AB6F08-F10C-A64A-7CFB-F91B740E4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9" t="39366" r="23201" b="13771"/>
          <a:stretch>
            <a:fillRect/>
          </a:stretch>
        </p:blipFill>
        <p:spPr bwMode="auto">
          <a:xfrm>
            <a:off x="9021763" y="2841625"/>
            <a:ext cx="55403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073915-A156-95E5-8292-F759F1547D4E}"/>
              </a:ext>
            </a:extLst>
          </p:cNvPr>
          <p:cNvSpPr txBox="1"/>
          <p:nvPr/>
        </p:nvSpPr>
        <p:spPr>
          <a:xfrm rot="21281474">
            <a:off x="10829925" y="2763838"/>
            <a:ext cx="1965325" cy="804862"/>
          </a:xfrm>
          <a:prstGeom prst="rect">
            <a:avLst/>
          </a:prstGeom>
          <a:solidFill>
            <a:srgbClr val="F4ECF1"/>
          </a:solidFill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543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Vamos lá ver como se faz cada uma destas provas..</a:t>
            </a:r>
          </a:p>
        </p:txBody>
      </p:sp>
      <p:pic>
        <p:nvPicPr>
          <p:cNvPr id="40972" name="Picture 1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51EC11BD-F207-0B9B-BE5B-F8E570650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9825" y="3268663"/>
            <a:ext cx="519113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DE3FD0F8-3BF4-92D4-8599-4F5D7E5E1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280988"/>
            <a:ext cx="6191250" cy="474662"/>
          </a:xfrm>
          <a:prstGeom prst="rect">
            <a:avLst/>
          </a:prstGeom>
          <a:solidFill>
            <a:schemeClr val="accent6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pt-BR" altLang="en-US" sz="2205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Identificação  de cocos Gram-positivos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aixaDeTexto 6">
            <a:extLst>
              <a:ext uri="{FF2B5EF4-FFF2-40B4-BE49-F238E27FC236}">
                <a16:creationId xmlns:a16="http://schemas.microsoft.com/office/drawing/2014/main" id="{B9F31C68-28F9-9429-A4C8-B6DA55F3A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414963"/>
            <a:ext cx="4540250" cy="13128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en-US" sz="2646" i="1">
                <a:solidFill>
                  <a:srgbClr val="FFFF00"/>
                </a:solidFill>
              </a:rPr>
              <a:t>Staphylococcus </a:t>
            </a:r>
            <a:r>
              <a:rPr lang="pt-BR" altLang="en-US" sz="2646">
                <a:solidFill>
                  <a:srgbClr val="FFFF00"/>
                </a:solidFill>
              </a:rPr>
              <a:t>e</a:t>
            </a:r>
            <a:r>
              <a:rPr lang="pt-BR" altLang="en-US" sz="2646" i="1">
                <a:solidFill>
                  <a:srgbClr val="FFFF00"/>
                </a:solidFill>
              </a:rPr>
              <a:t> Micrococcus </a:t>
            </a:r>
            <a:r>
              <a:rPr lang="pt-BR" altLang="en-US" sz="2646">
                <a:solidFill>
                  <a:srgbClr val="FFFF00"/>
                </a:solidFill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en-US" sz="2646">
                <a:solidFill>
                  <a:srgbClr val="FFFF00"/>
                </a:solidFill>
              </a:rPr>
              <a:t>são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en-US" sz="2646">
                <a:solidFill>
                  <a:srgbClr val="FFFF00"/>
                </a:solidFill>
              </a:rPr>
              <a:t>catalase positiva</a:t>
            </a:r>
          </a:p>
        </p:txBody>
      </p:sp>
      <p:sp>
        <p:nvSpPr>
          <p:cNvPr id="20482" name="CaixaDeTexto 6">
            <a:extLst>
              <a:ext uri="{FF2B5EF4-FFF2-40B4-BE49-F238E27FC236}">
                <a16:creationId xmlns:a16="http://schemas.microsoft.com/office/drawing/2014/main" id="{F7EBB832-3BCE-9D14-13D3-62A0629C6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5397500"/>
            <a:ext cx="2906713" cy="13128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en-US" sz="2646" i="1">
                <a:solidFill>
                  <a:srgbClr val="FFFF00"/>
                </a:solidFill>
              </a:rPr>
              <a:t>Streptococcus</a:t>
            </a:r>
            <a:r>
              <a:rPr lang="pt-BR" altLang="en-US" sz="2646">
                <a:solidFill>
                  <a:srgbClr val="FFFF00"/>
                </a:solidFill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en-US" sz="2646">
                <a:solidFill>
                  <a:srgbClr val="FFFF00"/>
                </a:solidFill>
              </a:rPr>
              <a:t>são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en-US" sz="2646">
                <a:solidFill>
                  <a:srgbClr val="FFFF00"/>
                </a:solidFill>
              </a:rPr>
              <a:t>catalase negativa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C93330D-CD9E-F27F-69CD-488323243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0" y="468313"/>
            <a:ext cx="7588250" cy="565150"/>
          </a:xfrm>
          <a:prstGeom prst="rect">
            <a:avLst/>
          </a:prstGeom>
          <a:solidFill>
            <a:srgbClr val="F4ECF1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just">
              <a:defRPr/>
            </a:pPr>
            <a:r>
              <a:rPr lang="pt-BR" altLang="en-US" sz="3086" kern="0" dirty="0"/>
              <a:t>1. Prova Bioquímica 1: Catalase</a:t>
            </a:r>
          </a:p>
        </p:txBody>
      </p:sp>
      <p:sp>
        <p:nvSpPr>
          <p:cNvPr id="9" name="4.1. Indústria de Alimentos">
            <a:extLst>
              <a:ext uri="{FF2B5EF4-FFF2-40B4-BE49-F238E27FC236}">
                <a16:creationId xmlns:a16="http://schemas.microsoft.com/office/drawing/2014/main" id="{256C2CF2-4BB7-5212-08EE-900AB06B7FC0}"/>
              </a:ext>
            </a:extLst>
          </p:cNvPr>
          <p:cNvSpPr txBox="1"/>
          <p:nvPr/>
        </p:nvSpPr>
        <p:spPr>
          <a:xfrm>
            <a:off x="-38539" y="-42860"/>
            <a:ext cx="3202797" cy="334456"/>
          </a:xfrm>
          <a:prstGeom prst="rect">
            <a:avLst/>
          </a:prstGeom>
          <a:solidFill>
            <a:srgbClr val="C9A4E4"/>
          </a:solidFill>
          <a:ln w="12700">
            <a:miter lim="400000"/>
          </a:ln>
          <a:effectLst>
            <a:reflection stA="91988" endPos="40000" dir="5400000" sy="-100000" algn="bl" rotWithShape="0"/>
          </a:effectLst>
        </p:spPr>
        <p:txBody>
          <a:bodyPr lIns="29530" tIns="29530" rIns="29530" bIns="29530" anchor="ctr">
            <a:spAutoFit/>
          </a:bodyPr>
          <a:lstStyle>
            <a:lvl1pPr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132879" defTabSz="531514">
              <a:lnSpc>
                <a:spcPct val="90000"/>
              </a:lnSpc>
              <a:spcBef>
                <a:spcPts val="233"/>
              </a:spcBef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984" b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Cocos Gram-positivos 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E647AF43-862C-ACD8-BD6F-9D571DBC9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888" y="1020763"/>
            <a:ext cx="7588250" cy="376237"/>
          </a:xfrm>
          <a:prstGeom prst="rect">
            <a:avLst/>
          </a:prstGeom>
          <a:solidFill>
            <a:srgbClr val="FDFFDF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661"/>
              </a:spcBef>
              <a:spcAft>
                <a:spcPts val="661"/>
              </a:spcAft>
              <a:defRPr/>
            </a:pPr>
            <a:r>
              <a:rPr lang="pt-BR" altLang="en-US" sz="1764" kern="0" dirty="0">
                <a:latin typeface="Futura Medium" panose="020B0602020204020303" pitchFamily="34" charset="-79"/>
                <a:cs typeface="Futura Medium" panose="020B0602020204020303" pitchFamily="34" charset="-79"/>
              </a:rPr>
              <a:t>Para a separação de </a:t>
            </a:r>
            <a:r>
              <a:rPr lang="pt-BR" altLang="en-US" sz="1764" i="1" kern="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Staphylococcus</a:t>
            </a:r>
            <a:r>
              <a:rPr lang="pt-BR" altLang="en-US" sz="1764" kern="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e </a:t>
            </a:r>
            <a:r>
              <a:rPr lang="pt-BR" altLang="en-US" sz="1764" i="1" kern="0" dirty="0">
                <a:latin typeface="Futura Medium" panose="020B0602020204020303" pitchFamily="34" charset="-79"/>
                <a:cs typeface="Futura Medium" panose="020B0602020204020303" pitchFamily="34" charset="-79"/>
              </a:rPr>
              <a:t>Micrococcus</a:t>
            </a:r>
            <a:r>
              <a:rPr lang="pt-BR" altLang="en-US" sz="1764" kern="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de </a:t>
            </a:r>
            <a:r>
              <a:rPr lang="pt-BR" altLang="en-US" sz="1764" i="1" kern="0" dirty="0">
                <a:latin typeface="Futura Medium" panose="020B0602020204020303" pitchFamily="34" charset="-79"/>
                <a:cs typeface="Futura Medium" panose="020B0602020204020303" pitchFamily="34" charset="-79"/>
              </a:rPr>
              <a:t>Streptococcus</a:t>
            </a:r>
            <a:r>
              <a:rPr lang="pt-BR" altLang="en-US" sz="1764" kern="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  <p:cxnSp>
        <p:nvCxnSpPr>
          <p:cNvPr id="41990" name="Straight Connector 4">
            <a:extLst>
              <a:ext uri="{FF2B5EF4-FFF2-40B4-BE49-F238E27FC236}">
                <a16:creationId xmlns:a16="http://schemas.microsoft.com/office/drawing/2014/main" id="{16CB1EE3-71E6-3B75-27B7-3E4048EA072E}"/>
              </a:ext>
            </a:extLst>
          </p:cNvPr>
          <p:cNvCxnSpPr>
            <a:cxnSpLocks/>
          </p:cNvCxnSpPr>
          <p:nvPr/>
        </p:nvCxnSpPr>
        <p:spPr bwMode="auto">
          <a:xfrm>
            <a:off x="4140200" y="2535238"/>
            <a:ext cx="0" cy="1465262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98BFB7A-5300-01D0-66B1-3832AB6241BC}"/>
              </a:ext>
            </a:extLst>
          </p:cNvPr>
          <p:cNvSpPr/>
          <p:nvPr/>
        </p:nvSpPr>
        <p:spPr>
          <a:xfrm>
            <a:off x="2616200" y="1755775"/>
            <a:ext cx="3254375" cy="76993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7030A0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altLang="en-US" sz="2205" b="1" kern="0" dirty="0">
                <a:cs typeface="Calibri" panose="020F0502020204030204" pitchFamily="34" charset="0"/>
              </a:rPr>
              <a:t>cocos Gram-positivos</a:t>
            </a:r>
          </a:p>
          <a:p>
            <a:pPr algn="ctr">
              <a:defRPr/>
            </a:pPr>
            <a:r>
              <a:rPr lang="pt-BR" altLang="en-US" sz="2205" b="1" kern="0" dirty="0">
                <a:cs typeface="Calibri" panose="020F0502020204030204" pitchFamily="34" charset="0"/>
              </a:rPr>
              <a:t>(CGP)</a:t>
            </a:r>
            <a:endParaRPr lang="pt-BR" altLang="en-US" sz="2205" kern="0" dirty="0">
              <a:cs typeface="Calibri" panose="020F0502020204030204" pitchFamily="34" charset="0"/>
            </a:endParaRPr>
          </a:p>
        </p:txBody>
      </p:sp>
      <p:cxnSp>
        <p:nvCxnSpPr>
          <p:cNvPr id="41992" name="Straight Connector 19">
            <a:extLst>
              <a:ext uri="{FF2B5EF4-FFF2-40B4-BE49-F238E27FC236}">
                <a16:creationId xmlns:a16="http://schemas.microsoft.com/office/drawing/2014/main" id="{74BF49EA-F12E-2C97-665A-0363E7B2BE3F}"/>
              </a:ext>
            </a:extLst>
          </p:cNvPr>
          <p:cNvCxnSpPr>
            <a:cxnSpLocks/>
          </p:cNvCxnSpPr>
          <p:nvPr/>
        </p:nvCxnSpPr>
        <p:spPr bwMode="auto">
          <a:xfrm>
            <a:off x="2522538" y="4000500"/>
            <a:ext cx="3254375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928B043-FB84-3D85-AA6F-1C29E031EF74}"/>
              </a:ext>
            </a:extLst>
          </p:cNvPr>
          <p:cNvSpPr txBox="1"/>
          <p:nvPr/>
        </p:nvSpPr>
        <p:spPr>
          <a:xfrm>
            <a:off x="2116138" y="3724275"/>
            <a:ext cx="396875" cy="431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2205" b="1" dirty="0"/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9DA2A9-655D-4D3C-A755-D08DF8143F8E}"/>
              </a:ext>
            </a:extLst>
          </p:cNvPr>
          <p:cNvSpPr txBox="1"/>
          <p:nvPr/>
        </p:nvSpPr>
        <p:spPr>
          <a:xfrm>
            <a:off x="5784850" y="3779838"/>
            <a:ext cx="395288" cy="431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2205" b="1" dirty="0"/>
              <a:t>-</a:t>
            </a: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8B6C494C-8060-1FBD-E84F-F53312F43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725" y="2827338"/>
            <a:ext cx="3443288" cy="5651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pt-BR" altLang="en-US" sz="1543" kern="0" dirty="0"/>
              <a:t>- </a:t>
            </a:r>
            <a:r>
              <a:rPr lang="pt-BR" altLang="en-US" sz="1543" b="1" kern="0" dirty="0"/>
              <a:t>Catalase</a:t>
            </a:r>
            <a:r>
              <a:rPr lang="pt-BR" altLang="en-US" sz="1543" kern="0" dirty="0"/>
              <a:t> é uma enzima que promove o desdobramento da H</a:t>
            </a:r>
            <a:r>
              <a:rPr lang="pt-BR" altLang="en-US" sz="1543" kern="0" baseline="-25000" dirty="0"/>
              <a:t>2</a:t>
            </a:r>
            <a:r>
              <a:rPr lang="pt-BR" altLang="en-US" sz="1543" kern="0" dirty="0"/>
              <a:t>O</a:t>
            </a:r>
            <a:r>
              <a:rPr lang="pt-BR" altLang="en-US" sz="1543" kern="0" baseline="-25000" dirty="0"/>
              <a:t>2</a:t>
            </a:r>
            <a:r>
              <a:rPr lang="pt-BR" altLang="en-US" sz="1543" kern="0" dirty="0"/>
              <a:t> em H</a:t>
            </a:r>
            <a:r>
              <a:rPr lang="pt-BR" altLang="en-US" sz="1543" kern="0" baseline="-25000" dirty="0"/>
              <a:t>2</a:t>
            </a:r>
            <a:r>
              <a:rPr lang="pt-BR" altLang="en-US" sz="1543" kern="0" dirty="0"/>
              <a:t>O e O</a:t>
            </a:r>
            <a:r>
              <a:rPr lang="pt-BR" altLang="en-US" sz="1543" kern="0" baseline="-25000" dirty="0"/>
              <a:t>2</a:t>
            </a:r>
          </a:p>
        </p:txBody>
      </p:sp>
      <p:cxnSp>
        <p:nvCxnSpPr>
          <p:cNvPr id="41996" name="Straight Arrow Connector 22">
            <a:extLst>
              <a:ext uri="{FF2B5EF4-FFF2-40B4-BE49-F238E27FC236}">
                <a16:creationId xmlns:a16="http://schemas.microsoft.com/office/drawing/2014/main" id="{BBBF744D-5461-5A92-7B25-D3D8304BF227}"/>
              </a:ext>
            </a:extLst>
          </p:cNvPr>
          <p:cNvCxnSpPr>
            <a:cxnSpLocks/>
          </p:cNvCxnSpPr>
          <p:nvPr/>
        </p:nvCxnSpPr>
        <p:spPr bwMode="auto">
          <a:xfrm flipV="1">
            <a:off x="7277100" y="3109913"/>
            <a:ext cx="77788" cy="1492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997" name="Picture 33" descr="A picture containing table, orange, sitting, window&#10;&#10;Description automatically generated">
            <a:extLst>
              <a:ext uri="{FF2B5EF4-FFF2-40B4-BE49-F238E27FC236}">
                <a16:creationId xmlns:a16="http://schemas.microsoft.com/office/drawing/2014/main" id="{2106903B-8604-1F7F-59D0-E7F547E43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3" t="37491" r="51968" b="15645"/>
          <a:stretch>
            <a:fillRect/>
          </a:stretch>
        </p:blipFill>
        <p:spPr bwMode="auto">
          <a:xfrm>
            <a:off x="1274763" y="3536950"/>
            <a:ext cx="5556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Picture 34" descr="A picture containing table, orange, sitting, window&#10;&#10;Description automatically generated">
            <a:extLst>
              <a:ext uri="{FF2B5EF4-FFF2-40B4-BE49-F238E27FC236}">
                <a16:creationId xmlns:a16="http://schemas.microsoft.com/office/drawing/2014/main" id="{C5259E01-0D70-F476-F76A-6866ACE71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9" t="39366" r="23201" b="13771"/>
          <a:stretch>
            <a:fillRect/>
          </a:stretch>
        </p:blipFill>
        <p:spPr bwMode="auto">
          <a:xfrm>
            <a:off x="6442075" y="3578225"/>
            <a:ext cx="5556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B9668A5-6390-DBC3-241E-0A2C9C386730}"/>
              </a:ext>
            </a:extLst>
          </p:cNvPr>
          <p:cNvSpPr txBox="1"/>
          <p:nvPr/>
        </p:nvSpPr>
        <p:spPr>
          <a:xfrm>
            <a:off x="9199563" y="2614613"/>
            <a:ext cx="4179887" cy="3405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endParaRPr lang="pt-BR" dirty="0"/>
          </a:p>
          <a:p>
            <a:pPr>
              <a:defRPr/>
            </a:pPr>
            <a:r>
              <a:rPr lang="pt-BR" sz="1764" dirty="0">
                <a:cs typeface="Calibri" panose="020F0502020204030204" pitchFamily="34" charset="0"/>
              </a:rPr>
              <a:t>A Prova da Catalase também pode ser feita em lâminas.</a:t>
            </a:r>
          </a:p>
        </p:txBody>
      </p:sp>
      <p:pic>
        <p:nvPicPr>
          <p:cNvPr id="42000" name="Picture 2" descr="catalase">
            <a:extLst>
              <a:ext uri="{FF2B5EF4-FFF2-40B4-BE49-F238E27FC236}">
                <a16:creationId xmlns:a16="http://schemas.microsoft.com/office/drawing/2014/main" id="{C2849D0D-2CA4-C9C8-DF32-57ACD5170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2782888"/>
            <a:ext cx="3995737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1" name="Picture 2" descr="catalase">
            <a:extLst>
              <a:ext uri="{FF2B5EF4-FFF2-40B4-BE49-F238E27FC236}">
                <a16:creationId xmlns:a16="http://schemas.microsoft.com/office/drawing/2014/main" id="{1216EFB1-2862-5C9E-CDAD-DA1CFACE8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400" y="4414838"/>
            <a:ext cx="274796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462F7EE-0140-63DA-EEC3-4AFF836624D1}"/>
              </a:ext>
            </a:extLst>
          </p:cNvPr>
          <p:cNvSpPr txBox="1"/>
          <p:nvPr/>
        </p:nvSpPr>
        <p:spPr>
          <a:xfrm>
            <a:off x="1843088" y="4786313"/>
            <a:ext cx="4613275" cy="3635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764" dirty="0">
                <a:cs typeface="Calibri" panose="020F0502020204030204" pitchFamily="34" charset="0"/>
              </a:rPr>
              <a:t>Prova da Catalase em tubos de cultura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5FAE1A8-5B55-5AED-2B0E-9ACC56B85DDC}"/>
              </a:ext>
            </a:extLst>
          </p:cNvPr>
          <p:cNvSpPr/>
          <p:nvPr/>
        </p:nvSpPr>
        <p:spPr>
          <a:xfrm>
            <a:off x="-50800" y="450850"/>
            <a:ext cx="1676400" cy="855663"/>
          </a:xfrm>
          <a:prstGeom prst="rect">
            <a:avLst/>
          </a:prstGeom>
          <a:solidFill>
            <a:srgbClr val="F1FFB3"/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altLang="en-US" sz="1653" b="1" kern="0" dirty="0">
                <a:cs typeface="Calibri" panose="020F0502020204030204" pitchFamily="34" charset="0"/>
              </a:rPr>
              <a:t>Identificação/</a:t>
            </a:r>
          </a:p>
          <a:p>
            <a:pPr algn="just">
              <a:defRPr/>
            </a:pPr>
            <a:r>
              <a:rPr lang="pt-BR" altLang="en-US" sz="1653" b="1" kern="0" dirty="0">
                <a:cs typeface="Calibri" panose="020F0502020204030204" pitchFamily="34" charset="0"/>
              </a:rPr>
              <a:t>Etapa 2 – Provas Bioquímicas: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>
            <a:extLst>
              <a:ext uri="{FF2B5EF4-FFF2-40B4-BE49-F238E27FC236}">
                <a16:creationId xmlns:a16="http://schemas.microsoft.com/office/drawing/2014/main" id="{42367AAB-2601-AB57-73E7-EE5665E572D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87525" y="1938338"/>
            <a:ext cx="9177338" cy="398462"/>
          </a:xfrm>
          <a:solidFill>
            <a:srgbClr val="F9BEBC"/>
          </a:solidFill>
          <a:ln>
            <a:solidFill>
              <a:srgbClr val="7030A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pt-BR" altLang="en-US" sz="2646">
                <a:latin typeface="Calibri" panose="020F0502020204030204" pitchFamily="34" charset="0"/>
                <a:cs typeface="Calibri" panose="020F0502020204030204" pitchFamily="34" charset="0"/>
              </a:rPr>
              <a:t>Provas bioquímicas empregadas para Identificação de CGP</a:t>
            </a:r>
          </a:p>
        </p:txBody>
      </p:sp>
      <p:sp>
        <p:nvSpPr>
          <p:cNvPr id="6" name="4.1. Indústria de Alimentos">
            <a:extLst>
              <a:ext uri="{FF2B5EF4-FFF2-40B4-BE49-F238E27FC236}">
                <a16:creationId xmlns:a16="http://schemas.microsoft.com/office/drawing/2014/main" id="{01A538C4-A9FF-A58E-15AF-EE1DF0B912F8}"/>
              </a:ext>
            </a:extLst>
          </p:cNvPr>
          <p:cNvSpPr txBox="1"/>
          <p:nvPr/>
        </p:nvSpPr>
        <p:spPr>
          <a:xfrm>
            <a:off x="-22452" y="-16403"/>
            <a:ext cx="3202797" cy="334456"/>
          </a:xfrm>
          <a:prstGeom prst="rect">
            <a:avLst/>
          </a:prstGeom>
          <a:solidFill>
            <a:srgbClr val="C9A4E4"/>
          </a:solidFill>
          <a:ln w="12700">
            <a:miter lim="400000"/>
          </a:ln>
          <a:effectLst>
            <a:reflection stA="91988" endPos="40000" dir="5400000" sy="-100000" algn="bl" rotWithShape="0"/>
          </a:effectLst>
        </p:spPr>
        <p:txBody>
          <a:bodyPr lIns="29530" tIns="29530" rIns="29530" bIns="29530" anchor="ctr">
            <a:spAutoFit/>
          </a:bodyPr>
          <a:lstStyle>
            <a:lvl1pPr>
              <a:defRPr sz="2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132879" defTabSz="531514">
              <a:lnSpc>
                <a:spcPct val="90000"/>
              </a:lnSpc>
              <a:spcBef>
                <a:spcPts val="233"/>
              </a:spcBef>
              <a:defRPr sz="180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pt-BR" sz="1984" b="1" dirty="0">
                <a:uFill>
                  <a:solidFill>
                    <a:srgbClr val="99403D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Cocos Gram-positivos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092697-0943-5DE5-87B5-7DB22B2530C6}"/>
              </a:ext>
            </a:extLst>
          </p:cNvPr>
          <p:cNvSpPr/>
          <p:nvPr/>
        </p:nvSpPr>
        <p:spPr>
          <a:xfrm>
            <a:off x="98425" y="1044575"/>
            <a:ext cx="1938338" cy="584200"/>
          </a:xfrm>
          <a:prstGeom prst="rect">
            <a:avLst/>
          </a:prstGeom>
          <a:solidFill>
            <a:srgbClr val="F1FFB3"/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altLang="en-US" sz="1543" b="1" kern="0" dirty="0">
                <a:cs typeface="Calibri" panose="020F0502020204030204" pitchFamily="34" charset="0"/>
              </a:rPr>
              <a:t>Identificação/</a:t>
            </a:r>
          </a:p>
          <a:p>
            <a:pPr algn="just">
              <a:defRPr/>
            </a:pPr>
            <a:r>
              <a:rPr lang="pt-BR" altLang="en-US" sz="1543" b="1" kern="0" dirty="0">
                <a:cs typeface="Calibri" panose="020F0502020204030204" pitchFamily="34" charset="0"/>
              </a:rPr>
              <a:t>Etapa 1 –Morfologia: </a:t>
            </a:r>
            <a:r>
              <a:rPr lang="pt-BR" altLang="en-US" sz="1653" b="1" kern="0" dirty="0"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AA49BF-7DCD-AFCE-F0A1-4AC95F56CF69}"/>
              </a:ext>
            </a:extLst>
          </p:cNvPr>
          <p:cNvSpPr/>
          <p:nvPr/>
        </p:nvSpPr>
        <p:spPr>
          <a:xfrm>
            <a:off x="98425" y="1978025"/>
            <a:ext cx="1677988" cy="854075"/>
          </a:xfrm>
          <a:prstGeom prst="rect">
            <a:avLst/>
          </a:prstGeom>
          <a:solidFill>
            <a:srgbClr val="F1FFB3"/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altLang="en-US" sz="1653" b="1" kern="0" dirty="0">
                <a:cs typeface="Calibri" panose="020F0502020204030204" pitchFamily="34" charset="0"/>
              </a:rPr>
              <a:t>Identificação/</a:t>
            </a:r>
          </a:p>
          <a:p>
            <a:pPr algn="just">
              <a:defRPr/>
            </a:pPr>
            <a:r>
              <a:rPr lang="pt-BR" altLang="en-US" sz="1653" b="1" kern="0" dirty="0">
                <a:cs typeface="Calibri" panose="020F0502020204030204" pitchFamily="34" charset="0"/>
              </a:rPr>
              <a:t>Etapa 2 – Provas Bioquímicas:</a:t>
            </a:r>
          </a:p>
        </p:txBody>
      </p:sp>
      <p:pic>
        <p:nvPicPr>
          <p:cNvPr id="11" name="officeArt object" descr="A close up of a map&#10;&#10;Description automatically generated">
            <a:extLst>
              <a:ext uri="{FF2B5EF4-FFF2-40B4-BE49-F238E27FC236}">
                <a16:creationId xmlns:a16="http://schemas.microsoft.com/office/drawing/2014/main" id="{081CD624-BEF3-6494-9556-3A0E54A22F2F}"/>
              </a:ext>
            </a:extLst>
          </p:cNvPr>
          <p:cNvPicPr/>
          <p:nvPr/>
        </p:nvPicPr>
        <p:blipFill rotWithShape="1">
          <a:blip r:embed="rId2"/>
          <a:srcRect t="3386" b="16378"/>
          <a:stretch/>
        </p:blipFill>
        <p:spPr bwMode="auto">
          <a:xfrm>
            <a:off x="1837218" y="2369622"/>
            <a:ext cx="9128181" cy="4982111"/>
          </a:xfrm>
          <a:prstGeom prst="rect">
            <a:avLst/>
          </a:prstGeom>
          <a:solidFill>
            <a:srgbClr val="F1FFB3"/>
          </a:solidFill>
          <a:ln>
            <a:solidFill>
              <a:srgbClr val="7030A0"/>
            </a:solidFill>
          </a:ln>
          <a:effectLst>
            <a:glow rad="63500">
              <a:sysClr val="windowText" lastClr="000000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3014" name="Picture 11" descr="A picture containing table, orange, sitting, window&#10;&#10;Description automatically generated">
            <a:extLst>
              <a:ext uri="{FF2B5EF4-FFF2-40B4-BE49-F238E27FC236}">
                <a16:creationId xmlns:a16="http://schemas.microsoft.com/office/drawing/2014/main" id="{380FDFFE-4D2C-B313-3F44-09ED8D4A4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3" t="37491" r="51968" b="15645"/>
          <a:stretch>
            <a:fillRect/>
          </a:stretch>
        </p:blipFill>
        <p:spPr bwMode="auto">
          <a:xfrm>
            <a:off x="2462213" y="2841625"/>
            <a:ext cx="555625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12" descr="A picture containing table, orange, sitting, window&#10;&#10;Description automatically generated">
            <a:extLst>
              <a:ext uri="{FF2B5EF4-FFF2-40B4-BE49-F238E27FC236}">
                <a16:creationId xmlns:a16="http://schemas.microsoft.com/office/drawing/2014/main" id="{2A196BF2-C9AD-D88D-9D72-284107AFA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9" t="39366" r="23201" b="13771"/>
          <a:stretch>
            <a:fillRect/>
          </a:stretch>
        </p:blipFill>
        <p:spPr bwMode="auto">
          <a:xfrm>
            <a:off x="9021763" y="2841625"/>
            <a:ext cx="55403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D50204-3C77-324E-EDEE-3793BCA1DA8C}"/>
              </a:ext>
            </a:extLst>
          </p:cNvPr>
          <p:cNvSpPr txBox="1"/>
          <p:nvPr/>
        </p:nvSpPr>
        <p:spPr>
          <a:xfrm rot="21281474">
            <a:off x="4721225" y="120650"/>
            <a:ext cx="1965325" cy="803275"/>
          </a:xfrm>
          <a:custGeom>
            <a:avLst/>
            <a:gdLst>
              <a:gd name="connsiteX0" fmla="*/ 0 w 1782868"/>
              <a:gd name="connsiteY0" fmla="*/ 0 h 738664"/>
              <a:gd name="connsiteX1" fmla="*/ 576461 w 1782868"/>
              <a:gd name="connsiteY1" fmla="*/ 0 h 738664"/>
              <a:gd name="connsiteX2" fmla="*/ 1188579 w 1782868"/>
              <a:gd name="connsiteY2" fmla="*/ 0 h 738664"/>
              <a:gd name="connsiteX3" fmla="*/ 1782868 w 1782868"/>
              <a:gd name="connsiteY3" fmla="*/ 0 h 738664"/>
              <a:gd name="connsiteX4" fmla="*/ 1782868 w 1782868"/>
              <a:gd name="connsiteY4" fmla="*/ 376719 h 738664"/>
              <a:gd name="connsiteX5" fmla="*/ 1782868 w 1782868"/>
              <a:gd name="connsiteY5" fmla="*/ 738664 h 738664"/>
              <a:gd name="connsiteX6" fmla="*/ 1206407 w 1782868"/>
              <a:gd name="connsiteY6" fmla="*/ 738664 h 738664"/>
              <a:gd name="connsiteX7" fmla="*/ 612118 w 1782868"/>
              <a:gd name="connsiteY7" fmla="*/ 738664 h 738664"/>
              <a:gd name="connsiteX8" fmla="*/ 0 w 1782868"/>
              <a:gd name="connsiteY8" fmla="*/ 738664 h 738664"/>
              <a:gd name="connsiteX9" fmla="*/ 0 w 1782868"/>
              <a:gd name="connsiteY9" fmla="*/ 384105 h 738664"/>
              <a:gd name="connsiteX10" fmla="*/ 0 w 1782868"/>
              <a:gd name="connsiteY10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2868" h="738664" fill="none" extrusionOk="0">
                <a:moveTo>
                  <a:pt x="0" y="0"/>
                </a:moveTo>
                <a:cubicBezTo>
                  <a:pt x="241953" y="-64468"/>
                  <a:pt x="449816" y="14525"/>
                  <a:pt x="576461" y="0"/>
                </a:cubicBezTo>
                <a:cubicBezTo>
                  <a:pt x="703106" y="-14525"/>
                  <a:pt x="935507" y="52390"/>
                  <a:pt x="1188579" y="0"/>
                </a:cubicBezTo>
                <a:cubicBezTo>
                  <a:pt x="1441651" y="-52390"/>
                  <a:pt x="1501471" y="560"/>
                  <a:pt x="1782868" y="0"/>
                </a:cubicBezTo>
                <a:cubicBezTo>
                  <a:pt x="1812010" y="118396"/>
                  <a:pt x="1751612" y="210625"/>
                  <a:pt x="1782868" y="376719"/>
                </a:cubicBezTo>
                <a:cubicBezTo>
                  <a:pt x="1814124" y="542813"/>
                  <a:pt x="1748875" y="627636"/>
                  <a:pt x="1782868" y="738664"/>
                </a:cubicBezTo>
                <a:cubicBezTo>
                  <a:pt x="1526167" y="749807"/>
                  <a:pt x="1483327" y="705947"/>
                  <a:pt x="1206407" y="738664"/>
                </a:cubicBezTo>
                <a:cubicBezTo>
                  <a:pt x="929487" y="771381"/>
                  <a:pt x="771101" y="706535"/>
                  <a:pt x="612118" y="738664"/>
                </a:cubicBezTo>
                <a:cubicBezTo>
                  <a:pt x="453135" y="770793"/>
                  <a:pt x="171156" y="730901"/>
                  <a:pt x="0" y="738664"/>
                </a:cubicBezTo>
                <a:cubicBezTo>
                  <a:pt x="-12508" y="645333"/>
                  <a:pt x="18624" y="517798"/>
                  <a:pt x="0" y="384105"/>
                </a:cubicBezTo>
                <a:cubicBezTo>
                  <a:pt x="-18624" y="250412"/>
                  <a:pt x="3433" y="161975"/>
                  <a:pt x="0" y="0"/>
                </a:cubicBezTo>
                <a:close/>
              </a:path>
              <a:path w="1782868" h="738664" stroke="0" extrusionOk="0">
                <a:moveTo>
                  <a:pt x="0" y="0"/>
                </a:moveTo>
                <a:cubicBezTo>
                  <a:pt x="133636" y="-46191"/>
                  <a:pt x="334513" y="58084"/>
                  <a:pt x="612118" y="0"/>
                </a:cubicBezTo>
                <a:cubicBezTo>
                  <a:pt x="889723" y="-58084"/>
                  <a:pt x="899217" y="37178"/>
                  <a:pt x="1170750" y="0"/>
                </a:cubicBezTo>
                <a:cubicBezTo>
                  <a:pt x="1442283" y="-37178"/>
                  <a:pt x="1553517" y="70668"/>
                  <a:pt x="1782868" y="0"/>
                </a:cubicBezTo>
                <a:cubicBezTo>
                  <a:pt x="1792043" y="183570"/>
                  <a:pt x="1776878" y="245921"/>
                  <a:pt x="1782868" y="384105"/>
                </a:cubicBezTo>
                <a:cubicBezTo>
                  <a:pt x="1788858" y="522290"/>
                  <a:pt x="1745674" y="570663"/>
                  <a:pt x="1782868" y="738664"/>
                </a:cubicBezTo>
                <a:cubicBezTo>
                  <a:pt x="1493372" y="779099"/>
                  <a:pt x="1425628" y="715779"/>
                  <a:pt x="1188579" y="738664"/>
                </a:cubicBezTo>
                <a:cubicBezTo>
                  <a:pt x="951530" y="761549"/>
                  <a:pt x="837774" y="721959"/>
                  <a:pt x="612118" y="738664"/>
                </a:cubicBezTo>
                <a:cubicBezTo>
                  <a:pt x="386462" y="755369"/>
                  <a:pt x="294206" y="719493"/>
                  <a:pt x="0" y="738664"/>
                </a:cubicBezTo>
                <a:cubicBezTo>
                  <a:pt x="-34484" y="562782"/>
                  <a:pt x="9255" y="513516"/>
                  <a:pt x="0" y="376719"/>
                </a:cubicBezTo>
                <a:cubicBezTo>
                  <a:pt x="-9255" y="239923"/>
                  <a:pt x="27817" y="108342"/>
                  <a:pt x="0" y="0"/>
                </a:cubicBezTo>
                <a:close/>
              </a:path>
            </a:pathLst>
          </a:custGeom>
          <a:solidFill>
            <a:srgbClr val="D3FFFD"/>
          </a:solidFill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543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Então vamos conferir o que já sabemos...  </a:t>
            </a:r>
          </a:p>
        </p:txBody>
      </p:sp>
      <p:pic>
        <p:nvPicPr>
          <p:cNvPr id="43017" name="Picture 1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FF78F31-4BB0-2E06-DEB8-13CFEEA9D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38" y="319088"/>
            <a:ext cx="720725" cy="809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8" name="Picture 7" descr="PR_sugar1">
            <a:extLst>
              <a:ext uri="{FF2B5EF4-FFF2-40B4-BE49-F238E27FC236}">
                <a16:creationId xmlns:a16="http://schemas.microsoft.com/office/drawing/2014/main" id="{B1FE295D-6101-8BA4-3503-706C2FF23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6" t="11067" r="17238" b="13428"/>
          <a:stretch>
            <a:fillRect/>
          </a:stretch>
        </p:blipFill>
        <p:spPr bwMode="auto">
          <a:xfrm>
            <a:off x="5435600" y="4473575"/>
            <a:ext cx="2238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7" descr="PR_sugar1">
            <a:extLst>
              <a:ext uri="{FF2B5EF4-FFF2-40B4-BE49-F238E27FC236}">
                <a16:creationId xmlns:a16="http://schemas.microsoft.com/office/drawing/2014/main" id="{F7713C35-9DFA-F31E-914B-B54B1F8EF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t="10715" r="56317" b="10715"/>
          <a:stretch>
            <a:fillRect/>
          </a:stretch>
        </p:blipFill>
        <p:spPr bwMode="auto">
          <a:xfrm>
            <a:off x="1931988" y="4429125"/>
            <a:ext cx="257175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2874FEE-B88B-C53B-C7CA-AAC5612CCCF5}"/>
              </a:ext>
            </a:extLst>
          </p:cNvPr>
          <p:cNvSpPr/>
          <p:nvPr/>
        </p:nvSpPr>
        <p:spPr>
          <a:xfrm rot="21338273">
            <a:off x="112713" y="5380038"/>
            <a:ext cx="1460500" cy="1517650"/>
          </a:xfrm>
          <a:prstGeom prst="rect">
            <a:avLst/>
          </a:prstGeom>
          <a:solidFill>
            <a:srgbClr val="DCFBE3"/>
          </a:solidFill>
          <a:ln w="12700">
            <a:solidFill>
              <a:srgbClr val="7030A0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altLang="en-US" sz="1323" b="1" i="1" kern="0" dirty="0">
                <a:cs typeface="Calibri" panose="020F0502020204030204" pitchFamily="34" charset="0"/>
              </a:rPr>
              <a:t>Micrococcus</a:t>
            </a:r>
            <a:r>
              <a:rPr lang="pt-BR" altLang="en-US" sz="1323" kern="0" dirty="0">
                <a:cs typeface="Calibri" panose="020F0502020204030204" pitchFamily="34" charset="0"/>
              </a:rPr>
              <a:t>:</a:t>
            </a:r>
            <a:r>
              <a:rPr lang="pt-BR" altLang="en-US" sz="1323" i="1" kern="0" dirty="0">
                <a:cs typeface="Calibri" panose="020F0502020204030204" pitchFamily="34" charset="0"/>
              </a:rPr>
              <a:t> </a:t>
            </a:r>
            <a:r>
              <a:rPr lang="pt-BR" sz="1323" b="1" dirty="0">
                <a:cs typeface="Calibri" panose="020F0502020204030204" pitchFamily="34" charset="0"/>
              </a:rPr>
              <a:t>não  são patogênicos</a:t>
            </a:r>
            <a:r>
              <a:rPr lang="pt-BR" sz="1323" dirty="0">
                <a:cs typeface="Calibri" panose="020F0502020204030204" pitchFamily="34" charset="0"/>
              </a:rPr>
              <a:t>. Estão presentes em vários ambientes e também no corpo humano...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EE088E-CB1B-D1B6-49BD-B21D4CCC3B47}"/>
              </a:ext>
            </a:extLst>
          </p:cNvPr>
          <p:cNvSpPr/>
          <p:nvPr/>
        </p:nvSpPr>
        <p:spPr>
          <a:xfrm>
            <a:off x="2060575" y="1201738"/>
            <a:ext cx="2516188" cy="330200"/>
          </a:xfrm>
          <a:prstGeom prst="rect">
            <a:avLst/>
          </a:prstGeom>
          <a:solidFill>
            <a:srgbClr val="F4ECF1"/>
          </a:solidFill>
          <a:ln w="38100">
            <a:solidFill>
              <a:srgbClr val="7030A0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altLang="en-US" sz="1543" b="1" kern="0" dirty="0">
                <a:cs typeface="Calibri" panose="020F0502020204030204" pitchFamily="34" charset="0"/>
              </a:rPr>
              <a:t>cocos Gram-positivos (CGP)</a:t>
            </a:r>
            <a:endParaRPr lang="pt-BR" altLang="en-US" sz="1543" kern="0" dirty="0"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ADD300-04C3-3FA4-25C2-EEFF5D93FC99}"/>
              </a:ext>
            </a:extLst>
          </p:cNvPr>
          <p:cNvSpPr/>
          <p:nvPr/>
        </p:nvSpPr>
        <p:spPr>
          <a:xfrm rot="20936717">
            <a:off x="11183938" y="1512888"/>
            <a:ext cx="1381125" cy="330200"/>
          </a:xfrm>
          <a:prstGeom prst="rect">
            <a:avLst/>
          </a:prstGeom>
          <a:solidFill>
            <a:srgbClr val="F4ECF1"/>
          </a:solidFill>
          <a:ln w="12700">
            <a:solidFill>
              <a:srgbClr val="7030A0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altLang="en-US" sz="1543" b="1" kern="0" dirty="0">
                <a:cs typeface="Calibri" panose="020F0502020204030204" pitchFamily="34" charset="0"/>
              </a:rPr>
              <a:t>- Catalase +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DC012A-8690-02DF-C4BC-2482E803D8FD}"/>
              </a:ext>
            </a:extLst>
          </p:cNvPr>
          <p:cNvSpPr/>
          <p:nvPr/>
        </p:nvSpPr>
        <p:spPr>
          <a:xfrm rot="386834">
            <a:off x="11215688" y="2120900"/>
            <a:ext cx="1381125" cy="431800"/>
          </a:xfrm>
          <a:prstGeom prst="rect">
            <a:avLst/>
          </a:prstGeom>
          <a:solidFill>
            <a:srgbClr val="F4ECF1"/>
          </a:solidFill>
          <a:ln w="12700">
            <a:solidFill>
              <a:srgbClr val="7030A0"/>
            </a:solidFill>
          </a:ln>
        </p:spPr>
        <p:txBody>
          <a:bodyPr>
            <a:spAutoFit/>
          </a:bodyPr>
          <a:lstStyle/>
          <a:p>
            <a:pPr marL="314982" indent="-314982" algn="just">
              <a:buFontTx/>
              <a:buChar char="-"/>
              <a:defRPr/>
            </a:pPr>
            <a:r>
              <a:rPr lang="pt-BR" altLang="en-US" sz="2205" b="1" kern="0" dirty="0">
                <a:cs typeface="Calibri" panose="020F0502020204030204" pitchFamily="34" charset="0"/>
              </a:rPr>
              <a:t>O/</a:t>
            </a:r>
            <a:r>
              <a:rPr lang="pt-BR" altLang="en-US" sz="2205" b="1" kern="0" dirty="0" err="1">
                <a:cs typeface="Calibri" panose="020F0502020204030204" pitchFamily="34" charset="0"/>
              </a:rPr>
              <a:t>F</a:t>
            </a:r>
            <a:r>
              <a:rPr lang="pt-BR" altLang="en-US" sz="2205" b="1" kern="0" dirty="0">
                <a:cs typeface="Calibri" panose="020F0502020204030204" pitchFamily="34" charset="0"/>
              </a:rPr>
              <a:t>+</a:t>
            </a:r>
            <a:endParaRPr lang="pt-BR" altLang="en-US" sz="2205" kern="0" dirty="0">
              <a:cs typeface="Calibri" panose="020F0502020204030204" pitchFamily="34" charset="0"/>
            </a:endParaRPr>
          </a:p>
        </p:txBody>
      </p:sp>
      <p:cxnSp>
        <p:nvCxnSpPr>
          <p:cNvPr id="43024" name="Straight Connector 6">
            <a:extLst>
              <a:ext uri="{FF2B5EF4-FFF2-40B4-BE49-F238E27FC236}">
                <a16:creationId xmlns:a16="http://schemas.microsoft.com/office/drawing/2014/main" id="{8B394580-0796-BA67-53B6-9EF3E90047E3}"/>
              </a:ext>
            </a:extLst>
          </p:cNvPr>
          <p:cNvCxnSpPr>
            <a:cxnSpLocks noChangeShapeType="1"/>
            <a:endCxn id="20" idx="1"/>
          </p:cNvCxnSpPr>
          <p:nvPr/>
        </p:nvCxnSpPr>
        <p:spPr bwMode="auto">
          <a:xfrm flipV="1">
            <a:off x="10964863" y="1811338"/>
            <a:ext cx="231775" cy="127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25" name="Straight Connector 21">
            <a:extLst>
              <a:ext uri="{FF2B5EF4-FFF2-40B4-BE49-F238E27FC236}">
                <a16:creationId xmlns:a16="http://schemas.microsoft.com/office/drawing/2014/main" id="{1A5723C0-1A05-E840-3517-77F77A8FB767}"/>
              </a:ext>
            </a:extLst>
          </p:cNvPr>
          <p:cNvCxnSpPr>
            <a:cxnSpLocks/>
          </p:cNvCxnSpPr>
          <p:nvPr/>
        </p:nvCxnSpPr>
        <p:spPr bwMode="auto">
          <a:xfrm>
            <a:off x="10939463" y="2201863"/>
            <a:ext cx="271462" cy="317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70" name="Rounded Rectangle 3">
            <a:extLst>
              <a:ext uri="{FF2B5EF4-FFF2-40B4-BE49-F238E27FC236}">
                <a16:creationId xmlns:a16="http://schemas.microsoft.com/office/drawing/2014/main" id="{D5AB762B-A794-7408-9FD4-A51216EA4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138" y="4429125"/>
            <a:ext cx="2698750" cy="2843213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pt-BR" altLang="pt-BR" sz="2646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6FEC4F-E498-85D6-BB73-9D830BE9B37E}"/>
              </a:ext>
            </a:extLst>
          </p:cNvPr>
          <p:cNvSpPr txBox="1"/>
          <p:nvPr/>
        </p:nvSpPr>
        <p:spPr>
          <a:xfrm rot="21281474">
            <a:off x="11109325" y="5281613"/>
            <a:ext cx="1965325" cy="804862"/>
          </a:xfrm>
          <a:custGeom>
            <a:avLst/>
            <a:gdLst>
              <a:gd name="connsiteX0" fmla="*/ 0 w 1782868"/>
              <a:gd name="connsiteY0" fmla="*/ 0 h 738664"/>
              <a:gd name="connsiteX1" fmla="*/ 576461 w 1782868"/>
              <a:gd name="connsiteY1" fmla="*/ 0 h 738664"/>
              <a:gd name="connsiteX2" fmla="*/ 1188579 w 1782868"/>
              <a:gd name="connsiteY2" fmla="*/ 0 h 738664"/>
              <a:gd name="connsiteX3" fmla="*/ 1782868 w 1782868"/>
              <a:gd name="connsiteY3" fmla="*/ 0 h 738664"/>
              <a:gd name="connsiteX4" fmla="*/ 1782868 w 1782868"/>
              <a:gd name="connsiteY4" fmla="*/ 376719 h 738664"/>
              <a:gd name="connsiteX5" fmla="*/ 1782868 w 1782868"/>
              <a:gd name="connsiteY5" fmla="*/ 738664 h 738664"/>
              <a:gd name="connsiteX6" fmla="*/ 1206407 w 1782868"/>
              <a:gd name="connsiteY6" fmla="*/ 738664 h 738664"/>
              <a:gd name="connsiteX7" fmla="*/ 612118 w 1782868"/>
              <a:gd name="connsiteY7" fmla="*/ 738664 h 738664"/>
              <a:gd name="connsiteX8" fmla="*/ 0 w 1782868"/>
              <a:gd name="connsiteY8" fmla="*/ 738664 h 738664"/>
              <a:gd name="connsiteX9" fmla="*/ 0 w 1782868"/>
              <a:gd name="connsiteY9" fmla="*/ 384105 h 738664"/>
              <a:gd name="connsiteX10" fmla="*/ 0 w 1782868"/>
              <a:gd name="connsiteY10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82868" h="738664" fill="none" extrusionOk="0">
                <a:moveTo>
                  <a:pt x="0" y="0"/>
                </a:moveTo>
                <a:cubicBezTo>
                  <a:pt x="241953" y="-64468"/>
                  <a:pt x="449816" y="14525"/>
                  <a:pt x="576461" y="0"/>
                </a:cubicBezTo>
                <a:cubicBezTo>
                  <a:pt x="703106" y="-14525"/>
                  <a:pt x="935507" y="52390"/>
                  <a:pt x="1188579" y="0"/>
                </a:cubicBezTo>
                <a:cubicBezTo>
                  <a:pt x="1441651" y="-52390"/>
                  <a:pt x="1501471" y="560"/>
                  <a:pt x="1782868" y="0"/>
                </a:cubicBezTo>
                <a:cubicBezTo>
                  <a:pt x="1812010" y="118396"/>
                  <a:pt x="1751612" y="210625"/>
                  <a:pt x="1782868" y="376719"/>
                </a:cubicBezTo>
                <a:cubicBezTo>
                  <a:pt x="1814124" y="542813"/>
                  <a:pt x="1748875" y="627636"/>
                  <a:pt x="1782868" y="738664"/>
                </a:cubicBezTo>
                <a:cubicBezTo>
                  <a:pt x="1526167" y="749807"/>
                  <a:pt x="1483327" y="705947"/>
                  <a:pt x="1206407" y="738664"/>
                </a:cubicBezTo>
                <a:cubicBezTo>
                  <a:pt x="929487" y="771381"/>
                  <a:pt x="771101" y="706535"/>
                  <a:pt x="612118" y="738664"/>
                </a:cubicBezTo>
                <a:cubicBezTo>
                  <a:pt x="453135" y="770793"/>
                  <a:pt x="171156" y="730901"/>
                  <a:pt x="0" y="738664"/>
                </a:cubicBezTo>
                <a:cubicBezTo>
                  <a:pt x="-12508" y="645333"/>
                  <a:pt x="18624" y="517798"/>
                  <a:pt x="0" y="384105"/>
                </a:cubicBezTo>
                <a:cubicBezTo>
                  <a:pt x="-18624" y="250412"/>
                  <a:pt x="3433" y="161975"/>
                  <a:pt x="0" y="0"/>
                </a:cubicBezTo>
                <a:close/>
              </a:path>
              <a:path w="1782868" h="738664" stroke="0" extrusionOk="0">
                <a:moveTo>
                  <a:pt x="0" y="0"/>
                </a:moveTo>
                <a:cubicBezTo>
                  <a:pt x="133636" y="-46191"/>
                  <a:pt x="334513" y="58084"/>
                  <a:pt x="612118" y="0"/>
                </a:cubicBezTo>
                <a:cubicBezTo>
                  <a:pt x="889723" y="-58084"/>
                  <a:pt x="899217" y="37178"/>
                  <a:pt x="1170750" y="0"/>
                </a:cubicBezTo>
                <a:cubicBezTo>
                  <a:pt x="1442283" y="-37178"/>
                  <a:pt x="1553517" y="70668"/>
                  <a:pt x="1782868" y="0"/>
                </a:cubicBezTo>
                <a:cubicBezTo>
                  <a:pt x="1792043" y="183570"/>
                  <a:pt x="1776878" y="245921"/>
                  <a:pt x="1782868" y="384105"/>
                </a:cubicBezTo>
                <a:cubicBezTo>
                  <a:pt x="1788858" y="522290"/>
                  <a:pt x="1745674" y="570663"/>
                  <a:pt x="1782868" y="738664"/>
                </a:cubicBezTo>
                <a:cubicBezTo>
                  <a:pt x="1493372" y="779099"/>
                  <a:pt x="1425628" y="715779"/>
                  <a:pt x="1188579" y="738664"/>
                </a:cubicBezTo>
                <a:cubicBezTo>
                  <a:pt x="951530" y="761549"/>
                  <a:pt x="837774" y="721959"/>
                  <a:pt x="612118" y="738664"/>
                </a:cubicBezTo>
                <a:cubicBezTo>
                  <a:pt x="386462" y="755369"/>
                  <a:pt x="294206" y="719493"/>
                  <a:pt x="0" y="738664"/>
                </a:cubicBezTo>
                <a:cubicBezTo>
                  <a:pt x="-34484" y="562782"/>
                  <a:pt x="9255" y="513516"/>
                  <a:pt x="0" y="376719"/>
                </a:cubicBezTo>
                <a:cubicBezTo>
                  <a:pt x="-9255" y="239923"/>
                  <a:pt x="27817" y="108342"/>
                  <a:pt x="0" y="0"/>
                </a:cubicBezTo>
                <a:close/>
              </a:path>
            </a:pathLst>
          </a:custGeom>
          <a:solidFill>
            <a:srgbClr val="D3FFFD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543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Vamos prosseguir analisando os </a:t>
            </a:r>
            <a:r>
              <a:rPr lang="pt-BR" sz="1543" i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Staphylococcus</a:t>
            </a:r>
            <a:r>
              <a:rPr lang="pt-BR" sz="1543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 ...  </a:t>
            </a:r>
          </a:p>
        </p:txBody>
      </p:sp>
      <p:pic>
        <p:nvPicPr>
          <p:cNvPr id="43028" name="Picture 2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29F49EE-BA90-BBC0-91F3-3D723224C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3901" flipH="1">
            <a:off x="11601450" y="6138863"/>
            <a:ext cx="742950" cy="809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menina">
            <a:hlinkClick r:id="rId2"/>
            <a:extLst>
              <a:ext uri="{FF2B5EF4-FFF2-40B4-BE49-F238E27FC236}">
                <a16:creationId xmlns:a16="http://schemas.microsoft.com/office/drawing/2014/main" id="{6B350081-F82A-7214-5C08-08F7ACCBF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304925"/>
            <a:ext cx="1317625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16">
            <a:extLst>
              <a:ext uri="{FF2B5EF4-FFF2-40B4-BE49-F238E27FC236}">
                <a16:creationId xmlns:a16="http://schemas.microsoft.com/office/drawing/2014/main" id="{E60A4356-145F-4846-78CB-912748C44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7763" y="884238"/>
            <a:ext cx="8053387" cy="5878512"/>
          </a:xfrm>
          <a:prstGeom prst="rect">
            <a:avLst/>
          </a:prstGeom>
          <a:solidFill>
            <a:srgbClr val="E2E8F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1600" b="1" dirty="0">
                <a:latin typeface="+mn-lt"/>
              </a:rPr>
              <a:t>1. </a:t>
            </a:r>
            <a:r>
              <a:rPr lang="pt-BR" altLang="en-US" sz="1600" dirty="0">
                <a:latin typeface="+mn-lt"/>
              </a:rPr>
              <a:t>Introdução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1600" dirty="0">
                <a:latin typeface="+mn-lt"/>
              </a:rPr>
              <a:t>	- Importância do diagnostico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1600" dirty="0">
                <a:latin typeface="+mn-lt"/>
              </a:rPr>
              <a:t>	- Comunicação entre médico e laboratório</a:t>
            </a: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pt-BR" altLang="en-US" sz="1200" b="1" dirty="0">
              <a:latin typeface="+mn-lt"/>
            </a:endParaRP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1600" b="1" dirty="0">
                <a:latin typeface="+mn-lt"/>
              </a:rPr>
              <a:t>2</a:t>
            </a:r>
            <a:r>
              <a:rPr lang="pt-BR" altLang="en-US" sz="1600" dirty="0">
                <a:latin typeface="+mn-lt"/>
              </a:rPr>
              <a:t>. Etapas do Diagnóstico</a:t>
            </a: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1600" dirty="0">
                <a:latin typeface="+mn-lt"/>
              </a:rPr>
              <a:t> 	1. Coleta da amostra, acondicionamento e Identificação </a:t>
            </a: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1600" dirty="0">
                <a:latin typeface="+mn-lt"/>
              </a:rPr>
              <a:t>	2. Coloração e microscopia</a:t>
            </a: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1600" dirty="0">
                <a:latin typeface="+mn-lt"/>
              </a:rPr>
              <a:t>	3. Cultivo e obtenção de colônias isoladas de bactérias – Meios de cultura empregados </a:t>
            </a: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1600" dirty="0">
                <a:latin typeface="+mn-lt"/>
              </a:rPr>
              <a:t>	4. </a:t>
            </a:r>
            <a:r>
              <a:rPr lang="pt-BR" altLang="en-US" sz="1600" dirty="0">
                <a:solidFill>
                  <a:srgbClr val="000000"/>
                </a:solidFill>
                <a:latin typeface="+mn-lt"/>
              </a:rPr>
              <a:t>Provas Bioquímicas, para: Identificação do Gênero e da Espécie bacteriana</a:t>
            </a: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1600" dirty="0">
                <a:solidFill>
                  <a:srgbClr val="000000"/>
                </a:solidFill>
                <a:latin typeface="+mn-lt"/>
              </a:rPr>
              <a:t>	5.</a:t>
            </a:r>
            <a:r>
              <a:rPr lang="pt-BR" altLang="en-US" sz="16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pt-BR" altLang="en-US" sz="1600" dirty="0">
                <a:solidFill>
                  <a:srgbClr val="000000"/>
                </a:solidFill>
                <a:latin typeface="+mn-lt"/>
              </a:rPr>
              <a:t>Provas</a:t>
            </a:r>
            <a:r>
              <a:rPr lang="pt-BR" altLang="en-US" sz="16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pt-BR" altLang="en-US" sz="1600" dirty="0">
                <a:solidFill>
                  <a:srgbClr val="000000"/>
                </a:solidFill>
                <a:latin typeface="+mn-lt"/>
              </a:rPr>
              <a:t>Sorológicas empregadas no diagnóstico microbiológico (Embasamento)</a:t>
            </a: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1600" dirty="0">
                <a:solidFill>
                  <a:srgbClr val="000000"/>
                </a:solidFill>
                <a:latin typeface="+mn-lt"/>
              </a:rPr>
              <a:t>	6. </a:t>
            </a:r>
            <a:r>
              <a:rPr lang="pt-BR" altLang="en-US" sz="1600" b="1" dirty="0">
                <a:solidFill>
                  <a:srgbClr val="000000"/>
                </a:solidFill>
                <a:latin typeface="+mn-lt"/>
              </a:rPr>
              <a:t>Antibiograma e </a:t>
            </a:r>
            <a:r>
              <a:rPr lang="pt-BR" altLang="en-US" sz="1600" b="1" dirty="0" err="1">
                <a:solidFill>
                  <a:srgbClr val="000000"/>
                </a:solidFill>
                <a:latin typeface="+mn-lt"/>
              </a:rPr>
              <a:t>MIC</a:t>
            </a:r>
            <a:endParaRPr lang="pt-BR" altLang="en-US" sz="1600" b="1" dirty="0">
              <a:solidFill>
                <a:srgbClr val="000000"/>
              </a:solidFill>
              <a:latin typeface="+mn-lt"/>
            </a:endParaRP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pt-BR" altLang="en-US" sz="1200" b="1" dirty="0">
              <a:solidFill>
                <a:srgbClr val="000000"/>
              </a:solidFill>
              <a:latin typeface="+mn-lt"/>
            </a:endParaRP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1600" b="1" dirty="0">
                <a:solidFill>
                  <a:srgbClr val="000000"/>
                </a:solidFill>
                <a:latin typeface="+mn-lt"/>
              </a:rPr>
              <a:t>3. </a:t>
            </a:r>
            <a:r>
              <a:rPr lang="pt-BR" altLang="en-US" sz="1600" dirty="0">
                <a:solidFill>
                  <a:srgbClr val="000000"/>
                </a:solidFill>
                <a:latin typeface="+mn-lt"/>
              </a:rPr>
              <a:t>Testes que empregam a Biologia Molecular:</a:t>
            </a: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1600" dirty="0">
                <a:solidFill>
                  <a:srgbClr val="000000"/>
                </a:solidFill>
                <a:latin typeface="+mn-lt"/>
              </a:rPr>
              <a:t>	- PCR e Aplicações desta técnica </a:t>
            </a: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1600" dirty="0">
                <a:solidFill>
                  <a:srgbClr val="000000"/>
                </a:solidFill>
                <a:latin typeface="+mn-lt"/>
              </a:rPr>
              <a:t>	</a:t>
            </a:r>
            <a:r>
              <a:rPr lang="pt-BR" altLang="en-US" sz="1600" dirty="0">
                <a:solidFill>
                  <a:srgbClr val="000000"/>
                </a:solidFill>
              </a:rPr>
              <a:t>- Sequenciamento de DNA seguido do Alinhamento das Sequencias</a:t>
            </a: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pt-BR" altLang="en-US" sz="1200" b="1" dirty="0">
              <a:solidFill>
                <a:srgbClr val="000000"/>
              </a:solidFill>
              <a:latin typeface="+mn-lt"/>
            </a:endParaRP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1600" b="1" dirty="0">
                <a:solidFill>
                  <a:srgbClr val="000000"/>
                </a:solidFill>
                <a:latin typeface="+mn-lt"/>
              </a:rPr>
              <a:t>4</a:t>
            </a:r>
            <a:r>
              <a:rPr lang="pt-BR" altLang="en-US" sz="1600" dirty="0">
                <a:solidFill>
                  <a:srgbClr val="000000"/>
                </a:solidFill>
                <a:latin typeface="+mn-lt"/>
              </a:rPr>
              <a:t>. Diagnóstico Automático:</a:t>
            </a: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1600" dirty="0">
                <a:solidFill>
                  <a:srgbClr val="000000"/>
                </a:solidFill>
                <a:latin typeface="+mn-lt"/>
              </a:rPr>
              <a:t>	- de bactérias</a:t>
            </a: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1600" dirty="0">
                <a:solidFill>
                  <a:srgbClr val="000000"/>
                </a:solidFill>
                <a:latin typeface="+mn-lt"/>
              </a:rPr>
              <a:t>	- de Antígenos bacterianos</a:t>
            </a: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pt-BR" altLang="en-US" sz="1200" b="1" dirty="0">
              <a:solidFill>
                <a:srgbClr val="000000"/>
              </a:solidFill>
              <a:latin typeface="+mn-lt"/>
            </a:endParaRP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1600" b="1" dirty="0">
                <a:solidFill>
                  <a:srgbClr val="000000"/>
                </a:solidFill>
                <a:latin typeface="+mn-lt"/>
              </a:rPr>
              <a:t>5</a:t>
            </a:r>
            <a:r>
              <a:rPr lang="pt-BR" altLang="en-US" sz="1600" dirty="0">
                <a:solidFill>
                  <a:srgbClr val="000000"/>
                </a:solidFill>
                <a:latin typeface="+mn-lt"/>
              </a:rPr>
              <a:t>. Tratamento de infecções bacterianas</a:t>
            </a: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pt-BR" altLang="en-US" sz="1200" b="1" dirty="0">
              <a:solidFill>
                <a:srgbClr val="000000"/>
              </a:solidFill>
              <a:latin typeface="+mn-lt"/>
            </a:endParaRP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1600" b="1" dirty="0">
                <a:solidFill>
                  <a:srgbClr val="000000"/>
                </a:solidFill>
                <a:latin typeface="+mn-lt"/>
              </a:rPr>
              <a:t>6. </a:t>
            </a:r>
            <a:r>
              <a:rPr lang="pt-BR" altLang="en-US" sz="1600" dirty="0">
                <a:solidFill>
                  <a:srgbClr val="000000"/>
                </a:solidFill>
                <a:latin typeface="+mn-lt"/>
              </a:rPr>
              <a:t>Prevenção</a:t>
            </a:r>
            <a:endParaRPr lang="pt-BR" altLang="en-US" sz="1600" b="1" dirty="0">
              <a:solidFill>
                <a:srgbClr val="000000"/>
              </a:solidFill>
              <a:latin typeface="+mn-lt"/>
            </a:endParaRP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pt-BR" altLang="en-US" sz="1200" b="1" dirty="0">
              <a:solidFill>
                <a:srgbClr val="000000"/>
              </a:solidFill>
              <a:latin typeface="+mn-lt"/>
            </a:endParaRPr>
          </a:p>
          <a:p>
            <a:pPr marL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1600" b="1" dirty="0">
                <a:solidFill>
                  <a:srgbClr val="000000"/>
                </a:solidFill>
                <a:latin typeface="+mn-lt"/>
              </a:rPr>
              <a:t>7. </a:t>
            </a:r>
            <a:r>
              <a:rPr lang="pt-BR" altLang="en-US" sz="1600" dirty="0">
                <a:solidFill>
                  <a:srgbClr val="000000"/>
                </a:solidFill>
                <a:latin typeface="+mn-lt"/>
              </a:rPr>
              <a:t>Questões para revisão 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6E382D3F-111C-6027-E2D9-5B123522F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54838"/>
            <a:ext cx="2132013" cy="5667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1544" b="1" i="1" dirty="0"/>
              <a:t>Elisabete José Vicente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en-US" sz="1544" b="1" dirty="0" err="1"/>
              <a:t>bevicent@usp.br</a:t>
            </a:r>
            <a:endParaRPr lang="pt-BR" altLang="en-US" sz="1544" b="1" dirty="0"/>
          </a:p>
        </p:txBody>
      </p:sp>
      <p:pic>
        <p:nvPicPr>
          <p:cNvPr id="16388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67FBDA-2499-4DF6-3626-2AABBD5E4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EF96ED00-9158-4005-2D46-6463667C7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8238" y="241300"/>
            <a:ext cx="8121650" cy="461963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29AD7B74-FB63-52BF-2D08-B36F2559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071563"/>
            <a:ext cx="9964738" cy="62134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lIns="0" tIns="28440" rIns="0" bIns="0"/>
          <a:lstStyle>
            <a:lvl1pPr indent="104775"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100000"/>
              <a:defRPr/>
            </a:pPr>
            <a:r>
              <a:rPr lang="pt-BR" altLang="en-US" sz="2000" b="1" dirty="0">
                <a:solidFill>
                  <a:srgbClr val="000000"/>
                </a:solidFill>
              </a:rPr>
              <a:t> 5.  Provas sorológicas empregadas no diagnóstico microbiológico</a:t>
            </a:r>
            <a:endParaRPr lang="pt-BR" altLang="en-US" sz="1600" b="1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2400" b="1" dirty="0">
              <a:solidFill>
                <a:srgbClr val="000000"/>
              </a:solidFill>
            </a:endParaRPr>
          </a:p>
          <a:p>
            <a:pPr indent="103188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b="1" dirty="0">
              <a:solidFill>
                <a:srgbClr val="000000"/>
              </a:solidFill>
            </a:endParaRPr>
          </a:p>
          <a:p>
            <a:pPr indent="103188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b="1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r>
              <a:rPr lang="pt-BR" altLang="en-US" b="1" dirty="0">
                <a:solidFill>
                  <a:srgbClr val="000000"/>
                </a:solidFill>
              </a:rPr>
              <a:t>	</a:t>
            </a: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r>
              <a:rPr lang="pt-BR" altLang="en-US" b="1" dirty="0">
                <a:solidFill>
                  <a:srgbClr val="000000"/>
                </a:solidFill>
              </a:rPr>
              <a:t>	</a:t>
            </a: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2400" b="1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1200" b="1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b="1" dirty="0">
              <a:solidFill>
                <a:srgbClr val="000000"/>
              </a:solidFill>
            </a:endParaRPr>
          </a:p>
        </p:txBody>
      </p:sp>
      <p:pic>
        <p:nvPicPr>
          <p:cNvPr id="44035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B2715DD-307F-ADE7-E776-BF5F39C2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C5D43957-AE67-5553-1917-7AFC51D78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813" y="0"/>
            <a:ext cx="8121650" cy="338138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A1E25C9F-AA78-1514-0A00-9021E3A86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788" y="407988"/>
            <a:ext cx="395605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2. Etapas do diagnóstico: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F97072B7-C8EE-148B-232C-3E1141854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971550"/>
            <a:ext cx="10171113" cy="649128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lIns="0" tIns="28440" rIns="0" bIns="0"/>
          <a:lstStyle>
            <a:lvl1pPr indent="104775"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100000"/>
              <a:defRPr/>
            </a:pPr>
            <a:r>
              <a:rPr lang="pt-BR" altLang="en-US" sz="2000" b="1" dirty="0">
                <a:solidFill>
                  <a:srgbClr val="000000"/>
                </a:solidFill>
              </a:rPr>
              <a:t> 5.  Provas sorológicas empregadas no diagnóstico microbiológico </a:t>
            </a:r>
            <a:r>
              <a:rPr lang="pt-BR" altLang="en-US" sz="2000" dirty="0">
                <a:solidFill>
                  <a:srgbClr val="000000"/>
                </a:solidFill>
              </a:rPr>
              <a:t>(Embasamento)                                                                                          </a:t>
            </a:r>
            <a:endParaRPr lang="pt-BR" altLang="en-US" sz="2000" b="1" dirty="0">
              <a:solidFill>
                <a:srgbClr val="000000"/>
              </a:solidFill>
            </a:endParaRPr>
          </a:p>
          <a:p>
            <a:pPr marL="288000" indent="103188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pt-BR" altLang="en-US" sz="1600" b="1" dirty="0">
                <a:solidFill>
                  <a:srgbClr val="000000"/>
                </a:solidFill>
              </a:rPr>
              <a:t>Aglutinação e Precipitação</a:t>
            </a: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1600" b="1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2400" b="1" dirty="0">
              <a:solidFill>
                <a:srgbClr val="000000"/>
              </a:solidFill>
            </a:endParaRPr>
          </a:p>
          <a:p>
            <a:pPr indent="103188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b="1" dirty="0">
              <a:solidFill>
                <a:srgbClr val="000000"/>
              </a:solidFill>
            </a:endParaRPr>
          </a:p>
          <a:p>
            <a:pPr indent="103188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1600" b="1" dirty="0">
              <a:solidFill>
                <a:srgbClr val="000000"/>
              </a:solidFill>
            </a:endParaRPr>
          </a:p>
          <a:p>
            <a:pPr marL="288000" indent="103188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pt-BR" altLang="en-US" sz="1600" b="1" dirty="0">
                <a:solidFill>
                  <a:srgbClr val="000000"/>
                </a:solidFill>
              </a:rPr>
              <a:t>ELISA (</a:t>
            </a:r>
            <a:r>
              <a:rPr lang="pt-BR" altLang="en-US" sz="1600" b="1" dirty="0" err="1">
                <a:solidFill>
                  <a:srgbClr val="000000"/>
                </a:solidFill>
              </a:rPr>
              <a:t>Enzyme-linked</a:t>
            </a:r>
            <a:r>
              <a:rPr lang="pt-BR" altLang="en-US" sz="1600" b="1" dirty="0">
                <a:solidFill>
                  <a:srgbClr val="000000"/>
                </a:solidFill>
              </a:rPr>
              <a:t> </a:t>
            </a:r>
            <a:r>
              <a:rPr lang="pt-BR" altLang="en-US" sz="1600" b="1" dirty="0" err="1">
                <a:solidFill>
                  <a:srgbClr val="000000"/>
                </a:solidFill>
              </a:rPr>
              <a:t>Immunosorbent</a:t>
            </a:r>
            <a:r>
              <a:rPr lang="pt-BR" altLang="en-US" sz="1600" b="1" dirty="0">
                <a:solidFill>
                  <a:srgbClr val="000000"/>
                </a:solidFill>
              </a:rPr>
              <a:t> </a:t>
            </a:r>
            <a:r>
              <a:rPr lang="pt-BR" altLang="en-US" sz="1600" b="1" dirty="0" err="1">
                <a:solidFill>
                  <a:srgbClr val="000000"/>
                </a:solidFill>
              </a:rPr>
              <a:t>Assay</a:t>
            </a:r>
            <a:r>
              <a:rPr lang="pt-BR" altLang="en-US" sz="1600" b="1" dirty="0">
                <a:solidFill>
                  <a:srgbClr val="000000"/>
                </a:solidFill>
              </a:rPr>
              <a:t>)</a:t>
            </a: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r>
              <a:rPr lang="pt-BR" altLang="en-US" b="1" dirty="0">
                <a:solidFill>
                  <a:srgbClr val="000000"/>
                </a:solidFill>
              </a:rPr>
              <a:t>	</a:t>
            </a: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r>
              <a:rPr lang="pt-BR" altLang="en-US" b="1" dirty="0">
                <a:solidFill>
                  <a:srgbClr val="000000"/>
                </a:solidFill>
              </a:rPr>
              <a:t>	</a:t>
            </a: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2400" b="1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1200" b="1" dirty="0">
              <a:solidFill>
                <a:srgbClr val="000000"/>
              </a:solidFill>
            </a:endParaRPr>
          </a:p>
          <a:p>
            <a:pPr marL="288000" indent="103188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pt-BR" altLang="en-US" b="1" dirty="0">
                <a:solidFill>
                  <a:srgbClr val="000000"/>
                </a:solidFill>
              </a:rPr>
              <a:t>Pesquisa de hipersensibilidade tardia</a:t>
            </a: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b="1" dirty="0">
              <a:solidFill>
                <a:srgbClr val="000000"/>
              </a:solidFill>
            </a:endParaRPr>
          </a:p>
        </p:txBody>
      </p:sp>
      <p:pic>
        <p:nvPicPr>
          <p:cNvPr id="80899" name="Picture 4">
            <a:extLst>
              <a:ext uri="{FF2B5EF4-FFF2-40B4-BE49-F238E27FC236}">
                <a16:creationId xmlns:a16="http://schemas.microsoft.com/office/drawing/2014/main" id="{54944016-F977-2F38-8115-11B485160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8" y="3663950"/>
            <a:ext cx="4014787" cy="1998663"/>
          </a:xfrm>
          <a:prstGeom prst="rect">
            <a:avLst/>
          </a:prstGeom>
          <a:noFill/>
          <a:ln w="9525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900" name="Picture 5">
            <a:extLst>
              <a:ext uri="{FF2B5EF4-FFF2-40B4-BE49-F238E27FC236}">
                <a16:creationId xmlns:a16="http://schemas.microsoft.com/office/drawing/2014/main" id="{84723CC1-9533-3791-C753-D4B0F2BEB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5"/>
          <a:stretch>
            <a:fillRect/>
          </a:stretch>
        </p:blipFill>
        <p:spPr bwMode="auto">
          <a:xfrm>
            <a:off x="4891088" y="1354138"/>
            <a:ext cx="4014787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83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901" name="Picture 6">
            <a:extLst>
              <a:ext uri="{FF2B5EF4-FFF2-40B4-BE49-F238E27FC236}">
                <a16:creationId xmlns:a16="http://schemas.microsoft.com/office/drawing/2014/main" id="{B501C25A-B922-A3F2-074F-A327EA817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5938838"/>
            <a:ext cx="190500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902" name="Picture 7">
            <a:extLst>
              <a:ext uri="{FF2B5EF4-FFF2-40B4-BE49-F238E27FC236}">
                <a16:creationId xmlns:a16="http://schemas.microsoft.com/office/drawing/2014/main" id="{C4D4612C-6DB9-CE4F-C2DB-3D96B082D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8" y="5975350"/>
            <a:ext cx="3340100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903" name="Text Box 8">
            <a:extLst>
              <a:ext uri="{FF2B5EF4-FFF2-40B4-BE49-F238E27FC236}">
                <a16:creationId xmlns:a16="http://schemas.microsoft.com/office/drawing/2014/main" id="{88CB44AA-6D5C-4DEE-078A-2B5C23032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5663" y="3822700"/>
            <a:ext cx="3887787" cy="7493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/>
          <a:lstStyle>
            <a:lvl1pPr indent="1047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93000"/>
              </a:lnSpc>
              <a:spcBef>
                <a:spcPts val="1425"/>
              </a:spcBef>
              <a:buSzPct val="100000"/>
              <a:buFont typeface="Times New Roman" panose="02020603050405020304" pitchFamily="18" charset="0"/>
              <a:buNone/>
            </a:pPr>
            <a:r>
              <a:rPr lang="pt-BR" altLang="en-US" sz="16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Ensaio Imunoenzimático: uma enzima é covalentemente ligada a um anticorpo específico que reconhece um antígeno alvo. Caso ocorra esse reconhecimento, a enzima irá reagir com um substrato incolor para produzir um produto colorido</a:t>
            </a:r>
          </a:p>
          <a:p>
            <a:pPr algn="just" eaLnBrk="1" hangingPunct="1">
              <a:lnSpc>
                <a:spcPct val="93000"/>
              </a:lnSpc>
              <a:spcBef>
                <a:spcPts val="1425"/>
              </a:spcBef>
              <a:buSzPct val="100000"/>
              <a:buFont typeface="Times New Roman" panose="02020603050405020304" pitchFamily="18" charset="0"/>
              <a:buNone/>
            </a:pPr>
            <a:endParaRPr lang="pt-BR" altLang="en-US" sz="16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just" eaLnBrk="1" hangingPunct="1">
              <a:lnSpc>
                <a:spcPct val="93000"/>
              </a:lnSpc>
              <a:spcBef>
                <a:spcPts val="1425"/>
              </a:spcBef>
              <a:buSzPct val="100000"/>
              <a:buFont typeface="Times New Roman" panose="02020603050405020304" pitchFamily="18" charset="0"/>
              <a:buNone/>
            </a:pPr>
            <a:endParaRPr lang="pt-BR" altLang="en-US" sz="16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just" eaLnBrk="1" hangingPunct="1">
              <a:lnSpc>
                <a:spcPct val="93000"/>
              </a:lnSpc>
              <a:spcBef>
                <a:spcPts val="1425"/>
              </a:spcBef>
              <a:buSzPct val="100000"/>
              <a:buFont typeface="Times New Roman" panose="02020603050405020304" pitchFamily="18" charset="0"/>
              <a:buNone/>
            </a:pPr>
            <a:endParaRPr lang="pt-BR" altLang="en-US" sz="16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just" eaLnBrk="1" hangingPunct="1">
              <a:lnSpc>
                <a:spcPct val="93000"/>
              </a:lnSpc>
              <a:spcBef>
                <a:spcPts val="1425"/>
              </a:spcBef>
              <a:buSzPct val="100000"/>
              <a:buFont typeface="Times New Roman" panose="02020603050405020304" pitchFamily="18" charset="0"/>
              <a:buNone/>
            </a:pPr>
            <a:endParaRPr lang="pt-BR" altLang="en-US" sz="16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80904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27B5653-F368-EF85-4280-621AB7C13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2FBF7E7C-17DC-428F-6809-7BC204371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813" y="0"/>
            <a:ext cx="8121650" cy="338138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3DC44849-8DE0-3127-B10B-C6044C8E9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788" y="407988"/>
            <a:ext cx="395605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2. Etapas do diagnóstico: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>
            <a:extLst>
              <a:ext uri="{FF2B5EF4-FFF2-40B4-BE49-F238E27FC236}">
                <a16:creationId xmlns:a16="http://schemas.microsoft.com/office/drawing/2014/main" id="{FEF06741-2A6E-B90E-68E2-4C2AE43AB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563" y="688975"/>
            <a:ext cx="90709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924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buSzPct val="100000"/>
            </a:pPr>
            <a:r>
              <a:rPr lang="pt-BR" altLang="en-US" sz="4400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ELISA </a:t>
            </a:r>
            <a:br>
              <a:rPr lang="pt-BR" altLang="en-US" sz="4400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</a:br>
            <a:r>
              <a:rPr lang="pt-BR" altLang="en-US" sz="2000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(Enzyme-linked Immunosorbent Assay)</a:t>
            </a:r>
            <a:br>
              <a:rPr lang="pt-BR" altLang="en-US" sz="2000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</a:br>
            <a:endParaRPr lang="pt-BR" altLang="en-US" sz="2000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2290" name="Text Box 2">
            <a:extLst>
              <a:ext uri="{FF2B5EF4-FFF2-40B4-BE49-F238E27FC236}">
                <a16:creationId xmlns:a16="http://schemas.microsoft.com/office/drawing/2014/main" id="{7B383720-A659-344E-BBBC-278BD66B6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938" y="1951038"/>
            <a:ext cx="9231312" cy="510698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lIns="0" tIns="28440" rIns="0" bIns="0"/>
          <a:lstStyle>
            <a:lvl1pPr marL="104775"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r>
              <a:rPr lang="pt-BR" altLang="en-US" dirty="0">
                <a:solidFill>
                  <a:srgbClr val="000000"/>
                </a:solidFill>
              </a:rPr>
              <a:t>O </a:t>
            </a:r>
            <a:r>
              <a:rPr lang="pt-BR" altLang="en-US" b="1" dirty="0">
                <a:solidFill>
                  <a:srgbClr val="000000"/>
                </a:solidFill>
              </a:rPr>
              <a:t>ELISA</a:t>
            </a:r>
            <a:r>
              <a:rPr lang="pt-BR" altLang="en-US" dirty="0">
                <a:solidFill>
                  <a:srgbClr val="000000"/>
                </a:solidFill>
              </a:rPr>
              <a:t> é uma técnica </a:t>
            </a:r>
            <a:r>
              <a:rPr lang="pt-BR" altLang="en-US" b="1" dirty="0" err="1">
                <a:solidFill>
                  <a:srgbClr val="000000"/>
                </a:solidFill>
              </a:rPr>
              <a:t>imuno-enzimática</a:t>
            </a:r>
            <a:r>
              <a:rPr lang="pt-BR" altLang="en-US" dirty="0">
                <a:solidFill>
                  <a:srgbClr val="000000"/>
                </a:solidFill>
              </a:rPr>
              <a:t> (também considerada sorológica) de</a:t>
            </a:r>
          </a:p>
          <a:p>
            <a:pPr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r>
              <a:rPr lang="pt-BR" altLang="en-US" dirty="0">
                <a:solidFill>
                  <a:srgbClr val="000000"/>
                </a:solidFill>
              </a:rPr>
              <a:t>     grande valor diagnóstico, muito empregada nos dias atuais, </a:t>
            </a:r>
          </a:p>
          <a:p>
            <a:pPr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r>
              <a:rPr lang="pt-BR" altLang="en-US" dirty="0">
                <a:solidFill>
                  <a:srgbClr val="000000"/>
                </a:solidFill>
              </a:rPr>
              <a:t>     que pode ser usada para dosagem de  Anticorpos no soro do paciente,     	particularmente importante quando </a:t>
            </a:r>
          </a:p>
          <a:p>
            <a:pPr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endParaRPr lang="pt-BR" altLang="en-US" dirty="0">
              <a:solidFill>
                <a:srgbClr val="000000"/>
              </a:solidFill>
            </a:endParaRPr>
          </a:p>
          <a:p>
            <a:pPr marL="103188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pt-BR" altLang="en-US" b="1" dirty="0">
                <a:solidFill>
                  <a:srgbClr val="000000"/>
                </a:solidFill>
              </a:rPr>
              <a:t> Pesquisa de bactérias não cultiváveis in vitro</a:t>
            </a:r>
            <a:r>
              <a:rPr lang="pt-BR" altLang="en-US" dirty="0">
                <a:solidFill>
                  <a:srgbClr val="000000"/>
                </a:solidFill>
              </a:rPr>
              <a:t>, como: </a:t>
            </a:r>
          </a:p>
          <a:p>
            <a:pPr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r>
              <a:rPr lang="pt-BR" altLang="en-US" dirty="0">
                <a:solidFill>
                  <a:srgbClr val="000000"/>
                </a:solidFill>
              </a:rPr>
              <a:t>	- </a:t>
            </a:r>
            <a:r>
              <a:rPr lang="pt-BR" altLang="en-US" dirty="0" err="1">
                <a:solidFill>
                  <a:srgbClr val="22228B"/>
                </a:solidFill>
              </a:rPr>
              <a:t>Riquétsias</a:t>
            </a:r>
            <a:r>
              <a:rPr lang="pt-BR" altLang="en-US" dirty="0">
                <a:solidFill>
                  <a:srgbClr val="000000"/>
                </a:solidFill>
              </a:rPr>
              <a:t>,</a:t>
            </a:r>
          </a:p>
          <a:p>
            <a:pPr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r>
              <a:rPr lang="pt-BR" altLang="en-US" dirty="0">
                <a:solidFill>
                  <a:srgbClr val="000000"/>
                </a:solidFill>
              </a:rPr>
              <a:t>	- Algumas </a:t>
            </a:r>
            <a:r>
              <a:rPr lang="pt-BR" altLang="en-US" dirty="0">
                <a:solidFill>
                  <a:srgbClr val="22228B"/>
                </a:solidFill>
              </a:rPr>
              <a:t>bactérias que causam DST</a:t>
            </a:r>
          </a:p>
          <a:p>
            <a:pPr algn="just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r>
              <a:rPr lang="pt-BR" altLang="en-US" dirty="0">
                <a:solidFill>
                  <a:srgbClr val="000000"/>
                </a:solidFill>
              </a:rPr>
              <a:t>      Para esta finalidade, é necessário que o nível de anticorpos específicos seja dosada   	 no inicio e, após duas semanas da doença, para se verificar a ocorrência de   	 	 	 aumento nos títulos séricos.</a:t>
            </a:r>
          </a:p>
          <a:p>
            <a:pPr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endParaRPr lang="pt-BR" altLang="en-US" dirty="0">
              <a:solidFill>
                <a:srgbClr val="000000"/>
              </a:solidFill>
            </a:endParaRPr>
          </a:p>
          <a:p>
            <a:pPr marL="103188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pt-BR" altLang="en-US" dirty="0">
                <a:solidFill>
                  <a:srgbClr val="22228B"/>
                </a:solidFill>
              </a:rPr>
              <a:t> Exotoxinas  microbianas </a:t>
            </a:r>
            <a:r>
              <a:rPr lang="pt-BR" altLang="en-US" dirty="0">
                <a:solidFill>
                  <a:srgbClr val="000000"/>
                </a:solidFill>
              </a:rPr>
              <a:t>circulantes no sangue e soro do paciente.</a:t>
            </a:r>
          </a:p>
          <a:p>
            <a:pPr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endParaRPr lang="pt-BR" altLang="en-US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endParaRPr lang="pt-BR" altLang="en-US" dirty="0">
              <a:solidFill>
                <a:srgbClr val="000000"/>
              </a:solidFill>
            </a:endParaRPr>
          </a:p>
        </p:txBody>
      </p:sp>
      <p:pic>
        <p:nvPicPr>
          <p:cNvPr id="46083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8DB913B-A234-A22A-617A-1DAF51BFD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24D88DAB-C887-7FFD-AEB0-DCC8B1F36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688" y="46038"/>
            <a:ext cx="8121650" cy="338137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58AB5ABB-116D-CBCF-50AB-E4F6297B7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171575"/>
            <a:ext cx="9359900" cy="630078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lIns="0" tIns="28440" rIns="0" bIns="0"/>
          <a:lstStyle>
            <a:lvl1pPr indent="104775"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03188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8800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100000"/>
              <a:defRPr/>
            </a:pPr>
            <a:r>
              <a:rPr lang="pt-BR" altLang="en-US" sz="3200" b="1" dirty="0">
                <a:solidFill>
                  <a:schemeClr val="tx1"/>
                </a:solidFill>
              </a:rPr>
              <a:t>5. Provas Sorológicas</a:t>
            </a:r>
            <a:r>
              <a:rPr lang="pt-BR" altLang="en-US" sz="2600" b="1" dirty="0">
                <a:solidFill>
                  <a:schemeClr val="tx1"/>
                </a:solidFill>
              </a:rPr>
              <a:t> </a:t>
            </a:r>
            <a:r>
              <a:rPr lang="pt-BR" altLang="en-US" b="1" dirty="0">
                <a:solidFill>
                  <a:schemeClr val="tx1"/>
                </a:solidFill>
              </a:rPr>
              <a:t>(detecção de antígenos bacterianos) 				                                                                                          </a:t>
            </a:r>
          </a:p>
          <a:p>
            <a:pPr marL="288000" indent="103188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pt-BR" altLang="en-US" sz="2200" b="1" dirty="0">
                <a:solidFill>
                  <a:schemeClr val="tx1"/>
                </a:solidFill>
              </a:rPr>
              <a:t> Pesquisa de anticorpos circulantes no corpo humano</a:t>
            </a:r>
          </a:p>
          <a:p>
            <a:pPr marL="28800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2200" b="1" dirty="0">
              <a:solidFill>
                <a:schemeClr val="tx1"/>
              </a:solidFill>
            </a:endParaRPr>
          </a:p>
          <a:p>
            <a:pPr marL="28800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2200" b="1" dirty="0">
              <a:solidFill>
                <a:schemeClr val="tx1"/>
              </a:solidFill>
            </a:endParaRPr>
          </a:p>
          <a:p>
            <a:pPr marL="28800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2200" b="1" dirty="0">
              <a:solidFill>
                <a:schemeClr val="tx1"/>
              </a:solidFill>
            </a:endParaRPr>
          </a:p>
          <a:p>
            <a:pPr marL="288000" indent="103188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pt-BR" altLang="en-US" sz="2200" b="1" dirty="0">
                <a:solidFill>
                  <a:schemeClr val="tx1"/>
                </a:solidFill>
              </a:rPr>
              <a:t> Pesquisa de Exotoxinas </a:t>
            </a:r>
          </a:p>
          <a:p>
            <a:pPr marL="28800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b="1" dirty="0">
              <a:solidFill>
                <a:schemeClr val="tx1"/>
              </a:solidFill>
            </a:endParaRPr>
          </a:p>
          <a:p>
            <a:pPr marL="28800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b="1" dirty="0">
              <a:solidFill>
                <a:schemeClr val="tx1"/>
              </a:solidFill>
            </a:endParaRPr>
          </a:p>
          <a:p>
            <a:pPr marL="28800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b="1" dirty="0">
              <a:solidFill>
                <a:schemeClr val="tx1"/>
              </a:solidFill>
            </a:endParaRPr>
          </a:p>
          <a:p>
            <a:pPr marL="288000" indent="103188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pt-BR" altLang="en-US" sz="2200" b="1" dirty="0">
                <a:solidFill>
                  <a:schemeClr val="tx1"/>
                </a:solidFill>
              </a:rPr>
              <a:t> Pesquisa de hipersensibilidade tardia</a:t>
            </a:r>
          </a:p>
          <a:p>
            <a:pPr marL="288000" eaLnBrk="1" fontAlgn="auto" hangingPunct="1">
              <a:spcBef>
                <a:spcPts val="0"/>
              </a:spcBef>
              <a:spcAft>
                <a:spcPts val="0"/>
              </a:spcAft>
              <a:buSzPct val="45000"/>
              <a:defRPr/>
            </a:pPr>
            <a:r>
              <a:rPr lang="pt-BR" altLang="en-US" sz="3200" b="1" dirty="0">
                <a:solidFill>
                  <a:schemeClr val="tx1"/>
                </a:solidFill>
              </a:rPr>
              <a:t> </a:t>
            </a:r>
            <a:endParaRPr lang="pt-BR" altLang="en-US" sz="1600" b="1" dirty="0">
              <a:solidFill>
                <a:schemeClr val="tx1"/>
              </a:solidFill>
            </a:endParaRPr>
          </a:p>
          <a:p>
            <a:pPr marL="28800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b="1" dirty="0">
              <a:solidFill>
                <a:schemeClr val="tx1"/>
              </a:solidFill>
            </a:endParaRPr>
          </a:p>
          <a:p>
            <a:pPr marL="28800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b="1" dirty="0">
              <a:solidFill>
                <a:schemeClr val="tx1"/>
              </a:solidFill>
            </a:endParaRPr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5723A32B-6188-C4DD-2D3D-63CB03FA2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60638"/>
            <a:ext cx="4735513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2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E39F885-1769-81AA-91BB-1D34CA8A4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69142CA0-04F8-6BB3-AB8B-A507C520F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25" y="87313"/>
            <a:ext cx="8121650" cy="400050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sp>
        <p:nvSpPr>
          <p:cNvPr id="48134" name="Rectangle 1">
            <a:extLst>
              <a:ext uri="{FF2B5EF4-FFF2-40B4-BE49-F238E27FC236}">
                <a16:creationId xmlns:a16="http://schemas.microsoft.com/office/drawing/2014/main" id="{745AC051-EF4D-0E83-209A-71597FABC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6480175"/>
            <a:ext cx="2290762" cy="369888"/>
          </a:xfrm>
          <a:prstGeom prst="rect">
            <a:avLst/>
          </a:prstGeom>
          <a:solidFill>
            <a:srgbClr val="E2E8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en-US" b="1">
                <a:solidFill>
                  <a:srgbClr val="000000"/>
                </a:solidFill>
              </a:rPr>
              <a:t>( importante para TB )</a:t>
            </a:r>
            <a:endParaRPr lang="pt-BR" altLang="pt-BR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4AA225F3-C789-FE88-7B6B-5AF1788EB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563" y="617538"/>
            <a:ext cx="3954462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2. Etapas do diagnóstico: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>
            <a:extLst>
              <a:ext uri="{FF2B5EF4-FFF2-40B4-BE49-F238E27FC236}">
                <a16:creationId xmlns:a16="http://schemas.microsoft.com/office/drawing/2014/main" id="{7AA71FBE-C715-0017-D127-FE4FF60DE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1641475"/>
            <a:ext cx="12426950" cy="57213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/>
          <a:lstStyle>
            <a:lvl1pPr marL="423863" indent="-317500"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1425"/>
              </a:spcBef>
              <a:buSzPct val="45000"/>
              <a:buFont typeface="Times New Roman" panose="02020603050405020304" pitchFamily="18" charset="0"/>
              <a:buNone/>
            </a:pPr>
            <a:r>
              <a:rPr lang="pt-BR" altLang="en-US" sz="2400">
                <a:solidFill>
                  <a:srgbClr val="0432FF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Antibiograma</a:t>
            </a: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45000"/>
              <a:buFont typeface="Times New Roman" panose="02020603050405020304" pitchFamily="18" charset="0"/>
              <a:buNone/>
            </a:pPr>
            <a:endParaRPr lang="pt-BR" altLang="en-US" sz="32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45000"/>
              <a:buFont typeface="Times New Roman" panose="02020603050405020304" pitchFamily="18" charset="0"/>
              <a:buNone/>
            </a:pPr>
            <a:endParaRPr lang="pt-BR" altLang="en-US" sz="32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45000"/>
              <a:buFont typeface="Times New Roman" panose="02020603050405020304" pitchFamily="18" charset="0"/>
              <a:buNone/>
            </a:pPr>
            <a:endParaRPr lang="pt-BR" altLang="en-US" sz="32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45000"/>
              <a:buFont typeface="Times New Roman" panose="02020603050405020304" pitchFamily="18" charset="0"/>
              <a:buNone/>
            </a:pPr>
            <a:endParaRPr lang="pt-BR" altLang="en-US" sz="32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45000"/>
              <a:buFont typeface="Times New Roman" panose="02020603050405020304" pitchFamily="18" charset="0"/>
              <a:buNone/>
            </a:pPr>
            <a:endParaRPr lang="pt-BR" altLang="en-US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45000"/>
              <a:buFont typeface="Times New Roman" panose="02020603050405020304" pitchFamily="18" charset="0"/>
              <a:buNone/>
            </a:pPr>
            <a:endParaRPr lang="pt-BR" altLang="en-US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45000"/>
              <a:buFont typeface="Times New Roman" panose="02020603050405020304" pitchFamily="18" charset="0"/>
              <a:buNone/>
            </a:pPr>
            <a:endParaRPr lang="pt-BR" altLang="en-US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50179" name="Picture 3">
            <a:extLst>
              <a:ext uri="{FF2B5EF4-FFF2-40B4-BE49-F238E27FC236}">
                <a16:creationId xmlns:a16="http://schemas.microsoft.com/office/drawing/2014/main" id="{853338D4-E32E-67D5-4F2A-B44D4F073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695825"/>
            <a:ext cx="4171950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0" name="Text Box 4">
            <a:extLst>
              <a:ext uri="{FF2B5EF4-FFF2-40B4-BE49-F238E27FC236}">
                <a16:creationId xmlns:a16="http://schemas.microsoft.com/office/drawing/2014/main" id="{166995BD-D438-E6FE-16DE-CF5D4B15C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4738" y="1839913"/>
            <a:ext cx="4171950" cy="5246687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O que é ?</a:t>
            </a: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Para que serve ?</a:t>
            </a: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Como é realizado?</a:t>
            </a: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Quando é importante ser realizado?  </a:t>
            </a: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5018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7DF3053-7722-754A-BDF3-E1CD1B2E4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9218018D-51CD-E6B2-D059-37DD743B9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763" y="1014413"/>
            <a:ext cx="9355137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6. Antibiograma e </a:t>
            </a:r>
            <a:r>
              <a:rPr lang="pt-BR" sz="2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MIC</a:t>
            </a:r>
            <a:endParaRPr lang="pt-BR" sz="2400" b="1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BA3E7878-D076-F42B-4D8F-76F9F6B10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063" y="85725"/>
            <a:ext cx="8121650" cy="400050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sp>
        <p:nvSpPr>
          <p:cNvPr id="50184" name="Rectangle 1">
            <a:extLst>
              <a:ext uri="{FF2B5EF4-FFF2-40B4-BE49-F238E27FC236}">
                <a16:creationId xmlns:a16="http://schemas.microsoft.com/office/drawing/2014/main" id="{59B85319-3979-41F8-1D1D-1736F58DD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738" y="7024688"/>
            <a:ext cx="3384550" cy="263525"/>
          </a:xfrm>
          <a:prstGeom prst="rect">
            <a:avLst/>
          </a:prstGeom>
          <a:solidFill>
            <a:srgbClr val="E2E8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1425"/>
              </a:spcBef>
              <a:buSzPct val="45000"/>
              <a:buFont typeface="Times New Roman" panose="02020603050405020304" pitchFamily="18" charset="0"/>
              <a:buNone/>
            </a:pPr>
            <a:r>
              <a:rPr lang="pt-BR" altLang="en-US" sz="1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Fonte: Nathalia Oliveira (E. Enfermagem 2016)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2D8559E5-2D6D-9ADF-A901-7FE39E812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88" y="600075"/>
            <a:ext cx="3956050" cy="461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2. Etapas do diagnóstico:</a:t>
            </a:r>
          </a:p>
        </p:txBody>
      </p:sp>
      <p:pic>
        <p:nvPicPr>
          <p:cNvPr id="50186" name="Picture 3" descr="A picture containing indoor, table, sitting, glass&#10;&#10;Description automatically generated">
            <a:extLst>
              <a:ext uri="{FF2B5EF4-FFF2-40B4-BE49-F238E27FC236}">
                <a16:creationId xmlns:a16="http://schemas.microsoft.com/office/drawing/2014/main" id="{5327E74C-C2CE-BA7E-5AD6-716650CEC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2963" y="2057400"/>
            <a:ext cx="2471738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9" descr="A picture containing table, indoor, blue, sitting&#10;&#10;Description automatically generated">
            <a:extLst>
              <a:ext uri="{FF2B5EF4-FFF2-40B4-BE49-F238E27FC236}">
                <a16:creationId xmlns:a16="http://schemas.microsoft.com/office/drawing/2014/main" id="{041A859E-4F8F-DCD9-227B-7FA6AB3D3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92788" y="4695825"/>
            <a:ext cx="26035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15" descr="A picture containing indoor, sitting, table, counter&#10;&#10;Description automatically generated">
            <a:extLst>
              <a:ext uri="{FF2B5EF4-FFF2-40B4-BE49-F238E27FC236}">
                <a16:creationId xmlns:a16="http://schemas.microsoft.com/office/drawing/2014/main" id="{7037DD1A-8D4A-EC95-4632-72A04B997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6138" y="2027238"/>
            <a:ext cx="244475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9" name="Picture 17" descr="A picture containing sitting, table, counter, bowl&#10;&#10;Description automatically generated">
            <a:extLst>
              <a:ext uri="{FF2B5EF4-FFF2-40B4-BE49-F238E27FC236}">
                <a16:creationId xmlns:a16="http://schemas.microsoft.com/office/drawing/2014/main" id="{3F9C3CE4-7DD7-7E1D-633E-6D6BC2A0D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0100" y="1995488"/>
            <a:ext cx="2471738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>
            <a:extLst>
              <a:ext uri="{FF2B5EF4-FFF2-40B4-BE49-F238E27FC236}">
                <a16:creationId xmlns:a16="http://schemas.microsoft.com/office/drawing/2014/main" id="{720449BB-C9E1-D7C3-7222-7D74BDB27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513" y="1522413"/>
            <a:ext cx="11966575" cy="59055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/>
          <a:lstStyle>
            <a:lvl1pPr marL="423863" indent="-317500"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1425"/>
              </a:spcBef>
              <a:buSzPct val="45000"/>
              <a:buFont typeface="Times New Roman" panose="02020603050405020304" pitchFamily="18" charset="0"/>
              <a:buNone/>
            </a:pPr>
            <a:endParaRPr lang="pt-BR" altLang="en-US" sz="32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45000"/>
              <a:buFont typeface="Times New Roman" panose="02020603050405020304" pitchFamily="18" charset="0"/>
              <a:buNone/>
            </a:pPr>
            <a:endParaRPr lang="pt-BR" altLang="en-US" sz="32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45000"/>
              <a:buFont typeface="Times New Roman" panose="02020603050405020304" pitchFamily="18" charset="0"/>
              <a:buNone/>
            </a:pPr>
            <a:endParaRPr lang="pt-BR" altLang="en-US" sz="32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45000"/>
              <a:buFont typeface="Times New Roman" panose="02020603050405020304" pitchFamily="18" charset="0"/>
              <a:buNone/>
            </a:pPr>
            <a:endParaRPr lang="pt-BR" altLang="en-US" sz="32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45000"/>
              <a:buFont typeface="Times New Roman" panose="02020603050405020304" pitchFamily="18" charset="0"/>
              <a:buNone/>
            </a:pPr>
            <a:endParaRPr lang="pt-BR" altLang="en-US" sz="32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45000"/>
              <a:buFont typeface="Times New Roman" panose="02020603050405020304" pitchFamily="18" charset="0"/>
              <a:buNone/>
            </a:pPr>
            <a:endParaRPr lang="pt-BR" altLang="en-US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45000"/>
              <a:buFont typeface="Times New Roman" panose="02020603050405020304" pitchFamily="18" charset="0"/>
              <a:buNone/>
            </a:pPr>
            <a:endParaRPr lang="pt-BR" altLang="en-US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45000"/>
              <a:buFont typeface="Times New Roman" panose="02020603050405020304" pitchFamily="18" charset="0"/>
              <a:buNone/>
            </a:pPr>
            <a:endParaRPr lang="pt-BR" altLang="en-US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52227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DDD299-A057-6D1A-1B40-F33B3A723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368A43DE-2104-E698-35E1-19A18658F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88" y="998538"/>
            <a:ext cx="986155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6. Antibiograma e </a:t>
            </a:r>
            <a:r>
              <a:rPr lang="pt-BR" sz="2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MIC</a:t>
            </a:r>
            <a:endParaRPr lang="pt-BR" sz="2800" b="1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B3C19B9C-4C88-2FE3-F843-3BF2EBA78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063" y="-33338"/>
            <a:ext cx="8121650" cy="400051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33F77C-8781-4EA4-C503-866855691E40}"/>
              </a:ext>
            </a:extLst>
          </p:cNvPr>
          <p:cNvSpPr/>
          <p:nvPr/>
        </p:nvSpPr>
        <p:spPr>
          <a:xfrm>
            <a:off x="1652588" y="1722438"/>
            <a:ext cx="3817937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 err="1">
                <a:solidFill>
                  <a:srgbClr val="0432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MIC</a:t>
            </a:r>
            <a:r>
              <a:rPr lang="pt-BR" sz="1600" b="1" dirty="0">
                <a:solidFill>
                  <a:srgbClr val="0432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 (Mínima Concentração Inibitória)</a:t>
            </a:r>
            <a:endParaRPr lang="pt-BR" sz="1600" dirty="0">
              <a:solidFill>
                <a:srgbClr val="0432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70179DEC-C225-EC69-FF9C-C3A02AA24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213" y="438150"/>
            <a:ext cx="4079875" cy="5222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2. Etapas do diagnóstico:</a:t>
            </a:r>
          </a:p>
        </p:txBody>
      </p:sp>
      <p:pic>
        <p:nvPicPr>
          <p:cNvPr id="52232" name="Picture 4" descr="A picture containing indoor, metal, shelf, filled&#10;&#10;Description automatically generated">
            <a:extLst>
              <a:ext uri="{FF2B5EF4-FFF2-40B4-BE49-F238E27FC236}">
                <a16:creationId xmlns:a16="http://schemas.microsoft.com/office/drawing/2014/main" id="{FA3B3945-536F-E719-EC81-5C66E7FC2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02"/>
          <a:stretch>
            <a:fillRect/>
          </a:stretch>
        </p:blipFill>
        <p:spPr bwMode="auto">
          <a:xfrm>
            <a:off x="1233488" y="2108200"/>
            <a:ext cx="4622800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Text Box 4">
            <a:extLst>
              <a:ext uri="{FF2B5EF4-FFF2-40B4-BE49-F238E27FC236}">
                <a16:creationId xmlns:a16="http://schemas.microsoft.com/office/drawing/2014/main" id="{7AC7C93A-DFDF-C5C5-53E2-62C3D5C5D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8688" y="1941513"/>
            <a:ext cx="4171950" cy="5246687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O que é ?</a:t>
            </a: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Para que serve ?</a:t>
            </a: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Como é realizado?</a:t>
            </a: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Quando é importante ser realizado?  </a:t>
            </a: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8FB962-C004-53F3-7E41-E86C5A270138}"/>
              </a:ext>
            </a:extLst>
          </p:cNvPr>
          <p:cNvSpPr/>
          <p:nvPr/>
        </p:nvSpPr>
        <p:spPr>
          <a:xfrm>
            <a:off x="1338263" y="6172200"/>
            <a:ext cx="4314825" cy="830263"/>
          </a:xfrm>
          <a:prstGeom prst="rect">
            <a:avLst/>
          </a:prstGeom>
          <a:solidFill>
            <a:srgbClr val="EDF4F7"/>
          </a:solidFill>
          <a:ln>
            <a:solidFill>
              <a:srgbClr val="76D6FF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1600" b="1" dirty="0">
                <a:solidFill>
                  <a:srgbClr val="0432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A Mínima Concentração que inibiu (</a:t>
            </a:r>
            <a:r>
              <a:rPr lang="pt-BR" sz="1600" b="1" dirty="0" err="1">
                <a:solidFill>
                  <a:srgbClr val="0432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MIC</a:t>
            </a:r>
            <a:r>
              <a:rPr lang="pt-BR" sz="1600" b="1" dirty="0">
                <a:solidFill>
                  <a:srgbClr val="0432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) o crescimento da cultura bacteriana em teste é 25 </a:t>
            </a:r>
            <a:r>
              <a:rPr lang="pt-BR" sz="1600" dirty="0">
                <a:solidFill>
                  <a:srgbClr val="0432FF"/>
                </a:solidFill>
                <a:latin typeface="Symbol" pitchFamily="2" charset="2"/>
                <a:cs typeface="Futura Medium" panose="020B0602020204020303" pitchFamily="34" charset="-79"/>
              </a:rPr>
              <a:t> m</a:t>
            </a:r>
            <a:r>
              <a:rPr lang="pt-BR" sz="16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g/ml </a:t>
            </a:r>
          </a:p>
        </p:txBody>
      </p:sp>
      <p:sp>
        <p:nvSpPr>
          <p:cNvPr id="52235" name="Rectangle 15">
            <a:extLst>
              <a:ext uri="{FF2B5EF4-FFF2-40B4-BE49-F238E27FC236}">
                <a16:creationId xmlns:a16="http://schemas.microsoft.com/office/drawing/2014/main" id="{999F3EBA-9067-6A83-2F94-A4532B7D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325" y="5534025"/>
            <a:ext cx="4622800" cy="338138"/>
          </a:xfrm>
          <a:prstGeom prst="rect">
            <a:avLst/>
          </a:prstGeom>
          <a:solidFill>
            <a:srgbClr val="EDF4F7"/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1600">
                <a:solidFill>
                  <a:srgbClr val="0432FF"/>
                </a:solidFill>
                <a:latin typeface="Symbol" pitchFamily="2" charset="2"/>
                <a:cs typeface="Futura Medium" panose="020B0602020204020303" pitchFamily="34" charset="-79"/>
              </a:rPr>
              <a:t>     m</a:t>
            </a:r>
            <a:r>
              <a:rPr lang="pt-BR" altLang="pt-BR" sz="160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g/ml de um antibiótico          </a:t>
            </a:r>
          </a:p>
        </p:txBody>
      </p:sp>
      <p:sp>
        <p:nvSpPr>
          <p:cNvPr id="52236" name="Rectangle 17">
            <a:extLst>
              <a:ext uri="{FF2B5EF4-FFF2-40B4-BE49-F238E27FC236}">
                <a16:creationId xmlns:a16="http://schemas.microsoft.com/office/drawing/2014/main" id="{744F59D6-C6ED-3E7C-F7BB-0E5143B83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25" y="5205413"/>
            <a:ext cx="458788" cy="277812"/>
          </a:xfrm>
          <a:prstGeom prst="rect">
            <a:avLst/>
          </a:prstGeom>
          <a:solidFill>
            <a:srgbClr val="EDF4F7"/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1200" b="1">
                <a:solidFill>
                  <a:srgbClr val="0432FF"/>
                </a:solidFill>
                <a:latin typeface="Symbol" pitchFamily="2" charset="2"/>
                <a:cs typeface="Futura Medium" panose="020B0602020204020303" pitchFamily="34" charset="-79"/>
              </a:rPr>
              <a:t>100</a:t>
            </a:r>
            <a:endParaRPr lang="pt-BR" altLang="pt-BR" sz="1200" b="1">
              <a:solidFill>
                <a:srgbClr val="0432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52237" name="Rectangle 19">
            <a:extLst>
              <a:ext uri="{FF2B5EF4-FFF2-40B4-BE49-F238E27FC236}">
                <a16:creationId xmlns:a16="http://schemas.microsoft.com/office/drawing/2014/main" id="{3E5A09A0-F7B9-FD26-0CB0-C31D9B820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5203825"/>
            <a:ext cx="398463" cy="276225"/>
          </a:xfrm>
          <a:prstGeom prst="rect">
            <a:avLst/>
          </a:prstGeom>
          <a:solidFill>
            <a:srgbClr val="EDF4F7"/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1200" b="1">
                <a:solidFill>
                  <a:srgbClr val="0432FF"/>
                </a:solidFill>
                <a:latin typeface="Symbol" pitchFamily="2" charset="2"/>
                <a:cs typeface="Futura Medium" panose="020B0602020204020303" pitchFamily="34" charset="-79"/>
              </a:rPr>
              <a:t>50</a:t>
            </a:r>
            <a:endParaRPr lang="pt-BR" altLang="pt-BR" sz="1200" b="1">
              <a:solidFill>
                <a:srgbClr val="0432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52238" name="Rectangle 20">
            <a:extLst>
              <a:ext uri="{FF2B5EF4-FFF2-40B4-BE49-F238E27FC236}">
                <a16:creationId xmlns:a16="http://schemas.microsoft.com/office/drawing/2014/main" id="{DDA1EE13-C4C0-C6FD-49EA-E890035BE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8025" y="5211763"/>
            <a:ext cx="398463" cy="276225"/>
          </a:xfrm>
          <a:prstGeom prst="rect">
            <a:avLst/>
          </a:prstGeom>
          <a:solidFill>
            <a:srgbClr val="EDF4F7"/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1200" b="1">
                <a:solidFill>
                  <a:srgbClr val="0432FF"/>
                </a:solidFill>
                <a:latin typeface="Symbol" pitchFamily="2" charset="2"/>
                <a:cs typeface="Futura Medium" panose="020B0602020204020303" pitchFamily="34" charset="-79"/>
              </a:rPr>
              <a:t>25</a:t>
            </a:r>
            <a:endParaRPr lang="pt-BR" altLang="pt-BR" sz="1200" b="1">
              <a:solidFill>
                <a:srgbClr val="0432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52239" name="Rectangle 21">
            <a:extLst>
              <a:ext uri="{FF2B5EF4-FFF2-40B4-BE49-F238E27FC236}">
                <a16:creationId xmlns:a16="http://schemas.microsoft.com/office/drawing/2014/main" id="{EBDB15D0-D426-E65C-97C7-F9EE2C14D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3838" y="5210175"/>
            <a:ext cx="466725" cy="276225"/>
          </a:xfrm>
          <a:prstGeom prst="rect">
            <a:avLst/>
          </a:prstGeom>
          <a:solidFill>
            <a:srgbClr val="EDF4F7"/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1200" b="1">
                <a:solidFill>
                  <a:srgbClr val="0432FF"/>
                </a:solidFill>
                <a:latin typeface="Symbol" pitchFamily="2" charset="2"/>
                <a:cs typeface="Futura Medium" panose="020B0602020204020303" pitchFamily="34" charset="-79"/>
              </a:rPr>
              <a:t>12,5</a:t>
            </a:r>
            <a:endParaRPr lang="pt-BR" altLang="pt-BR" sz="1200" b="1">
              <a:solidFill>
                <a:srgbClr val="0432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52240" name="Rectangle 22">
            <a:extLst>
              <a:ext uri="{FF2B5EF4-FFF2-40B4-BE49-F238E27FC236}">
                <a16:creationId xmlns:a16="http://schemas.microsoft.com/office/drawing/2014/main" id="{3AD14E2F-CCE7-FF17-FF16-7D74942A3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050" y="5210175"/>
            <a:ext cx="393700" cy="284163"/>
          </a:xfrm>
          <a:prstGeom prst="rect">
            <a:avLst/>
          </a:prstGeom>
          <a:solidFill>
            <a:srgbClr val="EDF4F7"/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1200" b="1">
                <a:solidFill>
                  <a:srgbClr val="0432FF"/>
                </a:solidFill>
                <a:latin typeface="Symbol" pitchFamily="2" charset="2"/>
                <a:cs typeface="Futura Medium" panose="020B0602020204020303" pitchFamily="34" charset="-79"/>
              </a:rPr>
              <a:t>0</a:t>
            </a:r>
            <a:endParaRPr lang="pt-BR" altLang="pt-BR" sz="1200" b="1">
              <a:solidFill>
                <a:srgbClr val="0432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0731F8-B185-ADAC-F0A6-C1317988DE66}"/>
              </a:ext>
            </a:extLst>
          </p:cNvPr>
          <p:cNvCxnSpPr>
            <a:cxnSpLocks/>
          </p:cNvCxnSpPr>
          <p:nvPr/>
        </p:nvCxnSpPr>
        <p:spPr>
          <a:xfrm flipH="1" flipV="1">
            <a:off x="3733800" y="5051425"/>
            <a:ext cx="247650" cy="1158875"/>
          </a:xfrm>
          <a:prstGeom prst="straightConnector1">
            <a:avLst/>
          </a:prstGeom>
          <a:ln w="57150">
            <a:solidFill>
              <a:srgbClr val="76D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54D27560-B77D-D72C-89B0-63048FDB4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1377950"/>
            <a:ext cx="12192000" cy="60356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lIns="0" tIns="28440" rIns="0" bIns="0"/>
          <a:lstStyle>
            <a:lvl1pPr marL="423863" indent="-317500"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72000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800" b="1" dirty="0">
              <a:solidFill>
                <a:srgbClr val="000000"/>
              </a:solidFill>
            </a:endParaRPr>
          </a:p>
          <a:p>
            <a:pPr marL="72000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pt-BR" altLang="en-US" sz="2400" b="1" dirty="0">
                <a:solidFill>
                  <a:srgbClr val="000000"/>
                </a:solidFill>
              </a:rPr>
              <a:t>PCR </a:t>
            </a:r>
            <a:r>
              <a:rPr lang="pt-BR" altLang="en-US" b="1" dirty="0">
                <a:solidFill>
                  <a:srgbClr val="000000"/>
                </a:solidFill>
              </a:rPr>
              <a:t>(“Reação de polimerização em cadeia do DNA”) </a:t>
            </a:r>
          </a:p>
          <a:p>
            <a:pPr marL="108000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endParaRPr lang="pt-BR" altLang="en-US" b="1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b="1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3200" b="1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b="1" dirty="0">
              <a:solidFill>
                <a:srgbClr val="000000"/>
              </a:solidFill>
            </a:endParaRPr>
          </a:p>
        </p:txBody>
      </p:sp>
      <p:pic>
        <p:nvPicPr>
          <p:cNvPr id="54275" name="Picture 3">
            <a:extLst>
              <a:ext uri="{FF2B5EF4-FFF2-40B4-BE49-F238E27FC236}">
                <a16:creationId xmlns:a16="http://schemas.microsoft.com/office/drawing/2014/main" id="{22D7B360-004A-3176-D925-86C6DE68B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1"/>
          <a:stretch>
            <a:fillRect/>
          </a:stretch>
        </p:blipFill>
        <p:spPr bwMode="auto">
          <a:xfrm>
            <a:off x="700088" y="2108200"/>
            <a:ext cx="8623300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73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1" name="Text Box 4">
            <a:extLst>
              <a:ext uri="{FF2B5EF4-FFF2-40B4-BE49-F238E27FC236}">
                <a16:creationId xmlns:a16="http://schemas.microsoft.com/office/drawing/2014/main" id="{54718F88-6B2C-A9AD-2B28-954E876D2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7413" y="3779838"/>
            <a:ext cx="4205287" cy="2614612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pt-BR" altLang="en-US" sz="2000" u="sng" dirty="0">
                <a:solidFill>
                  <a:srgbClr val="000000"/>
                </a:solidFill>
                <a:latin typeface="Futura Medium" panose="020B0602020204020303" pitchFamily="34" charset="-79"/>
                <a:ea typeface="Microsoft YaHei" panose="020B0503020204020204" pitchFamily="34" charset="-122"/>
                <a:cs typeface="Futura Medium" panose="020B0602020204020303" pitchFamily="34" charset="-79"/>
              </a:rPr>
              <a:t>Quando é importante</a:t>
            </a:r>
            <a:r>
              <a:rPr lang="pt-BR" altLang="en-US" sz="20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Futura Medium" panose="020B0602020204020303" pitchFamily="34" charset="-79"/>
              </a:rPr>
              <a:t>:</a:t>
            </a:r>
          </a:p>
          <a:p>
            <a:pPr eaLnBrk="1" hangingPunct="1">
              <a:lnSpc>
                <a:spcPct val="93000"/>
              </a:lnSpc>
              <a:buSzPct val="100000"/>
              <a:defRPr/>
            </a:pPr>
            <a:endParaRPr lang="pt-BR" altLang="en-US" sz="2000" dirty="0">
              <a:solidFill>
                <a:srgbClr val="000000"/>
              </a:solidFill>
              <a:latin typeface="+mn-lt"/>
              <a:ea typeface="Microsoft YaHei" panose="020B0503020204020204" pitchFamily="34" charset="-122"/>
              <a:cs typeface="Futura Medium" panose="020B0602020204020303" pitchFamily="34" charset="-79"/>
            </a:endParaRPr>
          </a:p>
          <a:p>
            <a:pPr algn="just" eaLnBrk="1" hangingPunct="1">
              <a:lnSpc>
                <a:spcPct val="93000"/>
              </a:lnSpc>
              <a:spcAft>
                <a:spcPts val="600"/>
              </a:spcAft>
              <a:buSzPct val="100000"/>
              <a:defRPr/>
            </a:pPr>
            <a:r>
              <a:rPr lang="pt-BR" altLang="en-US" sz="20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Futura Medium" panose="020B0602020204020303" pitchFamily="34" charset="-79"/>
              </a:rPr>
              <a:t>Permite o diagnóstico bacteriano de </a:t>
            </a:r>
            <a:r>
              <a:rPr lang="pt-BR" altLang="en-US" sz="2000" b="1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Futura Medium" panose="020B0602020204020303" pitchFamily="34" charset="-79"/>
              </a:rPr>
              <a:t>pequenas quantidades de amostras (DNA), </a:t>
            </a:r>
            <a:r>
              <a:rPr lang="pt-BR" altLang="en-US" sz="20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Futura Medium" panose="020B0602020204020303" pitchFamily="34" charset="-79"/>
              </a:rPr>
              <a:t>como: </a:t>
            </a:r>
          </a:p>
          <a:p>
            <a:pPr algn="just" eaLnBrk="1" hangingPunct="1">
              <a:lnSpc>
                <a:spcPct val="93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/>
            </a:pPr>
            <a:r>
              <a:rPr lang="pt-BR" altLang="en-US" sz="2000" b="1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Futura Medium" panose="020B0602020204020303" pitchFamily="34" charset="-79"/>
              </a:rPr>
              <a:t> Biópsias</a:t>
            </a:r>
            <a:r>
              <a:rPr lang="pt-BR" altLang="en-US" sz="20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Futura Medium" panose="020B0602020204020303" pitchFamily="34" charset="-79"/>
              </a:rPr>
              <a:t>, </a:t>
            </a:r>
          </a:p>
          <a:p>
            <a:pPr algn="just" eaLnBrk="1" hangingPunct="1">
              <a:lnSpc>
                <a:spcPct val="93000"/>
              </a:lnSpc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/>
            </a:pPr>
            <a:r>
              <a:rPr lang="pt-BR" altLang="en-US" sz="2000" b="1" i="1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Futura Medium" panose="020B0602020204020303" pitchFamily="34" charset="-79"/>
              </a:rPr>
              <a:t> Mycobacterium tuberculosis</a:t>
            </a:r>
            <a:r>
              <a:rPr lang="pt-BR" altLang="en-US" sz="2000" i="1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Futura Medium" panose="020B0602020204020303" pitchFamily="34" charset="-79"/>
              </a:rPr>
              <a:t> (</a:t>
            </a:r>
            <a:r>
              <a:rPr lang="pt-BR" altLang="en-US" sz="20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Futura Medium" panose="020B0602020204020303" pitchFamily="34" charset="-79"/>
              </a:rPr>
              <a:t>TB), </a:t>
            </a:r>
          </a:p>
          <a:p>
            <a:pPr algn="just" eaLnBrk="1" hangingPunct="1">
              <a:lnSpc>
                <a:spcPct val="93000"/>
              </a:lnSpc>
              <a:buSzPct val="100000"/>
              <a:defRPr/>
            </a:pPr>
            <a:r>
              <a:rPr lang="pt-BR" altLang="en-US" sz="20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Futura Medium" panose="020B0602020204020303" pitchFamily="34" charset="-79"/>
              </a:rPr>
              <a:t>-  Esperma, pele, folículos pilosos</a:t>
            </a:r>
          </a:p>
        </p:txBody>
      </p:sp>
      <p:pic>
        <p:nvPicPr>
          <p:cNvPr id="54277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0A3159-0221-F948-DDF2-4404348A0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510792DB-8215-3A26-9F3E-03373FE2E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8" y="101600"/>
            <a:ext cx="8121650" cy="400050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AB3D996F-DC12-C5E9-A9EC-5C5A84C1C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779463"/>
            <a:ext cx="7208837" cy="5222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3. </a:t>
            </a:r>
            <a:r>
              <a:rPr lang="pt-BR" altLang="en-US" sz="2800" b="1" dirty="0">
                <a:solidFill>
                  <a:srgbClr val="000000"/>
                </a:solidFill>
              </a:rPr>
              <a:t>Testes que empregam Biologia Molecular:</a:t>
            </a:r>
            <a:endParaRPr lang="pt-BR" sz="2800" b="1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10EF1165-BB0D-136C-AB16-9B343FE4E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1333500"/>
            <a:ext cx="9906000" cy="58753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lIns="0" tIns="28440" rIns="0" bIns="0"/>
          <a:lstStyle>
            <a:lvl1pPr marL="104775"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r>
              <a:rPr lang="pt-BR" altLang="en-US" dirty="0">
                <a:solidFill>
                  <a:srgbClr val="000000"/>
                </a:solidFill>
              </a:rPr>
              <a:t> </a:t>
            </a:r>
            <a:r>
              <a:rPr lang="pt-BR" altLang="en-US" sz="2400" u="sng" dirty="0">
                <a:solidFill>
                  <a:srgbClr val="000000"/>
                </a:solidFill>
              </a:rPr>
              <a:t>Aplicações</a:t>
            </a:r>
            <a:r>
              <a:rPr lang="pt-BR" altLang="en-US" u="sng" dirty="0">
                <a:solidFill>
                  <a:srgbClr val="000000"/>
                </a:solidFill>
              </a:rPr>
              <a:t>: </a:t>
            </a: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r>
              <a:rPr lang="pt-BR" altLang="en-US" dirty="0">
                <a:solidFill>
                  <a:srgbClr val="000000"/>
                </a:solidFill>
              </a:rPr>
              <a:t>A técnica de PCR permite a detecção de patógenos através da amplificação das fragmentos de DNA específicos presentes no patógeno. Apresenta as vantagens:</a:t>
            </a:r>
          </a:p>
          <a:p>
            <a:pPr marL="390525" indent="-285750" eaLnBrk="1" fontAlgn="auto" hangingPunct="1">
              <a:spcBef>
                <a:spcPts val="0"/>
              </a:spcBef>
              <a:spcAft>
                <a:spcPts val="0"/>
              </a:spcAft>
              <a:buSzPct val="45000"/>
              <a:buFont typeface="Webdings" pitchFamily="2" charset="2"/>
              <a:buChar char="a"/>
              <a:defRPr/>
            </a:pPr>
            <a:r>
              <a:rPr lang="pt-BR" altLang="en-US" dirty="0">
                <a:solidFill>
                  <a:srgbClr val="011893"/>
                </a:solidFill>
              </a:rPr>
              <a:t>Pode ser </a:t>
            </a:r>
            <a:r>
              <a:rPr lang="pt-BR" altLang="en-US" u="sng" dirty="0">
                <a:solidFill>
                  <a:srgbClr val="011893"/>
                </a:solidFill>
              </a:rPr>
              <a:t>realizada diretamente a partir de material clínico</a:t>
            </a:r>
            <a:r>
              <a:rPr lang="pt-BR" altLang="en-US" dirty="0">
                <a:solidFill>
                  <a:srgbClr val="011893"/>
                </a:solidFill>
              </a:rPr>
              <a:t> sem mesmo a necessidade de seu cultivo prévio;</a:t>
            </a:r>
          </a:p>
          <a:p>
            <a:pPr marL="390525" indent="-285750" eaLnBrk="1" fontAlgn="auto" hangingPunct="1">
              <a:spcBef>
                <a:spcPts val="0"/>
              </a:spcBef>
              <a:spcAft>
                <a:spcPts val="0"/>
              </a:spcAft>
              <a:buSzPct val="45000"/>
              <a:buFont typeface="Webdings" pitchFamily="2" charset="2"/>
              <a:buChar char="a"/>
              <a:defRPr/>
            </a:pPr>
            <a:r>
              <a:rPr lang="pt-BR" altLang="en-US" dirty="0">
                <a:solidFill>
                  <a:srgbClr val="011893"/>
                </a:solidFill>
              </a:rPr>
              <a:t>Permite a detecção de </a:t>
            </a:r>
            <a:r>
              <a:rPr lang="pt-BR" altLang="en-US" u="sng" dirty="0">
                <a:solidFill>
                  <a:srgbClr val="011893"/>
                </a:solidFill>
              </a:rPr>
              <a:t>pequenas quantidades</a:t>
            </a:r>
            <a:r>
              <a:rPr lang="pt-BR" altLang="en-US" dirty="0">
                <a:solidFill>
                  <a:srgbClr val="011893"/>
                </a:solidFill>
              </a:rPr>
              <a:t> do patógeno;</a:t>
            </a:r>
          </a:p>
          <a:p>
            <a:pPr marL="390525" indent="-285750" eaLnBrk="1" fontAlgn="auto" hangingPunct="1">
              <a:spcBef>
                <a:spcPts val="0"/>
              </a:spcBef>
              <a:spcAft>
                <a:spcPts val="0"/>
              </a:spcAft>
              <a:buSzPct val="45000"/>
              <a:buFont typeface="Webdings" pitchFamily="2" charset="2"/>
              <a:buChar char="a"/>
              <a:defRPr/>
            </a:pPr>
            <a:r>
              <a:rPr lang="pt-BR" altLang="en-US" dirty="0">
                <a:solidFill>
                  <a:srgbClr val="011893"/>
                </a:solidFill>
              </a:rPr>
              <a:t>Permite o emprego de </a:t>
            </a:r>
            <a:r>
              <a:rPr lang="pt-BR" altLang="en-US" u="sng" dirty="0">
                <a:solidFill>
                  <a:srgbClr val="011893"/>
                </a:solidFill>
              </a:rPr>
              <a:t>amostras muito pequenas</a:t>
            </a:r>
            <a:r>
              <a:rPr lang="pt-BR" altLang="en-US" dirty="0">
                <a:solidFill>
                  <a:srgbClr val="011893"/>
                </a:solidFill>
              </a:rPr>
              <a:t>;</a:t>
            </a:r>
          </a:p>
          <a:p>
            <a:pPr marL="390525" indent="-285750" eaLnBrk="1" fontAlgn="auto" hangingPunct="1">
              <a:spcBef>
                <a:spcPts val="0"/>
              </a:spcBef>
              <a:spcAft>
                <a:spcPts val="0"/>
              </a:spcAft>
              <a:buSzPct val="45000"/>
              <a:buFont typeface="Webdings" pitchFamily="2" charset="2"/>
              <a:buChar char="a"/>
              <a:defRPr/>
            </a:pPr>
            <a:r>
              <a:rPr lang="pt-BR" altLang="en-US" dirty="0">
                <a:solidFill>
                  <a:srgbClr val="011893"/>
                </a:solidFill>
              </a:rPr>
              <a:t>Permite a identificação da </a:t>
            </a:r>
            <a:r>
              <a:rPr lang="pt-BR" altLang="en-US" u="sng" dirty="0">
                <a:solidFill>
                  <a:srgbClr val="011893"/>
                </a:solidFill>
              </a:rPr>
              <a:t>presença do fator de virulência</a:t>
            </a:r>
            <a:r>
              <a:rPr lang="pt-BR" altLang="en-US" dirty="0">
                <a:solidFill>
                  <a:srgbClr val="011893"/>
                </a:solidFill>
              </a:rPr>
              <a:t> no isolado em teste e, assim, a distinção entre cepa patogênica e não patogênica; </a:t>
            </a:r>
          </a:p>
          <a:p>
            <a:pPr marL="390525" indent="-285750" eaLnBrk="1" fontAlgn="auto" hangingPunct="1">
              <a:spcBef>
                <a:spcPts val="0"/>
              </a:spcBef>
              <a:spcAft>
                <a:spcPts val="0"/>
              </a:spcAft>
              <a:buSzPct val="45000"/>
              <a:buFont typeface="Webdings" pitchFamily="2" charset="2"/>
              <a:buChar char="a"/>
              <a:defRPr/>
            </a:pPr>
            <a:r>
              <a:rPr lang="pt-BR" altLang="en-US" dirty="0">
                <a:solidFill>
                  <a:srgbClr val="011893"/>
                </a:solidFill>
              </a:rPr>
              <a:t>Os resultados são muito específicos e, assim, altamente confiáveis.                                                             </a:t>
            </a:r>
          </a:p>
          <a:p>
            <a:pPr marL="390525" indent="-285750" eaLnBrk="1" fontAlgn="auto" hangingPunct="1">
              <a:spcBef>
                <a:spcPts val="0"/>
              </a:spcBef>
              <a:spcAft>
                <a:spcPts val="0"/>
              </a:spcAft>
              <a:buSzPct val="45000"/>
              <a:buFontTx/>
              <a:buChar char="-"/>
              <a:defRPr/>
            </a:pPr>
            <a:endParaRPr lang="pt-BR" altLang="en-US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SzPct val="45000"/>
              <a:defRPr/>
            </a:pPr>
            <a:r>
              <a:rPr lang="pt-BR" altLang="en-US" dirty="0">
                <a:solidFill>
                  <a:srgbClr val="000000"/>
                </a:solidFill>
                <a:latin typeface="Webdings" pitchFamily="2" charset="2"/>
              </a:rPr>
              <a:t>a</a:t>
            </a:r>
            <a:r>
              <a:rPr lang="pt-BR" altLang="en-US" dirty="0">
                <a:solidFill>
                  <a:srgbClr val="000000"/>
                </a:solidFill>
              </a:rPr>
              <a:t> Tem sido aplicada para identificação de diversas bactérias patogênicas, como: </a:t>
            </a:r>
          </a:p>
          <a:p>
            <a:pPr eaLnBrk="1" fontAlgn="auto" hangingPunct="1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SzPct val="45000"/>
              <a:defRPr/>
            </a:pPr>
            <a:r>
              <a:rPr lang="pt-BR" altLang="en-US" dirty="0">
                <a:solidFill>
                  <a:srgbClr val="000000"/>
                </a:solidFill>
              </a:rPr>
              <a:t>		- </a:t>
            </a:r>
            <a:r>
              <a:rPr lang="pt-BR" altLang="en-US" b="1" i="1" dirty="0">
                <a:solidFill>
                  <a:srgbClr val="000000"/>
                </a:solidFill>
              </a:rPr>
              <a:t>Escherichia coli </a:t>
            </a:r>
            <a:r>
              <a:rPr lang="pt-BR" altLang="en-US" dirty="0">
                <a:solidFill>
                  <a:srgbClr val="000000"/>
                </a:solidFill>
              </a:rPr>
              <a:t>(sorotipos Enteropatogênicos que causam surtos)</a:t>
            </a:r>
          </a:p>
          <a:p>
            <a:pPr eaLnBrk="1" fontAlgn="auto" hangingPunct="1">
              <a:lnSpc>
                <a:spcPct val="93000"/>
              </a:lnSpc>
              <a:spcBef>
                <a:spcPts val="1200"/>
              </a:spcBef>
              <a:spcAft>
                <a:spcPts val="1200"/>
              </a:spcAft>
              <a:buSzPct val="45000"/>
              <a:defRPr/>
            </a:pPr>
            <a:r>
              <a:rPr lang="pt-BR" altLang="en-US" dirty="0">
                <a:solidFill>
                  <a:srgbClr val="000000"/>
                </a:solidFill>
              </a:rPr>
              <a:t>  	- </a:t>
            </a:r>
            <a:r>
              <a:rPr lang="pt-BR" altLang="en-US" b="1" i="1" dirty="0">
                <a:solidFill>
                  <a:srgbClr val="000000"/>
                </a:solidFill>
              </a:rPr>
              <a:t>Shigella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45000"/>
              <a:defRPr/>
            </a:pPr>
            <a:r>
              <a:rPr lang="pt-BR" altLang="en-US" i="1" dirty="0">
                <a:solidFill>
                  <a:srgbClr val="000000"/>
                </a:solidFill>
              </a:rPr>
              <a:t>		- </a:t>
            </a:r>
            <a:r>
              <a:rPr lang="pt-BR" altLang="en-US" b="1" i="1" dirty="0">
                <a:solidFill>
                  <a:srgbClr val="000000"/>
                </a:solidFill>
              </a:rPr>
              <a:t>Mycobacterium tuberculosis </a:t>
            </a:r>
            <a:r>
              <a:rPr lang="pt-BR" altLang="en-US" dirty="0">
                <a:solidFill>
                  <a:srgbClr val="000000"/>
                </a:solidFill>
              </a:rPr>
              <a:t>(em casos duvidosos,  após tentativas de: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45000"/>
              <a:defRPr/>
            </a:pPr>
            <a:r>
              <a:rPr lang="pt-BR" altLang="en-US" dirty="0">
                <a:solidFill>
                  <a:srgbClr val="000000"/>
                </a:solidFill>
              </a:rPr>
              <a:t>     		- observação ao </a:t>
            </a:r>
            <a:r>
              <a:rPr lang="pt-BR" altLang="en-US" dirty="0" err="1">
                <a:solidFill>
                  <a:srgbClr val="000000"/>
                </a:solidFill>
              </a:rPr>
              <a:t>M.O</a:t>
            </a:r>
            <a:r>
              <a:rPr lang="pt-BR" altLang="en-US" dirty="0">
                <a:solidFill>
                  <a:srgbClr val="000000"/>
                </a:solidFill>
              </a:rPr>
              <a:t>. esfregaço corado </a:t>
            </a:r>
            <a:r>
              <a:rPr lang="pt-BR" altLang="en-US" dirty="0">
                <a:solidFill>
                  <a:srgbClr val="0070C0"/>
                </a:solidFill>
              </a:rPr>
              <a:t>pela técnica Ziehl-Neelsen</a:t>
            </a:r>
            <a:r>
              <a:rPr lang="pt-BR" altLang="en-US" dirty="0">
                <a:solidFill>
                  <a:srgbClr val="000000"/>
                </a:solidFill>
              </a:rPr>
              <a:t>,  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45000"/>
              <a:defRPr/>
            </a:pPr>
            <a:r>
              <a:rPr lang="pt-BR" altLang="en-US" dirty="0">
                <a:solidFill>
                  <a:srgbClr val="000000"/>
                </a:solidFill>
              </a:rPr>
              <a:t>    		- insucesso nas tentativas cultivo em meio de cultura </a:t>
            </a:r>
            <a:r>
              <a:rPr lang="en-US" dirty="0">
                <a:solidFill>
                  <a:srgbClr val="0070C0"/>
                </a:solidFill>
              </a:rPr>
              <a:t>Löwenstein-Jensen</a:t>
            </a:r>
            <a:endParaRPr lang="pt-BR" altLang="en-US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SzPct val="45000"/>
              <a:defRPr/>
            </a:pPr>
            <a:r>
              <a:rPr lang="pt-BR" altLang="en-US" i="1" dirty="0">
                <a:solidFill>
                  <a:srgbClr val="000000"/>
                </a:solidFill>
              </a:rPr>
              <a:t>		- </a:t>
            </a:r>
            <a:r>
              <a:rPr lang="pt-BR" altLang="en-US" b="1" dirty="0">
                <a:solidFill>
                  <a:srgbClr val="000000"/>
                </a:solidFill>
              </a:rPr>
              <a:t>Várias</a:t>
            </a:r>
            <a:r>
              <a:rPr lang="pt-BR" altLang="en-US" i="1" dirty="0">
                <a:solidFill>
                  <a:srgbClr val="000000"/>
                </a:solidFill>
              </a:rPr>
              <a:t> </a:t>
            </a:r>
            <a:r>
              <a:rPr lang="pt-BR" altLang="en-US" b="1" dirty="0">
                <a:solidFill>
                  <a:srgbClr val="000000"/>
                </a:solidFill>
              </a:rPr>
              <a:t>bactérias</a:t>
            </a:r>
            <a:r>
              <a:rPr lang="pt-BR" altLang="en-US" dirty="0">
                <a:solidFill>
                  <a:srgbClr val="000000"/>
                </a:solidFill>
              </a:rPr>
              <a:t> presentes em pequenas amostras como as coletadas em </a:t>
            </a:r>
            <a:r>
              <a:rPr lang="pt-BR" altLang="en-US" b="1" dirty="0">
                <a:solidFill>
                  <a:srgbClr val="0070C0"/>
                </a:solidFill>
              </a:rPr>
              <a:t>biopsia</a:t>
            </a:r>
            <a:r>
              <a:rPr lang="pt-BR" altLang="en-US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56322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22279A0-24D3-C23A-86CE-A6FA4DDA0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1">
            <a:extLst>
              <a:ext uri="{FF2B5EF4-FFF2-40B4-BE49-F238E27FC236}">
                <a16:creationId xmlns:a16="http://schemas.microsoft.com/office/drawing/2014/main" id="{C803E749-4570-65F1-F25E-79DB384A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8475" y="839788"/>
            <a:ext cx="9904413" cy="493712"/>
          </a:xfrm>
          <a:prstGeom prst="rect">
            <a:avLst/>
          </a:prstGeom>
          <a:solidFill>
            <a:srgbClr val="E2E8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91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45000"/>
            </a:pPr>
            <a:r>
              <a:rPr lang="pt-BR" altLang="en-US" sz="2800" b="1">
                <a:solidFill>
                  <a:srgbClr val="000000"/>
                </a:solidFill>
              </a:rPr>
              <a:t>PCR (“Reação de polimerização em cadeia do DNA”) 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63D3C587-49C0-5932-D6A3-B98A7918E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063" y="77788"/>
            <a:ext cx="8121650" cy="400050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1BD28988-C3A3-D729-4D72-1737FD1E7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8" y="1422400"/>
            <a:ext cx="12042775" cy="59261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lIns="0" tIns="28440" rIns="0" bIns="0"/>
          <a:lstStyle>
            <a:lvl1pPr marL="423863" indent="-317500"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3863" algn="l"/>
                <a:tab pos="528638" algn="l"/>
                <a:tab pos="977900" algn="l"/>
                <a:tab pos="1427163" algn="l"/>
                <a:tab pos="1876425" algn="l"/>
                <a:tab pos="2325688" algn="l"/>
                <a:tab pos="2774950" algn="l"/>
                <a:tab pos="3224213" algn="l"/>
                <a:tab pos="3673475" algn="l"/>
                <a:tab pos="4122738" algn="l"/>
                <a:tab pos="4572000" algn="l"/>
                <a:tab pos="5021263" algn="l"/>
                <a:tab pos="5470525" algn="l"/>
                <a:tab pos="5919788" algn="l"/>
                <a:tab pos="6369050" algn="l"/>
                <a:tab pos="6818313" algn="l"/>
                <a:tab pos="7267575" algn="l"/>
                <a:tab pos="7716838" algn="l"/>
                <a:tab pos="8166100" algn="l"/>
                <a:tab pos="8615363" algn="l"/>
                <a:tab pos="9064625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72000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800" b="1" dirty="0">
              <a:solidFill>
                <a:srgbClr val="000000"/>
              </a:solidFill>
            </a:endParaRPr>
          </a:p>
          <a:p>
            <a:pPr marL="72000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pt-BR" altLang="en-US" sz="2400" b="1" dirty="0">
                <a:solidFill>
                  <a:srgbClr val="000000"/>
                </a:solidFill>
              </a:rPr>
              <a:t>Sequenciamento de DNA seguido do Alinhamento das Sequencias</a:t>
            </a:r>
            <a:endParaRPr lang="pt-BR" altLang="en-US" b="1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b="1" dirty="0">
              <a:solidFill>
                <a:srgbClr val="000000"/>
              </a:solidFill>
            </a:endParaRPr>
          </a:p>
          <a:p>
            <a:pPr marL="422275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3200" b="1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b="1" dirty="0">
              <a:solidFill>
                <a:srgbClr val="000000"/>
              </a:solidFill>
            </a:endParaRPr>
          </a:p>
        </p:txBody>
      </p:sp>
      <p:sp>
        <p:nvSpPr>
          <p:cNvPr id="24581" name="Text Box 4">
            <a:extLst>
              <a:ext uri="{FF2B5EF4-FFF2-40B4-BE49-F238E27FC236}">
                <a16:creationId xmlns:a16="http://schemas.microsoft.com/office/drawing/2014/main" id="{5FF581B4-D732-65CF-D708-63880438C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088" y="2471738"/>
            <a:ext cx="5029200" cy="3846512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pt-BR" altLang="en-US" sz="2000" u="sng" dirty="0">
                <a:solidFill>
                  <a:srgbClr val="000000"/>
                </a:solidFill>
                <a:latin typeface="Futura Medium" panose="020B0602020204020303" pitchFamily="34" charset="-79"/>
                <a:ea typeface="Microsoft YaHei" panose="020B0503020204020204" pitchFamily="34" charset="-122"/>
                <a:cs typeface="Futura Medium" panose="020B0602020204020303" pitchFamily="34" charset="-79"/>
              </a:rPr>
              <a:t>Quando é importante</a:t>
            </a:r>
            <a:r>
              <a:rPr lang="pt-BR" altLang="en-US" sz="20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Futura Medium" panose="020B0602020204020303" pitchFamily="34" charset="-79"/>
              </a:rPr>
              <a:t>:</a:t>
            </a:r>
          </a:p>
          <a:p>
            <a:pPr eaLnBrk="1" hangingPunct="1">
              <a:lnSpc>
                <a:spcPct val="93000"/>
              </a:lnSpc>
              <a:buSzPct val="100000"/>
              <a:defRPr/>
            </a:pPr>
            <a:endParaRPr lang="pt-BR" altLang="en-US" sz="2000" dirty="0">
              <a:solidFill>
                <a:srgbClr val="000000"/>
              </a:solidFill>
              <a:latin typeface="+mn-lt"/>
              <a:ea typeface="Microsoft YaHei" panose="020B0503020204020204" pitchFamily="34" charset="-122"/>
              <a:cs typeface="Futura Medium" panose="020B0602020204020303" pitchFamily="34" charset="-79"/>
            </a:endParaRPr>
          </a:p>
          <a:p>
            <a:pPr algn="just" eaLnBrk="1" hangingPunct="1">
              <a:lnSpc>
                <a:spcPct val="93000"/>
              </a:lnSpc>
              <a:spcAft>
                <a:spcPts val="600"/>
              </a:spcAft>
              <a:buSzPct val="100000"/>
              <a:defRPr/>
            </a:pPr>
            <a:r>
              <a:rPr lang="pt-BR" altLang="en-US" sz="20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Futura Medium" panose="020B0602020204020303" pitchFamily="34" charset="-79"/>
              </a:rPr>
              <a:t>Permite o diagnóstico: </a:t>
            </a:r>
          </a:p>
          <a:p>
            <a:pPr algn="just" eaLnBrk="1" hangingPunct="1">
              <a:spcAft>
                <a:spcPts val="600"/>
              </a:spcAft>
              <a:buClr>
                <a:srgbClr val="000000"/>
              </a:buClr>
              <a:buSzPct val="100000"/>
              <a:defRPr/>
            </a:pPr>
            <a:r>
              <a:rPr lang="pt-BR" altLang="en-US" sz="2000" b="1" i="1" dirty="0">
                <a:solidFill>
                  <a:srgbClr val="000000"/>
                </a:solidFill>
                <a:latin typeface="Webdings" pitchFamily="2" charset="2"/>
                <a:ea typeface="Microsoft YaHei" panose="020B0503020204020204" pitchFamily="34" charset="-122"/>
                <a:cs typeface="Futura Medium" panose="020B0602020204020303" pitchFamily="34" charset="-79"/>
              </a:rPr>
              <a:t>a</a:t>
            </a:r>
            <a:r>
              <a:rPr lang="pt-BR" altLang="en-US" sz="2000" b="1" i="1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Futura Medium" panose="020B0602020204020303" pitchFamily="34" charset="-79"/>
              </a:rPr>
              <a:t> Mycobacterium tuberculosis</a:t>
            </a:r>
            <a:r>
              <a:rPr lang="pt-BR" altLang="en-US" sz="2000" i="1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Futura Medium" panose="020B0602020204020303" pitchFamily="34" charset="-79"/>
              </a:rPr>
              <a:t> (</a:t>
            </a:r>
            <a:r>
              <a:rPr lang="pt-BR" altLang="en-US" sz="20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Futura Medium" panose="020B0602020204020303" pitchFamily="34" charset="-79"/>
              </a:rPr>
              <a:t>TB) quando não se consegue sucesso o cultivo;</a:t>
            </a:r>
          </a:p>
          <a:p>
            <a:pPr algn="just" eaLnBrk="1" hangingPunct="1">
              <a:spcAft>
                <a:spcPts val="600"/>
              </a:spcAft>
              <a:buSzPct val="100000"/>
              <a:defRPr/>
            </a:pPr>
            <a:r>
              <a:rPr lang="pt-BR" altLang="en-US" sz="2000" dirty="0">
                <a:solidFill>
                  <a:srgbClr val="000000"/>
                </a:solidFill>
                <a:latin typeface="Webdings" pitchFamily="2" charset="2"/>
                <a:ea typeface="Microsoft YaHei" panose="020B0503020204020204" pitchFamily="34" charset="-122"/>
                <a:cs typeface="Futura Medium" panose="020B0602020204020303" pitchFamily="34" charset="-79"/>
              </a:rPr>
              <a:t>a</a:t>
            </a:r>
            <a:r>
              <a:rPr lang="pt-BR" altLang="en-US" sz="20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Futura Medium" panose="020B0602020204020303" pitchFamily="34" charset="-79"/>
              </a:rPr>
              <a:t> Bactérias/microrganismos não cultiváveis ou de difícil cultivo. Ex.: </a:t>
            </a:r>
            <a:r>
              <a:rPr lang="pt-BR" altLang="en-US" sz="2000" i="1" dirty="0" err="1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Futura Medium" panose="020B0602020204020303" pitchFamily="34" charset="-79"/>
              </a:rPr>
              <a:t>Clamydia</a:t>
            </a:r>
            <a:r>
              <a:rPr lang="pt-BR" altLang="en-US" sz="20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Futura Medium" panose="020B0602020204020303" pitchFamily="34" charset="-79"/>
              </a:rPr>
              <a:t> (DST)</a:t>
            </a:r>
          </a:p>
          <a:p>
            <a:pPr algn="just" eaLnBrk="1" hangingPunct="1">
              <a:lnSpc>
                <a:spcPct val="93000"/>
              </a:lnSpc>
              <a:buSzPct val="100000"/>
              <a:defRPr/>
            </a:pPr>
            <a:r>
              <a:rPr lang="pt-BR" altLang="en-US" sz="2000" dirty="0">
                <a:solidFill>
                  <a:srgbClr val="000000"/>
                </a:solidFill>
                <a:latin typeface="Webdings" pitchFamily="2" charset="2"/>
                <a:ea typeface="Microsoft YaHei" panose="020B0503020204020204" pitchFamily="34" charset="-122"/>
                <a:cs typeface="Futura Medium" panose="020B0602020204020303" pitchFamily="34" charset="-79"/>
              </a:rPr>
              <a:t>a</a:t>
            </a:r>
            <a:r>
              <a:rPr lang="pt-BR" altLang="en-US" sz="20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Futura Medium" panose="020B0602020204020303" pitchFamily="34" charset="-79"/>
              </a:rPr>
              <a:t> Identificação do gene codificador de FATOR DE VIRULÊNCIA que está presente na bactéria causadora da doença infecciosa. EX.: uma toxina, um fator de invasão, </a:t>
            </a:r>
          </a:p>
          <a:p>
            <a:pPr marL="342900" indent="-342900" algn="just" eaLnBrk="1" hangingPunct="1">
              <a:lnSpc>
                <a:spcPct val="93000"/>
              </a:lnSpc>
              <a:buSzPct val="100000"/>
              <a:buFontTx/>
              <a:buChar char="-"/>
              <a:defRPr/>
            </a:pPr>
            <a:endParaRPr lang="pt-BR" altLang="en-US" sz="2000" dirty="0">
              <a:solidFill>
                <a:srgbClr val="000000"/>
              </a:solidFill>
              <a:latin typeface="+mn-lt"/>
              <a:ea typeface="Microsoft YaHei" panose="020B0503020204020204" pitchFamily="34" charset="-122"/>
              <a:cs typeface="Futura Medium" panose="020B0602020204020303" pitchFamily="34" charset="-79"/>
            </a:endParaRPr>
          </a:p>
        </p:txBody>
      </p:sp>
      <p:pic>
        <p:nvPicPr>
          <p:cNvPr id="58372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AFEBF0-8EAE-3C27-7531-D35F9DB46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EF4F0552-5C77-D054-C068-EEDDF6D8B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8" y="101600"/>
            <a:ext cx="8121650" cy="400050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B8B57B50-506C-F876-1CAB-74954A59C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800100"/>
            <a:ext cx="7208837" cy="5222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3. </a:t>
            </a:r>
            <a:r>
              <a:rPr lang="pt-BR" altLang="en-US" sz="2800" b="1" dirty="0">
                <a:solidFill>
                  <a:srgbClr val="000000"/>
                </a:solidFill>
              </a:rPr>
              <a:t>Testes que empregam Biologia Molecular:</a:t>
            </a:r>
            <a:endParaRPr lang="pt-BR" sz="2800" b="1" dirty="0"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2">
            <a:extLst>
              <a:ext uri="{FF2B5EF4-FFF2-40B4-BE49-F238E27FC236}">
                <a16:creationId xmlns:a16="http://schemas.microsoft.com/office/drawing/2014/main" id="{0DA338D3-C834-58C3-CC6C-7F28300F0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722438"/>
            <a:ext cx="12649200" cy="5410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/>
          <a:lstStyle>
            <a:lvl1pPr marL="114300">
              <a:tabLst>
                <a:tab pos="114300" algn="l"/>
                <a:tab pos="219075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14300" algn="l"/>
                <a:tab pos="219075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14300" algn="l"/>
                <a:tab pos="219075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14300" algn="l"/>
                <a:tab pos="219075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14300" algn="l"/>
                <a:tab pos="219075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219075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219075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219075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219075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1425"/>
              </a:spcBef>
              <a:buSzPct val="45000"/>
              <a:buFont typeface="Times New Roman" panose="02020603050405020304" pitchFamily="18" charset="0"/>
              <a:buNone/>
            </a:pPr>
            <a:r>
              <a:rPr lang="pt-BR" altLang="en-US" b="1">
                <a:solidFill>
                  <a:srgbClr val="0432FF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Ex1</a:t>
            </a:r>
            <a:r>
              <a:rPr lang="pt-BR" altLang="en-US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:  Sistema BACTEC </a:t>
            </a:r>
            <a:r>
              <a:rPr lang="pt-BR" altLang="en-US" b="1">
                <a:solidFill>
                  <a:srgbClr val="7030A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da Empresa BD</a:t>
            </a:r>
          </a:p>
        </p:txBody>
      </p:sp>
      <p:pic>
        <p:nvPicPr>
          <p:cNvPr id="60418" name="Picture 3">
            <a:extLst>
              <a:ext uri="{FF2B5EF4-FFF2-40B4-BE49-F238E27FC236}">
                <a16:creationId xmlns:a16="http://schemas.microsoft.com/office/drawing/2014/main" id="{F2BA98B9-40D7-D1E8-9BFE-5582B504D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8" y="1279525"/>
            <a:ext cx="3908425" cy="2662238"/>
          </a:xfrm>
          <a:prstGeom prst="rect">
            <a:avLst/>
          </a:prstGeom>
          <a:noFill/>
          <a:ln w="9525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19" name="Picture 4">
            <a:extLst>
              <a:ext uri="{FF2B5EF4-FFF2-40B4-BE49-F238E27FC236}">
                <a16:creationId xmlns:a16="http://schemas.microsoft.com/office/drawing/2014/main" id="{20AAE2ED-1902-041D-E127-947BE6C43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4624388"/>
            <a:ext cx="32004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20" name="Picture 5">
            <a:extLst>
              <a:ext uri="{FF2B5EF4-FFF2-40B4-BE49-F238E27FC236}">
                <a16:creationId xmlns:a16="http://schemas.microsoft.com/office/drawing/2014/main" id="{39EA948D-7FCA-C6D8-E1CE-7B102972F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4246563"/>
            <a:ext cx="3654425" cy="282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2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A9D254A-D998-3A40-5E84-3AC172C8B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7AB613D5-8C0B-1E36-EAED-FB6C77F96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763" y="517525"/>
            <a:ext cx="9178925" cy="461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4. Diagnóstico Automático: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86782A7D-47A1-5769-928F-E4AE2ABFA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063" y="-25400"/>
            <a:ext cx="8121650" cy="400050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F8F923-DD6D-07D9-A270-8BBEA59C1E56}"/>
              </a:ext>
            </a:extLst>
          </p:cNvPr>
          <p:cNvSpPr/>
          <p:nvPr/>
        </p:nvSpPr>
        <p:spPr>
          <a:xfrm>
            <a:off x="2071688" y="993775"/>
            <a:ext cx="2000250" cy="461963"/>
          </a:xfrm>
          <a:prstGeom prst="rect">
            <a:avLst/>
          </a:prstGeom>
          <a:solidFill>
            <a:srgbClr val="E2E8F3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 De bactérias </a:t>
            </a:r>
            <a:endParaRPr lang="pt-BR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415037-6CEF-DF74-4B38-81B32C5924BA}"/>
              </a:ext>
            </a:extLst>
          </p:cNvPr>
          <p:cNvSpPr/>
          <p:nvPr/>
        </p:nvSpPr>
        <p:spPr>
          <a:xfrm>
            <a:off x="768350" y="2138363"/>
            <a:ext cx="5946775" cy="2219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>
            <a:spAutoFit/>
          </a:bodyPr>
          <a:lstStyle/>
          <a:p>
            <a:pPr eaLnBrk="1" fontAlgn="auto" hangingPunct="1">
              <a:lnSpc>
                <a:spcPct val="93000"/>
              </a:lnSpc>
              <a:spcBef>
                <a:spcPts val="0"/>
              </a:spcBef>
              <a:spcAft>
                <a:spcPts val="1200"/>
              </a:spcAft>
              <a:buSzPct val="45000"/>
              <a:defRPr/>
            </a:pPr>
            <a:r>
              <a:rPr lang="pt-BR" altLang="en-US" b="1" dirty="0">
                <a:solidFill>
                  <a:srgbClr val="000000"/>
                </a:solidFill>
                <a:latin typeface="+mn-lt"/>
              </a:rPr>
              <a:t>Fundamentos das Etapas que sevem ser seguidas: </a:t>
            </a:r>
          </a:p>
          <a:p>
            <a:pPr eaLnBrk="1" fontAlgn="auto" hangingPunct="1">
              <a:lnSpc>
                <a:spcPct val="93000"/>
              </a:lnSpc>
              <a:spcBef>
                <a:spcPts val="0"/>
              </a:spcBef>
              <a:spcAft>
                <a:spcPts val="1200"/>
              </a:spcAft>
              <a:buSzPct val="45000"/>
              <a:defRPr/>
            </a:pPr>
            <a:r>
              <a:rPr lang="pt-BR" altLang="en-US" sz="1600" b="1" dirty="0">
                <a:solidFill>
                  <a:srgbClr val="000000"/>
                </a:solidFill>
                <a:latin typeface="+mn-lt"/>
              </a:rPr>
              <a:t>1 – Inocular a bactéria a ser identificada em microplacas, </a:t>
            </a:r>
            <a:r>
              <a:rPr lang="pt-BR" altLang="en-US" sz="1600" dirty="0">
                <a:solidFill>
                  <a:srgbClr val="000000"/>
                </a:solidFill>
                <a:latin typeface="+mn-lt"/>
              </a:rPr>
              <a:t>que contem kits com substratos que podem ser degradados </a:t>
            </a:r>
            <a:r>
              <a:rPr lang="pt-BR" altLang="en-US" sz="1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(</a:t>
            </a:r>
            <a:r>
              <a:rPr lang="pt-BR" altLang="en-US" sz="1600" dirty="0">
                <a:solidFill>
                  <a:srgbClr val="0432FF"/>
                </a:solidFill>
                <a:latin typeface="+mn-lt"/>
                <a:ea typeface="Microsoft YaHei" panose="020B0503020204020204" pitchFamily="34" charset="-122"/>
                <a:cs typeface="Futura Medium" panose="020B0602020204020303" pitchFamily="34" charset="-79"/>
              </a:rPr>
              <a:t>provas bioquímicas</a:t>
            </a:r>
            <a:r>
              <a:rPr lang="pt-BR" altLang="en-US" sz="1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), resultando em alteração do pH do meio e mudança da coloração dos substratos;</a:t>
            </a:r>
            <a:endParaRPr lang="pt-BR" altLang="en-US" sz="1600" b="1" dirty="0">
              <a:solidFill>
                <a:srgbClr val="000000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SzPct val="45000"/>
              <a:defRPr/>
            </a:pPr>
            <a:r>
              <a:rPr lang="pt-BR" altLang="en-US" sz="1600" b="1" dirty="0">
                <a:solidFill>
                  <a:srgbClr val="000000"/>
                </a:solidFill>
                <a:latin typeface="+mn-lt"/>
              </a:rPr>
              <a:t>2 – Inserir as microplacas na maquina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SzPct val="45000"/>
              <a:defRPr/>
            </a:pPr>
            <a:r>
              <a:rPr lang="pt-BR" altLang="en-US" sz="1600" b="1" dirty="0">
                <a:solidFill>
                  <a:srgbClr val="000000"/>
                </a:solidFill>
                <a:latin typeface="+mn-lt"/>
              </a:rPr>
              <a:t>3- </a:t>
            </a:r>
            <a:r>
              <a:rPr lang="pt-BR" altLang="en-US" sz="16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A leitura dos resultados é realizada utilizando-se um “software”.</a:t>
            </a:r>
            <a:r>
              <a:rPr lang="pt-BR" altLang="en-US" sz="1600" b="1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</a:rPr>
              <a:t> </a:t>
            </a:r>
            <a:endParaRPr lang="pt-BR" altLang="en-US" sz="1600" b="1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8974DB3F-6B87-94B6-10E9-B5F68EAE2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25" y="1295400"/>
            <a:ext cx="8758238" cy="5838825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  <a:defRPr/>
            </a:pPr>
            <a:r>
              <a:rPr lang="pt-BR" altLang="en-US" sz="2400" b="1" dirty="0">
                <a:solidFill>
                  <a:srgbClr val="000000"/>
                </a:solidFill>
                <a:ea typeface="Microsoft YaHei" panose="020B0503020204020204" pitchFamily="34" charset="-122"/>
                <a:cs typeface="Calibri" panose="020F0502020204030204" pitchFamily="34" charset="0"/>
              </a:rPr>
              <a:t>- Importância do diagnóstico</a:t>
            </a:r>
            <a:r>
              <a:rPr lang="pt-BR" altLang="en-US" b="1" dirty="0">
                <a:solidFill>
                  <a:srgbClr val="000000"/>
                </a:solidFill>
                <a:ea typeface="Microsoft YaHei" panose="020B0503020204020204" pitchFamily="34" charset="-122"/>
                <a:cs typeface="Calibri" panose="020F0502020204030204" pitchFamily="34" charset="0"/>
              </a:rPr>
              <a:t>:</a:t>
            </a:r>
          </a:p>
          <a:p>
            <a:pPr eaLnBrk="1" hangingPunct="1">
              <a:lnSpc>
                <a:spcPct val="93000"/>
              </a:lnSpc>
              <a:buSzPct val="100000"/>
              <a:defRPr/>
            </a:pPr>
            <a:endParaRPr lang="pt-BR" altLang="en-US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3000"/>
              </a:lnSpc>
              <a:buSzPct val="100000"/>
              <a:defRPr/>
            </a:pP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O diagnóstico precoce de uma infecção bacteriana é fundamental para assegurar o seu tratamento imediato. Uma infecção bacteriana é por vezes difícil de distinguir de uma infecção viral. Contudo, regra geral, as infecções bacterianas têm tendência para provocar mais febre (por vezes atingem os 41 </a:t>
            </a:r>
            <a:r>
              <a:rPr lang="pt-BR" altLang="en-US" dirty="0" err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ºC</a:t>
            </a: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) e provocam um aumento maior do número de glóbulos brancos.</a:t>
            </a:r>
          </a:p>
          <a:p>
            <a:pPr eaLnBrk="1" hangingPunct="1">
              <a:lnSpc>
                <a:spcPct val="93000"/>
              </a:lnSpc>
              <a:buSzPct val="100000"/>
              <a:defRPr/>
            </a:pPr>
            <a:endParaRPr lang="pt-BR" altLang="en-US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eaLnBrk="1" hangingPunct="1">
              <a:lnSpc>
                <a:spcPct val="93000"/>
              </a:lnSpc>
              <a:buSzPct val="100000"/>
              <a:defRPr/>
            </a:pPr>
            <a:endParaRPr lang="pt-BR" altLang="en-US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eaLnBrk="1" hangingPunct="1">
              <a:lnSpc>
                <a:spcPct val="93000"/>
              </a:lnSpc>
              <a:buSzPct val="100000"/>
              <a:defRPr/>
            </a:pPr>
            <a:endParaRPr lang="pt-BR" altLang="en-US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3000"/>
              </a:lnSpc>
              <a:buSzPct val="100000"/>
              <a:defRPr/>
            </a:pPr>
            <a:r>
              <a:rPr lang="pt-BR" altLang="en-US" b="1" u="sng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Amostras</a:t>
            </a: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, para o isolamento e identificação de bactérias patogênicas podem ser coletadas amostras diretamente de: </a:t>
            </a:r>
            <a:r>
              <a:rPr lang="pt-BR" altLang="en-US" b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sangue</a:t>
            </a: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, </a:t>
            </a:r>
            <a:r>
              <a:rPr lang="pt-BR" alt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expectoração</a:t>
            </a: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, </a:t>
            </a:r>
            <a:r>
              <a:rPr lang="pt-BR" altLang="en-US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urina</a:t>
            </a: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, </a:t>
            </a:r>
            <a:r>
              <a:rPr lang="pt-BR" altLang="en-US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fezes</a:t>
            </a: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, </a:t>
            </a:r>
            <a:r>
              <a:rPr lang="pt-BR" altLang="en-US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muco</a:t>
            </a: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, </a:t>
            </a:r>
            <a:r>
              <a:rPr lang="pt-BR" altLang="en-US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pus</a:t>
            </a: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, </a:t>
            </a:r>
            <a:r>
              <a:rPr lang="pt-BR" altLang="en-US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secreções da parte anatômica afetada</a:t>
            </a: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. </a:t>
            </a:r>
          </a:p>
          <a:p>
            <a:pPr algn="just" eaLnBrk="1" hangingPunct="1">
              <a:lnSpc>
                <a:spcPct val="93000"/>
              </a:lnSpc>
              <a:buSzPct val="100000"/>
              <a:defRPr/>
            </a:pPr>
            <a:endParaRPr lang="pt-BR" altLang="en-US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3000"/>
              </a:lnSpc>
              <a:buSzPct val="100000"/>
              <a:defRPr/>
            </a:pP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Se uma </a:t>
            </a:r>
            <a:r>
              <a:rPr lang="pt-BR" altLang="en-US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infecção pulmonar </a:t>
            </a: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é suspeita, o médico pode pedir um </a:t>
            </a:r>
            <a:r>
              <a:rPr lang="pt-BR" altLang="en-US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raio-</a:t>
            </a:r>
            <a:r>
              <a:rPr lang="pt-BR" altLang="en-US" b="1" dirty="0" err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X</a:t>
            </a: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ou fazer uma </a:t>
            </a:r>
            <a:r>
              <a:rPr lang="pt-BR" altLang="en-US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biopsia,</a:t>
            </a: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retirada de células de uma área infectada para ser examinada. </a:t>
            </a:r>
          </a:p>
          <a:p>
            <a:pPr algn="just" eaLnBrk="1" hangingPunct="1">
              <a:lnSpc>
                <a:spcPct val="93000"/>
              </a:lnSpc>
              <a:buSzPct val="100000"/>
              <a:defRPr/>
            </a:pPr>
            <a:endParaRPr lang="pt-BR" altLang="en-US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3000"/>
              </a:lnSpc>
              <a:buSzPct val="100000"/>
              <a:defRPr/>
            </a:pP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Se houver </a:t>
            </a:r>
            <a:r>
              <a:rPr lang="pt-BR" altLang="en-US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suspeita de meningite</a:t>
            </a: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, pode ser feita </a:t>
            </a:r>
            <a:r>
              <a:rPr lang="pt-BR" altLang="en-US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punção lombar</a:t>
            </a: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, utilizando uma agulha para obter uma amostra do </a:t>
            </a:r>
            <a:r>
              <a:rPr lang="pt-BR" altLang="en-US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fluido espinhal </a:t>
            </a: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para teste.</a:t>
            </a:r>
          </a:p>
          <a:p>
            <a:pPr algn="just" eaLnBrk="1" hangingPunct="1">
              <a:lnSpc>
                <a:spcPct val="93000"/>
              </a:lnSpc>
              <a:buSzPct val="100000"/>
              <a:defRPr/>
            </a:pPr>
            <a:endParaRPr lang="pt-BR" altLang="en-US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3000"/>
              </a:lnSpc>
              <a:buSzPct val="100000"/>
              <a:defRPr/>
            </a:pP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Se houver suspeita de </a:t>
            </a:r>
            <a:r>
              <a:rPr lang="pt-BR" altLang="en-US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hanseníase (lepra) </a:t>
            </a: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material do lóbulo da orelha poderá ser coletado, e após coloração submetido a </a:t>
            </a:r>
            <a:r>
              <a:rPr lang="pt-BR" altLang="en-US" b="1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exame microscópico </a:t>
            </a: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(ver adiante).</a:t>
            </a:r>
          </a:p>
          <a:p>
            <a:pPr algn="just" eaLnBrk="1" hangingPunct="1">
              <a:lnSpc>
                <a:spcPct val="93000"/>
              </a:lnSpc>
              <a:buSzPct val="100000"/>
              <a:defRPr/>
            </a:pPr>
            <a:endParaRPr lang="pt-BR" altLang="en-US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3000"/>
              </a:lnSpc>
              <a:buSzPct val="100000"/>
              <a:defRPr/>
            </a:pP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</a:p>
          <a:p>
            <a:pPr algn="just" eaLnBrk="1" hangingPunct="1">
              <a:lnSpc>
                <a:spcPct val="93000"/>
              </a:lnSpc>
              <a:buSzPct val="100000"/>
              <a:defRPr/>
            </a:pPr>
            <a:endParaRPr lang="pt-BR" altLang="en-US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DD32B6AC-4368-30B7-5359-F1A07B2A5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025" y="2232025"/>
            <a:ext cx="18097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9C2082D1-08FE-0E0C-8088-3E3D5FFC4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162800"/>
            <a:ext cx="10198100" cy="162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pic>
        <p:nvPicPr>
          <p:cNvPr id="17413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364E7D6-F1DA-F05D-18D5-B49CFC079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ECEA67F6-4865-F0B6-D4CE-B672B885C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25" y="39688"/>
            <a:ext cx="8628063" cy="461962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9CA003BF-6830-96BC-46BB-4A7ED9433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25" y="679450"/>
            <a:ext cx="3954463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1. Introdução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2">
            <a:extLst>
              <a:ext uri="{FF2B5EF4-FFF2-40B4-BE49-F238E27FC236}">
                <a16:creationId xmlns:a16="http://schemas.microsoft.com/office/drawing/2014/main" id="{9318DB91-9473-6BC3-72FD-E83EF4A37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1874838"/>
            <a:ext cx="7162800" cy="5105400"/>
          </a:xfrm>
          <a:prstGeom prst="rect">
            <a:avLst/>
          </a:prstGeom>
          <a:solidFill>
            <a:srgbClr val="FFFF99"/>
          </a:solidFill>
          <a:ln w="9525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/>
          <a:lstStyle>
            <a:lvl1pPr marL="539750" indent="-341313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2025"/>
              </a:spcBef>
              <a:buSzPct val="100000"/>
              <a:buFont typeface="Times New Roman" panose="02020603050405020304" pitchFamily="18" charset="0"/>
              <a:buNone/>
            </a:pPr>
            <a:r>
              <a:rPr lang="pt-BR" altLang="en-US">
                <a:solidFill>
                  <a:srgbClr val="0432FF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Ex.1:   </a:t>
            </a:r>
            <a:r>
              <a:rPr lang="pt-BR" altLang="en-US" b="1">
                <a:solidFill>
                  <a:srgbClr val="0432FF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BD</a:t>
            </a:r>
            <a:r>
              <a:rPr lang="pt-BR" altLang="en-US">
                <a:solidFill>
                  <a:srgbClr val="0432FF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pt-BR" altLang="en-US" sz="1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(continuação)</a:t>
            </a:r>
            <a:endParaRPr lang="pt-BR" altLang="en-US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just" eaLnBrk="1" hangingPunct="1">
              <a:lnSpc>
                <a:spcPct val="93000"/>
              </a:lnSpc>
              <a:spcBef>
                <a:spcPts val="2025"/>
              </a:spcBef>
              <a:buSzPct val="100000"/>
              <a:buFont typeface="Times New Roman" panose="02020603050405020304" pitchFamily="18" charset="0"/>
              <a:buNone/>
            </a:pPr>
            <a:r>
              <a:rPr lang="pt-BR" altLang="en-US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O teste também pode ser realizado para detecção direta e qualitativa </a:t>
            </a:r>
            <a:r>
              <a:rPr lang="pt-BR" altLang="en-US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de antígenos</a:t>
            </a:r>
            <a:r>
              <a:rPr lang="pt-BR" altLang="en-US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, visando a  confirmação do agrupamento sorológico, a partir de colônias suspeitas de:</a:t>
            </a: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100000"/>
              <a:buFontTx/>
              <a:buChar char="-"/>
            </a:pPr>
            <a:r>
              <a:rPr lang="pt-BR" altLang="en-US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Sorogrupos de </a:t>
            </a:r>
            <a:r>
              <a:rPr lang="pt-BR" altLang="en-US" b="1" i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Streptococcus </a:t>
            </a:r>
            <a:r>
              <a:rPr lang="pt-BR" altLang="en-US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em fluído cerebrospinal e soro, </a:t>
            </a: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100000"/>
              <a:buFontTx/>
              <a:buChar char="-"/>
            </a:pPr>
            <a:r>
              <a:rPr lang="pt-BR" altLang="en-US" b="1" i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Haemophilus  influenzae</a:t>
            </a:r>
            <a:r>
              <a:rPr lang="pt-BR" altLang="en-US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 tipo b, </a:t>
            </a: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100000"/>
              <a:buFontTx/>
              <a:buChar char="-"/>
            </a:pPr>
            <a:r>
              <a:rPr lang="pt-BR" altLang="en-US" b="1" i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S. pneumoniae,</a:t>
            </a:r>
            <a:r>
              <a:rPr lang="pt-BR" altLang="en-US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 </a:t>
            </a: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100000"/>
              <a:buFontTx/>
              <a:buChar char="-"/>
            </a:pPr>
            <a:r>
              <a:rPr lang="pt-BR" altLang="en-US" b="1" i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N. meningitidis </a:t>
            </a:r>
            <a:r>
              <a:rPr lang="pt-BR" altLang="en-US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grupos A/Y, B,  C/W135.</a:t>
            </a:r>
          </a:p>
          <a:p>
            <a:pPr algn="just" eaLnBrk="1" hangingPunct="1">
              <a:lnSpc>
                <a:spcPct val="93000"/>
              </a:lnSpc>
              <a:spcBef>
                <a:spcPts val="1425"/>
              </a:spcBef>
              <a:buSzPct val="100000"/>
              <a:buFont typeface="Times New Roman" panose="02020603050405020304" pitchFamily="18" charset="0"/>
              <a:buNone/>
            </a:pPr>
            <a:endParaRPr lang="pt-BR" altLang="en-US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62466" name="Picture 5">
            <a:extLst>
              <a:ext uri="{FF2B5EF4-FFF2-40B4-BE49-F238E27FC236}">
                <a16:creationId xmlns:a16="http://schemas.microsoft.com/office/drawing/2014/main" id="{8F87083A-4D08-20C7-4628-F9CDB214F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3" y="1938338"/>
            <a:ext cx="5367337" cy="3095625"/>
          </a:xfrm>
          <a:prstGeom prst="rect">
            <a:avLst/>
          </a:prstGeom>
          <a:noFill/>
          <a:ln w="9525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7" name="Rectangle 6">
            <a:extLst>
              <a:ext uri="{FF2B5EF4-FFF2-40B4-BE49-F238E27FC236}">
                <a16:creationId xmlns:a16="http://schemas.microsoft.com/office/drawing/2014/main" id="{C85D3B60-32D9-592F-6ACF-0259B01B9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663" y="1246188"/>
            <a:ext cx="4356100" cy="438150"/>
          </a:xfrm>
          <a:prstGeom prst="rect">
            <a:avLst/>
          </a:prstGeom>
          <a:solidFill>
            <a:srgbClr val="E2E8F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 marL="431800" indent="-314325"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31800" algn="l"/>
                <a:tab pos="879475" algn="l"/>
                <a:tab pos="1328738" algn="l"/>
                <a:tab pos="1778000" algn="l"/>
                <a:tab pos="2227263" algn="l"/>
                <a:tab pos="2676525" algn="l"/>
                <a:tab pos="3125788" algn="l"/>
                <a:tab pos="3575050" algn="l"/>
                <a:tab pos="4024313" algn="l"/>
                <a:tab pos="4473575" algn="l"/>
                <a:tab pos="4922838" algn="l"/>
                <a:tab pos="5372100" algn="l"/>
                <a:tab pos="5821363" algn="l"/>
                <a:tab pos="6270625" algn="l"/>
                <a:tab pos="6719888" algn="l"/>
                <a:tab pos="7169150" algn="l"/>
                <a:tab pos="7618413" algn="l"/>
                <a:tab pos="8067675" algn="l"/>
                <a:tab pos="8516938" algn="l"/>
                <a:tab pos="8966200" algn="l"/>
                <a:tab pos="94154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sz="2400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- De Antígenos bacterianos </a:t>
            </a:r>
          </a:p>
        </p:txBody>
      </p:sp>
      <p:pic>
        <p:nvPicPr>
          <p:cNvPr id="62468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34F34F9-A241-BC59-D2F1-4859621EB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F3D417F3-CBA6-AD26-233C-8E25A35CB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4338" y="754063"/>
            <a:ext cx="9636125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4. Diagnóstico Automático: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4A7D04D3-1B56-B0DE-5215-7E4A79EB9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063" y="117475"/>
            <a:ext cx="8121650" cy="400050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483288-2954-0A7E-B49F-9A243265ED07}"/>
              </a:ext>
            </a:extLst>
          </p:cNvPr>
          <p:cNvSpPr/>
          <p:nvPr/>
        </p:nvSpPr>
        <p:spPr>
          <a:xfrm>
            <a:off x="774700" y="5235575"/>
            <a:ext cx="6718300" cy="15605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 eaLnBrk="1" hangingPunct="1">
              <a:lnSpc>
                <a:spcPct val="93000"/>
              </a:lnSpc>
              <a:spcBef>
                <a:spcPts val="1425"/>
              </a:spcBef>
              <a:buSzPct val="100000"/>
              <a:buFont typeface="Times New Roman" panose="02020603050405020304" pitchFamily="18" charset="0"/>
              <a:buNone/>
              <a:defRPr/>
            </a:pPr>
            <a:r>
              <a:rPr lang="pt-BR" altLang="en-US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A aglutinação visível positiva ocorre quando uma amostra contendo qualquer um desses antígenos bacterianos reage com as partículas de látex recobertas com os respectivos anticorpos. </a:t>
            </a:r>
          </a:p>
          <a:p>
            <a:pPr algn="just" eaLnBrk="1" hangingPunct="1">
              <a:lnSpc>
                <a:spcPct val="93000"/>
              </a:lnSpc>
              <a:spcBef>
                <a:spcPts val="1425"/>
              </a:spcBef>
              <a:buSzPct val="100000"/>
              <a:buFont typeface="Times New Roman" panose="02020603050405020304" pitchFamily="18" charset="0"/>
              <a:buNone/>
              <a:defRPr/>
            </a:pPr>
            <a:endParaRPr lang="pt-BR" altLang="en-US" dirty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533AF6-8D38-1DBA-C499-603B76A40B43}"/>
              </a:ext>
            </a:extLst>
          </p:cNvPr>
          <p:cNvSpPr/>
          <p:nvPr/>
        </p:nvSpPr>
        <p:spPr>
          <a:xfrm>
            <a:off x="7908925" y="5489575"/>
            <a:ext cx="5005388" cy="1465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 eaLnBrk="1" hangingPunct="1">
              <a:lnSpc>
                <a:spcPct val="93000"/>
              </a:lnSpc>
              <a:spcBef>
                <a:spcPts val="1425"/>
              </a:spcBef>
              <a:buSzPct val="100000"/>
              <a:buFont typeface="Times New Roman" panose="02020603050405020304" pitchFamily="18" charset="0"/>
              <a:buNone/>
              <a:defRPr/>
            </a:pPr>
            <a:r>
              <a:rPr lang="pt-BR" altLang="en-US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Testes de aglutinação em látex </a:t>
            </a:r>
            <a:r>
              <a:rPr lang="pt-BR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não se destinam a substituir a cultura bacteriana</a:t>
            </a:r>
            <a:r>
              <a:rPr lang="pt-BR" altLang="en-US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. O diagnóstico de confirmação de uma meningite bacteriana só é possível com os procedimentos de cultura apropriados.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79A56EE0-BF4E-2D97-3872-FBC44F5B4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1501775"/>
            <a:ext cx="12514263" cy="57864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lIns="0" tIns="28440" rIns="0" bIns="0"/>
          <a:lstStyle>
            <a:lvl1pPr marL="114300">
              <a:tabLst>
                <a:tab pos="114300" algn="l"/>
                <a:tab pos="219075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14300" algn="l"/>
                <a:tab pos="219075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14300" algn="l"/>
                <a:tab pos="219075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14300" algn="l"/>
                <a:tab pos="219075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14300" algn="l"/>
                <a:tab pos="219075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4300" algn="l"/>
                <a:tab pos="219075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4300" algn="l"/>
                <a:tab pos="219075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4300" algn="l"/>
                <a:tab pos="219075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4300" algn="l"/>
                <a:tab pos="219075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12713" eaLnBrk="1" fontAlgn="auto" hangingPunct="1">
              <a:lnSpc>
                <a:spcPct val="93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r>
              <a:rPr lang="pt-BR" altLang="en-US" b="1" dirty="0">
                <a:solidFill>
                  <a:srgbClr val="0432FF"/>
                </a:solidFill>
              </a:rPr>
              <a:t>Ex2</a:t>
            </a:r>
            <a:r>
              <a:rPr lang="pt-BR" altLang="en-US" b="1" dirty="0">
                <a:solidFill>
                  <a:srgbClr val="000000"/>
                </a:solidFill>
              </a:rPr>
              <a:t>:  </a:t>
            </a:r>
            <a:r>
              <a:rPr lang="pt-BR" altLang="en-US" b="1" dirty="0" err="1">
                <a:solidFill>
                  <a:srgbClr val="000000"/>
                </a:solidFill>
              </a:rPr>
              <a:t>MALDI-TOF</a:t>
            </a:r>
            <a:r>
              <a:rPr lang="pt-BR" altLang="en-US" b="1" dirty="0">
                <a:solidFill>
                  <a:srgbClr val="000000"/>
                </a:solidFill>
              </a:rPr>
              <a:t>  (Fácil execução) </a:t>
            </a:r>
            <a:r>
              <a:rPr lang="pt-BR" altLang="en-US" dirty="0">
                <a:solidFill>
                  <a:srgbClr val="000000"/>
                </a:solidFill>
              </a:rPr>
              <a:t>– </a:t>
            </a:r>
            <a:r>
              <a:rPr lang="pt-BR" altLang="en-US" sz="2000" b="1" dirty="0">
                <a:solidFill>
                  <a:srgbClr val="7030A0"/>
                </a:solidFill>
              </a:rPr>
              <a:t>Fabricante </a:t>
            </a:r>
            <a:r>
              <a:rPr lang="pt-BR" altLang="en-US" sz="2000" b="1" dirty="0" err="1">
                <a:solidFill>
                  <a:srgbClr val="7030A0"/>
                </a:solidFill>
              </a:rPr>
              <a:t>bioMérieux</a:t>
            </a:r>
            <a:r>
              <a:rPr lang="pt-BR" altLang="en-US" sz="2000" dirty="0">
                <a:solidFill>
                  <a:srgbClr val="000000"/>
                </a:solidFill>
              </a:rPr>
              <a:t>                                 						</a:t>
            </a:r>
            <a:r>
              <a:rPr lang="en-US" altLang="en-US" sz="1400" dirty="0">
                <a:solidFill>
                  <a:srgbClr val="000000"/>
                </a:solidFill>
              </a:rPr>
              <a:t> 		(“Matrix Assisted Laser Desorption Ionization Time-of-Flight”)</a:t>
            </a:r>
            <a:br>
              <a:rPr lang="pt-BR" altLang="en-US" sz="1400" dirty="0">
                <a:solidFill>
                  <a:srgbClr val="000000"/>
                </a:solidFill>
              </a:rPr>
            </a:br>
            <a:r>
              <a:rPr lang="pt-BR" altLang="en-US" sz="1400" dirty="0">
                <a:solidFill>
                  <a:srgbClr val="000000"/>
                </a:solidFill>
              </a:rPr>
              <a:t>(Matrix Assistida de Tempo-de-</a:t>
            </a:r>
            <a:r>
              <a:rPr lang="pt-BR" altLang="en-US" sz="1400" dirty="0" err="1">
                <a:solidFill>
                  <a:srgbClr val="000000"/>
                </a:solidFill>
              </a:rPr>
              <a:t>vôo</a:t>
            </a:r>
            <a:r>
              <a:rPr lang="pt-BR" altLang="en-US" sz="1400" dirty="0">
                <a:solidFill>
                  <a:srgbClr val="000000"/>
                </a:solidFill>
              </a:rPr>
              <a:t> de dessorção de Ionização a Laser)</a:t>
            </a:r>
          </a:p>
          <a:p>
            <a:pPr eaLnBrk="1" fontAlgn="auto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45000"/>
              <a:defRPr/>
            </a:pPr>
            <a:endParaRPr lang="pt-BR" altLang="en-US" sz="1600" b="1" dirty="0">
              <a:solidFill>
                <a:srgbClr val="000000"/>
              </a:solidFill>
            </a:endParaRPr>
          </a:p>
          <a:p>
            <a:pPr marL="112713" eaLnBrk="1" fontAlgn="auto" hangingPunct="1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dirty="0">
              <a:solidFill>
                <a:srgbClr val="000000"/>
              </a:solidFill>
            </a:endParaRPr>
          </a:p>
          <a:p>
            <a:pPr marL="112713" eaLnBrk="1" fontAlgn="auto" hangingPunct="1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dirty="0">
              <a:solidFill>
                <a:srgbClr val="000000"/>
              </a:solidFill>
            </a:endParaRPr>
          </a:p>
          <a:p>
            <a:pPr marL="112713" eaLnBrk="1" fontAlgn="auto" hangingPunct="1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Arial" panose="020B0604020202020204" pitchFamily="34" charset="0"/>
              <a:buChar char="-"/>
              <a:defRPr/>
            </a:pPr>
            <a:r>
              <a:rPr lang="es-ES" altLang="en-US" dirty="0">
                <a:solidFill>
                  <a:srgbClr val="000000"/>
                </a:solidFill>
              </a:rPr>
              <a:t>.</a:t>
            </a:r>
          </a:p>
          <a:p>
            <a:pPr eaLnBrk="1" fontAlgn="auto" hangingPunct="1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SzPct val="45000"/>
              <a:defRPr/>
            </a:pPr>
            <a:endParaRPr lang="pt-BR" altLang="en-US" dirty="0">
              <a:solidFill>
                <a:srgbClr val="000000"/>
              </a:solidFill>
            </a:endParaRPr>
          </a:p>
          <a:p>
            <a:pPr marL="112713" eaLnBrk="1" fontAlgn="auto" hangingPunct="1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dirty="0">
              <a:solidFill>
                <a:srgbClr val="000000"/>
              </a:solidFill>
            </a:endParaRPr>
          </a:p>
          <a:p>
            <a:pPr marL="112713" eaLnBrk="1" fontAlgn="auto" hangingPunct="1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dirty="0">
              <a:solidFill>
                <a:srgbClr val="000000"/>
              </a:solidFill>
            </a:endParaRPr>
          </a:p>
          <a:p>
            <a:pPr marL="112713" eaLnBrk="1" fontAlgn="auto" hangingPunct="1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dirty="0">
              <a:solidFill>
                <a:srgbClr val="000000"/>
              </a:solidFill>
            </a:endParaRPr>
          </a:p>
          <a:p>
            <a:pPr marL="112713" eaLnBrk="1" fontAlgn="auto" hangingPunct="1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dirty="0">
              <a:solidFill>
                <a:srgbClr val="000000"/>
              </a:solidFill>
            </a:endParaRPr>
          </a:p>
        </p:txBody>
      </p:sp>
      <p:pic>
        <p:nvPicPr>
          <p:cNvPr id="64514" name="Picture 3">
            <a:extLst>
              <a:ext uri="{FF2B5EF4-FFF2-40B4-BE49-F238E27FC236}">
                <a16:creationId xmlns:a16="http://schemas.microsoft.com/office/drawing/2014/main" id="{52D7DFFC-A9D6-80A7-2AB9-1AC3CE17C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2249488"/>
            <a:ext cx="5732462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5" name="Picture 4">
            <a:extLst>
              <a:ext uri="{FF2B5EF4-FFF2-40B4-BE49-F238E27FC236}">
                <a16:creationId xmlns:a16="http://schemas.microsoft.com/office/drawing/2014/main" id="{F63D31FE-F1A5-73EA-0EC9-939294B17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213" y="5570538"/>
            <a:ext cx="34290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6" name="Text Box 5">
            <a:extLst>
              <a:ext uri="{FF2B5EF4-FFF2-40B4-BE49-F238E27FC236}">
                <a16:creationId xmlns:a16="http://schemas.microsoft.com/office/drawing/2014/main" id="{857FA42C-07D2-8537-0F4A-1FC4FEFA0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4464050"/>
            <a:ext cx="6329362" cy="2693988"/>
          </a:xfrm>
          <a:prstGeom prst="rect">
            <a:avLst/>
          </a:prstGeom>
          <a:solidFill>
            <a:srgbClr val="FFCCFF"/>
          </a:solidFill>
          <a:ln w="936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/>
          <a:lstStyle>
            <a:lvl1pPr marL="114300">
              <a:tabLst>
                <a:tab pos="1143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143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143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143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143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SzPct val="45000"/>
            </a:pPr>
            <a:r>
              <a:rPr lang="pt-BR" altLang="en-US" sz="1400" u="sng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Fundamentação da Técnica</a:t>
            </a:r>
            <a:r>
              <a:rPr lang="pt-BR" altLang="en-US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:</a:t>
            </a:r>
          </a:p>
          <a:p>
            <a:pPr algn="just" eaLnBrk="1" hangingPunct="1">
              <a:lnSpc>
                <a:spcPct val="93000"/>
              </a:lnSpc>
              <a:spcAft>
                <a:spcPts val="400"/>
              </a:spcAft>
              <a:buSzPct val="45000"/>
              <a:buFont typeface="Times New Roman" panose="02020603050405020304" pitchFamily="18" charset="0"/>
              <a:buNone/>
            </a:pPr>
            <a:endParaRPr lang="pt-BR" altLang="en-US" sz="5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3000"/>
              </a:lnSpc>
              <a:spcAft>
                <a:spcPts val="400"/>
              </a:spcAft>
              <a:buSzPct val="45000"/>
              <a:buFont typeface="Times New Roman" panose="02020603050405020304" pitchFamily="18" charset="0"/>
              <a:buNone/>
            </a:pPr>
            <a:r>
              <a:rPr lang="pt-BR" altLang="en-US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Emprega</a:t>
            </a:r>
            <a:r>
              <a:rPr lang="pt-BR" altLang="en-US" sz="1400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pt-BR" altLang="en-US" sz="1400" b="1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Espectrometria de massa (MS) </a:t>
            </a:r>
            <a:r>
              <a:rPr lang="pt-BR" altLang="en-US" sz="1400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pt-BR" altLang="en-US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técnica analítica usada para determinar a composição elementar de uma amostra. </a:t>
            </a:r>
          </a:p>
          <a:p>
            <a:pPr algn="just" eaLnBrk="1" hangingPunct="1">
              <a:lnSpc>
                <a:spcPct val="93000"/>
              </a:lnSpc>
              <a:spcAft>
                <a:spcPts val="400"/>
              </a:spcAft>
              <a:buSzPct val="45000"/>
              <a:buFont typeface="Times New Roman" panose="02020603050405020304" pitchFamily="18" charset="0"/>
              <a:buNone/>
            </a:pPr>
            <a:r>
              <a:rPr lang="pt-BR" altLang="en-US" sz="1400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O princípio é o MS por ionização química </a:t>
            </a:r>
            <a:r>
              <a:rPr lang="pt-BR" altLang="en-US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dos compostos </a:t>
            </a:r>
            <a:r>
              <a:rPr lang="pt-BR" altLang="en-US" sz="1400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para gerar moléculas carregadas </a:t>
            </a:r>
            <a:r>
              <a:rPr lang="pt-BR" altLang="en-US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 determinar a proporção em massa /carga.</a:t>
            </a:r>
          </a:p>
          <a:p>
            <a:pPr algn="just" eaLnBrk="1" hangingPunct="1">
              <a:lnSpc>
                <a:spcPct val="93000"/>
              </a:lnSpc>
              <a:spcAft>
                <a:spcPts val="400"/>
              </a:spcAft>
              <a:buSzPct val="45000"/>
              <a:buFont typeface="Times New Roman" panose="02020603050405020304" pitchFamily="18" charset="0"/>
              <a:buNone/>
            </a:pPr>
            <a:endParaRPr lang="pt-BR" altLang="en-US" sz="500" b="1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3000"/>
              </a:lnSpc>
              <a:spcAft>
                <a:spcPts val="600"/>
              </a:spcAft>
              <a:buSzPct val="45000"/>
              <a:buFont typeface="Times New Roman" panose="02020603050405020304" pitchFamily="18" charset="0"/>
              <a:buNone/>
            </a:pPr>
            <a:r>
              <a:rPr lang="pt-BR" altLang="en-US" sz="1400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O equipamento</a:t>
            </a:r>
            <a:r>
              <a:rPr lang="pt-BR" altLang="en-US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examina e compara o </a:t>
            </a:r>
            <a:r>
              <a:rPr lang="pt-BR" altLang="en-US" sz="1400">
                <a:solidFill>
                  <a:srgbClr val="0432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padrão de proteínas diretamente a partir de bactérias intactas</a:t>
            </a:r>
            <a:r>
              <a:rPr lang="pt-BR" altLang="en-US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e</a:t>
            </a:r>
          </a:p>
          <a:p>
            <a:pPr algn="just" eaLnBrk="1" hangingPunct="1">
              <a:lnSpc>
                <a:spcPct val="93000"/>
              </a:lnSpc>
              <a:spcAft>
                <a:spcPts val="600"/>
              </a:spcAft>
              <a:buSzPct val="45000"/>
              <a:buFont typeface="Times New Roman" panose="02020603050405020304" pitchFamily="18" charset="0"/>
              <a:buNone/>
            </a:pPr>
            <a:r>
              <a:rPr lang="pt-BR" altLang="en-US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vem com uma extensa </a:t>
            </a:r>
            <a:r>
              <a:rPr lang="pt-BR" altLang="en-US" sz="1400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base de dados </a:t>
            </a:r>
            <a:r>
              <a:rPr lang="pt-BR" altLang="en-US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de padrões de inúmeras bactérias e fungos de importância clínica. </a:t>
            </a:r>
          </a:p>
          <a:p>
            <a:pPr algn="just" eaLnBrk="1" hangingPunct="1">
              <a:lnSpc>
                <a:spcPct val="93000"/>
              </a:lnSpc>
              <a:spcAft>
                <a:spcPts val="600"/>
              </a:spcAft>
              <a:buSzPct val="45000"/>
              <a:buFont typeface="Times New Roman" panose="02020603050405020304" pitchFamily="18" charset="0"/>
              <a:buNone/>
            </a:pPr>
            <a:r>
              <a:rPr lang="pt-BR" altLang="en-US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O padrão da amostra é comparado pelo “software” e o equipamento emite o resultado com o nome (mais provável) da bactéria analisada.</a:t>
            </a:r>
          </a:p>
        </p:txBody>
      </p:sp>
      <p:pic>
        <p:nvPicPr>
          <p:cNvPr id="64517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6FFB2B-8801-6B35-7AB2-5BD2C5928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F03ABDB4-8C3C-1032-A5A0-BC1AB2E81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063" y="-25400"/>
            <a:ext cx="8121650" cy="400050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E544FAAA-1F73-A52C-90F6-EC63CC634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8" y="457200"/>
            <a:ext cx="9637712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4. Diagnóstico Automático: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BD0E36-39EF-877E-E3FE-685B1E873D1D}"/>
              </a:ext>
            </a:extLst>
          </p:cNvPr>
          <p:cNvSpPr/>
          <p:nvPr/>
        </p:nvSpPr>
        <p:spPr>
          <a:xfrm>
            <a:off x="2436813" y="917575"/>
            <a:ext cx="2000250" cy="461963"/>
          </a:xfrm>
          <a:prstGeom prst="rect">
            <a:avLst/>
          </a:prstGeom>
          <a:solidFill>
            <a:srgbClr val="E2E8F3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 De bactérias </a:t>
            </a:r>
            <a:endParaRPr lang="pt-BR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BD4571-83BA-CF02-408F-F98EB13E37FA}"/>
              </a:ext>
            </a:extLst>
          </p:cNvPr>
          <p:cNvSpPr/>
          <p:nvPr/>
        </p:nvSpPr>
        <p:spPr>
          <a:xfrm>
            <a:off x="1423988" y="2387600"/>
            <a:ext cx="4505325" cy="18986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fontAlgn="auto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45000"/>
              <a:defRPr/>
            </a:pPr>
            <a:r>
              <a:rPr lang="pt-BR" altLang="en-US" b="1" dirty="0">
                <a:solidFill>
                  <a:srgbClr val="000000"/>
                </a:solidFill>
              </a:rPr>
              <a:t>Etapas que sevem ser seguidas: </a:t>
            </a:r>
            <a:br>
              <a:rPr lang="pt-BR" altLang="en-US" sz="1600" b="1" dirty="0">
                <a:solidFill>
                  <a:srgbClr val="000000"/>
                </a:solidFill>
              </a:rPr>
            </a:br>
            <a:r>
              <a:rPr lang="pt-BR" altLang="en-US" sz="1600" b="1" dirty="0">
                <a:solidFill>
                  <a:srgbClr val="000000"/>
                </a:solidFill>
              </a:rPr>
              <a:t>1 – Preparação  da Amostra</a:t>
            </a:r>
          </a:p>
          <a:p>
            <a:pPr eaLnBrk="1" fontAlgn="auto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45000"/>
              <a:defRPr/>
            </a:pPr>
            <a:r>
              <a:rPr lang="pt-BR" altLang="en-US" sz="1600" dirty="0">
                <a:solidFill>
                  <a:srgbClr val="000000"/>
                </a:solidFill>
              </a:rPr>
              <a:t>      - Depositar o microrganismo na lâmina </a:t>
            </a:r>
            <a:br>
              <a:rPr lang="pt-BR" altLang="en-US" sz="1600" dirty="0">
                <a:solidFill>
                  <a:srgbClr val="000000"/>
                </a:solidFill>
              </a:rPr>
            </a:br>
            <a:r>
              <a:rPr lang="pt-BR" altLang="en-US" sz="1600" dirty="0">
                <a:solidFill>
                  <a:srgbClr val="000000"/>
                </a:solidFill>
              </a:rPr>
              <a:t>      - Adicionar a lista para usar a solução de matriz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45000"/>
              <a:defRPr/>
            </a:pPr>
            <a:endParaRPr lang="pt-BR" altLang="en-US" sz="800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45000"/>
              <a:defRPr/>
            </a:pPr>
            <a:r>
              <a:rPr lang="pt-BR" altLang="en-US" sz="1600" b="1" dirty="0">
                <a:solidFill>
                  <a:srgbClr val="000000"/>
                </a:solidFill>
              </a:rPr>
              <a:t>2 – Inserir a Amostra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45000"/>
              <a:defRPr/>
            </a:pPr>
            <a:r>
              <a:rPr lang="pt-BR" altLang="en-US" sz="1600" b="1" dirty="0">
                <a:solidFill>
                  <a:srgbClr val="000000"/>
                </a:solidFill>
              </a:rPr>
              <a:t>      - I</a:t>
            </a:r>
            <a:r>
              <a:rPr lang="pt-BR" altLang="en-US" sz="1600" dirty="0">
                <a:solidFill>
                  <a:srgbClr val="000000"/>
                </a:solidFill>
              </a:rPr>
              <a:t>nserir a lâmina no sistema </a:t>
            </a:r>
            <a:r>
              <a:rPr lang="pt-BR" altLang="en-US" sz="1600" dirty="0" err="1">
                <a:solidFill>
                  <a:srgbClr val="000000"/>
                </a:solidFill>
              </a:rPr>
              <a:t>VITEK</a:t>
            </a:r>
            <a:r>
              <a:rPr lang="pt-BR" altLang="en-US" sz="1600" dirty="0">
                <a:solidFill>
                  <a:srgbClr val="000000"/>
                </a:solidFill>
              </a:rPr>
              <a:t> e os    	resultados surgem em minutos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5FF2A66F-5890-00C7-02C3-3E69FDD3F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8" y="1341438"/>
            <a:ext cx="9682162" cy="5924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lIns="0" tIns="28440" rIns="0" bIns="0"/>
          <a:lstStyle>
            <a:lvl1pPr marL="104775"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04775" algn="l"/>
                <a:tab pos="209550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r>
              <a:rPr lang="pt-BR" altLang="en-US" sz="3200" dirty="0">
                <a:solidFill>
                  <a:srgbClr val="000000"/>
                </a:solidFill>
              </a:rPr>
              <a:t>Antibióticos:</a:t>
            </a:r>
          </a:p>
          <a:p>
            <a:pPr marL="103188" algn="just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r>
              <a:rPr lang="pt-BR" altLang="en-US" sz="2000" dirty="0">
                <a:solidFill>
                  <a:srgbClr val="000000"/>
                </a:solidFill>
              </a:rPr>
              <a:t>A maioria das infecções bacterianas pode ser curada com antibióticos. Trata-se de uma classe de fármacos </a:t>
            </a:r>
            <a:r>
              <a:rPr lang="pt-BR" altLang="en-US" sz="2000" dirty="0">
                <a:solidFill>
                  <a:srgbClr val="0070C0"/>
                </a:solidFill>
              </a:rPr>
              <a:t>com pouca utilidade nas infecções virais</a:t>
            </a:r>
            <a:r>
              <a:rPr lang="pt-BR" altLang="en-US" sz="2000" dirty="0">
                <a:solidFill>
                  <a:srgbClr val="000000"/>
                </a:solidFill>
              </a:rPr>
              <a:t>, mas muito eficazes no tratamento das infecções bacterianas.</a:t>
            </a:r>
          </a:p>
          <a:p>
            <a:pPr algn="just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2000" dirty="0">
              <a:solidFill>
                <a:srgbClr val="000000"/>
              </a:solidFill>
            </a:endParaRPr>
          </a:p>
          <a:p>
            <a:pPr marL="103188" algn="just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r>
              <a:rPr lang="pt-BR" altLang="en-US" sz="2000" dirty="0">
                <a:solidFill>
                  <a:srgbClr val="000000"/>
                </a:solidFill>
              </a:rPr>
              <a:t>Como qualquer medicamento, deve ser utilizado com muito cuidado, e apenas por indicação médica. Cada tipo de bactéria reage de forma diferente aos diferentes antibióticos. Por isso, o médico escolhe o medicamento em função da bactéria que pretende tratar, de forma a diminuir a resistência a estes fármacos. </a:t>
            </a:r>
          </a:p>
          <a:p>
            <a:pPr marL="103188" algn="just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2000" dirty="0">
              <a:solidFill>
                <a:srgbClr val="000000"/>
              </a:solidFill>
            </a:endParaRPr>
          </a:p>
          <a:p>
            <a:pPr marL="103188" algn="just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r>
              <a:rPr lang="pt-BR" altLang="en-US" sz="2000" u="sng" dirty="0">
                <a:solidFill>
                  <a:srgbClr val="000000"/>
                </a:solidFill>
              </a:rPr>
              <a:t>Atualmente, um dos grandes problemas:</a:t>
            </a:r>
          </a:p>
          <a:p>
            <a:pPr marL="103188" algn="just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ct val="45000"/>
              <a:defRPr/>
            </a:pPr>
            <a:r>
              <a:rPr lang="pt-BR" altLang="en-US" sz="2000" dirty="0">
                <a:solidFill>
                  <a:srgbClr val="000000"/>
                </a:solidFill>
              </a:rPr>
              <a:t>Surgimento de cepas Resistentes – as “</a:t>
            </a:r>
            <a:r>
              <a:rPr lang="pt-BR" altLang="en-US" sz="2000" b="1" dirty="0">
                <a:solidFill>
                  <a:srgbClr val="000000"/>
                </a:solidFill>
              </a:rPr>
              <a:t>Superbactérias</a:t>
            </a:r>
            <a:r>
              <a:rPr lang="pt-BR" altLang="en-US" sz="2000" dirty="0">
                <a:solidFill>
                  <a:srgbClr val="000000"/>
                </a:solidFill>
              </a:rPr>
              <a:t>”, como MRSA. Isto esta ligado com o uso de modo inadequado de antibióticos:</a:t>
            </a:r>
          </a:p>
          <a:p>
            <a:pPr marL="455613" lvl="1" algn="just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ct val="45000"/>
              <a:defRPr/>
            </a:pPr>
            <a:r>
              <a:rPr lang="pt-BR" altLang="en-US" sz="2000" dirty="0">
                <a:solidFill>
                  <a:srgbClr val="000000"/>
                </a:solidFill>
              </a:rPr>
              <a:t>- Interrupção do tratamento antes do tempo recomendado;</a:t>
            </a:r>
          </a:p>
          <a:p>
            <a:pPr marL="455613" lvl="1" algn="just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ct val="45000"/>
              <a:defRPr/>
            </a:pPr>
            <a:r>
              <a:rPr lang="pt-BR" altLang="en-US" sz="2000" dirty="0">
                <a:solidFill>
                  <a:srgbClr val="000000"/>
                </a:solidFill>
              </a:rPr>
              <a:t>- Uso desnecessário ou exagerado de antibióticos.</a:t>
            </a:r>
          </a:p>
          <a:p>
            <a:pPr marL="455613" lvl="1" algn="just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r>
              <a:rPr lang="pt-BR" altLang="en-US" sz="2000" dirty="0">
                <a:solidFill>
                  <a:srgbClr val="000000"/>
                </a:solidFill>
              </a:rPr>
              <a:t>   	QUE RESULTAM NA SELEÇÃO DE CEPAS RESISTENTES.</a:t>
            </a:r>
          </a:p>
        </p:txBody>
      </p:sp>
      <p:pic>
        <p:nvPicPr>
          <p:cNvPr id="66562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4D17231-5A14-44A5-17F7-B01BB03C3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50612E5A-E660-49AC-AE39-BAC8B7FA0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063" y="-25400"/>
            <a:ext cx="8121650" cy="400050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D0112321-4D0B-5302-26C8-1270EA5AE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795338"/>
            <a:ext cx="9637713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5. Tratamento de infecções bacterianas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DB4AFB91-BBC2-6394-0850-7743733F3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8" y="1119188"/>
            <a:ext cx="11963400" cy="62325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lIns="0" tIns="28440" rIns="0" bIns="0"/>
          <a:lstStyle>
            <a:lvl1pPr marL="431800" indent="-314325"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r>
              <a:rPr lang="pt-BR" altLang="en-US" b="1" dirty="0">
                <a:solidFill>
                  <a:srgbClr val="000000"/>
                </a:solidFill>
              </a:rPr>
              <a:t>1) VACINAÇÃO</a:t>
            </a:r>
          </a:p>
          <a:p>
            <a:pPr algn="just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r>
              <a:rPr lang="pt-BR" altLang="en-US" dirty="0">
                <a:solidFill>
                  <a:srgbClr val="000000"/>
                </a:solidFill>
              </a:rPr>
              <a:t>A vacinação é um dos métodos mais eficazes na prevenção das infecções bacterianas.</a:t>
            </a:r>
          </a:p>
          <a:p>
            <a:pPr algn="just" eaLnBrk="1" fontAlgn="auto" hangingPunct="1">
              <a:spcBef>
                <a:spcPts val="1200"/>
              </a:spcBef>
              <a:spcAft>
                <a:spcPts val="0"/>
              </a:spcAft>
              <a:buSzPct val="45000"/>
              <a:defRPr/>
            </a:pPr>
            <a:r>
              <a:rPr lang="pt-BR" altLang="en-US" dirty="0">
                <a:solidFill>
                  <a:srgbClr val="000000"/>
                </a:solidFill>
              </a:rPr>
              <a:t>- Existem atualmente no </a:t>
            </a:r>
            <a:r>
              <a:rPr lang="pt-BR" altLang="en-US" b="1" dirty="0">
                <a:solidFill>
                  <a:srgbClr val="000000"/>
                </a:solidFill>
              </a:rPr>
              <a:t>Programa Nacional de Vacinação </a:t>
            </a:r>
            <a:r>
              <a:rPr lang="pt-BR" altLang="en-US" dirty="0">
                <a:solidFill>
                  <a:srgbClr val="000000"/>
                </a:solidFill>
              </a:rPr>
              <a:t>oferece</a:t>
            </a:r>
            <a:r>
              <a:rPr lang="pt-BR" altLang="en-US" b="1" dirty="0">
                <a:solidFill>
                  <a:srgbClr val="000000"/>
                </a:solidFill>
              </a:rPr>
              <a:t> pelo SUS </a:t>
            </a:r>
            <a:r>
              <a:rPr lang="pt-BR" altLang="en-US" dirty="0">
                <a:solidFill>
                  <a:srgbClr val="000000"/>
                </a:solidFill>
              </a:rPr>
              <a:t>várias vacinas, por exemplo a pentavalente que e ministrada em bebes de 2  meses e previne:  </a:t>
            </a:r>
            <a:r>
              <a:rPr lang="pt-BR" altLang="en-US" b="1" dirty="0">
                <a:solidFill>
                  <a:srgbClr val="FF0000"/>
                </a:solidFill>
              </a:rPr>
              <a:t>difteria</a:t>
            </a:r>
            <a:r>
              <a:rPr lang="pt-BR" altLang="en-US" dirty="0">
                <a:solidFill>
                  <a:srgbClr val="000000"/>
                </a:solidFill>
              </a:rPr>
              <a:t>, </a:t>
            </a:r>
            <a:r>
              <a:rPr lang="pt-BR" altLang="en-US" b="1" dirty="0">
                <a:solidFill>
                  <a:srgbClr val="FF0000"/>
                </a:solidFill>
              </a:rPr>
              <a:t>tétano</a:t>
            </a:r>
            <a:r>
              <a:rPr lang="pt-BR" altLang="en-US" dirty="0">
                <a:solidFill>
                  <a:srgbClr val="000000"/>
                </a:solidFill>
              </a:rPr>
              <a:t>, </a:t>
            </a:r>
            <a:r>
              <a:rPr lang="pt-BR" altLang="en-US" b="1" dirty="0">
                <a:solidFill>
                  <a:srgbClr val="FF0000"/>
                </a:solidFill>
              </a:rPr>
              <a:t>coqueluche</a:t>
            </a:r>
            <a:r>
              <a:rPr lang="pt-BR" altLang="en-US" dirty="0">
                <a:solidFill>
                  <a:srgbClr val="000000"/>
                </a:solidFill>
              </a:rPr>
              <a:t>, </a:t>
            </a:r>
            <a:r>
              <a:rPr lang="pt-BR" altLang="en-US" b="1" dirty="0">
                <a:solidFill>
                  <a:srgbClr val="FF0000"/>
                </a:solidFill>
              </a:rPr>
              <a:t>hepatite </a:t>
            </a:r>
            <a:r>
              <a:rPr lang="pt-BR" altLang="en-US" b="1" dirty="0" err="1">
                <a:solidFill>
                  <a:srgbClr val="FF0000"/>
                </a:solidFill>
              </a:rPr>
              <a:t>b</a:t>
            </a:r>
            <a:r>
              <a:rPr lang="pt-BR" altLang="en-US" b="1" dirty="0">
                <a:solidFill>
                  <a:srgbClr val="FF0000"/>
                </a:solidFill>
              </a:rPr>
              <a:t>, meningite por H. influenzae b.</a:t>
            </a:r>
          </a:p>
          <a:p>
            <a:pPr algn="just" eaLnBrk="1" fontAlgn="auto" hangingPunct="1">
              <a:spcBef>
                <a:spcPts val="1200"/>
              </a:spcBef>
              <a:spcAft>
                <a:spcPts val="0"/>
              </a:spcAft>
              <a:buSzPct val="45000"/>
              <a:defRPr/>
            </a:pPr>
            <a:r>
              <a:rPr lang="pt-BR" altLang="en-US" dirty="0">
                <a:solidFill>
                  <a:schemeClr val="tx1"/>
                </a:solidFill>
              </a:rPr>
              <a:t>- Todas as vacinas oferecidas pelo SUS: </a:t>
            </a:r>
            <a:r>
              <a:rPr lang="pt-BR" altLang="en-US" dirty="0">
                <a:solidFill>
                  <a:schemeClr val="tx1"/>
                </a:solidFill>
                <a:hlinkClick r:id="rId3"/>
              </a:rPr>
              <a:t>“</a:t>
            </a:r>
            <a:r>
              <a:rPr lang="en-US" b="1" dirty="0" err="1">
                <a:solidFill>
                  <a:schemeClr val="tx1"/>
                </a:solidFill>
                <a:hlinkClick r:id="rId3"/>
              </a:rPr>
              <a:t>Vacinas</a:t>
            </a:r>
            <a:r>
              <a:rPr lang="en-US" b="1" dirty="0">
                <a:solidFill>
                  <a:schemeClr val="tx1"/>
                </a:solidFill>
                <a:hlinkClick r:id="rId3"/>
              </a:rPr>
              <a:t> </a:t>
            </a:r>
            <a:r>
              <a:rPr lang="en-US" b="1" dirty="0" err="1">
                <a:solidFill>
                  <a:schemeClr val="tx1"/>
                </a:solidFill>
                <a:hlinkClick r:id="rId3"/>
              </a:rPr>
              <a:t>pelo</a:t>
            </a:r>
            <a:r>
              <a:rPr lang="en-US" b="1" dirty="0">
                <a:solidFill>
                  <a:schemeClr val="tx1"/>
                </a:solidFill>
                <a:hlinkClick r:id="rId3"/>
              </a:rPr>
              <a:t> SUS: O que são, </a:t>
            </a:r>
            <a:r>
              <a:rPr lang="en-US" b="1" dirty="0" err="1">
                <a:solidFill>
                  <a:schemeClr val="tx1"/>
                </a:solidFill>
                <a:hlinkClick r:id="rId3"/>
              </a:rPr>
              <a:t>Calendário</a:t>
            </a:r>
            <a:r>
              <a:rPr lang="en-US" b="1" dirty="0">
                <a:solidFill>
                  <a:schemeClr val="tx1"/>
                </a:solidFill>
                <a:hlinkClick r:id="rId3"/>
              </a:rPr>
              <a:t> 2020 e </a:t>
            </a:r>
            <a:r>
              <a:rPr lang="en-US" b="1" dirty="0" err="1">
                <a:solidFill>
                  <a:schemeClr val="tx1"/>
                </a:solidFill>
                <a:hlinkClick r:id="rId3"/>
              </a:rPr>
              <a:t>muito</a:t>
            </a:r>
            <a:r>
              <a:rPr lang="en-US" b="1" dirty="0">
                <a:solidFill>
                  <a:schemeClr val="tx1"/>
                </a:solidFill>
                <a:hlinkClick r:id="rId3"/>
              </a:rPr>
              <a:t> </a:t>
            </a:r>
            <a:r>
              <a:rPr lang="en-US" b="1" dirty="0" err="1">
                <a:solidFill>
                  <a:schemeClr val="tx1"/>
                </a:solidFill>
                <a:hlinkClick r:id="rId3"/>
              </a:rPr>
              <a:t>mais</a:t>
            </a:r>
            <a:r>
              <a:rPr lang="en-US" b="1" dirty="0">
                <a:solidFill>
                  <a:schemeClr val="tx1"/>
                </a:solidFill>
                <a:hlinkClick r:id="rId3"/>
              </a:rPr>
              <a:t>!”</a:t>
            </a:r>
            <a:endParaRPr lang="en-US" b="1" dirty="0">
              <a:solidFill>
                <a:schemeClr val="tx1"/>
              </a:solidFill>
            </a:endParaRPr>
          </a:p>
          <a:p>
            <a:pPr algn="just" eaLnBrk="1" fontAlgn="auto" hangingPunct="1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SzPct val="45000"/>
              <a:defRPr/>
            </a:pPr>
            <a:r>
              <a:rPr lang="pt-BR" altLang="en-US" dirty="0">
                <a:solidFill>
                  <a:srgbClr val="000000"/>
                </a:solidFill>
              </a:rPr>
              <a:t>- Existem ainda outras vacinas, fora do plano de vacinação oferecido pelo SUS.</a:t>
            </a:r>
          </a:p>
          <a:p>
            <a:pPr eaLnBrk="1" fontAlgn="auto" hangingPunct="1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SzPct val="45000"/>
              <a:defRPr/>
            </a:pPr>
            <a:endParaRPr lang="pt-BR" altLang="en-US" b="1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r>
              <a:rPr lang="pt-BR" altLang="en-US" b="1" dirty="0">
                <a:solidFill>
                  <a:srgbClr val="000000"/>
                </a:solidFill>
              </a:rPr>
              <a:t>2) CUIDADOS COM HIGIENE:</a:t>
            </a:r>
            <a:r>
              <a:rPr lang="pt-BR" altLang="en-US" dirty="0">
                <a:solidFill>
                  <a:srgbClr val="000000"/>
                </a:solidFill>
              </a:rPr>
              <a:t> </a:t>
            </a:r>
          </a:p>
          <a:p>
            <a:pPr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r>
              <a:rPr lang="pt-BR" altLang="en-US" dirty="0">
                <a:solidFill>
                  <a:srgbClr val="000000"/>
                </a:solidFill>
              </a:rPr>
              <a:t>Existem </a:t>
            </a:r>
            <a:r>
              <a:rPr lang="pt-BR" altLang="en-US" b="1" dirty="0">
                <a:solidFill>
                  <a:srgbClr val="0432FF"/>
                </a:solidFill>
              </a:rPr>
              <a:t>cuidados de higiene </a:t>
            </a:r>
            <a:r>
              <a:rPr lang="pt-BR" altLang="en-US" dirty="0">
                <a:solidFill>
                  <a:srgbClr val="0432FF"/>
                </a:solidFill>
              </a:rPr>
              <a:t>diários</a:t>
            </a:r>
            <a:r>
              <a:rPr lang="pt-BR" altLang="en-US" dirty="0">
                <a:solidFill>
                  <a:srgbClr val="000000"/>
                </a:solidFill>
              </a:rPr>
              <a:t> que devem ser considerados, para evitar estas infecções. Por exemplo: </a:t>
            </a:r>
          </a:p>
          <a:p>
            <a:pPr marL="430213" indent="-315913" algn="just" eaLnBrk="1" fontAlgn="auto" hangingPunct="1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pt-BR" altLang="en-US" b="1" dirty="0">
                <a:solidFill>
                  <a:srgbClr val="000000"/>
                </a:solidFill>
              </a:rPr>
              <a:t>Lavar as mãos </a:t>
            </a:r>
            <a:r>
              <a:rPr lang="pt-BR" altLang="en-US" dirty="0">
                <a:solidFill>
                  <a:srgbClr val="000000"/>
                </a:solidFill>
              </a:rPr>
              <a:t>antes de preparar os alimentos, antes de comer, depois de usar o WC, tocar em animais ou de ter tido contato com pessoas infectadas, </a:t>
            </a:r>
          </a:p>
          <a:p>
            <a:pPr marL="430213" indent="-315913" algn="just" eaLnBrk="1" fontAlgn="auto" hangingPunct="1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pt-BR" altLang="en-US" dirty="0">
                <a:solidFill>
                  <a:srgbClr val="000000"/>
                </a:solidFill>
              </a:rPr>
              <a:t>Armazenar e cozinhar alimentos adequadamente para evitar intoxicações alimentares,</a:t>
            </a:r>
          </a:p>
          <a:p>
            <a:pPr marL="430213" indent="-315913" algn="just" eaLnBrk="1" fontAlgn="auto" hangingPunct="1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pt-BR" altLang="en-US" dirty="0">
                <a:solidFill>
                  <a:srgbClr val="000000"/>
                </a:solidFill>
              </a:rPr>
              <a:t>Evitar o consumo de carne crua ou mal cozida, </a:t>
            </a:r>
          </a:p>
          <a:p>
            <a:pPr marL="430213" indent="-315913" algn="just" eaLnBrk="1" fontAlgn="auto" hangingPunct="1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pt-BR" altLang="en-US" dirty="0">
                <a:solidFill>
                  <a:srgbClr val="000000"/>
                </a:solidFill>
              </a:rPr>
              <a:t>Lavar frutas e verduras antes de as consumir,</a:t>
            </a:r>
          </a:p>
          <a:p>
            <a:pPr marL="430213" indent="-315913" algn="just" eaLnBrk="1" fontAlgn="auto" hangingPunct="1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pt-BR" altLang="en-US" dirty="0">
                <a:solidFill>
                  <a:srgbClr val="000000"/>
                </a:solidFill>
              </a:rPr>
              <a:t>Abster-se do contato sexual sem o uso de preservativo. </a:t>
            </a:r>
          </a:p>
        </p:txBody>
      </p:sp>
      <p:pic>
        <p:nvPicPr>
          <p:cNvPr id="68610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413CF3C-4FFA-BD6F-9EAE-A64E526F6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244D7D9B-2574-F626-ADE1-19E9BDD12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063" y="-25400"/>
            <a:ext cx="8121650" cy="400050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310EABF4-CF60-173F-CBD5-421E2A86C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3" y="515938"/>
            <a:ext cx="9180512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6. Prevenção 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FCA6D640-CDF2-4A36-099D-C0F242E33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8" y="1119188"/>
            <a:ext cx="11963400" cy="62833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lIns="0" tIns="28440" rIns="0" bIns="0"/>
          <a:lstStyle>
            <a:lvl1pPr marL="431800" indent="-314325"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460375" indent="-342900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buFontTx/>
              <a:buAutoNum type="arabicParenR"/>
              <a:defRPr/>
            </a:pPr>
            <a:r>
              <a:rPr lang="pt-BR" altLang="en-US" b="1" dirty="0">
                <a:solidFill>
                  <a:srgbClr val="000000"/>
                </a:solidFill>
              </a:rPr>
              <a:t>VACINAÇÃO   -   (Calendário do SUS para bebes de ate 4 meses)</a:t>
            </a:r>
          </a:p>
          <a:p>
            <a:pPr marL="117475" indent="0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endParaRPr lang="pt-BR" altLang="en-US" b="1" dirty="0">
              <a:solidFill>
                <a:srgbClr val="000000"/>
              </a:solidFill>
            </a:endParaRPr>
          </a:p>
          <a:p>
            <a:pPr marL="117475" indent="0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endParaRPr lang="pt-BR" altLang="en-US" b="1" dirty="0">
              <a:solidFill>
                <a:srgbClr val="000000"/>
              </a:solidFill>
            </a:endParaRPr>
          </a:p>
          <a:p>
            <a:pPr marL="117475" indent="0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endParaRPr lang="pt-BR" altLang="en-US" b="1" dirty="0">
              <a:solidFill>
                <a:srgbClr val="000000"/>
              </a:solidFill>
            </a:endParaRPr>
          </a:p>
          <a:p>
            <a:pPr marL="117475" indent="0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endParaRPr lang="pt-BR" altLang="en-US" b="1" dirty="0">
              <a:solidFill>
                <a:srgbClr val="000000"/>
              </a:solidFill>
            </a:endParaRPr>
          </a:p>
          <a:p>
            <a:pPr marL="117475" indent="0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endParaRPr lang="pt-BR" altLang="en-US" b="1" dirty="0">
              <a:solidFill>
                <a:srgbClr val="000000"/>
              </a:solidFill>
            </a:endParaRPr>
          </a:p>
          <a:p>
            <a:pPr marL="117475" indent="0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endParaRPr lang="pt-BR" altLang="en-US" b="1" dirty="0">
              <a:solidFill>
                <a:srgbClr val="000000"/>
              </a:solidFill>
            </a:endParaRPr>
          </a:p>
          <a:p>
            <a:pPr marL="117475" indent="0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endParaRPr lang="pt-BR" altLang="en-US" b="1" dirty="0">
              <a:solidFill>
                <a:srgbClr val="000000"/>
              </a:solidFill>
            </a:endParaRPr>
          </a:p>
          <a:p>
            <a:pPr marL="117475" indent="0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endParaRPr lang="pt-BR" altLang="en-US" b="1" dirty="0">
              <a:solidFill>
                <a:srgbClr val="000000"/>
              </a:solidFill>
            </a:endParaRPr>
          </a:p>
          <a:p>
            <a:pPr marL="117475" indent="0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endParaRPr lang="pt-BR" altLang="en-US" b="1" dirty="0">
              <a:solidFill>
                <a:srgbClr val="000000"/>
              </a:solidFill>
            </a:endParaRPr>
          </a:p>
          <a:p>
            <a:pPr marL="117475" indent="0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endParaRPr lang="pt-BR" altLang="en-US" b="1" dirty="0">
              <a:solidFill>
                <a:srgbClr val="000000"/>
              </a:solidFill>
            </a:endParaRPr>
          </a:p>
          <a:p>
            <a:pPr marL="117475" indent="0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endParaRPr lang="pt-BR" altLang="en-US" b="1" dirty="0">
              <a:solidFill>
                <a:srgbClr val="000000"/>
              </a:solidFill>
            </a:endParaRPr>
          </a:p>
          <a:p>
            <a:pPr marL="117475" indent="0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endParaRPr lang="pt-BR" altLang="en-US" b="1" dirty="0">
              <a:solidFill>
                <a:srgbClr val="000000"/>
              </a:solidFill>
            </a:endParaRPr>
          </a:p>
          <a:p>
            <a:pPr marL="117475" indent="0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endParaRPr lang="pt-BR" altLang="en-US" b="1" dirty="0">
              <a:solidFill>
                <a:srgbClr val="000000"/>
              </a:solidFill>
            </a:endParaRPr>
          </a:p>
          <a:p>
            <a:pPr marL="117475" indent="0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endParaRPr lang="pt-BR" altLang="en-US" b="1" dirty="0">
              <a:solidFill>
                <a:srgbClr val="000000"/>
              </a:solidFill>
            </a:endParaRPr>
          </a:p>
          <a:p>
            <a:pPr marL="117475" indent="0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endParaRPr lang="pt-BR" altLang="en-US" b="1" dirty="0">
              <a:solidFill>
                <a:srgbClr val="000000"/>
              </a:solidFill>
            </a:endParaRPr>
          </a:p>
          <a:p>
            <a:pPr marL="117475" indent="0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endParaRPr lang="pt-BR" altLang="en-US" b="1" dirty="0">
              <a:solidFill>
                <a:srgbClr val="000000"/>
              </a:solidFill>
            </a:endParaRPr>
          </a:p>
          <a:p>
            <a:pPr marL="117475" indent="0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endParaRPr lang="pt-BR" altLang="en-US" b="1" dirty="0">
              <a:solidFill>
                <a:srgbClr val="000000"/>
              </a:solidFill>
            </a:endParaRPr>
          </a:p>
          <a:p>
            <a:pPr marL="117475" indent="0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r>
              <a:rPr lang="pt-BR" altLang="en-US" sz="1400" b="1" dirty="0">
                <a:solidFill>
                  <a:srgbClr val="000000"/>
                </a:solidFill>
              </a:rPr>
              <a:t>Fonte: SUS </a:t>
            </a:r>
            <a:r>
              <a:rPr lang="pt-BR" altLang="en-US" sz="1400" b="1" dirty="0">
                <a:solidFill>
                  <a:srgbClr val="0432FF"/>
                </a:solidFill>
              </a:rPr>
              <a:t>- </a:t>
            </a:r>
            <a:r>
              <a:rPr lang="pt-BR" sz="1400" b="1" dirty="0">
                <a:solidFill>
                  <a:srgbClr val="0432FF"/>
                </a:solidFill>
              </a:rPr>
              <a:t>Vacinas pelo SUS: O que são, Calendário 2020 e muito mais!</a:t>
            </a:r>
          </a:p>
          <a:p>
            <a:pPr marL="117475" indent="0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endParaRPr lang="pt-BR" altLang="en-US" b="1" dirty="0">
              <a:solidFill>
                <a:srgbClr val="0432FF"/>
              </a:solidFill>
            </a:endParaRPr>
          </a:p>
          <a:p>
            <a:pPr marL="117475" indent="0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45000"/>
              <a:defRPr/>
            </a:pPr>
            <a:endParaRPr lang="pt-BR" altLang="en-US" b="1" dirty="0">
              <a:solidFill>
                <a:srgbClr val="000000"/>
              </a:solidFill>
            </a:endParaRPr>
          </a:p>
        </p:txBody>
      </p:sp>
      <p:pic>
        <p:nvPicPr>
          <p:cNvPr id="70658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82F3893-8A1A-ABE6-4D50-9B99D3820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05CD7B28-F6AC-811E-0268-7A4D1C2B5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063" y="-25400"/>
            <a:ext cx="8121650" cy="400050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5A124043-62F9-11BF-1054-2BD1014EA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363" y="515938"/>
            <a:ext cx="9180512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6. Prevenção </a:t>
            </a:r>
          </a:p>
        </p:txBody>
      </p:sp>
      <p:pic>
        <p:nvPicPr>
          <p:cNvPr id="70661" name="Picture 6" descr="Calendário de Vacinação da Criança de zero a 5 meses">
            <a:extLst>
              <a:ext uri="{FF2B5EF4-FFF2-40B4-BE49-F238E27FC236}">
                <a16:creationId xmlns:a16="http://schemas.microsoft.com/office/drawing/2014/main" id="{E8567065-1DDC-FB9F-B5FC-A99BFBF29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501775"/>
            <a:ext cx="94234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B4AE887-2954-D8AB-163E-A092B3577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731BB9AA-6817-50AF-0E11-FA1A7D8B5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850" y="66675"/>
            <a:ext cx="7224713" cy="36988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FBBE8DAF-8BE2-23DE-9FF9-8D14E6122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587375"/>
            <a:ext cx="9431338" cy="461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7. Questões para revisão  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556AD08F-5A8B-833E-3278-C6F28EEE7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8" y="1146175"/>
            <a:ext cx="6865937" cy="6100763"/>
          </a:xfrm>
          <a:prstGeom prst="rect">
            <a:avLst/>
          </a:prstGeom>
          <a:solidFill>
            <a:srgbClr val="FFFF99"/>
          </a:solidFill>
          <a:ln w="38100">
            <a:solidFill>
              <a:srgbClr val="76D6FF"/>
            </a:solidFill>
          </a:ln>
          <a:effectLst/>
        </p:spPr>
        <p:txBody>
          <a:bodyPr lIns="0" tIns="28440" rIns="0" bIns="0"/>
          <a:lstStyle>
            <a:lvl1pPr marL="430213" indent="-315913"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14300" indent="0" algn="just" eaLnBrk="1" fontAlgn="auto" hangingPunct="1">
              <a:spcBef>
                <a:spcPts val="0"/>
              </a:spcBef>
              <a:spcAft>
                <a:spcPts val="1100"/>
              </a:spcAft>
              <a:buSzPct val="45000"/>
              <a:defRPr/>
            </a:pPr>
            <a:r>
              <a:rPr lang="pt-BR" altLang="en-US" sz="1500" dirty="0">
                <a:solidFill>
                  <a:srgbClr val="000000"/>
                </a:solidFill>
                <a:cs typeface="Arial" panose="020B0604020202020204" pitchFamily="34" charset="0"/>
              </a:rPr>
              <a:t>1. Por que e importante o diagnóstico da bactéria que está causando uma 	infecção? O que podemos fazer com esta informação? </a:t>
            </a:r>
          </a:p>
          <a:p>
            <a:pPr algn="just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1100"/>
              </a:spcAft>
              <a:buSzPct val="45000"/>
              <a:defRPr/>
            </a:pPr>
            <a:r>
              <a:rPr lang="pt-BR" altLang="en-US" sz="1500" dirty="0">
                <a:solidFill>
                  <a:srgbClr val="000000"/>
                </a:solidFill>
                <a:cs typeface="Arial" panose="020B0604020202020204" pitchFamily="34" charset="0"/>
              </a:rPr>
              <a:t>2. Cite, na ordem correta, quais são as etapas que devem ser seguidas para se chegar a um correto diagnóstico da bactéria causadora de uma infecção?</a:t>
            </a:r>
          </a:p>
          <a:p>
            <a:pPr algn="just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1100"/>
              </a:spcAft>
              <a:buSzPct val="45000"/>
              <a:defRPr/>
            </a:pPr>
            <a:r>
              <a:rPr lang="pt-BR" altLang="en-US" sz="1500" dirty="0">
                <a:solidFill>
                  <a:srgbClr val="000000"/>
                </a:solidFill>
                <a:cs typeface="Arial" panose="020B0604020202020204" pitchFamily="34" charset="0"/>
              </a:rPr>
              <a:t> 3.  Qual e a importância da etapa de análise do esfregaço bacteriano corado ao microscópio óptico (</a:t>
            </a:r>
            <a:r>
              <a:rPr lang="pt-BR" altLang="en-US" sz="1500" dirty="0" err="1">
                <a:solidFill>
                  <a:srgbClr val="000000"/>
                </a:solidFill>
                <a:cs typeface="Arial" panose="020B0604020202020204" pitchFamily="34" charset="0"/>
              </a:rPr>
              <a:t>M.O</a:t>
            </a:r>
            <a:r>
              <a:rPr lang="pt-BR" altLang="en-US" sz="1500" dirty="0">
                <a:solidFill>
                  <a:srgbClr val="000000"/>
                </a:solidFill>
                <a:cs typeface="Arial" panose="020B0604020202020204" pitchFamily="34" charset="0"/>
              </a:rPr>
              <a:t>.), ou seja, da análise  bacterioscopia da amostra ?</a:t>
            </a:r>
          </a:p>
          <a:p>
            <a:pPr eaLnBrk="1" fontAlgn="auto" hangingPunct="1">
              <a:lnSpc>
                <a:spcPct val="93000"/>
              </a:lnSpc>
              <a:spcBef>
                <a:spcPts val="0"/>
              </a:spcBef>
              <a:spcAft>
                <a:spcPts val="1100"/>
              </a:spcAft>
              <a:buSzPct val="45000"/>
              <a:defRPr/>
            </a:pPr>
            <a:r>
              <a:rPr lang="pt-BR" altLang="en-US" sz="1500" dirty="0">
                <a:solidFill>
                  <a:srgbClr val="000000"/>
                </a:solidFill>
                <a:cs typeface="Arial" panose="020B0604020202020204" pitchFamily="34" charset="0"/>
              </a:rPr>
              <a:t>4. Há casos que é possível fazer um diagnóstico presuntivo (preliminar) apenas com os dados da análise bacterioscópica? Justifique.</a:t>
            </a:r>
          </a:p>
          <a:p>
            <a:pPr eaLnBrk="1" fontAlgn="auto" hangingPunct="1">
              <a:lnSpc>
                <a:spcPct val="93000"/>
              </a:lnSpc>
              <a:spcBef>
                <a:spcPts val="0"/>
              </a:spcBef>
              <a:spcAft>
                <a:spcPts val="1100"/>
              </a:spcAft>
              <a:buSzPct val="45000"/>
              <a:defRPr/>
            </a:pPr>
            <a:r>
              <a:rPr lang="pt-BR" altLang="en-US" sz="1500" dirty="0">
                <a:solidFill>
                  <a:srgbClr val="000000"/>
                </a:solidFill>
                <a:cs typeface="Arial" panose="020B0604020202020204" pitchFamily="34" charset="0"/>
              </a:rPr>
              <a:t>5. Todas as bactérias patogênicas podem ser visualizadas ao </a:t>
            </a:r>
            <a:r>
              <a:rPr lang="pt-BR" altLang="en-US" sz="1500" dirty="0" err="1">
                <a:solidFill>
                  <a:srgbClr val="000000"/>
                </a:solidFill>
                <a:cs typeface="Arial" panose="020B0604020202020204" pitchFamily="34" charset="0"/>
              </a:rPr>
              <a:t>M.O</a:t>
            </a:r>
            <a:r>
              <a:rPr lang="pt-BR" altLang="en-US" sz="1500" dirty="0">
                <a:solidFill>
                  <a:srgbClr val="000000"/>
                </a:solidFill>
                <a:cs typeface="Arial" panose="020B0604020202020204" pitchFamily="34" charset="0"/>
              </a:rPr>
              <a:t>. após terem sido submetidas a técnica da “Coloração de Gram?  </a:t>
            </a:r>
          </a:p>
          <a:p>
            <a:pPr eaLnBrk="1" fontAlgn="auto" hangingPunct="1">
              <a:lnSpc>
                <a:spcPct val="93000"/>
              </a:lnSpc>
              <a:spcBef>
                <a:spcPts val="0"/>
              </a:spcBef>
              <a:spcAft>
                <a:spcPts val="1100"/>
              </a:spcAft>
              <a:buSzPct val="45000"/>
              <a:defRPr/>
            </a:pPr>
            <a:r>
              <a:rPr lang="pt-BR" altLang="en-US" sz="1500" dirty="0">
                <a:solidFill>
                  <a:srgbClr val="000000"/>
                </a:solidFill>
                <a:cs typeface="Arial" panose="020B0604020202020204" pitchFamily="34" charset="0"/>
              </a:rPr>
              <a:t>6. Por que a Coloração de Gram e tão importante a ponto de ser considerada uma etapa chave que deve ser realizada quando se inicia um processo de identificação de uma bactéria patogênica? </a:t>
            </a:r>
          </a:p>
          <a:p>
            <a:pPr algn="just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1100"/>
              </a:spcAft>
              <a:buSzPct val="45000"/>
              <a:defRPr/>
            </a:pPr>
            <a:r>
              <a:rPr lang="pt-BR" altLang="en-US" sz="1500" dirty="0">
                <a:solidFill>
                  <a:srgbClr val="000000"/>
                </a:solidFill>
                <a:cs typeface="Arial" panose="020B0604020202020204" pitchFamily="34" charset="0"/>
              </a:rPr>
              <a:t>7. Além da coloração de Gram, há outras colorações ou procedimentos auxiliares que podem ser empregados para se visualizar um isolado bacteriano que se deseja identificar? </a:t>
            </a:r>
          </a:p>
          <a:p>
            <a:pPr algn="just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1100"/>
              </a:spcAft>
              <a:buSzPct val="45000"/>
              <a:defRPr/>
            </a:pPr>
            <a:r>
              <a:rPr lang="pt-BR" altLang="en-US" sz="1500" dirty="0">
                <a:solidFill>
                  <a:srgbClr val="000000"/>
                </a:solidFill>
                <a:cs typeface="Arial" panose="020B0604020202020204" pitchFamily="34" charset="0"/>
              </a:rPr>
              <a:t>8. Com relação a etapa de cultivo de um isolado bacteriano que se deseja identificar, qual é o papel de meios diferenciais e seletivos nesta etapa? São necessárias informações prévias para escolha do meio de cultura correto?</a:t>
            </a:r>
          </a:p>
          <a:p>
            <a:pPr algn="just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1100"/>
              </a:spcAft>
              <a:buSzPct val="45000"/>
              <a:defRPr/>
            </a:pPr>
            <a:r>
              <a:rPr lang="pt-BR" altLang="en-US" sz="1500" dirty="0">
                <a:solidFill>
                  <a:srgbClr val="000000"/>
                </a:solidFill>
                <a:cs typeface="Arial" panose="020B0604020202020204" pitchFamily="34" charset="0"/>
              </a:rPr>
              <a:t>9. O que são Provas bioquímicas? Que informações elas revelam? São necessárias informações prévias para escolha do correto procedimento?</a:t>
            </a:r>
          </a:p>
        </p:txBody>
      </p:sp>
      <p:sp>
        <p:nvSpPr>
          <p:cNvPr id="72709" name="Text Box 2">
            <a:extLst>
              <a:ext uri="{FF2B5EF4-FFF2-40B4-BE49-F238E27FC236}">
                <a16:creationId xmlns:a16="http://schemas.microsoft.com/office/drawing/2014/main" id="{AA0FFC36-173A-F88D-742F-CC2D5D77F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7263" y="1200150"/>
            <a:ext cx="5861050" cy="5870575"/>
          </a:xfrm>
          <a:prstGeom prst="rect">
            <a:avLst/>
          </a:prstGeom>
          <a:solidFill>
            <a:srgbClr val="FFFF99"/>
          </a:solidFill>
          <a:ln w="38100">
            <a:solidFill>
              <a:srgbClr val="92D050"/>
            </a:solidFill>
            <a:miter lim="800000"/>
            <a:headEnd/>
            <a:tailEnd/>
          </a:ln>
        </p:spPr>
        <p:txBody>
          <a:bodyPr lIns="0" tIns="28440" rIns="0" bIns="0"/>
          <a:lstStyle>
            <a:lvl1pPr marL="430213" indent="-315913"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93000"/>
              </a:lnSpc>
              <a:spcBef>
                <a:spcPts val="1425"/>
              </a:spcBef>
              <a:buSzPct val="45000"/>
            </a:pPr>
            <a:r>
              <a:rPr lang="pt-BR" altLang="en-US" sz="15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10. Quando é importante a realização de Provas sorológicas? </a:t>
            </a:r>
          </a:p>
          <a:p>
            <a:pPr algn="just" eaLnBrk="1" hangingPunct="1">
              <a:lnSpc>
                <a:spcPct val="93000"/>
              </a:lnSpc>
              <a:spcBef>
                <a:spcPts val="1425"/>
              </a:spcBef>
              <a:buSzPct val="45000"/>
            </a:pPr>
            <a:r>
              <a:rPr lang="pt-BR" altLang="en-US" sz="15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11. O que é Antibiograma?  Para que ele é empregado? Como ele é realizado?</a:t>
            </a:r>
          </a:p>
          <a:p>
            <a:pPr algn="just" eaLnBrk="1" hangingPunct="1">
              <a:lnSpc>
                <a:spcPct val="93000"/>
              </a:lnSpc>
              <a:spcBef>
                <a:spcPts val="1425"/>
              </a:spcBef>
              <a:buSzPct val="45000"/>
            </a:pPr>
            <a:r>
              <a:rPr lang="pt-BR" altLang="en-US" sz="15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12. O que é MIC e para que serve?</a:t>
            </a:r>
          </a:p>
          <a:p>
            <a:pPr algn="just" eaLnBrk="1" hangingPunct="1">
              <a:lnSpc>
                <a:spcPct val="93000"/>
              </a:lnSpc>
              <a:spcBef>
                <a:spcPts val="1425"/>
              </a:spcBef>
              <a:buSzPct val="45000"/>
            </a:pPr>
            <a:r>
              <a:rPr lang="pt-BR" altLang="en-US" sz="15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13. O PCR é uma técnica diagnóstica que é deve ser empregada principalmente para quais casos?</a:t>
            </a:r>
          </a:p>
          <a:p>
            <a:pPr algn="just" eaLnBrk="1" hangingPunct="1">
              <a:lnSpc>
                <a:spcPct val="93000"/>
              </a:lnSpc>
              <a:spcBef>
                <a:spcPts val="1425"/>
              </a:spcBef>
              <a:buSzPct val="45000"/>
            </a:pPr>
            <a:r>
              <a:rPr lang="pt-BR" altLang="en-US" sz="15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14. Por que o diagnóstico sorológico se apresenta como uma importante ferramenta para identificação de alguns quadros clínicos decorrentes de participação de bactérias patogênicas? </a:t>
            </a:r>
          </a:p>
          <a:p>
            <a:pPr algn="just" eaLnBrk="1" hangingPunct="1">
              <a:lnSpc>
                <a:spcPct val="93000"/>
              </a:lnSpc>
              <a:spcBef>
                <a:spcPts val="1425"/>
              </a:spcBef>
              <a:buSzPct val="45000"/>
            </a:pPr>
            <a:r>
              <a:rPr lang="pt-BR" altLang="en-US" sz="15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15.Todo diagnóstico bacteriano é dependente de cultivo da bactéria patogênica ?</a:t>
            </a:r>
          </a:p>
          <a:p>
            <a:pPr algn="just" eaLnBrk="1" hangingPunct="1">
              <a:lnSpc>
                <a:spcPct val="93000"/>
              </a:lnSpc>
              <a:spcBef>
                <a:spcPts val="1425"/>
              </a:spcBef>
              <a:buSzPct val="45000"/>
            </a:pPr>
            <a:r>
              <a:rPr lang="pt-BR" altLang="en-US" sz="15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16. O que se pode fazer para prevenir uma infeção bacteriana ? </a:t>
            </a:r>
          </a:p>
          <a:p>
            <a:pPr algn="just" eaLnBrk="1" hangingPunct="1">
              <a:lnSpc>
                <a:spcPct val="93000"/>
              </a:lnSpc>
              <a:spcBef>
                <a:spcPts val="1425"/>
              </a:spcBef>
              <a:buSzPct val="45000"/>
            </a:pPr>
            <a:r>
              <a:rPr lang="pt-BR" altLang="en-US" sz="15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17. É possível se chegar a um identificação do patógeno (diagnóstico)  sem ter realizado a sequencia das provas bioquímicas? </a:t>
            </a:r>
          </a:p>
          <a:p>
            <a:pPr algn="just" eaLnBrk="1" hangingPunct="1">
              <a:lnSpc>
                <a:spcPct val="93000"/>
              </a:lnSpc>
              <a:spcBef>
                <a:spcPts val="1425"/>
              </a:spcBef>
              <a:buSzPct val="45000"/>
            </a:pPr>
            <a:r>
              <a:rPr lang="pt-BR" altLang="en-US" sz="15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18. Considerando os métodos automáticos de diagnóstico, todos eles se baseiam nas mesmas etapas tradicionais de cultivo e analise das Provas bioquímicas de modo automatizado, ou há métodos que se baseiam em outras características bacterianas? 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>
            <a:extLst>
              <a:ext uri="{FF2B5EF4-FFF2-40B4-BE49-F238E27FC236}">
                <a16:creationId xmlns:a16="http://schemas.microsoft.com/office/drawing/2014/main" id="{ACD75DEB-AF02-124A-AFB7-F69116DF5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14288"/>
            <a:ext cx="9750425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2">
            <a:extLst>
              <a:ext uri="{FF2B5EF4-FFF2-40B4-BE49-F238E27FC236}">
                <a16:creationId xmlns:a16="http://schemas.microsoft.com/office/drawing/2014/main" id="{1738A30E-1E42-8CDC-7C1D-35C79C952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64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DBBE6D6A-AFFB-4641-11AB-BF60EB8F5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8" y="1211263"/>
            <a:ext cx="1858963" cy="498475"/>
          </a:xfrm>
          <a:prstGeom prst="rect">
            <a:avLst/>
          </a:prstGeom>
          <a:noFill/>
          <a:ln w="12700" cap="sq">
            <a:solidFill>
              <a:schemeClr val="bg1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1323" dirty="0">
                <a:latin typeface="Futura Medium" panose="020B0602020204020303" pitchFamily="34" charset="-79"/>
                <a:cs typeface="Futura Medium" panose="020B0602020204020303" pitchFamily="34" charset="-79"/>
              </a:rPr>
              <a:t>Instituto de Ciências Biomédicas / USP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41AB36CB-73B1-A42C-6E2F-DDD6777E6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6762750"/>
            <a:ext cx="1322387" cy="4302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sq">
            <a:solidFill>
              <a:schemeClr val="bg1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t-BR" altLang="pt-BR" sz="2205" b="1" dirty="0"/>
              <a:t>2022</a:t>
            </a:r>
          </a:p>
        </p:txBody>
      </p:sp>
      <p:pic>
        <p:nvPicPr>
          <p:cNvPr id="74757" name="Picture 1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23C871D-6D21-F8BA-5A9F-333DE2B0A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t="12167" r="8669" b="13057"/>
          <a:stretch>
            <a:fillRect/>
          </a:stretch>
        </p:blipFill>
        <p:spPr bwMode="auto">
          <a:xfrm>
            <a:off x="23813" y="2817813"/>
            <a:ext cx="169703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">
            <a:extLst>
              <a:ext uri="{FF2B5EF4-FFF2-40B4-BE49-F238E27FC236}">
                <a16:creationId xmlns:a16="http://schemas.microsoft.com/office/drawing/2014/main" id="{7CA6DD66-6B3F-B35A-7070-DBD0EB67C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1663" y="996950"/>
            <a:ext cx="8121650" cy="566738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086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sp>
        <p:nvSpPr>
          <p:cNvPr id="17416" name="Text Box 1">
            <a:extLst>
              <a:ext uri="{FF2B5EF4-FFF2-40B4-BE49-F238E27FC236}">
                <a16:creationId xmlns:a16="http://schemas.microsoft.com/office/drawing/2014/main" id="{BE5FD18B-BF66-FBD3-883E-43BBE0442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100" y="1903413"/>
            <a:ext cx="9120188" cy="404018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BR" altLang="en-BR" sz="1323" dirty="0">
                <a:cs typeface="Times New Roman" panose="02020603050405020304" pitchFamily="18" charset="0"/>
              </a:rPr>
              <a:t> 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n-BR" sz="2205" b="1" dirty="0">
                <a:latin typeface="Arial" panose="020B0604020202020204" pitchFamily="34" charset="0"/>
                <a:cs typeface="Times New Roman" panose="02020603050405020304" pitchFamily="18" charset="0"/>
              </a:rPr>
              <a:t>          </a:t>
            </a:r>
            <a:endParaRPr lang="en-BR" altLang="en-BR" sz="1323" dirty="0"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n-BR" sz="2205" b="1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BR" altLang="en-BR" sz="1323" dirty="0"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n-BR" sz="2205" b="1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BR" altLang="en-BR" sz="1323" dirty="0"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n-BR" sz="2205" b="1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BR" altLang="en-BR" sz="1323" dirty="0"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n-BR" sz="2205" b="1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BR" altLang="en-BR" sz="1323" dirty="0"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n-BR" sz="2205" b="1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BR" altLang="en-BR" sz="1323" dirty="0"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n-BR" sz="2205" b="1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BR" altLang="en-BR" sz="1323" dirty="0"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n-BR" sz="2205" b="1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BR" altLang="en-BR" sz="1323" dirty="0"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n-BR" sz="2205" b="1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BR" altLang="en-BR" sz="1323" dirty="0"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en-BR" sz="1764" dirty="0"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BR" altLang="en-BR" sz="1323" dirty="0">
              <a:cs typeface="Times New Roman" panose="02020603050405020304" pitchFamily="18" charset="0"/>
            </a:endParaRPr>
          </a:p>
        </p:txBody>
      </p:sp>
      <p:sp>
        <p:nvSpPr>
          <p:cNvPr id="74760" name="Text Box 3">
            <a:extLst>
              <a:ext uri="{FF2B5EF4-FFF2-40B4-BE49-F238E27FC236}">
                <a16:creationId xmlns:a16="http://schemas.microsoft.com/office/drawing/2014/main" id="{D5D32C00-2CD6-4E10-EAB3-C01DEC00A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8" y="5048250"/>
            <a:ext cx="1697038" cy="527050"/>
          </a:xfrm>
          <a:prstGeom prst="rect">
            <a:avLst/>
          </a:prstGeom>
          <a:solidFill>
            <a:srgbClr val="C2FF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9991" tIns="62395" rIns="119991" bIns="62395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buSzPct val="100000"/>
            </a:pPr>
            <a:r>
              <a:rPr lang="pt-BR" altLang="en-US" sz="140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\</a:t>
            </a:r>
            <a:r>
              <a:rPr lang="pt-BR" altLang="en-US" sz="1400">
                <a:solidFill>
                  <a:srgbClr val="2D2DB9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Elisabete Vicente</a:t>
            </a:r>
          </a:p>
          <a:p>
            <a:pPr algn="ctr" eaLnBrk="1" hangingPunct="1">
              <a:lnSpc>
                <a:spcPct val="93000"/>
              </a:lnSpc>
              <a:buSzPct val="100000"/>
            </a:pPr>
            <a:r>
              <a:rPr lang="pt-BR" altLang="en-US" sz="1400">
                <a:solidFill>
                  <a:srgbClr val="2D2DB9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bevicent@usp.br</a:t>
            </a:r>
          </a:p>
        </p:txBody>
      </p:sp>
      <p:pic>
        <p:nvPicPr>
          <p:cNvPr id="7476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91222170-B5C4-A3F5-1D6E-4942E902B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0" y="2278063"/>
            <a:ext cx="8589963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2" name="Text Box 1">
            <a:extLst>
              <a:ext uri="{FF2B5EF4-FFF2-40B4-BE49-F238E27FC236}">
                <a16:creationId xmlns:a16="http://schemas.microsoft.com/office/drawing/2014/main" id="{638DB43B-F1AF-A857-3BEC-52703624FF22}"/>
              </a:ext>
            </a:extLst>
          </p:cNvPr>
          <p:cNvSpPr txBox="1">
            <a:spLocks noChangeArrowheads="1"/>
          </p:cNvSpPr>
          <p:nvPr/>
        </p:nvSpPr>
        <p:spPr bwMode="auto">
          <a:xfrm rot="-919170">
            <a:off x="465138" y="5440363"/>
            <a:ext cx="2105025" cy="1754187"/>
          </a:xfrm>
          <a:prstGeom prst="rect">
            <a:avLst/>
          </a:prstGeom>
          <a:solidFill>
            <a:srgbClr val="FFFF99"/>
          </a:solidFill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buSzPct val="100000"/>
            </a:pPr>
            <a:r>
              <a:rPr lang="pt-BR" altLang="en-US" b="1">
                <a:solidFill>
                  <a:srgbClr val="7030A0"/>
                </a:solidFill>
                <a:latin typeface="Century" panose="02040604050505020304" pitchFamily="18" charset="0"/>
                <a:ea typeface="Microsoft YaHei" panose="020B0503020204020204" pitchFamily="34" charset="-122"/>
              </a:rPr>
              <a:t>Muito grata por sua atenção!</a:t>
            </a:r>
          </a:p>
          <a:p>
            <a:pPr algn="ctr" eaLnBrk="1" hangingPunct="1">
              <a:lnSpc>
                <a:spcPct val="93000"/>
              </a:lnSpc>
              <a:buSzPct val="100000"/>
            </a:pPr>
            <a:r>
              <a:rPr lang="pt-BR" altLang="en-US" b="1">
                <a:solidFill>
                  <a:srgbClr val="0070C0"/>
                </a:solidFill>
                <a:latin typeface="Century" panose="02040604050505020304" pitchFamily="18" charset="0"/>
                <a:ea typeface="Microsoft YaHei" panose="020B0503020204020204" pitchFamily="34" charset="-122"/>
              </a:rPr>
              <a:t>FELICIDADE A TODOS</a:t>
            </a:r>
          </a:p>
          <a:p>
            <a:pPr algn="ctr" eaLnBrk="1" hangingPunct="1">
              <a:lnSpc>
                <a:spcPct val="93000"/>
              </a:lnSpc>
              <a:buSzPct val="100000"/>
            </a:pPr>
            <a:endParaRPr lang="pt-BR" altLang="en-US" sz="800">
              <a:solidFill>
                <a:srgbClr val="7030A0"/>
              </a:solidFill>
              <a:latin typeface="Century" panose="02040604050505020304" pitchFamily="18" charset="0"/>
              <a:ea typeface="Microsoft YaHei" panose="020B0503020204020204" pitchFamily="34" charset="-122"/>
            </a:endParaRPr>
          </a:p>
          <a:p>
            <a:pPr algn="ctr" eaLnBrk="1" hangingPunct="1">
              <a:lnSpc>
                <a:spcPct val="93000"/>
              </a:lnSpc>
              <a:buSzPct val="100000"/>
            </a:pPr>
            <a:r>
              <a:rPr lang="pt-BR" altLang="en-US">
                <a:solidFill>
                  <a:srgbClr val="7030A0"/>
                </a:solidFill>
                <a:latin typeface="Century" panose="02040604050505020304" pitchFamily="18" charset="0"/>
                <a:ea typeface="Microsoft YaHei" panose="020B0503020204020204" pitchFamily="34" charset="-122"/>
              </a:rPr>
              <a:t>Elisabete Vicente</a:t>
            </a:r>
          </a:p>
          <a:p>
            <a:pPr algn="ctr" eaLnBrk="1" hangingPunct="1">
              <a:lnSpc>
                <a:spcPct val="93000"/>
              </a:lnSpc>
              <a:buSzPct val="100000"/>
            </a:pPr>
            <a:r>
              <a:rPr lang="pt-BR" altLang="en-US">
                <a:solidFill>
                  <a:srgbClr val="7030A0"/>
                </a:solidFill>
                <a:latin typeface="Century" panose="02040604050505020304" pitchFamily="18" charset="0"/>
                <a:ea typeface="Microsoft YaHei" panose="020B0503020204020204" pitchFamily="34" charset="-122"/>
              </a:rPr>
              <a:t>bevicent@usp.br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57DA3BF0-8100-F0EF-4D93-C4E5BDB5F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838" y="1463675"/>
            <a:ext cx="8207375" cy="3929063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sz="2400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- Comunicação entre Médico e Laboratório:</a:t>
            </a: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just" eaLnBrk="1" hangingPunct="1">
              <a:lnSpc>
                <a:spcPct val="93000"/>
              </a:lnSpc>
              <a:buSzPct val="100000"/>
            </a:pPr>
            <a:r>
              <a:rPr lang="pt-BR" altLang="en-US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- O diagnóstico completo pode demorar, pode levar dias ou até semanas. Assim, no pedido ao laboratório, o médico deve notificar o </a:t>
            </a:r>
            <a:r>
              <a:rPr lang="pt-BR" altLang="en-US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diagnóstico presuntivo</a:t>
            </a:r>
            <a:r>
              <a:rPr lang="pt-BR" altLang="en-US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(tipo de infecção ou agente infeccioso suspeito).</a:t>
            </a:r>
          </a:p>
          <a:p>
            <a:pPr algn="just" eaLnBrk="1" hangingPunct="1">
              <a:lnSpc>
                <a:spcPct val="93000"/>
              </a:lnSpc>
              <a:buSzPct val="100000"/>
            </a:pPr>
            <a:r>
              <a:rPr lang="pt-BR" altLang="en-US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</a:p>
          <a:p>
            <a:pPr algn="just" eaLnBrk="1" hangingPunct="1">
              <a:lnSpc>
                <a:spcPct val="93000"/>
              </a:lnSpc>
              <a:buSzPct val="100000"/>
            </a:pPr>
            <a:r>
              <a:rPr lang="pt-BR" altLang="en-US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- As amostras devem ser adequadamente rotuladas (dados clínicos, nome paciente, nome do médico)</a:t>
            </a: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F5D7E5E8-31C3-A195-831C-6BB927400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025" y="2232025"/>
            <a:ext cx="18097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pic>
        <p:nvPicPr>
          <p:cNvPr id="19460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9CDD3C-6B1F-71C6-CC8B-06F4F752B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6941D7F2-EE41-9DF0-6041-534031235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838" y="619125"/>
            <a:ext cx="8121650" cy="461963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147CA922-E964-A6F2-4B93-EA7E16BE4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1144588"/>
            <a:ext cx="9431338" cy="62928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lIns="0" tIns="28440" rIns="0" bIns="0"/>
          <a:lstStyle>
            <a:lvl1pPr marL="430213" indent="-315913"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14300" indent="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2400" b="1" dirty="0">
              <a:solidFill>
                <a:srgbClr val="000000"/>
              </a:solidFill>
            </a:endParaRPr>
          </a:p>
          <a:p>
            <a:pPr marL="114300" indent="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800" b="1" dirty="0">
              <a:solidFill>
                <a:srgbClr val="000000"/>
              </a:solidFill>
            </a:endParaRPr>
          </a:p>
          <a:p>
            <a:pPr marL="428625" indent="-317500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pt-BR" altLang="en-US" dirty="0">
                <a:solidFill>
                  <a:srgbClr val="000000"/>
                </a:solidFill>
              </a:rPr>
              <a:t>Utilizar apenas equipamentos esterilizados e procedimentos que evitem contaminação</a:t>
            </a:r>
          </a:p>
          <a:p>
            <a:pPr marL="428625" indent="-317500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pt-BR" altLang="en-US" dirty="0">
                <a:solidFill>
                  <a:srgbClr val="000000"/>
                </a:solidFill>
              </a:rPr>
              <a:t>Quantidade deve ser adequada</a:t>
            </a:r>
          </a:p>
          <a:p>
            <a:pPr marL="428625" indent="-317500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pt-BR" altLang="en-US" dirty="0">
                <a:solidFill>
                  <a:srgbClr val="000000"/>
                </a:solidFill>
              </a:rPr>
              <a:t>Deve ser realizada ANTES do inicio de antibióticoterapia</a:t>
            </a:r>
          </a:p>
          <a:p>
            <a:pPr marL="428625" indent="-317500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pt-BR" altLang="en-US" dirty="0">
                <a:solidFill>
                  <a:srgbClr val="000000"/>
                </a:solidFill>
              </a:rPr>
              <a:t>Amostra deve ser representativa do processo infeccioso, </a:t>
            </a:r>
            <a:r>
              <a:rPr lang="pt-BR" altLang="en-US" dirty="0" err="1">
                <a:solidFill>
                  <a:srgbClr val="000000"/>
                </a:solidFill>
              </a:rPr>
              <a:t>exs</a:t>
            </a:r>
            <a:r>
              <a:rPr lang="pt-BR" altLang="en-US" dirty="0">
                <a:solidFill>
                  <a:srgbClr val="000000"/>
                </a:solidFill>
              </a:rPr>
              <a:t>:</a:t>
            </a:r>
          </a:p>
          <a:p>
            <a:pPr eaLnBrk="1" fontAlgn="auto" hangingPunct="1">
              <a:lnSpc>
                <a:spcPct val="93000"/>
              </a:lnSpc>
              <a:spcBef>
                <a:spcPts val="0"/>
              </a:spcBef>
              <a:spcAft>
                <a:spcPts val="1200"/>
              </a:spcAft>
              <a:buSzPct val="45000"/>
              <a:defRPr/>
            </a:pPr>
            <a:r>
              <a:rPr lang="pt-BR" altLang="en-US" dirty="0">
                <a:solidFill>
                  <a:srgbClr val="000000"/>
                </a:solidFill>
              </a:rPr>
              <a:t>      - Escarro – e não saliva</a:t>
            </a:r>
          </a:p>
          <a:p>
            <a:pPr eaLnBrk="1" fontAlgn="auto" hangingPunct="1">
              <a:lnSpc>
                <a:spcPct val="93000"/>
              </a:lnSpc>
              <a:spcBef>
                <a:spcPts val="0"/>
              </a:spcBef>
              <a:spcAft>
                <a:spcPts val="1200"/>
              </a:spcAft>
              <a:buSzPct val="45000"/>
              <a:defRPr/>
            </a:pPr>
            <a:r>
              <a:rPr lang="pt-BR" altLang="en-US" dirty="0">
                <a:solidFill>
                  <a:srgbClr val="000000"/>
                </a:solidFill>
              </a:rPr>
              <a:t>      - pus da lesão – e não do trato fistuloso</a:t>
            </a:r>
          </a:p>
          <a:p>
            <a:pPr eaLnBrk="1" fontAlgn="auto" hangingPunct="1">
              <a:lnSpc>
                <a:spcPct val="93000"/>
              </a:lnSpc>
              <a:spcBef>
                <a:spcPts val="0"/>
              </a:spcBef>
              <a:spcAft>
                <a:spcPts val="1200"/>
              </a:spcAft>
              <a:buSzPct val="45000"/>
              <a:defRPr/>
            </a:pPr>
            <a:r>
              <a:rPr lang="pt-BR" altLang="en-US" dirty="0">
                <a:solidFill>
                  <a:srgbClr val="000000"/>
                </a:solidFill>
              </a:rPr>
              <a:t>      - suabe da porção profunda da ferida – e não da superfície</a:t>
            </a:r>
          </a:p>
          <a:p>
            <a:pPr marL="428625" indent="-317500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pt-BR" altLang="en-US" dirty="0">
                <a:solidFill>
                  <a:srgbClr val="000000"/>
                </a:solidFill>
              </a:rPr>
              <a:t>A amostra deve ser levada o mais rápido possível para o </a:t>
            </a:r>
            <a:r>
              <a:rPr lang="pt-BR" altLang="en-US" dirty="0" err="1">
                <a:solidFill>
                  <a:srgbClr val="000000"/>
                </a:solidFill>
              </a:rPr>
              <a:t>lab</a:t>
            </a:r>
            <a:r>
              <a:rPr lang="pt-BR" altLang="en-US" dirty="0">
                <a:solidFill>
                  <a:srgbClr val="000000"/>
                </a:solidFill>
              </a:rPr>
              <a:t> analises, podendo ser utilizado meios especiais de transporte</a:t>
            </a:r>
          </a:p>
          <a:p>
            <a:pPr marL="428625" indent="-317500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pt-BR" altLang="en-US" dirty="0">
                <a:solidFill>
                  <a:srgbClr val="000000"/>
                </a:solidFill>
              </a:rPr>
              <a:t>O tipo de amostra deve corresponder ao quadro clinico. Na ausência de sinais ou sintomas que indiquem a localização, deve ser coletados: Sangue, Urina, para cultura.</a:t>
            </a:r>
          </a:p>
          <a:p>
            <a:pPr marL="428625" indent="-317500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/>
            </a:pPr>
            <a:r>
              <a:rPr lang="pt-BR" altLang="en-US" dirty="0">
                <a:solidFill>
                  <a:srgbClr val="000000"/>
                </a:solidFill>
              </a:rPr>
              <a:t>Deve ser considerado:</a:t>
            </a:r>
          </a:p>
          <a:p>
            <a:pPr eaLnBrk="1" fontAlgn="auto" hangingPunct="1">
              <a:lnSpc>
                <a:spcPct val="93000"/>
              </a:lnSpc>
              <a:spcBef>
                <a:spcPts val="0"/>
              </a:spcBef>
              <a:spcAft>
                <a:spcPts val="1200"/>
              </a:spcAft>
              <a:buSzPct val="45000"/>
              <a:defRPr/>
            </a:pPr>
            <a:r>
              <a:rPr lang="pt-BR" altLang="en-US" dirty="0">
                <a:solidFill>
                  <a:srgbClr val="000000"/>
                </a:solidFill>
              </a:rPr>
              <a:t>     - </a:t>
            </a:r>
            <a:r>
              <a:rPr lang="pt-BR" altLang="en-US" dirty="0" err="1">
                <a:solidFill>
                  <a:srgbClr val="000000"/>
                </a:solidFill>
              </a:rPr>
              <a:t>Colela</a:t>
            </a:r>
            <a:r>
              <a:rPr lang="pt-BR" altLang="en-US" dirty="0">
                <a:solidFill>
                  <a:srgbClr val="000000"/>
                </a:solidFill>
              </a:rPr>
              <a:t> </a:t>
            </a:r>
            <a:r>
              <a:rPr lang="pt-BR" altLang="en-US" b="1" dirty="0">
                <a:solidFill>
                  <a:srgbClr val="000000"/>
                </a:solidFill>
              </a:rPr>
              <a:t>de sitio normalmente estéril </a:t>
            </a:r>
            <a:r>
              <a:rPr lang="pt-BR" altLang="en-US" dirty="0">
                <a:solidFill>
                  <a:srgbClr val="000000"/>
                </a:solidFill>
              </a:rPr>
              <a:t>(sangue, liquido cefalorraquidiano, liquido articular, cavidade pleural):   Qualquer achado é significativo</a:t>
            </a:r>
          </a:p>
          <a:p>
            <a:pPr eaLnBrk="1" fontAlgn="auto" hangingPunct="1">
              <a:lnSpc>
                <a:spcPct val="93000"/>
              </a:lnSpc>
              <a:spcBef>
                <a:spcPts val="0"/>
              </a:spcBef>
              <a:spcAft>
                <a:spcPts val="1200"/>
              </a:spcAft>
              <a:buSzPct val="45000"/>
              <a:defRPr/>
            </a:pPr>
            <a:r>
              <a:rPr lang="pt-BR" altLang="en-US" dirty="0">
                <a:solidFill>
                  <a:srgbClr val="000000"/>
                </a:solidFill>
              </a:rPr>
              <a:t>    - Coleta </a:t>
            </a:r>
            <a:r>
              <a:rPr lang="pt-BR" altLang="en-US" b="1" dirty="0">
                <a:solidFill>
                  <a:srgbClr val="000000"/>
                </a:solidFill>
              </a:rPr>
              <a:t>de sitio com Microbiota normal </a:t>
            </a:r>
            <a:r>
              <a:rPr lang="pt-BR" altLang="en-US" dirty="0">
                <a:solidFill>
                  <a:srgbClr val="000000"/>
                </a:solidFill>
              </a:rPr>
              <a:t>do corpo humano: Considerar alterações</a:t>
            </a: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C0E93EC3-E160-889F-BB97-0ACF52A93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2163" y="676275"/>
            <a:ext cx="1944687" cy="1152525"/>
          </a:xfrm>
          <a:prstGeom prst="rect">
            <a:avLst/>
          </a:prstGeom>
          <a:solidFill>
            <a:srgbClr val="729FCF"/>
          </a:solidFill>
          <a:ln w="9360" cap="sq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778B404E-210B-8CA7-43AE-8AC90898F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7338" y="676275"/>
            <a:ext cx="2447925" cy="1152525"/>
          </a:xfrm>
          <a:prstGeom prst="rect">
            <a:avLst/>
          </a:prstGeom>
          <a:solidFill>
            <a:srgbClr val="729FCF"/>
          </a:solidFill>
          <a:ln w="9360" cap="sq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pic>
        <p:nvPicPr>
          <p:cNvPr id="21509" name="Picture 5">
            <a:extLst>
              <a:ext uri="{FF2B5EF4-FFF2-40B4-BE49-F238E27FC236}">
                <a16:creationId xmlns:a16="http://schemas.microsoft.com/office/drawing/2014/main" id="{B4515D8F-A390-A704-6614-5EBB03C8F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8" y="717550"/>
            <a:ext cx="162560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804FF2C9-07EE-CFA0-95C1-83A855F5F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413" y="747713"/>
            <a:ext cx="21907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0078613-4E25-53AC-291E-234B423E5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90541129-ECE8-F7CA-411F-F17711219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088" y="0"/>
            <a:ext cx="8121650" cy="461963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E46FCD51-3313-8E10-6DE9-C27E43634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641350"/>
            <a:ext cx="3956050" cy="461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2. Etapas do diagnóstico</a:t>
            </a:r>
          </a:p>
        </p:txBody>
      </p:sp>
      <p:sp>
        <p:nvSpPr>
          <p:cNvPr id="21514" name="Rectangle 1">
            <a:extLst>
              <a:ext uri="{FF2B5EF4-FFF2-40B4-BE49-F238E27FC236}">
                <a16:creationId xmlns:a16="http://schemas.microsoft.com/office/drawing/2014/main" id="{A0B3A79B-87D4-591D-C0BB-FAE45F872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088" y="1131888"/>
            <a:ext cx="3046412" cy="436562"/>
          </a:xfrm>
          <a:prstGeom prst="rect">
            <a:avLst/>
          </a:prstGeom>
          <a:solidFill>
            <a:srgbClr val="E2E8F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marL="114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1425"/>
              </a:spcBef>
              <a:buSzPct val="45000"/>
            </a:pPr>
            <a:r>
              <a:rPr lang="pt-BR" altLang="en-US" sz="2400" b="1">
                <a:solidFill>
                  <a:srgbClr val="000000"/>
                </a:solidFill>
              </a:rPr>
              <a:t>1. Coleta de Amostra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E5C52E2C-437E-359C-EDDF-EB4FB8C89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0" y="1322388"/>
            <a:ext cx="9431338" cy="43624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lIns="0" tIns="28440" rIns="0" bIns="0"/>
          <a:lstStyle>
            <a:lvl1pPr marL="430213" indent="-315913"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14300" indent="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2400" b="1" dirty="0">
              <a:solidFill>
                <a:srgbClr val="000000"/>
              </a:solidFill>
            </a:endParaRPr>
          </a:p>
          <a:p>
            <a:pPr marL="114300" indent="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2400" b="1" dirty="0">
              <a:solidFill>
                <a:srgbClr val="000000"/>
              </a:solidFill>
            </a:endParaRPr>
          </a:p>
          <a:p>
            <a:pPr marL="114300" indent="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r>
              <a:rPr lang="pt-BR" altLang="en-US" sz="2400" b="1" dirty="0">
                <a:solidFill>
                  <a:srgbClr val="000000"/>
                </a:solidFill>
              </a:rPr>
              <a:t>MUITO IMPORTANTE:</a:t>
            </a:r>
          </a:p>
          <a:p>
            <a:pPr marL="114300" indent="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endParaRPr lang="pt-BR" altLang="en-US" sz="2400" b="1" dirty="0">
              <a:solidFill>
                <a:srgbClr val="000000"/>
              </a:solidFill>
            </a:endParaRPr>
          </a:p>
          <a:p>
            <a:pPr marL="114300" indent="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r>
              <a:rPr lang="pt-BR" altLang="en-US" sz="2400" b="1" dirty="0">
                <a:solidFill>
                  <a:srgbClr val="000000"/>
                </a:solidFill>
                <a:latin typeface="Webdings" pitchFamily="2" charset="2"/>
              </a:rPr>
              <a:t>a</a:t>
            </a:r>
            <a:r>
              <a:rPr lang="pt-BR" altLang="en-US" sz="2400" b="1" dirty="0">
                <a:solidFill>
                  <a:srgbClr val="000000"/>
                </a:solidFill>
              </a:rPr>
              <a:t>  Correto acondicionamento da amostra </a:t>
            </a:r>
          </a:p>
          <a:p>
            <a:pPr marL="457200" indent="-34290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buFontTx/>
              <a:buChar char="-"/>
              <a:defRPr/>
            </a:pPr>
            <a:endParaRPr lang="pt-BR" altLang="en-US" sz="2400" b="1" dirty="0">
              <a:solidFill>
                <a:srgbClr val="000000"/>
              </a:solidFill>
            </a:endParaRPr>
          </a:p>
          <a:p>
            <a:pPr marL="114300" indent="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r>
              <a:rPr lang="pt-BR" altLang="en-US" sz="2400" b="1" dirty="0">
                <a:solidFill>
                  <a:srgbClr val="000000"/>
                </a:solidFill>
                <a:latin typeface="Webdings" pitchFamily="2" charset="2"/>
              </a:rPr>
              <a:t>a</a:t>
            </a:r>
            <a:r>
              <a:rPr lang="pt-BR" altLang="en-US" sz="2400" b="1" dirty="0">
                <a:solidFill>
                  <a:srgbClr val="000000"/>
                </a:solidFill>
              </a:rPr>
              <a:t>  CORRETA e identificação da amostra coletada</a:t>
            </a:r>
            <a:endParaRPr lang="pt-BR" altLang="en-US" sz="3200" dirty="0">
              <a:solidFill>
                <a:srgbClr val="000000"/>
              </a:solidFill>
            </a:endParaRPr>
          </a:p>
        </p:txBody>
      </p:sp>
      <p:pic>
        <p:nvPicPr>
          <p:cNvPr id="23555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CB2082B-CD24-B288-4AB6-A2D35DC34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85BB0DAF-3F30-C4B5-C7C5-3E9674DA3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088" y="0"/>
            <a:ext cx="8121650" cy="461963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C0CA508C-413A-639A-ACF0-DD55812E5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938" y="798513"/>
            <a:ext cx="395605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2. Etapas do diagnóstico</a:t>
            </a:r>
          </a:p>
        </p:txBody>
      </p:sp>
      <p:sp>
        <p:nvSpPr>
          <p:cNvPr id="23558" name="Rectangle 10">
            <a:extLst>
              <a:ext uri="{FF2B5EF4-FFF2-40B4-BE49-F238E27FC236}">
                <a16:creationId xmlns:a16="http://schemas.microsoft.com/office/drawing/2014/main" id="{B61D5244-3F91-9DA9-4A1A-0431EA619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488" y="1322388"/>
            <a:ext cx="3046412" cy="434975"/>
          </a:xfrm>
          <a:prstGeom prst="rect">
            <a:avLst/>
          </a:prstGeom>
          <a:solidFill>
            <a:srgbClr val="E2E8F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marL="114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1425"/>
              </a:spcBef>
              <a:buSzPct val="45000"/>
            </a:pPr>
            <a:r>
              <a:rPr lang="pt-BR" altLang="en-US" sz="2400" b="1">
                <a:solidFill>
                  <a:srgbClr val="000000"/>
                </a:solidFill>
              </a:rPr>
              <a:t>1. Coleta de Amostra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494F0A23-53E0-E4B8-C93B-E67BB8590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1138238"/>
            <a:ext cx="12165012" cy="6305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lIns="0" tIns="28440" rIns="0" bIns="0"/>
          <a:lstStyle>
            <a:lvl1pPr marL="342900" indent="-334963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fontAlgn="auto" hangingPunct="1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SzPct val="100000"/>
              <a:defRPr/>
            </a:pPr>
            <a:r>
              <a:rPr lang="pt-BR" altLang="en-US" sz="2400" b="1" dirty="0">
                <a:solidFill>
                  <a:srgbClr val="000000"/>
                </a:solidFill>
              </a:rPr>
              <a:t>  2. Coloração e Microscopia</a:t>
            </a:r>
          </a:p>
          <a:p>
            <a:pPr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100000"/>
              <a:defRPr/>
            </a:pPr>
            <a:r>
              <a:rPr lang="pt-BR" altLang="en-US" dirty="0">
                <a:solidFill>
                  <a:srgbClr val="000000"/>
                </a:solidFill>
              </a:rPr>
              <a:t>  Pode permitir o diagnóstico presuntivo de alguns GÊNEROS bacterianos </a:t>
            </a:r>
          </a:p>
          <a:p>
            <a:pPr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SzPct val="100000"/>
              <a:defRPr/>
            </a:pPr>
            <a:r>
              <a:rPr lang="pt-BR" altLang="en-US" sz="2000" b="1" dirty="0">
                <a:solidFill>
                  <a:srgbClr val="000000"/>
                </a:solidFill>
              </a:rPr>
              <a:t>  Principais técnicas:</a:t>
            </a:r>
          </a:p>
          <a:p>
            <a:pPr marL="485313" indent="-336550" eaLnBrk="1" fontAlgn="auto" hangingPunct="1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/>
            </a:pPr>
            <a:r>
              <a:rPr lang="pt-BR" altLang="en-US" sz="2000" dirty="0">
                <a:solidFill>
                  <a:srgbClr val="000000"/>
                </a:solidFill>
              </a:rPr>
              <a:t>Coloração de Gram  </a:t>
            </a:r>
            <a:r>
              <a:rPr lang="pt-BR" altLang="en-US" sz="1400" dirty="0">
                <a:solidFill>
                  <a:srgbClr val="000000"/>
                </a:solidFill>
              </a:rPr>
              <a:t>(abaixo exemplos):</a:t>
            </a:r>
          </a:p>
          <a:p>
            <a:pPr marL="341313" indent="-33655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pt-BR" altLang="en-US" sz="2000" i="1" dirty="0">
              <a:solidFill>
                <a:srgbClr val="000000"/>
              </a:solidFill>
            </a:endParaRPr>
          </a:p>
          <a:p>
            <a:pPr marL="341313" indent="-336550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pt-BR" altLang="en-US" sz="2000" i="1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100000"/>
              <a:defRPr/>
            </a:pPr>
            <a:endParaRPr lang="pt-BR" altLang="en-US" sz="2000" i="1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100000"/>
              <a:defRPr/>
            </a:pPr>
            <a:r>
              <a:rPr lang="pt-BR" altLang="en-US" sz="1200" i="1" dirty="0">
                <a:solidFill>
                  <a:srgbClr val="000000"/>
                </a:solidFill>
              </a:rPr>
              <a:t>            Escherichia coli</a:t>
            </a:r>
            <a:r>
              <a:rPr lang="pt-BR" altLang="en-US" sz="1200" dirty="0">
                <a:solidFill>
                  <a:srgbClr val="000000"/>
                </a:solidFill>
              </a:rPr>
              <a:t>	                 	</a:t>
            </a:r>
            <a:r>
              <a:rPr lang="pt-BR" altLang="en-US" sz="1200" i="1" dirty="0">
                <a:solidFill>
                  <a:srgbClr val="000000"/>
                </a:solidFill>
              </a:rPr>
              <a:t>Clostridium tetani</a:t>
            </a:r>
            <a:r>
              <a:rPr lang="pt-BR" altLang="en-US" sz="1200" dirty="0">
                <a:solidFill>
                  <a:srgbClr val="000000"/>
                </a:solidFill>
              </a:rPr>
              <a:t>                          </a:t>
            </a:r>
            <a:r>
              <a:rPr lang="pt-BR" altLang="en-US" sz="1200" i="1" dirty="0">
                <a:solidFill>
                  <a:srgbClr val="000000"/>
                </a:solidFill>
              </a:rPr>
              <a:t>Staphylococcus aureus                   Streptococcus pyogenes </a:t>
            </a:r>
            <a:r>
              <a:rPr lang="pt-BR" altLang="en-US" sz="1200" dirty="0">
                <a:solidFill>
                  <a:srgbClr val="000000"/>
                </a:solidFill>
              </a:rPr>
              <a:t>                 </a:t>
            </a:r>
            <a:r>
              <a:rPr lang="pt-BR" altLang="en-US" sz="1200" i="1" dirty="0">
                <a:solidFill>
                  <a:srgbClr val="000000"/>
                </a:solidFill>
              </a:rPr>
              <a:t>Neisseria gonorrhoeae </a:t>
            </a:r>
            <a:r>
              <a:rPr lang="pt-BR" altLang="en-US" sz="1200" dirty="0">
                <a:solidFill>
                  <a:srgbClr val="000000"/>
                </a:solidFill>
              </a:rPr>
              <a:t>	    </a:t>
            </a:r>
            <a:r>
              <a:rPr lang="pt-BR" altLang="en-US" sz="1200" i="1" dirty="0">
                <a:solidFill>
                  <a:srgbClr val="000000"/>
                </a:solidFill>
              </a:rPr>
              <a:t> 	</a:t>
            </a:r>
            <a:r>
              <a:rPr lang="pt-BR" altLang="en-US" sz="1200" dirty="0">
                <a:solidFill>
                  <a:srgbClr val="000000"/>
                </a:solidFill>
              </a:rPr>
              <a:t>(bacilo Gram-negativo)           	(bacilo Gram-positivo		    (coco Gram-positivo)                    (coco Gram-positivo)                          (coco Gram-negativo)                                                                                                   </a:t>
            </a: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100000"/>
              <a:defRPr/>
            </a:pPr>
            <a:r>
              <a:rPr lang="pt-BR" altLang="en-US" sz="1200" dirty="0">
                <a:solidFill>
                  <a:srgbClr val="000000"/>
                </a:solidFill>
              </a:rPr>
              <a:t>  - </a:t>
            </a:r>
            <a:r>
              <a:rPr lang="pt-BR" altLang="en-US" sz="2000" dirty="0">
                <a:solidFill>
                  <a:srgbClr val="000000"/>
                </a:solidFill>
              </a:rPr>
              <a:t>Coloração de Ziehl-Neelsen										- Campo escuro</a:t>
            </a:r>
            <a:r>
              <a:rPr lang="pt-BR" altLang="en-US" sz="3200" dirty="0">
                <a:solidFill>
                  <a:srgbClr val="000000"/>
                </a:solidFill>
              </a:rPr>
              <a:t> </a:t>
            </a:r>
            <a:endParaRPr lang="pt-BR" altLang="en-US" sz="2000" dirty="0">
              <a:solidFill>
                <a:srgbClr val="00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pt-BR" altLang="en-US" sz="3200" dirty="0">
                <a:solidFill>
                  <a:srgbClr val="000000"/>
                </a:solidFill>
              </a:rPr>
              <a:t> 			         </a:t>
            </a:r>
            <a:r>
              <a:rPr lang="pt-BR" altLang="en-US" sz="3200" i="1" dirty="0">
                <a:solidFill>
                  <a:srgbClr val="000000"/>
                </a:solidFill>
              </a:rPr>
              <a:t>					</a:t>
            </a: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100000"/>
              <a:defRPr/>
            </a:pPr>
            <a:r>
              <a:rPr lang="pt-BR" altLang="en-US" sz="2000" dirty="0">
                <a:solidFill>
                  <a:srgbClr val="000000"/>
                </a:solidFill>
              </a:rPr>
              <a:t>				</a:t>
            </a: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100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100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100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100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100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100000"/>
              <a:defRPr/>
            </a:pPr>
            <a:endParaRPr lang="pt-BR" altLang="en-US" sz="3200" dirty="0">
              <a:solidFill>
                <a:srgbClr val="000000"/>
              </a:solidFill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E48B8696-2259-CC0A-1518-1BD68A589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2713" y="938213"/>
            <a:ext cx="1368425" cy="1223962"/>
          </a:xfrm>
          <a:prstGeom prst="rect">
            <a:avLst/>
          </a:prstGeom>
          <a:solidFill>
            <a:srgbClr val="729FCF"/>
          </a:solidFill>
          <a:ln w="9360" cap="sq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CA932067-84A8-DE89-D853-9F10D558D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7175" y="938213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5" name="Picture 5">
            <a:extLst>
              <a:ext uri="{FF2B5EF4-FFF2-40B4-BE49-F238E27FC236}">
                <a16:creationId xmlns:a16="http://schemas.microsoft.com/office/drawing/2014/main" id="{3C51E413-B05A-5B89-3D41-47875F9A9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84875" y="2381250"/>
            <a:ext cx="1487488" cy="198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6" name="Picture 6">
            <a:extLst>
              <a:ext uri="{FF2B5EF4-FFF2-40B4-BE49-F238E27FC236}">
                <a16:creationId xmlns:a16="http://schemas.microsoft.com/office/drawing/2014/main" id="{9F2194FE-B832-F2C2-6483-10DBA2526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2628900"/>
            <a:ext cx="1989137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7" name="Picture 7">
            <a:extLst>
              <a:ext uri="{FF2B5EF4-FFF2-40B4-BE49-F238E27FC236}">
                <a16:creationId xmlns:a16="http://schemas.microsoft.com/office/drawing/2014/main" id="{70DD9A9D-2873-9924-6FDE-E0223D02E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2716213"/>
            <a:ext cx="1982787" cy="140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8" name="Picture 8">
            <a:extLst>
              <a:ext uri="{FF2B5EF4-FFF2-40B4-BE49-F238E27FC236}">
                <a16:creationId xmlns:a16="http://schemas.microsoft.com/office/drawing/2014/main" id="{17B4CEFD-9A14-A1B0-C233-D5D5CA3B4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325" y="2735263"/>
            <a:ext cx="200025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9" name="Picture 9">
            <a:extLst>
              <a:ext uri="{FF2B5EF4-FFF2-40B4-BE49-F238E27FC236}">
                <a16:creationId xmlns:a16="http://schemas.microsoft.com/office/drawing/2014/main" id="{0619C3C2-4313-73D8-88F4-96CD680C4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25644" y="2377281"/>
            <a:ext cx="1479550" cy="198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7276BDCA-0B1D-DC84-9CBC-0A0603A2A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5086350"/>
            <a:ext cx="2198688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1" name="Picture 11">
            <a:extLst>
              <a:ext uri="{FF2B5EF4-FFF2-40B4-BE49-F238E27FC236}">
                <a16:creationId xmlns:a16="http://schemas.microsoft.com/office/drawing/2014/main" id="{4191077E-2A0E-9650-AFC6-C92E31AEE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2" b="9286"/>
          <a:stretch>
            <a:fillRect/>
          </a:stretch>
        </p:blipFill>
        <p:spPr bwMode="auto">
          <a:xfrm>
            <a:off x="3660775" y="5097463"/>
            <a:ext cx="2357438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6732" b="92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2" name="Picture 12">
            <a:extLst>
              <a:ext uri="{FF2B5EF4-FFF2-40B4-BE49-F238E27FC236}">
                <a16:creationId xmlns:a16="http://schemas.microsoft.com/office/drawing/2014/main" id="{839A6293-59EB-3F06-B817-F91BF3133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925" y="5148263"/>
            <a:ext cx="2081213" cy="156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3" name="Picture 13">
            <a:extLst>
              <a:ext uri="{FF2B5EF4-FFF2-40B4-BE49-F238E27FC236}">
                <a16:creationId xmlns:a16="http://schemas.microsoft.com/office/drawing/2014/main" id="{95CE5F00-2F19-FFAB-4A2A-9A709F16E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775" y="5073650"/>
            <a:ext cx="174625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14" name="Rectangle 15">
            <a:extLst>
              <a:ext uri="{FF2B5EF4-FFF2-40B4-BE49-F238E27FC236}">
                <a16:creationId xmlns:a16="http://schemas.microsoft.com/office/drawing/2014/main" id="{87DE5394-15FD-E74C-0DA8-80F8C3E8B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363" y="6524625"/>
            <a:ext cx="2357437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sz="1200" i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Mycobacterium leprae</a:t>
            </a:r>
            <a:r>
              <a:rPr lang="pt-BR" altLang="en-US" sz="1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(coletado do lóbulo da orelha)</a:t>
            </a:r>
            <a:r>
              <a:rPr lang="pt-BR" altLang="en-US" sz="1200" i="1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	</a:t>
            </a:r>
          </a:p>
        </p:txBody>
      </p:sp>
      <p:sp>
        <p:nvSpPr>
          <p:cNvPr id="25615" name="Rectangle 16">
            <a:extLst>
              <a:ext uri="{FF2B5EF4-FFF2-40B4-BE49-F238E27FC236}">
                <a16:creationId xmlns:a16="http://schemas.microsoft.com/office/drawing/2014/main" id="{E3FC3947-E14E-5679-EAC0-F596A9BC9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5363" y="6786563"/>
            <a:ext cx="17462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sz="1200" i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Leptospira interrogans </a:t>
            </a:r>
          </a:p>
        </p:txBody>
      </p:sp>
      <p:sp>
        <p:nvSpPr>
          <p:cNvPr id="25616" name="Rectangle 17">
            <a:extLst>
              <a:ext uri="{FF2B5EF4-FFF2-40B4-BE49-F238E27FC236}">
                <a16:creationId xmlns:a16="http://schemas.microsoft.com/office/drawing/2014/main" id="{4A89BC92-23DD-5D6F-A93E-10A065BF0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3288" y="6710363"/>
            <a:ext cx="15700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sz="1200" i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Treponema pallidum</a:t>
            </a:r>
          </a:p>
        </p:txBody>
      </p:sp>
      <p:pic>
        <p:nvPicPr>
          <p:cNvPr id="25617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B587573-8F1C-C3D2-7CB0-6E3745039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2">
            <a:extLst>
              <a:ext uri="{FF2B5EF4-FFF2-40B4-BE49-F238E27FC236}">
                <a16:creationId xmlns:a16="http://schemas.microsoft.com/office/drawing/2014/main" id="{80FD82C6-CA02-1EB9-55ED-9BA5E5CA5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608013"/>
            <a:ext cx="395605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2. Etapas do diagnóstico</a:t>
            </a: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D7697E5D-6C38-92DE-0B64-0591F3639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088" y="-15875"/>
            <a:ext cx="8121650" cy="461963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sp>
        <p:nvSpPr>
          <p:cNvPr id="25620" name="Rectangle 14">
            <a:extLst>
              <a:ext uri="{FF2B5EF4-FFF2-40B4-BE49-F238E27FC236}">
                <a16:creationId xmlns:a16="http://schemas.microsoft.com/office/drawing/2014/main" id="{96179635-6CBF-7871-EBBC-F57FBEE2E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0" y="6519863"/>
            <a:ext cx="2198688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sz="1200" i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Mycobacterium tuberculosis</a:t>
            </a:r>
            <a:r>
              <a:rPr lang="pt-BR" altLang="en-US" sz="1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(coletado de escarro)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>
            <a:extLst>
              <a:ext uri="{FF2B5EF4-FFF2-40B4-BE49-F238E27FC236}">
                <a16:creationId xmlns:a16="http://schemas.microsoft.com/office/drawing/2014/main" id="{3AB51B50-1CBF-BEDC-E8BC-F08F56B48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-171450"/>
            <a:ext cx="90709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924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buSzPct val="45000"/>
            </a:pPr>
            <a:r>
              <a:rPr lang="pt-BR" altLang="en-US" sz="4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A coloração de Ziehl-Neelsen</a:t>
            </a:r>
          </a:p>
        </p:txBody>
      </p:sp>
      <p:sp>
        <p:nvSpPr>
          <p:cNvPr id="8194" name="Text Box 2">
            <a:extLst>
              <a:ext uri="{FF2B5EF4-FFF2-40B4-BE49-F238E27FC236}">
                <a16:creationId xmlns:a16="http://schemas.microsoft.com/office/drawing/2014/main" id="{9C711DE7-7B09-A071-04D3-2CF51D2EC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2813" y="827088"/>
            <a:ext cx="9577387" cy="648176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lIns="0" tIns="28440" rIns="0" bIns="0"/>
          <a:lstStyle>
            <a:lvl1pPr marL="422275" indent="-317500"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2275" algn="l"/>
                <a:tab pos="527050" algn="l"/>
                <a:tab pos="976313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144000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2400">
              <a:solidFill>
                <a:srgbClr val="000000"/>
              </a:solidFill>
            </a:endParaRPr>
          </a:p>
          <a:p>
            <a:pPr algn="just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ct val="45000"/>
              <a:defRPr/>
            </a:pPr>
            <a:endParaRPr lang="pt-BR" altLang="en-US" sz="2400">
              <a:solidFill>
                <a:srgbClr val="000000"/>
              </a:solidFill>
            </a:endParaRPr>
          </a:p>
          <a:p>
            <a:pPr marL="423863" algn="just" eaLnBrk="1" fontAlgn="auto" hangingPunct="1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ct val="45000"/>
              <a:defRPr/>
            </a:pPr>
            <a:r>
              <a:rPr lang="pt-BR" altLang="en-US" sz="24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B86851C2-0102-A5AB-EA33-E22FA5B45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1090613"/>
            <a:ext cx="5453062" cy="4090987"/>
          </a:xfrm>
          <a:prstGeom prst="rect">
            <a:avLst/>
          </a:prstGeom>
          <a:noFill/>
          <a:ln w="9525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Rectangle 4">
            <a:extLst>
              <a:ext uri="{FF2B5EF4-FFF2-40B4-BE49-F238E27FC236}">
                <a16:creationId xmlns:a16="http://schemas.microsoft.com/office/drawing/2014/main" id="{1C566378-F15A-58E8-36DC-3B3DEF3BC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3" y="5651500"/>
            <a:ext cx="4049712" cy="1387475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  <p:txBody>
          <a:bodyPr lIns="90000" tIns="46800" rIns="90000" bIns="46800">
            <a:spAutoFit/>
          </a:bodyPr>
          <a:lstStyle>
            <a:lvl1pPr marL="422275" indent="-317500">
              <a:tabLst>
                <a:tab pos="422275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  <a:tab pos="94059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22275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  <a:tab pos="94059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22275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  <a:tab pos="94059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22275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  <a:tab pos="94059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22275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  <a:tab pos="94059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2275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  <a:tab pos="94059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2275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  <a:tab pos="94059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2275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  <a:tab pos="94059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2275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  <a:tab pos="94059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 charset="2"/>
              <a:buChar char=""/>
              <a:defRPr/>
            </a:pPr>
            <a:r>
              <a:rPr lang="pt-BR" altLang="en-US" u="sng">
                <a:solidFill>
                  <a:srgbClr val="000000"/>
                </a:solidFill>
              </a:rPr>
              <a:t>Diagnóstico: </a:t>
            </a:r>
            <a:r>
              <a:rPr lang="pt-BR" altLang="en-US" b="1" u="sng">
                <a:solidFill>
                  <a:srgbClr val="000000"/>
                </a:solidFill>
              </a:rPr>
              <a:t>Tuberculose (TB):</a:t>
            </a:r>
          </a:p>
          <a:p>
            <a:pPr marL="423863" algn="just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pt-BR" altLang="en-US">
                <a:solidFill>
                  <a:srgbClr val="000000"/>
                </a:solidFill>
              </a:rPr>
              <a:t>A presença de </a:t>
            </a:r>
            <a:r>
              <a:rPr lang="pt-BR" altLang="en-US" b="1">
                <a:solidFill>
                  <a:srgbClr val="000000"/>
                </a:solidFill>
              </a:rPr>
              <a:t>bacilos álcool-ácido-resistente </a:t>
            </a:r>
            <a:r>
              <a:rPr lang="pt-BR" altLang="en-US">
                <a:solidFill>
                  <a:srgbClr val="000000"/>
                </a:solidFill>
              </a:rPr>
              <a:t>no escarro é fortemente sugestiva de tuberculose pulmonar. </a:t>
            </a: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639E278E-F9A8-BDF5-DA81-215A7E8B8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2238" y="5651500"/>
            <a:ext cx="5038725" cy="1387475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</p:spPr>
        <p:txBody>
          <a:bodyPr lIns="90000" tIns="46800" rIns="90000" bIns="46800">
            <a:spAutoFit/>
          </a:bodyPr>
          <a:lstStyle>
            <a:lvl1pPr marL="422275" indent="-317500">
              <a:tabLst>
                <a:tab pos="422275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  <a:tab pos="94059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22275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  <a:tab pos="94059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22275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  <a:tab pos="94059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22275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  <a:tab pos="94059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22275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  <a:tab pos="94059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2275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  <a:tab pos="94059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2275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  <a:tab pos="94059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2275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  <a:tab pos="94059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2275" algn="l"/>
                <a:tab pos="869950" algn="l"/>
                <a:tab pos="1319213" algn="l"/>
                <a:tab pos="1768475" algn="l"/>
                <a:tab pos="2217738" algn="l"/>
                <a:tab pos="2667000" algn="l"/>
                <a:tab pos="3116263" algn="l"/>
                <a:tab pos="3565525" algn="l"/>
                <a:tab pos="4014788" algn="l"/>
                <a:tab pos="4464050" algn="l"/>
                <a:tab pos="4913313" algn="l"/>
                <a:tab pos="5362575" algn="l"/>
                <a:tab pos="5811838" algn="l"/>
                <a:tab pos="6261100" algn="l"/>
                <a:tab pos="6710363" algn="l"/>
                <a:tab pos="7159625" algn="l"/>
                <a:tab pos="7608888" algn="l"/>
                <a:tab pos="8058150" algn="l"/>
                <a:tab pos="8507413" algn="l"/>
                <a:tab pos="8956675" algn="l"/>
                <a:tab pos="9405938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 charset="2"/>
              <a:buChar char=""/>
              <a:defRPr/>
            </a:pPr>
            <a:r>
              <a:rPr lang="pt-BR" altLang="en-US" u="sng">
                <a:solidFill>
                  <a:srgbClr val="000000"/>
                </a:solidFill>
              </a:rPr>
              <a:t>Diagnóstico: </a:t>
            </a:r>
            <a:r>
              <a:rPr lang="pt-BR" altLang="en-US" b="1" u="sng">
                <a:solidFill>
                  <a:srgbClr val="000000"/>
                </a:solidFill>
              </a:rPr>
              <a:t>Hanseníase (Lepra</a:t>
            </a:r>
            <a:r>
              <a:rPr lang="pt-BR" altLang="en-US" u="sng">
                <a:solidFill>
                  <a:srgbClr val="000000"/>
                </a:solidFill>
              </a:rPr>
              <a:t>):</a:t>
            </a:r>
          </a:p>
          <a:p>
            <a:pPr marL="423863" algn="just" eaLnBrk="1" fontAlgn="auto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pt-BR" altLang="en-US">
                <a:solidFill>
                  <a:srgbClr val="000000"/>
                </a:solidFill>
              </a:rPr>
              <a:t>O encontro de bactérias deste gênero nas secreções nasais ou no sangue colhido no lóbulo da orelha praticamente confirmam o diagnóstico clínico da lepra.</a:t>
            </a:r>
          </a:p>
        </p:txBody>
      </p:sp>
      <p:sp>
        <p:nvSpPr>
          <p:cNvPr id="27655" name="Rectangle 6">
            <a:extLst>
              <a:ext uri="{FF2B5EF4-FFF2-40B4-BE49-F238E27FC236}">
                <a16:creationId xmlns:a16="http://schemas.microsoft.com/office/drawing/2014/main" id="{83435799-F2DC-214B-8390-93DB70F81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0163" y="3255963"/>
            <a:ext cx="3992562" cy="18970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04775">
              <a:tabLst>
                <a:tab pos="104775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90884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104775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90884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104775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90884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104775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90884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104775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90884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4775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90884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4775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90884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4775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90884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04775" algn="l"/>
                <a:tab pos="552450" algn="l"/>
                <a:tab pos="1001713" algn="l"/>
                <a:tab pos="1450975" algn="l"/>
                <a:tab pos="1900238" algn="l"/>
                <a:tab pos="2349500" algn="l"/>
                <a:tab pos="2798763" algn="l"/>
                <a:tab pos="3248025" algn="l"/>
                <a:tab pos="3697288" algn="l"/>
                <a:tab pos="4146550" algn="l"/>
                <a:tab pos="4595813" algn="l"/>
                <a:tab pos="5045075" algn="l"/>
                <a:tab pos="5494338" algn="l"/>
                <a:tab pos="5943600" algn="l"/>
                <a:tab pos="6392863" algn="l"/>
                <a:tab pos="6842125" algn="l"/>
                <a:tab pos="7291388" algn="l"/>
                <a:tab pos="7740650" algn="l"/>
                <a:tab pos="8189913" algn="l"/>
                <a:tab pos="8639175" algn="l"/>
                <a:tab pos="90884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93000"/>
              </a:lnSpc>
              <a:buSzPct val="100000"/>
            </a:pPr>
            <a:r>
              <a:rPr lang="pt-BR" altLang="en-US" sz="1600" u="sng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Diagnóstico</a:t>
            </a:r>
            <a:r>
              <a:rPr lang="pt-BR" altLang="en-US" u="sng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presuntivo: </a:t>
            </a:r>
          </a:p>
          <a:p>
            <a:pPr algn="just" eaLnBrk="1" hangingPunct="1">
              <a:lnSpc>
                <a:spcPct val="93000"/>
              </a:lnSpc>
              <a:buSzPct val="100000"/>
            </a:pPr>
            <a:endParaRPr lang="pt-BR" altLang="en-US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algn="just" eaLnBrk="1" hangingPunct="1">
              <a:lnSpc>
                <a:spcPct val="93000"/>
              </a:lnSpc>
              <a:buSzPct val="100000"/>
            </a:pPr>
            <a:r>
              <a:rPr lang="pt-BR" altLang="en-US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A coloração de Ziehl-Neelsen é um método usado para pesquisa de micobactérias em diferentes matérias clínicos, sendo grande o seu valor diagnóstico.</a:t>
            </a:r>
          </a:p>
        </p:txBody>
      </p:sp>
      <p:pic>
        <p:nvPicPr>
          <p:cNvPr id="27656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DE43020-71DA-A342-9A81-EBA3CD593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>
            <a:extLst>
              <a:ext uri="{FF2B5EF4-FFF2-40B4-BE49-F238E27FC236}">
                <a16:creationId xmlns:a16="http://schemas.microsoft.com/office/drawing/2014/main" id="{F28B19D1-2B8D-D833-2CAA-9DC4E1049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84213"/>
            <a:ext cx="11290300" cy="68611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440" rIns="0" bIns="0"/>
          <a:lstStyle>
            <a:lvl1pPr marL="342900" indent="-339725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1425"/>
              </a:spcBef>
              <a:buSzPct val="100000"/>
              <a:buFont typeface="Times New Roman" panose="02020603050405020304" pitchFamily="18" charset="0"/>
              <a:buNone/>
            </a:pPr>
            <a:r>
              <a:rPr lang="pt-BR" altLang="en-US" sz="2000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3. Cultivo e obtenção de colônias isoladas de bactérias – Meios de cultura empregados</a:t>
            </a:r>
            <a:endParaRPr lang="pt-BR" altLang="en-US" sz="24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100000"/>
              <a:buFont typeface="Times New Roman" panose="02020603050405020304" pitchFamily="18" charset="0"/>
              <a:buNone/>
            </a:pPr>
            <a:endParaRPr lang="pt-BR" altLang="en-US" sz="24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100000"/>
              <a:buFont typeface="Times New Roman" panose="02020603050405020304" pitchFamily="18" charset="0"/>
              <a:buNone/>
            </a:pPr>
            <a:endParaRPr lang="pt-BR" altLang="en-US" sz="32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100000"/>
              <a:buFont typeface="Times New Roman" panose="02020603050405020304" pitchFamily="18" charset="0"/>
              <a:buNone/>
            </a:pPr>
            <a:endParaRPr lang="pt-BR" altLang="en-US" sz="32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100000"/>
              <a:buFont typeface="Times New Roman" panose="02020603050405020304" pitchFamily="18" charset="0"/>
              <a:buNone/>
            </a:pPr>
            <a:endParaRPr lang="pt-BR" altLang="en-US" sz="32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100000"/>
              <a:buFont typeface="Times New Roman" panose="02020603050405020304" pitchFamily="18" charset="0"/>
              <a:buNone/>
            </a:pPr>
            <a:endParaRPr lang="pt-BR" altLang="en-US" sz="32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100000"/>
              <a:buFont typeface="Times New Roman" panose="02020603050405020304" pitchFamily="18" charset="0"/>
              <a:buNone/>
            </a:pPr>
            <a:r>
              <a:rPr lang="pt-BR" altLang="en-US"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- </a:t>
            </a:r>
            <a:r>
              <a:rPr lang="pt-BR" altLang="en-US" sz="2000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Lowestain-Jenssen</a:t>
            </a:r>
            <a:r>
              <a:rPr lang="pt-BR" altLang="en-US"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, para cultivo de:                              			                                         </a:t>
            </a:r>
            <a:r>
              <a:rPr lang="pt-BR" altLang="en-US" sz="2000" b="1" i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Mycobacterium tuberculosis</a:t>
            </a: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100000"/>
              <a:buFont typeface="Times New Roman" panose="02020603050405020304" pitchFamily="18" charset="0"/>
              <a:buNone/>
            </a:pPr>
            <a:endParaRPr lang="pt-BR" altLang="en-US" sz="32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100000"/>
              <a:buFont typeface="Times New Roman" panose="02020603050405020304" pitchFamily="18" charset="0"/>
              <a:buNone/>
            </a:pPr>
            <a:endParaRPr lang="pt-BR" altLang="en-US" sz="32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100000"/>
              <a:buFont typeface="Times New Roman" panose="02020603050405020304" pitchFamily="18" charset="0"/>
              <a:buNone/>
            </a:pPr>
            <a:r>
              <a:rPr lang="pt-BR" altLang="en-US"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- </a:t>
            </a:r>
            <a:r>
              <a:rPr lang="pt-BR" altLang="en-US"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Meios especiais, para:                                                                                                    			cultivo de Anaeróbios</a:t>
            </a: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100000"/>
              <a:buFont typeface="Times New Roman" panose="02020603050405020304" pitchFamily="18" charset="0"/>
              <a:buNone/>
            </a:pPr>
            <a:r>
              <a:rPr lang="pt-BR" altLang="en-US"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</a:p>
          <a:p>
            <a:pPr eaLnBrk="1" hangingPunct="1">
              <a:lnSpc>
                <a:spcPct val="93000"/>
              </a:lnSpc>
              <a:spcBef>
                <a:spcPts val="1425"/>
              </a:spcBef>
              <a:buSzPct val="100000"/>
              <a:buFont typeface="Times New Roman" panose="02020603050405020304" pitchFamily="18" charset="0"/>
              <a:buNone/>
            </a:pPr>
            <a:endParaRPr lang="pt-BR" altLang="en-US" sz="32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3CD20A68-DF78-23E6-624B-DB7C2995B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1675" y="1204913"/>
            <a:ext cx="2808288" cy="2879725"/>
          </a:xfrm>
          <a:prstGeom prst="rect">
            <a:avLst/>
          </a:prstGeom>
          <a:solidFill>
            <a:srgbClr val="FFFF99"/>
          </a:solidFill>
          <a:ln w="9360" cap="sq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3B861B27-6CEF-0915-7865-27D50FF76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8225" y="1116013"/>
            <a:ext cx="2663825" cy="2879725"/>
          </a:xfrm>
          <a:prstGeom prst="rect">
            <a:avLst/>
          </a:prstGeom>
          <a:solidFill>
            <a:srgbClr val="FFFF99"/>
          </a:solidFill>
          <a:ln w="9360" cap="sq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61E47B61-F64F-50D0-0F2E-093CA4426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1133475"/>
            <a:ext cx="2833688" cy="2952750"/>
          </a:xfrm>
          <a:prstGeom prst="rect">
            <a:avLst/>
          </a:prstGeom>
          <a:solidFill>
            <a:srgbClr val="FFFF99"/>
          </a:solidFill>
          <a:ln w="9360" cap="sq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9702" name="Text Box 6">
            <a:extLst>
              <a:ext uri="{FF2B5EF4-FFF2-40B4-BE49-F238E27FC236}">
                <a16:creationId xmlns:a16="http://schemas.microsoft.com/office/drawing/2014/main" id="{B86B874F-20B6-090D-7E7E-062DB5939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1123950"/>
            <a:ext cx="2592387" cy="87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- </a:t>
            </a:r>
            <a:r>
              <a:rPr lang="pt-BR" altLang="en-US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pt-BR" altLang="en-US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Agar Sangue,</a:t>
            </a:r>
            <a:r>
              <a:rPr lang="pt-BR" altLang="en-US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  para:</a:t>
            </a:r>
          </a:p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A maioria das bactérias</a:t>
            </a:r>
          </a:p>
        </p:txBody>
      </p:sp>
      <p:sp>
        <p:nvSpPr>
          <p:cNvPr id="29703" name="Text Box 7">
            <a:extLst>
              <a:ext uri="{FF2B5EF4-FFF2-40B4-BE49-F238E27FC236}">
                <a16:creationId xmlns:a16="http://schemas.microsoft.com/office/drawing/2014/main" id="{EFEF6118-26B7-6C99-39DA-670FE8428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9025" y="1143000"/>
            <a:ext cx="2511425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- Agar Chocolate,</a:t>
            </a:r>
            <a:r>
              <a:rPr lang="pt-BR" altLang="en-US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para:</a:t>
            </a:r>
          </a:p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- </a:t>
            </a:r>
            <a:r>
              <a:rPr lang="pt-BR" altLang="en-US" i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Neisseria</a:t>
            </a:r>
          </a:p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- </a:t>
            </a:r>
            <a:r>
              <a:rPr lang="pt-BR" altLang="en-US" i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Haemophilus</a:t>
            </a:r>
            <a:r>
              <a:rPr lang="pt-BR" altLang="en-US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9704" name="Text Box 8">
            <a:extLst>
              <a:ext uri="{FF2B5EF4-FFF2-40B4-BE49-F238E27FC236}">
                <a16:creationId xmlns:a16="http://schemas.microsoft.com/office/drawing/2014/main" id="{F677D52D-BC4B-F04F-E26D-770A48F25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0" y="1162050"/>
            <a:ext cx="2674938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- Agar MacConkey</a:t>
            </a:r>
            <a:r>
              <a:rPr lang="pt-BR" altLang="en-US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, </a:t>
            </a:r>
            <a:r>
              <a:rPr lang="pt-BR" altLang="en-US" sz="16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para</a:t>
            </a:r>
            <a:r>
              <a:rPr lang="pt-BR" altLang="en-US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:</a:t>
            </a:r>
          </a:p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Bacilos Gram-negativos (BGN</a:t>
            </a:r>
            <a:r>
              <a:rPr lang="pt-BR" altLang="en-US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)</a:t>
            </a:r>
          </a:p>
        </p:txBody>
      </p:sp>
      <p:pic>
        <p:nvPicPr>
          <p:cNvPr id="29705" name="Picture 9">
            <a:extLst>
              <a:ext uri="{FF2B5EF4-FFF2-40B4-BE49-F238E27FC236}">
                <a16:creationId xmlns:a16="http://schemas.microsoft.com/office/drawing/2014/main" id="{45872A61-1E99-5976-8810-4B8F8656B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1785938"/>
            <a:ext cx="2684462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6" name="Picture 10">
            <a:extLst>
              <a:ext uri="{FF2B5EF4-FFF2-40B4-BE49-F238E27FC236}">
                <a16:creationId xmlns:a16="http://schemas.microsoft.com/office/drawing/2014/main" id="{5C854E3C-9EF5-C5C1-DBAD-9883F6429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1946275"/>
            <a:ext cx="1957387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7" name="Picture 11">
            <a:extLst>
              <a:ext uri="{FF2B5EF4-FFF2-40B4-BE49-F238E27FC236}">
                <a16:creationId xmlns:a16="http://schemas.microsoft.com/office/drawing/2014/main" id="{290A0115-F706-90F3-ED04-FD7C67F0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1738313"/>
            <a:ext cx="2133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8" name="Text Box 13">
            <a:extLst>
              <a:ext uri="{FF2B5EF4-FFF2-40B4-BE49-F238E27FC236}">
                <a16:creationId xmlns:a16="http://schemas.microsoft.com/office/drawing/2014/main" id="{5C7269B6-D1B2-17C0-21F4-B7CFCC2EF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7938" y="3548063"/>
            <a:ext cx="1041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sz="1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B) </a:t>
            </a:r>
            <a:r>
              <a:rPr lang="pt-BR" altLang="en-US" sz="1100" i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Salmonella, </a:t>
            </a:r>
            <a:r>
              <a:rPr lang="pt-BR" altLang="en-US" sz="1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pt-BR" altLang="en-US" sz="1100" i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Shigella</a:t>
            </a:r>
            <a:r>
              <a:rPr lang="pt-BR" altLang="en-US" sz="1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(lac</a:t>
            </a:r>
            <a:r>
              <a:rPr lang="pt-BR" altLang="en-US" sz="1100" baseline="33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-</a:t>
            </a:r>
            <a:r>
              <a:rPr lang="pt-BR" altLang="en-US" sz="1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)</a:t>
            </a:r>
          </a:p>
        </p:txBody>
      </p:sp>
      <p:pic>
        <p:nvPicPr>
          <p:cNvPr id="29709" name="Picture 14">
            <a:extLst>
              <a:ext uri="{FF2B5EF4-FFF2-40B4-BE49-F238E27FC236}">
                <a16:creationId xmlns:a16="http://schemas.microsoft.com/office/drawing/2014/main" id="{57853BB0-EEC7-3964-F16D-ADF298253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4294188"/>
            <a:ext cx="10223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10" name="Picture 15">
            <a:extLst>
              <a:ext uri="{FF2B5EF4-FFF2-40B4-BE49-F238E27FC236}">
                <a16:creationId xmlns:a16="http://schemas.microsoft.com/office/drawing/2014/main" id="{7ABBB5DA-99C0-6145-A5C2-AC7D231B1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5" y="4292600"/>
            <a:ext cx="1516063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11" name="Picture 16">
            <a:extLst>
              <a:ext uri="{FF2B5EF4-FFF2-40B4-BE49-F238E27FC236}">
                <a16:creationId xmlns:a16="http://schemas.microsoft.com/office/drawing/2014/main" id="{E59DB3B2-55B3-41B9-FF36-7934CEB7F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363" y="4194175"/>
            <a:ext cx="2133600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12" name="Picture 17">
            <a:extLst>
              <a:ext uri="{FF2B5EF4-FFF2-40B4-BE49-F238E27FC236}">
                <a16:creationId xmlns:a16="http://schemas.microsoft.com/office/drawing/2014/main" id="{F7E9FF8A-97A7-003F-8DC9-CE1341D36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8" y="4638675"/>
            <a:ext cx="15843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13" name="Picture 18">
            <a:extLst>
              <a:ext uri="{FF2B5EF4-FFF2-40B4-BE49-F238E27FC236}">
                <a16:creationId xmlns:a16="http://schemas.microsoft.com/office/drawing/2014/main" id="{9D9408D2-81A1-7E8E-9F65-B768E75F8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5797550"/>
            <a:ext cx="1706563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14" name="Picture 19">
            <a:extLst>
              <a:ext uri="{FF2B5EF4-FFF2-40B4-BE49-F238E27FC236}">
                <a16:creationId xmlns:a16="http://schemas.microsoft.com/office/drawing/2014/main" id="{B2D0ADF6-33FE-22E4-56E6-A71496F7F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5903913"/>
            <a:ext cx="14414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15" name="Text Box 22">
            <a:extLst>
              <a:ext uri="{FF2B5EF4-FFF2-40B4-BE49-F238E27FC236}">
                <a16:creationId xmlns:a16="http://schemas.microsoft.com/office/drawing/2014/main" id="{4271CD31-B135-C7E7-506E-0419F8BBC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863" y="7007225"/>
            <a:ext cx="1460500" cy="366713"/>
          </a:xfrm>
          <a:prstGeom prst="rect">
            <a:avLst/>
          </a:prstGeom>
          <a:solidFill>
            <a:srgbClr val="E2E8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sz="1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Jarra de Anaerobiose</a:t>
            </a:r>
          </a:p>
        </p:txBody>
      </p:sp>
      <p:sp>
        <p:nvSpPr>
          <p:cNvPr id="29716" name="Text Box 25">
            <a:extLst>
              <a:ext uri="{FF2B5EF4-FFF2-40B4-BE49-F238E27FC236}">
                <a16:creationId xmlns:a16="http://schemas.microsoft.com/office/drawing/2014/main" id="{B6BCF270-9526-2DD8-8C0E-06672D44E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7021513"/>
            <a:ext cx="1857375" cy="352425"/>
          </a:xfrm>
          <a:prstGeom prst="rect">
            <a:avLst/>
          </a:prstGeom>
          <a:solidFill>
            <a:srgbClr val="E2E8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sz="1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Meio liquido Tioglicolato</a:t>
            </a:r>
          </a:p>
        </p:txBody>
      </p:sp>
      <p:sp>
        <p:nvSpPr>
          <p:cNvPr id="29717" name="Text Box 26">
            <a:extLst>
              <a:ext uri="{FF2B5EF4-FFF2-40B4-BE49-F238E27FC236}">
                <a16:creationId xmlns:a16="http://schemas.microsoft.com/office/drawing/2014/main" id="{A00D1BA3-BB6B-EF06-47C1-E910C9D28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2900" y="6896100"/>
            <a:ext cx="1916113" cy="444500"/>
          </a:xfrm>
          <a:prstGeom prst="rect">
            <a:avLst/>
          </a:prstGeom>
          <a:solidFill>
            <a:srgbClr val="E2E8F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sz="1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Câmara de Anaerobiose (com CO</a:t>
            </a:r>
            <a:r>
              <a:rPr lang="pt-BR" altLang="en-US" sz="1200" baseline="-33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2</a:t>
            </a:r>
            <a:r>
              <a:rPr lang="pt-BR" altLang="en-US" sz="1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)</a:t>
            </a:r>
          </a:p>
        </p:txBody>
      </p:sp>
      <p:pic>
        <p:nvPicPr>
          <p:cNvPr id="29718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12D6D57-0DFC-77F8-5F4D-24ACF82BF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25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2">
            <a:extLst>
              <a:ext uri="{FF2B5EF4-FFF2-40B4-BE49-F238E27FC236}">
                <a16:creationId xmlns:a16="http://schemas.microsoft.com/office/drawing/2014/main" id="{500A0609-16B0-F44B-15BE-A04C1117A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163" y="-17463"/>
            <a:ext cx="8121650" cy="338138"/>
          </a:xfrm>
          <a:prstGeom prst="rect">
            <a:avLst/>
          </a:prstGeom>
          <a:gradFill>
            <a:gsLst>
              <a:gs pos="46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</a:rPr>
              <a:t>Diagnóstico das infecções bacterianas</a:t>
            </a:r>
          </a:p>
        </p:txBody>
      </p:sp>
      <p:sp>
        <p:nvSpPr>
          <p:cNvPr id="31" name="Text Box 2">
            <a:extLst>
              <a:ext uri="{FF2B5EF4-FFF2-40B4-BE49-F238E27FC236}">
                <a16:creationId xmlns:a16="http://schemas.microsoft.com/office/drawing/2014/main" id="{70A82914-7457-64FF-D832-8B4F9CCE5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813" y="166688"/>
            <a:ext cx="3954462" cy="5222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2. Etapas do diagnóstico</a:t>
            </a:r>
          </a:p>
        </p:txBody>
      </p:sp>
      <p:sp>
        <p:nvSpPr>
          <p:cNvPr id="29721" name="Rectangle 3">
            <a:extLst>
              <a:ext uri="{FF2B5EF4-FFF2-40B4-BE49-F238E27FC236}">
                <a16:creationId xmlns:a16="http://schemas.microsoft.com/office/drawing/2014/main" id="{A305AB10-B6F0-E80F-63D5-96BF42729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61638" y="1136650"/>
            <a:ext cx="2808287" cy="2976563"/>
          </a:xfrm>
          <a:prstGeom prst="rect">
            <a:avLst/>
          </a:prstGeom>
          <a:solidFill>
            <a:srgbClr val="FFFF99"/>
          </a:solidFill>
          <a:ln w="9360" cap="sq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9722" name="Text Box 13">
            <a:extLst>
              <a:ext uri="{FF2B5EF4-FFF2-40B4-BE49-F238E27FC236}">
                <a16:creationId xmlns:a16="http://schemas.microsoft.com/office/drawing/2014/main" id="{1483AC05-FA7C-D313-43CF-5F144D953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8" y="3622675"/>
            <a:ext cx="1166812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sz="1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A) </a:t>
            </a:r>
            <a:r>
              <a:rPr lang="pt-BR" altLang="en-US" sz="1100" i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Escherichia coli</a:t>
            </a:r>
            <a:r>
              <a:rPr lang="pt-BR" altLang="en-US" sz="1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(lac</a:t>
            </a:r>
            <a:r>
              <a:rPr lang="pt-BR" altLang="en-US" sz="1100" baseline="33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+</a:t>
            </a:r>
            <a:r>
              <a:rPr lang="pt-BR" altLang="en-US" sz="11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)</a:t>
            </a:r>
          </a:p>
          <a:p>
            <a:pPr eaLnBrk="1" hangingPunct="1">
              <a:lnSpc>
                <a:spcPct val="93000"/>
              </a:lnSpc>
              <a:buSzPct val="100000"/>
            </a:pPr>
            <a:endParaRPr lang="pt-BR" altLang="en-US" sz="110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9723" name="Text Box 8">
            <a:extLst>
              <a:ext uri="{FF2B5EF4-FFF2-40B4-BE49-F238E27FC236}">
                <a16:creationId xmlns:a16="http://schemas.microsoft.com/office/drawing/2014/main" id="{5A955897-7E7F-8308-FD88-A14E9714F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3375" y="1176338"/>
            <a:ext cx="2674938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b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- Agar Manitol salgado</a:t>
            </a:r>
            <a:r>
              <a:rPr lang="pt-BR" altLang="en-US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, </a:t>
            </a:r>
            <a:r>
              <a:rPr lang="pt-BR" altLang="en-US" sz="16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para</a:t>
            </a:r>
            <a:r>
              <a:rPr lang="pt-BR" altLang="en-US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:</a:t>
            </a:r>
          </a:p>
          <a:p>
            <a:pPr eaLnBrk="1" hangingPunct="1">
              <a:lnSpc>
                <a:spcPct val="93000"/>
              </a:lnSpc>
              <a:buSzPct val="100000"/>
            </a:pPr>
            <a:r>
              <a:rPr lang="pt-BR" altLang="en-US" sz="1400" i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    Staphylococcus</a:t>
            </a:r>
            <a:r>
              <a:rPr lang="pt-BR" altLang="en-US" sz="1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(CGP</a:t>
            </a:r>
            <a:r>
              <a:rPr lang="pt-BR" altLang="en-US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)</a:t>
            </a:r>
          </a:p>
        </p:txBody>
      </p:sp>
      <p:pic>
        <p:nvPicPr>
          <p:cNvPr id="29724" name="Imagem 4" descr="A close up of a logo&#10;&#10;Description automatically generated">
            <a:extLst>
              <a:ext uri="{FF2B5EF4-FFF2-40B4-BE49-F238E27FC236}">
                <a16:creationId xmlns:a16="http://schemas.microsoft.com/office/drawing/2014/main" id="{09395FF2-1FE0-5444-E8A5-1597C2B17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338" y="1966913"/>
            <a:ext cx="1884362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25" name="Rectangle 2">
            <a:extLst>
              <a:ext uri="{FF2B5EF4-FFF2-40B4-BE49-F238E27FC236}">
                <a16:creationId xmlns:a16="http://schemas.microsoft.com/office/drawing/2014/main" id="{45FC06AF-A362-8A2B-86C3-D37FEFF2D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7450" y="1662113"/>
            <a:ext cx="1974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1100" i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Staphylococcus</a:t>
            </a:r>
            <a:r>
              <a:rPr lang="pt-BR" altLang="pt-BR" sz="1200" i="1">
                <a:latin typeface="Times New Roman" panose="02020603050405020304" pitchFamily="18" charset="0"/>
                <a:ea typeface="Arial Unicode MS" panose="020B0604020202020204" pitchFamily="34" charset="-128"/>
                <a:cs typeface="Arial" panose="020B0604020202020204" pitchFamily="34" charset="0"/>
              </a:rPr>
              <a:t> epidermidis</a:t>
            </a:r>
            <a:r>
              <a:rPr lang="pt-BR" altLang="pt-BR" sz="1200"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9726" name="Rectangle 3">
            <a:extLst>
              <a:ext uri="{FF2B5EF4-FFF2-40B4-BE49-F238E27FC236}">
                <a16:creationId xmlns:a16="http://schemas.microsoft.com/office/drawing/2014/main" id="{458F8495-2D77-9C15-3268-B82CC015A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4825" y="3773488"/>
            <a:ext cx="16827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1100" i="1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Staphylococcus aureus</a:t>
            </a:r>
            <a:r>
              <a:rPr lang="pt-BR" altLang="pt-BR" sz="110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9727" name="Picture 20">
            <a:extLst>
              <a:ext uri="{FF2B5EF4-FFF2-40B4-BE49-F238E27FC236}">
                <a16:creationId xmlns:a16="http://schemas.microsoft.com/office/drawing/2014/main" id="{65899EFA-BE3A-F430-39ED-076B479A6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741988"/>
            <a:ext cx="2133600" cy="159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1865</TotalTime>
  <Words>3670</Words>
  <Application>Microsoft Macintosh PowerPoint</Application>
  <PresentationFormat>Personalizar</PresentationFormat>
  <Paragraphs>726</Paragraphs>
  <Slides>36</Slides>
  <Notes>31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8" baseType="lpstr">
      <vt:lpstr>Calibri</vt:lpstr>
      <vt:lpstr>Arial</vt:lpstr>
      <vt:lpstr>Calibri Light</vt:lpstr>
      <vt:lpstr>Times New Roman</vt:lpstr>
      <vt:lpstr>Futura Medium</vt:lpstr>
      <vt:lpstr>Microsoft YaHei</vt:lpstr>
      <vt:lpstr>Wingdings</vt:lpstr>
      <vt:lpstr>Webdings</vt:lpstr>
      <vt:lpstr>Arial Unicode MS</vt:lpstr>
      <vt:lpstr>Symbol</vt:lpstr>
      <vt:lpstr>Century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Provas bioquímicas empregadas para Identificação de CGP</vt:lpstr>
      <vt:lpstr>Apresentação do PowerPoint</vt:lpstr>
      <vt:lpstr>Provas bioquímicas empregadas para Identificação de CGP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Diagnóstico das infecções bacterianas</dc:title>
  <dc:subject/>
  <dc:creator/>
  <cp:keywords/>
  <dc:description/>
  <cp:lastModifiedBy>Elisabete José Vicente</cp:lastModifiedBy>
  <cp:revision>199</cp:revision>
  <cp:lastPrinted>2020-10-02T14:44:30Z</cp:lastPrinted>
  <dcterms:created xsi:type="dcterms:W3CDTF">2016-10-12T15:08:07Z</dcterms:created>
  <dcterms:modified xsi:type="dcterms:W3CDTF">2022-10-04T22:43:27Z</dcterms:modified>
</cp:coreProperties>
</file>