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4"/>
  </p:notesMasterIdLst>
  <p:handoutMasterIdLst>
    <p:handoutMasterId r:id="rId85"/>
  </p:handoutMasterIdLst>
  <p:sldIdLst>
    <p:sldId id="258" r:id="rId2"/>
    <p:sldId id="288" r:id="rId3"/>
    <p:sldId id="399" r:id="rId4"/>
    <p:sldId id="434" r:id="rId5"/>
    <p:sldId id="415" r:id="rId6"/>
    <p:sldId id="436" r:id="rId7"/>
    <p:sldId id="437" r:id="rId8"/>
    <p:sldId id="449" r:id="rId9"/>
    <p:sldId id="450" r:id="rId10"/>
    <p:sldId id="451" r:id="rId11"/>
    <p:sldId id="453" r:id="rId12"/>
    <p:sldId id="452" r:id="rId13"/>
    <p:sldId id="473" r:id="rId14"/>
    <p:sldId id="455" r:id="rId15"/>
    <p:sldId id="456" r:id="rId16"/>
    <p:sldId id="457" r:id="rId17"/>
    <p:sldId id="474" r:id="rId18"/>
    <p:sldId id="475" r:id="rId19"/>
    <p:sldId id="476" r:id="rId20"/>
    <p:sldId id="478" r:id="rId21"/>
    <p:sldId id="479" r:id="rId22"/>
    <p:sldId id="480" r:id="rId23"/>
    <p:sldId id="481" r:id="rId24"/>
    <p:sldId id="482" r:id="rId25"/>
    <p:sldId id="497" r:id="rId26"/>
    <p:sldId id="502" r:id="rId27"/>
    <p:sldId id="498" r:id="rId28"/>
    <p:sldId id="503" r:id="rId29"/>
    <p:sldId id="489" r:id="rId30"/>
    <p:sldId id="485" r:id="rId31"/>
    <p:sldId id="504" r:id="rId32"/>
    <p:sldId id="500" r:id="rId33"/>
    <p:sldId id="505" r:id="rId34"/>
    <p:sldId id="506" r:id="rId35"/>
    <p:sldId id="511" r:id="rId36"/>
    <p:sldId id="509" r:id="rId37"/>
    <p:sldId id="510" r:id="rId38"/>
    <p:sldId id="512" r:id="rId39"/>
    <p:sldId id="491" r:id="rId40"/>
    <p:sldId id="492" r:id="rId41"/>
    <p:sldId id="494" r:id="rId42"/>
    <p:sldId id="507" r:id="rId43"/>
    <p:sldId id="508" r:id="rId44"/>
    <p:sldId id="416" r:id="rId45"/>
    <p:sldId id="417" r:id="rId46"/>
    <p:sldId id="418" r:id="rId47"/>
    <p:sldId id="458" r:id="rId48"/>
    <p:sldId id="459" r:id="rId49"/>
    <p:sldId id="460" r:id="rId50"/>
    <p:sldId id="461" r:id="rId51"/>
    <p:sldId id="462" r:id="rId52"/>
    <p:sldId id="463" r:id="rId53"/>
    <p:sldId id="464" r:id="rId54"/>
    <p:sldId id="420" r:id="rId55"/>
    <p:sldId id="421" r:id="rId56"/>
    <p:sldId id="424" r:id="rId57"/>
    <p:sldId id="425" r:id="rId58"/>
    <p:sldId id="426" r:id="rId59"/>
    <p:sldId id="427" r:id="rId60"/>
    <p:sldId id="472" r:id="rId61"/>
    <p:sldId id="428" r:id="rId62"/>
    <p:sldId id="429" r:id="rId63"/>
    <p:sldId id="398" r:id="rId64"/>
    <p:sldId id="466" r:id="rId65"/>
    <p:sldId id="467" r:id="rId66"/>
    <p:sldId id="402" r:id="rId67"/>
    <p:sldId id="403" r:id="rId68"/>
    <p:sldId id="404" r:id="rId69"/>
    <p:sldId id="351" r:id="rId70"/>
    <p:sldId id="406" r:id="rId71"/>
    <p:sldId id="468" r:id="rId72"/>
    <p:sldId id="469" r:id="rId73"/>
    <p:sldId id="471" r:id="rId74"/>
    <p:sldId id="408" r:id="rId75"/>
    <p:sldId id="411" r:id="rId76"/>
    <p:sldId id="412" r:id="rId77"/>
    <p:sldId id="413" r:id="rId78"/>
    <p:sldId id="414" r:id="rId79"/>
    <p:sldId id="430" r:id="rId80"/>
    <p:sldId id="431" r:id="rId81"/>
    <p:sldId id="432" r:id="rId82"/>
    <p:sldId id="447" r:id="rId83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576" autoAdjust="0"/>
  </p:normalViewPr>
  <p:slideViewPr>
    <p:cSldViewPr>
      <p:cViewPr varScale="1">
        <p:scale>
          <a:sx n="82" d="100"/>
          <a:sy n="82" d="100"/>
        </p:scale>
        <p:origin x="129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89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A387EB-A15F-4B84-86D6-BE6AD5D6358D}" type="datetimeFigureOut">
              <a:rPr lang="pt-BR"/>
              <a:pPr>
                <a:defRPr/>
              </a:pPr>
              <a:t>18/09/2019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789068-7CE7-44F9-97C9-A406EB3563A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117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A7FA2F-03CF-44CB-BD70-25CFFF7AC31E}" type="datetimeFigureOut">
              <a:rPr lang="pt-BR"/>
              <a:pPr>
                <a:defRPr/>
              </a:pPr>
              <a:t>18/09/2019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768C2DE-843D-4A4A-A903-16C379329FF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65083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6084888"/>
            <a:ext cx="9144000" cy="78581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3" name="Picture 2" descr="http://www.observatoriodacana.org/files/fea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5838"/>
            <a:ext cx="17859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0" y="-12700"/>
            <a:ext cx="9144000" cy="78581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5" name="Picture 4" descr="http://www.cpq.fearp.usp.br/img/fea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-12700"/>
            <a:ext cx="11430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>
            <a:spLocks noChangeArrowheads="1"/>
          </p:cNvSpPr>
          <p:nvPr userDrawn="1"/>
        </p:nvSpPr>
        <p:spPr bwMode="auto">
          <a:xfrm>
            <a:off x="1785938" y="6092825"/>
            <a:ext cx="68976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pt-BR" sz="1400">
                <a:solidFill>
                  <a:schemeClr val="bg1"/>
                </a:solidFill>
                <a:latin typeface="Cambria" pitchFamily="18" charset="0"/>
              </a:rPr>
              <a:t>FACULDADE DE ECONOMIA, ADMINISTRAÇÃO E CONTABILIDADE DE RIBEIRÃO PRETO</a:t>
            </a:r>
          </a:p>
          <a:p>
            <a:pPr eaLnBrk="1" hangingPunct="1">
              <a:defRPr/>
            </a:pPr>
            <a:r>
              <a:rPr lang="pt-BR" altLang="pt-BR" sz="1400">
                <a:solidFill>
                  <a:schemeClr val="bg1"/>
                </a:solidFill>
                <a:latin typeface="Cambria" pitchFamily="18" charset="0"/>
              </a:rPr>
              <a:t>UNIVERSIDADE DE SÃO PAULO</a:t>
            </a:r>
          </a:p>
          <a:p>
            <a:pPr eaLnBrk="1" hangingPunct="1">
              <a:defRPr/>
            </a:pPr>
            <a:endParaRPr lang="pt-BR" altLang="pt-BR" sz="140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ítulo 1"/>
          <p:cNvSpPr txBox="1">
            <a:spLocks/>
          </p:cNvSpPr>
          <p:nvPr userDrawn="1"/>
        </p:nvSpPr>
        <p:spPr>
          <a:xfrm>
            <a:off x="755650" y="4437063"/>
            <a:ext cx="7772400" cy="1214437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pt-BR" sz="2800" cap="small" dirty="0">
              <a:solidFill>
                <a:schemeClr val="accent1"/>
              </a:solidFill>
              <a:latin typeface="Tw Cen MT" pitchFamily="34" charset="0"/>
              <a:ea typeface="+mj-ea"/>
              <a:cs typeface="+mj-cs"/>
            </a:endParaRPr>
          </a:p>
        </p:txBody>
      </p:sp>
      <p:cxnSp>
        <p:nvCxnSpPr>
          <p:cNvPr id="8" name="Conector reto 7"/>
          <p:cNvCxnSpPr/>
          <p:nvPr userDrawn="1"/>
        </p:nvCxnSpPr>
        <p:spPr>
          <a:xfrm>
            <a:off x="2000250" y="4143375"/>
            <a:ext cx="52149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45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83C0D-E47D-401B-BF07-D2CDF8E667C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0967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>
            <a:off x="0" y="6084888"/>
            <a:ext cx="9144000" cy="78581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5" name="Picture 2" descr="http://www.observatoriodacana.org/files/fea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5838"/>
            <a:ext cx="17859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 userDrawn="1"/>
        </p:nvSpPr>
        <p:spPr>
          <a:xfrm>
            <a:off x="0" y="-12700"/>
            <a:ext cx="9144000" cy="78581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7" name="Picture 4" descr="http://www.cpq.fearp.usp.br/img/fea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-12700"/>
            <a:ext cx="11430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>
            <a:spLocks noChangeArrowheads="1"/>
          </p:cNvSpPr>
          <p:nvPr userDrawn="1"/>
        </p:nvSpPr>
        <p:spPr bwMode="auto">
          <a:xfrm>
            <a:off x="1785938" y="6092825"/>
            <a:ext cx="6897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pt-BR" sz="1400">
                <a:solidFill>
                  <a:schemeClr val="bg1"/>
                </a:solidFill>
                <a:latin typeface="Cambria" pitchFamily="18" charset="0"/>
              </a:rPr>
              <a:t>FACULDADE DE ECONOMIA, ADMINISTRAÇÃO E CONTABILIDADE DE RIBEIRÃO PRETO</a:t>
            </a:r>
          </a:p>
          <a:p>
            <a:pPr eaLnBrk="1" hangingPunct="1">
              <a:defRPr/>
            </a:pPr>
            <a:r>
              <a:rPr lang="pt-BR" altLang="pt-BR" sz="1400">
                <a:solidFill>
                  <a:schemeClr val="bg1"/>
                </a:solidFill>
                <a:latin typeface="Cambria" pitchFamily="18" charset="0"/>
              </a:rPr>
              <a:t>UNIVERSIDADE DE SÃO PAULO</a:t>
            </a:r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0" y="1738313"/>
            <a:ext cx="50006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pt-BR" dirty="0"/>
              <a:t>Clique para editar o estilo do título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i="1">
                <a:solidFill>
                  <a:schemeClr val="bg1"/>
                </a:solidFill>
                <a:latin typeface="Tw Cen MT" pitchFamily="34" charset="0"/>
              </a:defRPr>
            </a:lvl1pPr>
          </a:lstStyle>
          <a:p>
            <a:pPr>
              <a:defRPr/>
            </a:pPr>
            <a:fld id="{F1B99377-9031-4053-A823-47980EE879F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1868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000125"/>
            <a:ext cx="8229600" cy="846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estilo do título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000125" y="1928813"/>
            <a:ext cx="7686675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ABEC188-DA83-4564-8715-CC20F092ABE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0" y="6084888"/>
            <a:ext cx="9144000" cy="78581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1032" name="Picture 2" descr="http://www.observatoriodacana.org/files/fea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5838"/>
            <a:ext cx="17859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 userDrawn="1"/>
        </p:nvSpPr>
        <p:spPr>
          <a:xfrm>
            <a:off x="0" y="-12700"/>
            <a:ext cx="9144000" cy="78581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1034" name="Picture 4" descr="http://www.cpq.fearp.usp.br/img/fealogo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-12700"/>
            <a:ext cx="11430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aixaDeTexto 14"/>
          <p:cNvSpPr txBox="1"/>
          <p:nvPr userDrawn="1"/>
        </p:nvSpPr>
        <p:spPr>
          <a:xfrm>
            <a:off x="1785938" y="6092825"/>
            <a:ext cx="6450012" cy="738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cap="small" dirty="0">
                <a:solidFill>
                  <a:schemeClr val="bg1"/>
                </a:solidFill>
                <a:latin typeface="Tw Cen MT" pitchFamily="34" charset="0"/>
                <a:cs typeface="+mn-cs"/>
              </a:rPr>
              <a:t>Faculdade de Economia, Administração e Contabilidade de Ribeirão Preto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cap="small" dirty="0">
                <a:solidFill>
                  <a:schemeClr val="bg1"/>
                </a:solidFill>
                <a:latin typeface="Tw Cen MT" pitchFamily="34" charset="0"/>
                <a:cs typeface="+mn-cs"/>
              </a:rPr>
              <a:t>Universidade de São Paulo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400" cap="small" dirty="0">
              <a:solidFill>
                <a:schemeClr val="bg1"/>
              </a:solidFill>
              <a:latin typeface="Tw Cen MT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6" r:id="rId2"/>
    <p:sldLayoutId id="2147484058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 cap="small">
          <a:solidFill>
            <a:schemeClr val="accent1"/>
          </a:solidFill>
          <a:latin typeface="Tw Cen MT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accent1"/>
          </a:solidFill>
          <a:latin typeface="Tw Cen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accent1"/>
          </a:solidFill>
          <a:latin typeface="Tw Cen MT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Tw Cen MT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accent1"/>
          </a:solidFill>
          <a:latin typeface="Tw Cen MT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accent1"/>
          </a:solidFill>
          <a:latin typeface="Tw Cen M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ítulo 2"/>
          <p:cNvSpPr txBox="1">
            <a:spLocks/>
          </p:cNvSpPr>
          <p:nvPr/>
        </p:nvSpPr>
        <p:spPr bwMode="auto">
          <a:xfrm>
            <a:off x="1371600" y="27559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pt-BR" altLang="pt-BR" sz="3600" b="1"/>
              <a:t>ALEATORIZAÇÃO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908050"/>
            <a:ext cx="9056688" cy="8461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Oportunidades para </a:t>
            </a:r>
            <a:r>
              <a:rPr lang="pt-BR" dirty="0" err="1"/>
              <a:t>aleatorização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928813"/>
            <a:ext cx="8713787" cy="39290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/>
              <a:t>Uma </a:t>
            </a:r>
            <a:r>
              <a:rPr lang="en-US" sz="2800" dirty="0" err="1"/>
              <a:t>janela</a:t>
            </a:r>
            <a:r>
              <a:rPr lang="en-US" sz="2800" dirty="0"/>
              <a:t> natural para </a:t>
            </a:r>
            <a:r>
              <a:rPr lang="en-US" sz="2800" dirty="0" err="1"/>
              <a:t>introduzir</a:t>
            </a:r>
            <a:r>
              <a:rPr lang="en-US" sz="2800" dirty="0"/>
              <a:t> </a:t>
            </a:r>
            <a:r>
              <a:rPr lang="en-US" sz="2800" dirty="0" err="1"/>
              <a:t>randomização</a:t>
            </a:r>
            <a:r>
              <a:rPr lang="en-US" sz="2800" dirty="0"/>
              <a:t> é no </a:t>
            </a:r>
            <a:r>
              <a:rPr lang="en-US" sz="2800" dirty="0" err="1"/>
              <a:t>momento</a:t>
            </a:r>
            <a:r>
              <a:rPr lang="en-US" sz="2800" dirty="0"/>
              <a:t> anterior </a:t>
            </a:r>
            <a:r>
              <a:rPr lang="en-US" sz="2800" dirty="0" err="1"/>
              <a:t>ao</a:t>
            </a:r>
            <a:r>
              <a:rPr lang="en-US" sz="2800" dirty="0"/>
              <a:t> </a:t>
            </a:r>
            <a:r>
              <a:rPr lang="en-US" sz="2800" dirty="0" err="1"/>
              <a:t>programa</a:t>
            </a:r>
            <a:r>
              <a:rPr lang="en-US" sz="2800" dirty="0"/>
              <a:t> </a:t>
            </a:r>
            <a:r>
              <a:rPr lang="en-US" sz="2800" dirty="0" err="1"/>
              <a:t>ser</a:t>
            </a:r>
            <a:r>
              <a:rPr lang="en-US" sz="2800" dirty="0"/>
              <a:t> </a:t>
            </a:r>
            <a:r>
              <a:rPr lang="en-US" sz="2800" dirty="0" err="1"/>
              <a:t>expandido</a:t>
            </a:r>
            <a:r>
              <a:rPr lang="en-US" sz="2800" dirty="0"/>
              <a:t>, </a:t>
            </a:r>
            <a:r>
              <a:rPr lang="en-US" sz="2800" dirty="0" err="1"/>
              <a:t>durante</a:t>
            </a:r>
            <a:r>
              <a:rPr lang="en-US" sz="2800" dirty="0"/>
              <a:t> a </a:t>
            </a:r>
            <a:r>
              <a:rPr lang="en-US" sz="2800" dirty="0" err="1"/>
              <a:t>fase</a:t>
            </a:r>
            <a:r>
              <a:rPr lang="en-US" sz="2800" dirty="0"/>
              <a:t> </a:t>
            </a:r>
            <a:r>
              <a:rPr lang="en-US" sz="2800" dirty="0" err="1"/>
              <a:t>piloto</a:t>
            </a:r>
            <a:r>
              <a:rPr lang="en-US" sz="2800" dirty="0"/>
              <a:t>, </a:t>
            </a:r>
            <a:r>
              <a:rPr lang="en-US" sz="2800" dirty="0" err="1"/>
              <a:t>como</a:t>
            </a:r>
            <a:r>
              <a:rPr lang="en-US" sz="2800" dirty="0"/>
              <a:t> no </a:t>
            </a:r>
            <a:r>
              <a:rPr lang="en-US" sz="2800" dirty="0" err="1"/>
              <a:t>Progresa</a:t>
            </a:r>
            <a:r>
              <a:rPr lang="en-US" sz="2800" dirty="0"/>
              <a:t>. 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 err="1"/>
              <a:t>Nesse</a:t>
            </a:r>
            <a:r>
              <a:rPr lang="en-US" sz="2800" dirty="0"/>
              <a:t> </a:t>
            </a:r>
            <a:r>
              <a:rPr lang="en-US" sz="2800" dirty="0" err="1"/>
              <a:t>aspecto</a:t>
            </a:r>
            <a:r>
              <a:rPr lang="en-US" sz="2800" dirty="0"/>
              <a:t> tem </a:t>
            </a:r>
            <a:r>
              <a:rPr lang="en-US" sz="2800" dirty="0" err="1"/>
              <a:t>crescido</a:t>
            </a:r>
            <a:r>
              <a:rPr lang="en-US" sz="2800" dirty="0"/>
              <a:t> </a:t>
            </a:r>
            <a:r>
              <a:rPr lang="en-US" sz="2800" dirty="0" err="1"/>
              <a:t>estudos</a:t>
            </a:r>
            <a:r>
              <a:rPr lang="en-US" sz="2800" dirty="0"/>
              <a:t> </a:t>
            </a:r>
            <a:r>
              <a:rPr lang="en-US" sz="2800" dirty="0" err="1"/>
              <a:t>onde</a:t>
            </a:r>
            <a:r>
              <a:rPr lang="en-US" sz="2800" dirty="0"/>
              <a:t> as </a:t>
            </a:r>
            <a:r>
              <a:rPr lang="en-US" sz="2800" dirty="0" err="1"/>
              <a:t>agências</a:t>
            </a:r>
            <a:r>
              <a:rPr lang="en-US" sz="2800" dirty="0"/>
              <a:t> de </a:t>
            </a:r>
            <a:r>
              <a:rPr lang="en-US" sz="2800" dirty="0" err="1"/>
              <a:t>implementação</a:t>
            </a:r>
            <a:r>
              <a:rPr lang="en-US" sz="2800" dirty="0"/>
              <a:t> dos </a:t>
            </a:r>
            <a:r>
              <a:rPr lang="en-US" sz="2800" dirty="0" err="1"/>
              <a:t>programas</a:t>
            </a:r>
            <a:r>
              <a:rPr lang="en-US" sz="2800" dirty="0"/>
              <a:t> (</a:t>
            </a:r>
            <a:r>
              <a:rPr lang="en-US" sz="2800" dirty="0" err="1"/>
              <a:t>não</a:t>
            </a:r>
            <a:r>
              <a:rPr lang="en-US" sz="2800" dirty="0"/>
              <a:t> </a:t>
            </a:r>
            <a:r>
              <a:rPr lang="en-US" sz="2800" dirty="0" err="1"/>
              <a:t>necessariamente</a:t>
            </a:r>
            <a:r>
              <a:rPr lang="en-US" sz="2800" dirty="0"/>
              <a:t> </a:t>
            </a:r>
            <a:r>
              <a:rPr lang="en-US" sz="2800" dirty="0" err="1"/>
              <a:t>governo</a:t>
            </a:r>
            <a:r>
              <a:rPr lang="en-US" sz="2800" dirty="0"/>
              <a:t>) e </a:t>
            </a: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pesquisadores</a:t>
            </a:r>
            <a:r>
              <a:rPr lang="en-US" sz="2800" dirty="0"/>
              <a:t> </a:t>
            </a:r>
            <a:r>
              <a:rPr lang="en-US" sz="2800" dirty="0" err="1"/>
              <a:t>transformam</a:t>
            </a:r>
            <a:r>
              <a:rPr lang="en-US" sz="2800" dirty="0"/>
              <a:t> a </a:t>
            </a:r>
            <a:r>
              <a:rPr lang="en-US" sz="2800" dirty="0" err="1"/>
              <a:t>avaliação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um “</a:t>
            </a:r>
            <a:r>
              <a:rPr lang="en-US" sz="2800" dirty="0" err="1"/>
              <a:t>experimento</a:t>
            </a:r>
            <a:r>
              <a:rPr lang="en-US" sz="2800" dirty="0"/>
              <a:t> de campo”, no </a:t>
            </a:r>
            <a:r>
              <a:rPr lang="en-US" sz="2800" dirty="0" err="1"/>
              <a:t>sentido</a:t>
            </a:r>
            <a:r>
              <a:rPr lang="en-US" sz="2800" dirty="0"/>
              <a:t> que ambos </a:t>
            </a:r>
            <a:r>
              <a:rPr lang="en-US" sz="2800" dirty="0" err="1"/>
              <a:t>querem</a:t>
            </a:r>
            <a:r>
              <a:rPr lang="en-US" sz="2800" dirty="0"/>
              <a:t> </a:t>
            </a:r>
            <a:r>
              <a:rPr lang="en-US" sz="2800" dirty="0" err="1"/>
              <a:t>encontrar</a:t>
            </a:r>
            <a:r>
              <a:rPr lang="en-US" sz="2800" dirty="0"/>
              <a:t> a </a:t>
            </a:r>
            <a:r>
              <a:rPr lang="en-US" sz="2800" dirty="0" err="1"/>
              <a:t>melhor</a:t>
            </a:r>
            <a:r>
              <a:rPr lang="en-US" sz="2800" dirty="0"/>
              <a:t> </a:t>
            </a:r>
            <a:r>
              <a:rPr lang="en-US" sz="2800" dirty="0" err="1"/>
              <a:t>solução</a:t>
            </a:r>
            <a:r>
              <a:rPr lang="en-US" sz="2800" dirty="0"/>
              <a:t> para um </a:t>
            </a:r>
            <a:r>
              <a:rPr lang="en-US" sz="2800" dirty="0" err="1"/>
              <a:t>problema</a:t>
            </a:r>
            <a:r>
              <a:rPr lang="en-US" sz="2800" dirty="0"/>
              <a:t>. </a:t>
            </a:r>
          </a:p>
          <a:p>
            <a:pPr>
              <a:buFont typeface="Arial" charset="0"/>
              <a:buChar char="•"/>
              <a:defRPr/>
            </a:pPr>
            <a:endParaRPr lang="pt-BR" sz="2800" dirty="0"/>
          </a:p>
        </p:txBody>
      </p:sp>
      <p:sp>
        <p:nvSpPr>
          <p:cNvPr id="1536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53846B-8A42-4639-988C-EF775A9D68BB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5875" y="908050"/>
            <a:ext cx="9036050" cy="846138"/>
          </a:xfrm>
        </p:spPr>
        <p:txBody>
          <a:bodyPr/>
          <a:lstStyle/>
          <a:p>
            <a:pPr>
              <a:defRPr/>
            </a:pPr>
            <a:r>
              <a:rPr lang="en-US" dirty="0"/>
              <a:t>STEPS (2016)</a:t>
            </a:r>
            <a:endParaRPr lang="pt-BR" dirty="0"/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107950" y="1928813"/>
            <a:ext cx="8578850" cy="3929062"/>
          </a:xfrm>
        </p:spPr>
        <p:txBody>
          <a:bodyPr/>
          <a:lstStyle/>
          <a:p>
            <a:r>
              <a:rPr lang="en-US" altLang="pt-BR">
                <a:latin typeface="Tw Cen MT"/>
              </a:rPr>
              <a:t>Intervenção era para ser aleatorizada, mas acabou não sendo…</a:t>
            </a:r>
          </a:p>
          <a:p>
            <a:r>
              <a:rPr lang="en-US" altLang="pt-BR">
                <a:latin typeface="Tw Cen MT"/>
              </a:rPr>
              <a:t>Dois tratamentos:	</a:t>
            </a:r>
          </a:p>
          <a:p>
            <a:pPr lvl="1"/>
            <a:r>
              <a:rPr lang="en-US" altLang="pt-BR">
                <a:latin typeface="Tw Cen MT"/>
              </a:rPr>
              <a:t>Intervenção semanal com equipe STEPS e  auxílio das professoras</a:t>
            </a:r>
          </a:p>
          <a:p>
            <a:pPr lvl="1"/>
            <a:r>
              <a:rPr lang="en-US" altLang="pt-BR">
                <a:latin typeface="Tw Cen MT"/>
              </a:rPr>
              <a:t>Intervenção semanal com as professoras e supervisão mensal da equipe STEPS</a:t>
            </a:r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C8CAEF-C3A9-4904-BB93-A414A0D5D928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00125"/>
            <a:ext cx="8578850" cy="8461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Oportunidades para </a:t>
            </a:r>
            <a:r>
              <a:rPr lang="pt-BR" dirty="0" err="1"/>
              <a:t>aleatorização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928813"/>
            <a:ext cx="8686800" cy="3929062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  <a:defRPr/>
            </a:pPr>
            <a:r>
              <a:rPr lang="en-US" dirty="0" err="1"/>
              <a:t>Situações</a:t>
            </a:r>
            <a:r>
              <a:rPr lang="en-US" dirty="0"/>
              <a:t> </a:t>
            </a:r>
            <a:r>
              <a:rPr lang="en-US" dirty="0" err="1"/>
              <a:t>onde</a:t>
            </a:r>
            <a:r>
              <a:rPr lang="en-US" dirty="0"/>
              <a:t> </a:t>
            </a:r>
            <a:r>
              <a:rPr lang="en-US" dirty="0" err="1"/>
              <a:t>há</a:t>
            </a:r>
            <a:r>
              <a:rPr lang="en-US" dirty="0"/>
              <a:t> </a:t>
            </a:r>
            <a:r>
              <a:rPr lang="en-US" dirty="0" err="1"/>
              <a:t>restrições</a:t>
            </a:r>
            <a:r>
              <a:rPr lang="en-US" dirty="0"/>
              <a:t> de </a:t>
            </a:r>
            <a:r>
              <a:rPr lang="en-US" dirty="0" err="1"/>
              <a:t>orçamento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de </a:t>
            </a:r>
            <a:r>
              <a:rPr lang="en-US" dirty="0" err="1"/>
              <a:t>capacidade</a:t>
            </a:r>
            <a:r>
              <a:rPr lang="en-US" dirty="0"/>
              <a:t> de </a:t>
            </a:r>
            <a:r>
              <a:rPr lang="en-US" dirty="0" err="1"/>
              <a:t>implementação</a:t>
            </a:r>
            <a:r>
              <a:rPr lang="en-US" dirty="0"/>
              <a:t> e a </a:t>
            </a:r>
            <a:r>
              <a:rPr lang="en-US" dirty="0" err="1"/>
              <a:t>demanda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excede</a:t>
            </a:r>
            <a:r>
              <a:rPr lang="en-US" dirty="0"/>
              <a:t> a </a:t>
            </a:r>
            <a:r>
              <a:rPr lang="en-US" dirty="0" err="1"/>
              <a:t>oferta</a:t>
            </a:r>
            <a:r>
              <a:rPr lang="en-US" dirty="0"/>
              <a:t>.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Um </a:t>
            </a:r>
            <a:r>
              <a:rPr lang="en-US" dirty="0" err="1"/>
              <a:t>caminho</a:t>
            </a:r>
            <a:r>
              <a:rPr lang="en-US" dirty="0"/>
              <a:t> natural para ‘</a:t>
            </a:r>
            <a:r>
              <a:rPr lang="en-US" dirty="0" err="1"/>
              <a:t>racionar</a:t>
            </a:r>
            <a:r>
              <a:rPr lang="en-US" dirty="0"/>
              <a:t>’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recursos</a:t>
            </a:r>
            <a:r>
              <a:rPr lang="en-US" dirty="0"/>
              <a:t> é </a:t>
            </a:r>
            <a:r>
              <a:rPr lang="en-US" dirty="0" err="1"/>
              <a:t>selecionar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sorteio</a:t>
            </a:r>
            <a:r>
              <a:rPr lang="en-US" dirty="0"/>
              <a:t>, entre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candidatos</a:t>
            </a:r>
            <a:r>
              <a:rPr lang="en-US" dirty="0"/>
              <a:t> </a:t>
            </a:r>
            <a:r>
              <a:rPr lang="en-US" dirty="0" err="1"/>
              <a:t>elegíveis</a:t>
            </a:r>
            <a:r>
              <a:rPr lang="en-US" dirty="0"/>
              <a:t>, </a:t>
            </a:r>
            <a:r>
              <a:rPr lang="en-US" dirty="0" err="1"/>
              <a:t>aqueles</a:t>
            </a:r>
            <a:r>
              <a:rPr lang="en-US" dirty="0"/>
              <a:t> que </a:t>
            </a:r>
            <a:r>
              <a:rPr lang="en-US" dirty="0" err="1"/>
              <a:t>receberão</a:t>
            </a:r>
            <a:r>
              <a:rPr lang="en-US" dirty="0"/>
              <a:t> o </a:t>
            </a:r>
            <a:r>
              <a:rPr lang="en-US" dirty="0" err="1"/>
              <a:t>programa</a:t>
            </a:r>
            <a:r>
              <a:rPr lang="en-US" dirty="0"/>
              <a:t>. </a:t>
            </a:r>
            <a:endParaRPr lang="pt-BR" dirty="0"/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EEADC1-2394-4F51-862E-6D7224048C21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00125"/>
            <a:ext cx="8578850" cy="846138"/>
          </a:xfrm>
        </p:spPr>
        <p:txBody>
          <a:bodyPr/>
          <a:lstStyle/>
          <a:p>
            <a:pPr>
              <a:defRPr/>
            </a:pPr>
            <a:r>
              <a:rPr lang="pt-BR" dirty="0"/>
              <a:t>Exemplo: Liga Solidária (2015)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>
          <a:xfrm>
            <a:off x="0" y="1844675"/>
            <a:ext cx="9112250" cy="3929063"/>
          </a:xfrm>
        </p:spPr>
        <p:txBody>
          <a:bodyPr/>
          <a:lstStyle/>
          <a:p>
            <a:r>
              <a:rPr lang="en-US" altLang="pt-BR">
                <a:latin typeface="Tw Cen MT"/>
              </a:rPr>
              <a:t>Programa de qualificação professional de jovens em SP.</a:t>
            </a:r>
          </a:p>
          <a:p>
            <a:r>
              <a:rPr lang="en-US" altLang="pt-BR">
                <a:latin typeface="Tw Cen MT"/>
              </a:rPr>
              <a:t>Mais inscritos do que vagas em alguns dos cursos</a:t>
            </a:r>
          </a:p>
          <a:p>
            <a:r>
              <a:rPr lang="en-US" altLang="pt-BR">
                <a:latin typeface="Tw Cen MT"/>
              </a:rPr>
              <a:t>Após realização das inscrições e provas de conhecimentos básicos de português e matemática, além de exclusão dos que não pertenciam ao público-alvo </a:t>
            </a:r>
            <a:r>
              <a:rPr lang="en-US" altLang="pt-BR">
                <a:latin typeface="Tw Cen MT"/>
                <a:sym typeface="Wingdings" panose="05000000000000000000" pitchFamily="2" charset="2"/>
              </a:rPr>
              <a:t> </a:t>
            </a:r>
            <a:r>
              <a:rPr lang="en-US" altLang="pt-BR">
                <a:latin typeface="Tw Cen MT"/>
              </a:rPr>
              <a:t>sorteio</a:t>
            </a:r>
            <a:endParaRPr lang="pt-BR" altLang="pt-BR">
              <a:latin typeface="Tw Cen MT"/>
            </a:endParaRPr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E40665-29CB-4FDB-B07B-52601C70B5EB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88" y="1000125"/>
            <a:ext cx="8964612" cy="8461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Oportunidades para </a:t>
            </a:r>
            <a:r>
              <a:rPr lang="pt-BR" dirty="0" err="1"/>
              <a:t>aleatorização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928813"/>
            <a:ext cx="8964612" cy="3929062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sz="2800" dirty="0" err="1"/>
              <a:t>Restrições</a:t>
            </a:r>
            <a:r>
              <a:rPr lang="en-US" sz="2800" dirty="0"/>
              <a:t> </a:t>
            </a:r>
            <a:r>
              <a:rPr lang="en-US" sz="2800" dirty="0" err="1"/>
              <a:t>financeiras</a:t>
            </a:r>
            <a:r>
              <a:rPr lang="en-US" sz="2800" dirty="0"/>
              <a:t> e </a:t>
            </a:r>
            <a:r>
              <a:rPr lang="en-US" sz="2800" dirty="0" err="1"/>
              <a:t>administrativas</a:t>
            </a:r>
            <a:r>
              <a:rPr lang="en-US" sz="2800" dirty="0"/>
              <a:t> </a:t>
            </a:r>
            <a:r>
              <a:rPr lang="en-US" sz="2800" dirty="0" err="1"/>
              <a:t>levam</a:t>
            </a:r>
            <a:r>
              <a:rPr lang="en-US" sz="2800" dirty="0"/>
              <a:t> as ONG’s a </a:t>
            </a:r>
            <a:r>
              <a:rPr lang="en-US" sz="2800" dirty="0" err="1"/>
              <a:t>introduzir</a:t>
            </a:r>
            <a:r>
              <a:rPr lang="en-US" sz="2800" dirty="0"/>
              <a:t> o </a:t>
            </a:r>
            <a:r>
              <a:rPr lang="en-US" sz="2800" dirty="0" err="1"/>
              <a:t>programa</a:t>
            </a:r>
            <a:r>
              <a:rPr lang="en-US" sz="2800" dirty="0"/>
              <a:t> </a:t>
            </a:r>
            <a:r>
              <a:rPr lang="en-US" sz="2800" dirty="0" err="1"/>
              <a:t>aos</a:t>
            </a:r>
            <a:r>
              <a:rPr lang="en-US" sz="2800" dirty="0"/>
              <a:t> </a:t>
            </a:r>
            <a:r>
              <a:rPr lang="en-US" sz="2800" dirty="0" err="1"/>
              <a:t>poucos</a:t>
            </a:r>
            <a:r>
              <a:rPr lang="en-US" sz="2800" dirty="0"/>
              <a:t> (</a:t>
            </a:r>
            <a:r>
              <a:rPr lang="en-US" sz="2800" dirty="0" err="1"/>
              <a:t>como</a:t>
            </a:r>
            <a:r>
              <a:rPr lang="en-US" sz="2800" dirty="0"/>
              <a:t> no </a:t>
            </a:r>
            <a:r>
              <a:rPr lang="en-US" sz="2800" dirty="0" err="1"/>
              <a:t>exemplo</a:t>
            </a:r>
            <a:r>
              <a:rPr lang="en-US" sz="2800" dirty="0"/>
              <a:t> com o </a:t>
            </a:r>
            <a:r>
              <a:rPr lang="en-US" sz="2800" dirty="0" err="1"/>
              <a:t>Progresa</a:t>
            </a:r>
            <a:r>
              <a:rPr lang="en-US" sz="2800" dirty="0"/>
              <a:t>). </a:t>
            </a:r>
            <a:r>
              <a:rPr lang="en-US" sz="2800" dirty="0" err="1"/>
              <a:t>Randomização</a:t>
            </a:r>
            <a:r>
              <a:rPr lang="en-US" sz="2800" dirty="0"/>
              <a:t> é a forma </a:t>
            </a:r>
            <a:r>
              <a:rPr lang="en-US" sz="2800" dirty="0" err="1"/>
              <a:t>mais</a:t>
            </a:r>
            <a:r>
              <a:rPr lang="en-US" sz="2800" dirty="0"/>
              <a:t> </a:t>
            </a:r>
            <a:r>
              <a:rPr lang="en-US" sz="2800" dirty="0" err="1"/>
              <a:t>justa</a:t>
            </a:r>
            <a:r>
              <a:rPr lang="en-US" sz="2800" dirty="0"/>
              <a:t> de </a:t>
            </a:r>
            <a:r>
              <a:rPr lang="en-US" sz="2800" dirty="0" err="1"/>
              <a:t>decidir</a:t>
            </a:r>
            <a:r>
              <a:rPr lang="en-US" sz="2800" dirty="0"/>
              <a:t> </a:t>
            </a:r>
            <a:r>
              <a:rPr lang="en-US" sz="2800" dirty="0" err="1"/>
              <a:t>quem</a:t>
            </a:r>
            <a:r>
              <a:rPr lang="en-US" sz="2800" dirty="0"/>
              <a:t> </a:t>
            </a:r>
            <a:r>
              <a:rPr lang="en-US" sz="2800" dirty="0" err="1"/>
              <a:t>será</a:t>
            </a:r>
            <a:r>
              <a:rPr lang="en-US" sz="2800" dirty="0"/>
              <a:t> </a:t>
            </a:r>
            <a:r>
              <a:rPr lang="en-US" sz="2800" dirty="0" err="1"/>
              <a:t>contemplado</a:t>
            </a:r>
            <a:r>
              <a:rPr lang="en-US" sz="2800" dirty="0"/>
              <a:t> </a:t>
            </a:r>
            <a:r>
              <a:rPr lang="en-US" sz="2800" dirty="0" err="1"/>
              <a:t>primeiro</a:t>
            </a:r>
            <a:r>
              <a:rPr lang="en-US" sz="2800" dirty="0"/>
              <a:t>. 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 err="1"/>
              <a:t>Aleatorizar</a:t>
            </a:r>
            <a:r>
              <a:rPr lang="en-US" sz="2800" dirty="0"/>
              <a:t> a </a:t>
            </a:r>
            <a:r>
              <a:rPr lang="en-US" sz="2800" dirty="0" err="1"/>
              <a:t>ordem</a:t>
            </a:r>
            <a:r>
              <a:rPr lang="en-US" sz="2800" dirty="0"/>
              <a:t> do </a:t>
            </a:r>
            <a:r>
              <a:rPr lang="en-US" sz="2800" dirty="0" err="1"/>
              <a:t>tratamento</a:t>
            </a:r>
            <a:r>
              <a:rPr lang="en-US" sz="2800" dirty="0"/>
              <a:t> </a:t>
            </a:r>
            <a:r>
              <a:rPr lang="en-US" sz="2800" dirty="0" err="1"/>
              <a:t>permite</a:t>
            </a:r>
            <a:r>
              <a:rPr lang="en-US" sz="2800" dirty="0"/>
              <a:t> a </a:t>
            </a:r>
            <a:r>
              <a:rPr lang="en-US" sz="2800" dirty="0" err="1"/>
              <a:t>avaliação</a:t>
            </a:r>
            <a:r>
              <a:rPr lang="en-US" sz="2800" dirty="0"/>
              <a:t> do </a:t>
            </a:r>
            <a:r>
              <a:rPr lang="en-US" sz="2800" dirty="0" err="1"/>
              <a:t>programa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contextos</a:t>
            </a:r>
            <a:r>
              <a:rPr lang="en-US" sz="2800" dirty="0"/>
              <a:t> </a:t>
            </a:r>
            <a:r>
              <a:rPr lang="en-US" sz="2800" dirty="0" err="1"/>
              <a:t>onde</a:t>
            </a:r>
            <a:r>
              <a:rPr lang="en-US" sz="2800" dirty="0"/>
              <a:t> </a:t>
            </a:r>
            <a:r>
              <a:rPr lang="en-US" sz="2800" dirty="0" err="1"/>
              <a:t>não</a:t>
            </a:r>
            <a:r>
              <a:rPr lang="en-US" sz="2800" dirty="0"/>
              <a:t> </a:t>
            </a:r>
            <a:r>
              <a:rPr lang="en-US" sz="2800" dirty="0" err="1"/>
              <a:t>seria</a:t>
            </a:r>
            <a:r>
              <a:rPr lang="en-US" sz="2800" dirty="0"/>
              <a:t> </a:t>
            </a:r>
            <a:r>
              <a:rPr lang="en-US" sz="2800" dirty="0" err="1"/>
              <a:t>aceitável</a:t>
            </a:r>
            <a:r>
              <a:rPr lang="en-US" sz="2800" dirty="0"/>
              <a:t> para </a:t>
            </a:r>
            <a:r>
              <a:rPr lang="en-US" sz="2800" dirty="0" err="1"/>
              <a:t>alguns</a:t>
            </a:r>
            <a:r>
              <a:rPr lang="en-US" sz="2800" dirty="0"/>
              <a:t> </a:t>
            </a:r>
            <a:r>
              <a:rPr lang="en-US" sz="2800" dirty="0" err="1"/>
              <a:t>grupos</a:t>
            </a:r>
            <a:r>
              <a:rPr lang="en-US" sz="2800" dirty="0"/>
              <a:t> </a:t>
            </a:r>
            <a:r>
              <a:rPr lang="en-US" sz="2800" dirty="0" err="1"/>
              <a:t>ou</a:t>
            </a:r>
            <a:r>
              <a:rPr lang="en-US" sz="2800" dirty="0"/>
              <a:t> </a:t>
            </a:r>
            <a:r>
              <a:rPr lang="en-US" sz="2800" dirty="0" err="1"/>
              <a:t>indivíduos</a:t>
            </a:r>
            <a:r>
              <a:rPr lang="en-US" sz="2800" dirty="0"/>
              <a:t> </a:t>
            </a:r>
            <a:r>
              <a:rPr lang="en-US" sz="2800" dirty="0" err="1"/>
              <a:t>ficarem</a:t>
            </a:r>
            <a:r>
              <a:rPr lang="en-US" sz="2800" dirty="0"/>
              <a:t> </a:t>
            </a:r>
            <a:r>
              <a:rPr lang="en-US" sz="2800" dirty="0" err="1"/>
              <a:t>sem</a:t>
            </a:r>
            <a:r>
              <a:rPr lang="en-US" sz="2800" dirty="0"/>
              <a:t> </a:t>
            </a:r>
            <a:r>
              <a:rPr lang="en-US" sz="2800" dirty="0" err="1"/>
              <a:t>suporte</a:t>
            </a:r>
            <a:r>
              <a:rPr lang="en-US" sz="2800" dirty="0"/>
              <a:t>. </a:t>
            </a:r>
            <a:endParaRPr lang="pt-BR" sz="2800" dirty="0"/>
          </a:p>
        </p:txBody>
      </p:sp>
      <p:sp>
        <p:nvSpPr>
          <p:cNvPr id="1946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002532-8291-4CEE-BE5D-092692F8E39F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Problemas 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989138"/>
            <a:ext cx="8856662" cy="3929062"/>
          </a:xfrm>
        </p:spPr>
        <p:txBody>
          <a:bodyPr/>
          <a:lstStyle/>
          <a:p>
            <a:r>
              <a:rPr lang="pt-BR" altLang="pt-BR">
                <a:latin typeface="Tw Cen MT"/>
              </a:rPr>
              <a:t>Dificuldade para medir efeitos de longo prazo;</a:t>
            </a:r>
          </a:p>
          <a:p>
            <a:r>
              <a:rPr lang="en-US" altLang="pt-BR">
                <a:latin typeface="Tw Cen MT"/>
              </a:rPr>
              <a:t>Se a aleatorização </a:t>
            </a:r>
            <a:r>
              <a:rPr lang="en-US" altLang="pt-BR" i="1">
                <a:latin typeface="Tw Cen MT"/>
              </a:rPr>
              <a:t>phase-in </a:t>
            </a:r>
            <a:r>
              <a:rPr lang="en-US" altLang="pt-BR">
                <a:latin typeface="Tw Cen MT"/>
              </a:rPr>
              <a:t>for rápida demais relativamente ao tempo que o programa demora a surtir efeito, não é possível detectar o efeito do tratamento.</a:t>
            </a:r>
          </a:p>
          <a:p>
            <a:r>
              <a:rPr lang="en-US" altLang="pt-BR">
                <a:latin typeface="Tw Cen MT"/>
              </a:rPr>
              <a:t>Grupo de comparação é afetado pela expectativa futura de tratamento. </a:t>
            </a:r>
            <a:endParaRPr lang="pt-BR" altLang="pt-BR">
              <a:latin typeface="Tw Cen MT"/>
            </a:endParaRPr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30B52B-4F9D-48FE-AB2C-BD6DCFAC3B45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Exemplo</a:t>
            </a:r>
          </a:p>
        </p:txBody>
      </p:sp>
      <p:sp>
        <p:nvSpPr>
          <p:cNvPr id="21507" name="Espaço Reservado para Conteúdo 2"/>
          <p:cNvSpPr>
            <a:spLocks noGrp="1"/>
          </p:cNvSpPr>
          <p:nvPr>
            <p:ph idx="1"/>
          </p:nvPr>
        </p:nvSpPr>
        <p:spPr>
          <a:xfrm>
            <a:off x="0" y="1928813"/>
            <a:ext cx="9036050" cy="3929062"/>
          </a:xfrm>
        </p:spPr>
        <p:txBody>
          <a:bodyPr/>
          <a:lstStyle/>
          <a:p>
            <a:r>
              <a:rPr lang="en-US" altLang="pt-BR">
                <a:latin typeface="Tw Cen MT"/>
              </a:rPr>
              <a:t>Programa de Microcrédito: individuos no grupo de controle podem atrasar seu investimento antecipando que terão crédito mais barato uma vez que tiverem acesso ao programa de microcrédito no futuro. </a:t>
            </a:r>
          </a:p>
          <a:p>
            <a:r>
              <a:rPr lang="en-US" altLang="pt-BR">
                <a:latin typeface="Tw Cen MT"/>
              </a:rPr>
              <a:t>Deixa de ser um bom contra-factual, pois também é afetado pelo tratamento.</a:t>
            </a:r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26E2D4-B071-4C1D-BD12-B559845D801F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Problema do </a:t>
            </a:r>
            <a:r>
              <a:rPr lang="pt-BR" dirty="0" err="1"/>
              <a:t>phase</a:t>
            </a:r>
            <a:r>
              <a:rPr lang="pt-BR" dirty="0"/>
              <a:t>-in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>
          <a:xfrm>
            <a:off x="0" y="1928813"/>
            <a:ext cx="9036050" cy="3929062"/>
          </a:xfrm>
        </p:spPr>
        <p:txBody>
          <a:bodyPr/>
          <a:lstStyle/>
          <a:p>
            <a:r>
              <a:rPr lang="en-US" altLang="pt-BR">
                <a:latin typeface="Tw Cen MT"/>
              </a:rPr>
              <a:t>Em alguns casos, as pessoas do grupo de controle podem não topar participar da coleta de dados enquanto não estiverem no programa. </a:t>
            </a:r>
          </a:p>
          <a:p>
            <a:r>
              <a:rPr lang="en-US" altLang="pt-BR">
                <a:latin typeface="Tw Cen MT"/>
              </a:rPr>
              <a:t>Possível saída: within-group randomization</a:t>
            </a:r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413992-2F63-4374-8B6B-5C1B98488A77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Problema do </a:t>
            </a:r>
            <a:r>
              <a:rPr lang="pt-BR" dirty="0" err="1"/>
              <a:t>phase</a:t>
            </a:r>
            <a:r>
              <a:rPr lang="pt-BR" dirty="0"/>
              <a:t>-in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>
          <a:xfrm>
            <a:off x="0" y="1928813"/>
            <a:ext cx="9036050" cy="3929062"/>
          </a:xfrm>
        </p:spPr>
        <p:txBody>
          <a:bodyPr/>
          <a:lstStyle/>
          <a:p>
            <a:r>
              <a:rPr lang="pt-BR" altLang="pt-BR">
                <a:latin typeface="Tw Cen MT"/>
              </a:rPr>
              <a:t>Banerjee et al. 2007 avaliam efeito de reforço escolar. Ao invés de dar o tratamento no 3º e no 4º ano em uma mesma escola, dá o tratamento no 3º ano de uma escola e o de 4º ano na outra escola. </a:t>
            </a:r>
          </a:p>
          <a:p>
            <a:r>
              <a:rPr lang="pt-BR" altLang="pt-BR">
                <a:latin typeface="Tw Cen MT"/>
              </a:rPr>
              <a:t>Problema: possível contaminação</a:t>
            </a:r>
            <a:endParaRPr lang="en-US" altLang="pt-BR">
              <a:latin typeface="Tw Cen MT"/>
            </a:endParaRPr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D84F79-8658-4CA2-BFFF-CDAA0B20B879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229600" cy="8461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dirty="0" err="1"/>
              <a:t>Aleatorização</a:t>
            </a:r>
            <a:r>
              <a:rPr lang="pt-BR" dirty="0"/>
              <a:t> do encorajamento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>
          <a:xfrm>
            <a:off x="0" y="1928813"/>
            <a:ext cx="9036050" cy="3929062"/>
          </a:xfrm>
        </p:spPr>
        <p:txBody>
          <a:bodyPr/>
          <a:lstStyle/>
          <a:p>
            <a:r>
              <a:rPr lang="pt-BR" altLang="pt-BR" sz="2800">
                <a:latin typeface="Tw Cen MT"/>
              </a:rPr>
              <a:t>Em situações em que não é possível ou ético realizar a aleatorização, uma saída é aleatorizar o encorajamento para o recebimento do tratamento.</a:t>
            </a:r>
          </a:p>
          <a:p>
            <a:r>
              <a:rPr lang="pt-BR" altLang="pt-BR" sz="2800">
                <a:latin typeface="Tw Cen MT"/>
              </a:rPr>
              <a:t>Ex: envio aleatoriamente material publicitário falando das vantagens de se fazer um curso de qualificação profissional. </a:t>
            </a:r>
          </a:p>
          <a:p>
            <a:r>
              <a:rPr lang="pt-BR" altLang="pt-BR" sz="2800">
                <a:latin typeface="Tw Cen MT"/>
              </a:rPr>
              <a:t>Isso deve aumentar a chance de cursar  e serve como instrumento para o efeito de ter feito o curso sobre o resultado no mercado de trabalho.</a:t>
            </a:r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6DCBCC-501A-476A-85AB-3B8FAD05DB7F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cap="none">
                <a:latin typeface="Tw Cen MT"/>
              </a:rPr>
              <a:t>Objetivo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50825" y="1628775"/>
            <a:ext cx="7686675" cy="3929063"/>
          </a:xfrm>
        </p:spPr>
        <p:txBody>
          <a:bodyPr/>
          <a:lstStyle/>
          <a:p>
            <a:pPr eaLnBrk="1" hangingPunct="1"/>
            <a:endParaRPr lang="pt-BR" altLang="pt-BR">
              <a:latin typeface="Tw Cen MT"/>
            </a:endParaRPr>
          </a:p>
          <a:p>
            <a:r>
              <a:rPr lang="pt-BR" altLang="pt-BR">
                <a:latin typeface="Tw Cen MT"/>
              </a:rPr>
              <a:t>Discutir o conceito, vantagens e limitações do uso da aleatorização como ferramenta de estabelecimento de relação de causalidade em economia</a:t>
            </a:r>
          </a:p>
          <a:p>
            <a:pPr eaLnBrk="1" hangingPunct="1"/>
            <a:endParaRPr lang="pt-BR" altLang="pt-BR">
              <a:latin typeface="Tw Cen MT"/>
            </a:endParaRPr>
          </a:p>
          <a:p>
            <a:pPr eaLnBrk="1" hangingPunct="1"/>
            <a:endParaRPr lang="pt-BR" altLang="pt-BR">
              <a:latin typeface="Tw Cen MT"/>
            </a:endParaRPr>
          </a:p>
          <a:p>
            <a:pPr eaLnBrk="1" hangingPunct="1"/>
            <a:endParaRPr lang="pt-BR" altLang="pt-BR">
              <a:latin typeface="Tw Cen MT"/>
            </a:endParaRPr>
          </a:p>
          <a:p>
            <a:pPr eaLnBrk="1" hangingPunct="1"/>
            <a:endParaRPr lang="pt-BR" altLang="pt-BR">
              <a:latin typeface="Tw Cen MT"/>
            </a:endParaRPr>
          </a:p>
          <a:p>
            <a:pPr eaLnBrk="1" hangingPunct="1"/>
            <a:endParaRPr lang="pt-BR" altLang="pt-BR">
              <a:latin typeface="Tw Cen MT"/>
            </a:endParaRPr>
          </a:p>
        </p:txBody>
      </p:sp>
      <p:sp>
        <p:nvSpPr>
          <p:cNvPr id="7172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E802105-E99F-446F-94A3-0F502E28C1A2}" type="slidenum">
              <a:rPr lang="pt-BR" altLang="pt-BR" sz="1200" i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pt-BR" altLang="pt-BR" sz="1200" i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250825" y="1000125"/>
            <a:ext cx="8785225" cy="846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000" b="1" cap="none">
                <a:latin typeface="Tw Cen MT"/>
              </a:rPr>
              <a:t>TAMANHO DA AMOSTRA NA ALEATORIZAÇÃO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50825" y="1803400"/>
            <a:ext cx="8893175" cy="3929063"/>
          </a:xfrm>
        </p:spPr>
        <p:txBody>
          <a:bodyPr/>
          <a:lstStyle/>
          <a:p>
            <a:r>
              <a:rPr lang="pt-BR" altLang="pt-BR">
                <a:latin typeface="Tw Cen MT"/>
              </a:rPr>
              <a:t>Uma das primeiras perguntas em uma aleatorização é: Qual o tamanho de amostra que vamos precisar?</a:t>
            </a:r>
          </a:p>
          <a:p>
            <a:r>
              <a:rPr lang="en-US" altLang="pt-BR">
                <a:latin typeface="Tw Cen MT"/>
              </a:rPr>
              <a:t>Temos que pensar no poder do teste: qual a probabilidade de que para um dado tamanho de efeito e nível de significância, será possível rejeitar a hipótese nula de que não há efeito do tratamento?</a:t>
            </a:r>
            <a:endParaRPr lang="pt-BR" altLang="pt-BR">
              <a:latin typeface="Tw Cen MT"/>
            </a:endParaRPr>
          </a:p>
        </p:txBody>
      </p:sp>
      <p:sp>
        <p:nvSpPr>
          <p:cNvPr id="25604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1A1FD0F-F1AD-45C1-903F-5BBB45575B7B}" type="slidenum">
              <a:rPr lang="pt-BR" altLang="pt-BR" sz="1200" i="1">
                <a:solidFill>
                  <a:srgbClr val="FFFFFF"/>
                </a:solidFill>
                <a:latin typeface="Tw Cen MT"/>
              </a:rPr>
              <a:pPr algn="r" eaLnBrk="1" hangingPunct="1"/>
              <a:t>20</a:t>
            </a:fld>
            <a:endParaRPr lang="pt-BR" altLang="pt-BR" sz="1200" i="1">
              <a:solidFill>
                <a:srgbClr val="FFFFFF"/>
              </a:solidFill>
              <a:latin typeface="Tw Cen M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250825" y="1000125"/>
            <a:ext cx="8642350" cy="846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300" cap="none">
                <a:latin typeface="Tw Cen MT"/>
              </a:rPr>
              <a:t>Erros tipo I e tipo II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4294967295"/>
          </p:nvPr>
        </p:nvGraphicFramePr>
        <p:xfrm>
          <a:off x="250825" y="2492375"/>
          <a:ext cx="8066088" cy="2490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46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697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1446" marR="91446" marT="45740" marB="45740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1446" marR="91446" marT="45740" marB="4574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Intervenção tem efeito positivo (desconhecido)</a:t>
                      </a:r>
                    </a:p>
                  </a:txBody>
                  <a:tcPr marL="91446" marR="91446" marT="45740" marB="45740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697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1446" marR="91446" marT="45740" marB="45740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1446" marR="91446" marT="45740" marB="4574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Não (H</a:t>
                      </a:r>
                      <a:r>
                        <a:rPr lang="pt-BR" sz="1800" b="1" baseline="-25000" dirty="0"/>
                        <a:t>0</a:t>
                      </a:r>
                      <a:r>
                        <a:rPr lang="pt-BR" sz="1800" b="1" baseline="0" dirty="0"/>
                        <a:t> verdadeira)</a:t>
                      </a:r>
                      <a:endParaRPr lang="pt-BR" sz="1800" b="1" baseline="-25000" dirty="0"/>
                    </a:p>
                  </a:txBody>
                  <a:tcPr marL="91446" marR="91446" marT="45740" marB="457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Sim (H</a:t>
                      </a:r>
                      <a:r>
                        <a:rPr lang="pt-BR" sz="1800" b="1" baseline="-25000" dirty="0"/>
                        <a:t>0</a:t>
                      </a:r>
                      <a:r>
                        <a:rPr lang="pt-BR" sz="1800" b="1" baseline="0" dirty="0"/>
                        <a:t>  falsa)</a:t>
                      </a:r>
                      <a:endParaRPr lang="pt-BR" sz="1800" b="1" dirty="0"/>
                    </a:p>
                  </a:txBody>
                  <a:tcPr marL="91446" marR="91446" marT="45740" marB="457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697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Ação</a:t>
                      </a:r>
                    </a:p>
                  </a:txBody>
                  <a:tcPr marL="91446" marR="91446" marT="45740" marB="4574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/>
                        <a:t>Rejeitamos H</a:t>
                      </a:r>
                      <a:r>
                        <a:rPr lang="pt-BR" sz="1800" b="1" baseline="-25000" dirty="0"/>
                        <a:t>0</a:t>
                      </a:r>
                      <a:endParaRPr lang="pt-BR" sz="1800" b="1" dirty="0"/>
                    </a:p>
                  </a:txBody>
                  <a:tcPr marL="91446" marR="91446" marT="45740" marB="457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ERRO TIPO</a:t>
                      </a:r>
                      <a:r>
                        <a:rPr lang="pt-BR" sz="1800" b="1" baseline="0" dirty="0"/>
                        <a:t> I = </a:t>
                      </a:r>
                      <a:r>
                        <a:rPr lang="pt-BR" sz="1800" b="1" baseline="0" dirty="0">
                          <a:sym typeface="Symbol"/>
                        </a:rPr>
                        <a:t></a:t>
                      </a:r>
                      <a:endParaRPr lang="pt-BR" sz="1800" b="1" dirty="0"/>
                    </a:p>
                  </a:txBody>
                  <a:tcPr marL="91446" marR="91446" marT="45740" marB="4574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/>
                        <a:t>(OK</a:t>
                      </a:r>
                      <a:r>
                        <a:rPr lang="pt-BR" sz="1800" b="1" baseline="0" dirty="0"/>
                        <a:t>) </a:t>
                      </a:r>
                      <a:r>
                        <a:rPr lang="pt-BR" sz="1800" b="1" dirty="0"/>
                        <a:t>1-</a:t>
                      </a:r>
                      <a:r>
                        <a:rPr lang="pt-BR" sz="1800" b="1" dirty="0">
                          <a:sym typeface="Symbol"/>
                        </a:rPr>
                        <a:t></a:t>
                      </a:r>
                      <a:endParaRPr lang="pt-BR" sz="1800" b="1" dirty="0"/>
                    </a:p>
                  </a:txBody>
                  <a:tcPr marL="91446" marR="91446" marT="45740" marB="457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69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/>
                        <a:t>Não rejeitamos H</a:t>
                      </a:r>
                      <a:r>
                        <a:rPr lang="pt-BR" sz="1800" b="1" baseline="-25000" dirty="0"/>
                        <a:t>0</a:t>
                      </a:r>
                      <a:endParaRPr lang="pt-BR" sz="1800" b="1" dirty="0"/>
                    </a:p>
                  </a:txBody>
                  <a:tcPr marL="91446" marR="91446" marT="45740" marB="457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/>
                        <a:t>(OK)  1-</a:t>
                      </a:r>
                      <a:r>
                        <a:rPr lang="pt-BR" sz="1800" b="1" baseline="0" dirty="0">
                          <a:sym typeface="Symbol"/>
                        </a:rPr>
                        <a:t></a:t>
                      </a:r>
                      <a:endParaRPr lang="pt-BR" sz="1800" dirty="0"/>
                    </a:p>
                  </a:txBody>
                  <a:tcPr marL="91446" marR="91446" marT="45740" marB="457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ERRO TIPO II = </a:t>
                      </a:r>
                      <a:r>
                        <a:rPr lang="pt-BR" sz="1800" b="1" dirty="0">
                          <a:sym typeface="Symbol"/>
                        </a:rPr>
                        <a:t></a:t>
                      </a:r>
                      <a:endParaRPr lang="pt-BR" sz="1800" b="1" dirty="0"/>
                    </a:p>
                  </a:txBody>
                  <a:tcPr marL="91446" marR="91446" marT="45740" marB="4574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652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E49FE83-5CB0-45C9-8D4A-7F5413C53195}" type="slidenum">
              <a:rPr lang="pt-BR" altLang="pt-BR" sz="1200" i="1">
                <a:solidFill>
                  <a:srgbClr val="FFFFFF"/>
                </a:solidFill>
                <a:latin typeface="Tw Cen MT"/>
              </a:rPr>
              <a:pPr algn="r" eaLnBrk="1" hangingPunct="1"/>
              <a:t>21</a:t>
            </a:fld>
            <a:endParaRPr lang="pt-BR" altLang="pt-BR" sz="1200" i="1">
              <a:solidFill>
                <a:srgbClr val="FFFFFF"/>
              </a:solidFill>
              <a:latin typeface="Tw Cen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250825" y="1000125"/>
            <a:ext cx="8642350" cy="846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4000" cap="none">
                <a:latin typeface="Tw Cen MT"/>
              </a:rPr>
              <a:t>Erro tipo I e Erro tipo II</a:t>
            </a:r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50825" y="1803400"/>
            <a:ext cx="8893175" cy="3929063"/>
          </a:xfrm>
        </p:spPr>
        <p:txBody>
          <a:bodyPr/>
          <a:lstStyle/>
          <a:p>
            <a:r>
              <a:rPr lang="pt-BR" altLang="pt-BR">
                <a:latin typeface="Tw Cen MT"/>
              </a:rPr>
              <a:t>Erro tipo I = </a:t>
            </a:r>
            <a:r>
              <a:rPr lang="el-GR" altLang="pt-BR">
                <a:latin typeface="Tw Cen MT"/>
              </a:rPr>
              <a:t>α</a:t>
            </a:r>
          </a:p>
          <a:p>
            <a:r>
              <a:rPr lang="pt-BR" altLang="pt-BR">
                <a:latin typeface="Tw Cen MT"/>
              </a:rPr>
              <a:t>Probabilidade de rejeitar H</a:t>
            </a:r>
            <a:r>
              <a:rPr lang="pt-BR" altLang="pt-BR" baseline="-25000">
                <a:latin typeface="Tw Cen MT"/>
              </a:rPr>
              <a:t>0</a:t>
            </a:r>
            <a:r>
              <a:rPr lang="pt-BR" altLang="pt-BR">
                <a:latin typeface="Tw Cen MT"/>
              </a:rPr>
              <a:t> quando esta é verdadeira</a:t>
            </a:r>
          </a:p>
          <a:p>
            <a:r>
              <a:rPr lang="pt-BR" altLang="pt-BR" b="1">
                <a:latin typeface="Tw Cen MT"/>
              </a:rPr>
              <a:t>Probabilidade de concluir que a intervenção tem efeito quando o efeito é nulo</a:t>
            </a:r>
          </a:p>
          <a:p>
            <a:r>
              <a:rPr lang="pt-BR" altLang="pt-BR">
                <a:latin typeface="Tw Cen MT"/>
              </a:rPr>
              <a:t>Valores típicos: 0.01, 0.05, 0.1</a:t>
            </a:r>
          </a:p>
        </p:txBody>
      </p:sp>
      <p:sp>
        <p:nvSpPr>
          <p:cNvPr id="27652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B4AC39A-4B1B-463E-ABA4-70444F4B64F5}" type="slidenum">
              <a:rPr lang="pt-BR" altLang="pt-BR" sz="1200" i="1">
                <a:solidFill>
                  <a:srgbClr val="FFFFFF"/>
                </a:solidFill>
                <a:latin typeface="Tw Cen MT"/>
              </a:rPr>
              <a:pPr algn="r" eaLnBrk="1" hangingPunct="1"/>
              <a:t>22</a:t>
            </a:fld>
            <a:endParaRPr lang="pt-BR" altLang="pt-BR" sz="1200" i="1">
              <a:solidFill>
                <a:srgbClr val="FFFFFF"/>
              </a:solidFill>
              <a:latin typeface="Tw Cen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250825" y="1000125"/>
            <a:ext cx="8642350" cy="846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4000" cap="none">
                <a:latin typeface="Tw Cen MT"/>
              </a:rPr>
              <a:t>Erro tipo I e Erro tipo II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660525"/>
            <a:ext cx="9144000" cy="3929063"/>
          </a:xfrm>
        </p:spPr>
        <p:txBody>
          <a:bodyPr/>
          <a:lstStyle/>
          <a:p>
            <a:r>
              <a:rPr lang="pt-BR" altLang="pt-BR" dirty="0">
                <a:latin typeface="Tw Cen MT"/>
              </a:rPr>
              <a:t>Erro tipo II = </a:t>
            </a:r>
            <a:r>
              <a:rPr lang="el-GR" altLang="pt-BR" dirty="0">
                <a:latin typeface="Tw Cen MT"/>
              </a:rPr>
              <a:t>β</a:t>
            </a:r>
          </a:p>
          <a:p>
            <a:pPr lvl="1"/>
            <a:r>
              <a:rPr lang="pt-BR" altLang="pt-BR" dirty="0" err="1">
                <a:latin typeface="Tw Cen MT"/>
              </a:rPr>
              <a:t>Prob</a:t>
            </a:r>
            <a:r>
              <a:rPr lang="pt-BR" altLang="pt-BR" dirty="0">
                <a:latin typeface="Tw Cen MT"/>
              </a:rPr>
              <a:t>. de não rejeitar H</a:t>
            </a:r>
            <a:r>
              <a:rPr lang="pt-BR" altLang="pt-BR" baseline="-25000" dirty="0">
                <a:latin typeface="Tw Cen MT"/>
              </a:rPr>
              <a:t>0</a:t>
            </a:r>
            <a:r>
              <a:rPr lang="pt-BR" altLang="pt-BR" dirty="0">
                <a:latin typeface="Tw Cen MT"/>
              </a:rPr>
              <a:t> quando ela é falsa</a:t>
            </a:r>
          </a:p>
          <a:p>
            <a:r>
              <a:rPr lang="pt-BR" altLang="pt-BR" dirty="0">
                <a:latin typeface="Tw Cen MT"/>
              </a:rPr>
              <a:t>Poder Estatístico= 1 - </a:t>
            </a:r>
            <a:r>
              <a:rPr lang="el-GR" altLang="pt-BR" dirty="0">
                <a:latin typeface="Tw Cen MT"/>
              </a:rPr>
              <a:t>β</a:t>
            </a:r>
          </a:p>
          <a:p>
            <a:pPr lvl="1"/>
            <a:r>
              <a:rPr lang="pt-BR" altLang="pt-BR" dirty="0">
                <a:latin typeface="Tw Cen MT"/>
              </a:rPr>
              <a:t>Probabilidade de rejeitar H</a:t>
            </a:r>
            <a:r>
              <a:rPr lang="pt-BR" altLang="pt-BR" baseline="-25000" dirty="0">
                <a:latin typeface="Tw Cen MT"/>
              </a:rPr>
              <a:t>0 </a:t>
            </a:r>
            <a:r>
              <a:rPr lang="pt-BR" altLang="pt-BR" dirty="0">
                <a:latin typeface="Tw Cen MT"/>
              </a:rPr>
              <a:t> quando H</a:t>
            </a:r>
            <a:r>
              <a:rPr lang="pt-BR" altLang="pt-BR" baseline="-25000" dirty="0">
                <a:latin typeface="Tw Cen MT"/>
              </a:rPr>
              <a:t>0 </a:t>
            </a:r>
            <a:r>
              <a:rPr lang="pt-BR" altLang="pt-BR" dirty="0">
                <a:latin typeface="Tw Cen MT"/>
              </a:rPr>
              <a:t> é falsa</a:t>
            </a:r>
          </a:p>
          <a:p>
            <a:r>
              <a:rPr lang="pt-BR" altLang="pt-BR" b="1" dirty="0">
                <a:latin typeface="Tw Cen MT"/>
              </a:rPr>
              <a:t>Probabilidade de concluir que a intervenção tem efeito toda vez que ela realmente tiver efeito. </a:t>
            </a:r>
            <a:r>
              <a:rPr lang="pt-BR" altLang="pt-BR" dirty="0">
                <a:latin typeface="Tw Cen MT"/>
              </a:rPr>
              <a:t>Valor típico: 0.80</a:t>
            </a:r>
          </a:p>
        </p:txBody>
      </p:sp>
      <p:sp>
        <p:nvSpPr>
          <p:cNvPr id="28676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F6BD5DD-BCED-4A0A-B0C1-7C8C1CD8AB1A}" type="slidenum">
              <a:rPr lang="pt-BR" altLang="pt-BR" sz="1200" i="1">
                <a:solidFill>
                  <a:srgbClr val="FFFFFF"/>
                </a:solidFill>
                <a:latin typeface="Tw Cen MT"/>
              </a:rPr>
              <a:pPr algn="r" eaLnBrk="1" hangingPunct="1"/>
              <a:t>23</a:t>
            </a:fld>
            <a:endParaRPr lang="pt-BR" altLang="pt-BR" sz="1200" i="1">
              <a:solidFill>
                <a:srgbClr val="FFFFFF"/>
              </a:solidFill>
              <a:latin typeface="Tw Cen M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Poder</a:t>
            </a:r>
          </a:p>
        </p:txBody>
      </p:sp>
      <p:sp>
        <p:nvSpPr>
          <p:cNvPr id="29699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928813"/>
            <a:ext cx="8640762" cy="3929062"/>
          </a:xfrm>
        </p:spPr>
        <p:txBody>
          <a:bodyPr/>
          <a:lstStyle/>
          <a:p>
            <a:r>
              <a:rPr lang="en-US" altLang="pt-BR" sz="3000" dirty="0" err="1">
                <a:latin typeface="Tw Cen MT"/>
              </a:rPr>
              <a:t>Em</a:t>
            </a:r>
            <a:r>
              <a:rPr lang="en-US" altLang="pt-BR" sz="3000" dirty="0">
                <a:latin typeface="Tw Cen MT"/>
              </a:rPr>
              <a:t> um </a:t>
            </a:r>
            <a:r>
              <a:rPr lang="en-US" altLang="pt-BR" sz="3000" dirty="0" err="1">
                <a:latin typeface="Tw Cen MT"/>
              </a:rPr>
              <a:t>estudo</a:t>
            </a:r>
            <a:r>
              <a:rPr lang="en-US" altLang="pt-BR" sz="3000" dirty="0">
                <a:latin typeface="Tw Cen MT"/>
              </a:rPr>
              <a:t> </a:t>
            </a:r>
            <a:r>
              <a:rPr lang="en-US" altLang="pt-BR" sz="3000" dirty="0" err="1">
                <a:latin typeface="Tw Cen MT"/>
              </a:rPr>
              <a:t>comparando</a:t>
            </a:r>
            <a:r>
              <a:rPr lang="en-US" altLang="pt-BR" sz="3000" dirty="0">
                <a:latin typeface="Tw Cen MT"/>
              </a:rPr>
              <a:t> </a:t>
            </a:r>
            <a:r>
              <a:rPr lang="en-US" altLang="pt-BR" sz="3000" dirty="0" err="1">
                <a:latin typeface="Tw Cen MT"/>
              </a:rPr>
              <a:t>dois</a:t>
            </a:r>
            <a:r>
              <a:rPr lang="en-US" altLang="pt-BR" sz="3000" dirty="0">
                <a:latin typeface="Tw Cen MT"/>
              </a:rPr>
              <a:t> </a:t>
            </a:r>
            <a:r>
              <a:rPr lang="en-US" altLang="pt-BR" sz="3000" dirty="0" err="1">
                <a:latin typeface="Tw Cen MT"/>
              </a:rPr>
              <a:t>grupos</a:t>
            </a:r>
            <a:r>
              <a:rPr lang="en-US" altLang="pt-BR" sz="3000" dirty="0">
                <a:latin typeface="Tw Cen MT"/>
              </a:rPr>
              <a:t>, o </a:t>
            </a:r>
            <a:r>
              <a:rPr lang="en-US" altLang="pt-BR" sz="3000" dirty="0" err="1">
                <a:latin typeface="Tw Cen MT"/>
              </a:rPr>
              <a:t>poder</a:t>
            </a:r>
            <a:r>
              <a:rPr lang="en-US" altLang="pt-BR" sz="3000" dirty="0">
                <a:latin typeface="Tw Cen MT"/>
              </a:rPr>
              <a:t> é a </a:t>
            </a:r>
            <a:r>
              <a:rPr lang="en-US" altLang="pt-BR" sz="3000" dirty="0" err="1">
                <a:latin typeface="Tw Cen MT"/>
              </a:rPr>
              <a:t>probabilidade</a:t>
            </a:r>
            <a:r>
              <a:rPr lang="en-US" altLang="pt-BR" sz="3000" dirty="0">
                <a:latin typeface="Tw Cen MT"/>
              </a:rPr>
              <a:t> de </a:t>
            </a:r>
            <a:r>
              <a:rPr lang="en-US" altLang="pt-BR" sz="3000" dirty="0" err="1">
                <a:latin typeface="Tw Cen MT"/>
              </a:rPr>
              <a:t>rejeitar</a:t>
            </a:r>
            <a:r>
              <a:rPr lang="en-US" altLang="pt-BR" sz="3000" dirty="0">
                <a:latin typeface="Tw Cen MT"/>
              </a:rPr>
              <a:t> a </a:t>
            </a:r>
            <a:r>
              <a:rPr lang="en-US" altLang="pt-BR" sz="3000" dirty="0" err="1">
                <a:latin typeface="Tw Cen MT"/>
              </a:rPr>
              <a:t>hipótese</a:t>
            </a:r>
            <a:r>
              <a:rPr lang="en-US" altLang="pt-BR" sz="3000" dirty="0">
                <a:latin typeface="Tw Cen MT"/>
              </a:rPr>
              <a:t> </a:t>
            </a:r>
            <a:r>
              <a:rPr lang="en-US" altLang="pt-BR" sz="3000" dirty="0" err="1">
                <a:latin typeface="Tw Cen MT"/>
              </a:rPr>
              <a:t>nula</a:t>
            </a:r>
            <a:r>
              <a:rPr lang="en-US" altLang="pt-BR" sz="3000" dirty="0">
                <a:latin typeface="Tw Cen MT"/>
              </a:rPr>
              <a:t> de que </a:t>
            </a:r>
            <a:r>
              <a:rPr lang="en-US" altLang="pt-BR" sz="3000" dirty="0" err="1">
                <a:latin typeface="Tw Cen MT"/>
              </a:rPr>
              <a:t>os</a:t>
            </a:r>
            <a:r>
              <a:rPr lang="en-US" altLang="pt-BR" sz="3000" dirty="0">
                <a:latin typeface="Tw Cen MT"/>
              </a:rPr>
              <a:t> </a:t>
            </a:r>
            <a:r>
              <a:rPr lang="en-US" altLang="pt-BR" sz="3000" dirty="0" err="1">
                <a:latin typeface="Tw Cen MT"/>
              </a:rPr>
              <a:t>dois</a:t>
            </a:r>
            <a:r>
              <a:rPr lang="en-US" altLang="pt-BR" sz="3000" dirty="0">
                <a:latin typeface="Tw Cen MT"/>
              </a:rPr>
              <a:t> </a:t>
            </a:r>
            <a:r>
              <a:rPr lang="en-US" altLang="pt-BR" sz="3000" dirty="0" err="1">
                <a:latin typeface="Tw Cen MT"/>
              </a:rPr>
              <a:t>grupos</a:t>
            </a:r>
            <a:r>
              <a:rPr lang="en-US" altLang="pt-BR" sz="3000" dirty="0">
                <a:latin typeface="Tw Cen MT"/>
              </a:rPr>
              <a:t> </a:t>
            </a:r>
            <a:r>
              <a:rPr lang="en-US" altLang="pt-BR" sz="3000" dirty="0" err="1">
                <a:latin typeface="Tw Cen MT"/>
              </a:rPr>
              <a:t>tenham</a:t>
            </a:r>
            <a:r>
              <a:rPr lang="en-US" altLang="pt-BR" sz="3000" dirty="0">
                <a:latin typeface="Tw Cen MT"/>
              </a:rPr>
              <a:t> a </a:t>
            </a:r>
            <a:r>
              <a:rPr lang="en-US" altLang="pt-BR" sz="3000" dirty="0" err="1">
                <a:latin typeface="Tw Cen MT"/>
              </a:rPr>
              <a:t>mesma</a:t>
            </a:r>
            <a:r>
              <a:rPr lang="en-US" altLang="pt-BR" sz="3000" dirty="0">
                <a:latin typeface="Tw Cen MT"/>
              </a:rPr>
              <a:t> </a:t>
            </a:r>
            <a:r>
              <a:rPr lang="en-US" altLang="pt-BR" sz="3000" dirty="0" err="1">
                <a:latin typeface="Tw Cen MT"/>
              </a:rPr>
              <a:t>média</a:t>
            </a:r>
            <a:r>
              <a:rPr lang="en-US" altLang="pt-BR" sz="3000" dirty="0">
                <a:latin typeface="Tw Cen MT"/>
              </a:rPr>
              <a:t> </a:t>
            </a:r>
            <a:r>
              <a:rPr lang="en-US" altLang="pt-BR" sz="3000" dirty="0" err="1">
                <a:latin typeface="Tw Cen MT"/>
              </a:rPr>
              <a:t>populacional</a:t>
            </a:r>
            <a:r>
              <a:rPr lang="en-US" altLang="pt-BR" sz="3000" dirty="0">
                <a:latin typeface="Tw Cen MT"/>
              </a:rPr>
              <a:t> e, </a:t>
            </a:r>
            <a:r>
              <a:rPr lang="en-US" altLang="pt-BR" sz="3000" dirty="0" err="1">
                <a:latin typeface="Tw Cen MT"/>
              </a:rPr>
              <a:t>portanto</a:t>
            </a:r>
            <a:r>
              <a:rPr lang="en-US" altLang="pt-BR" sz="3000" dirty="0">
                <a:latin typeface="Tw Cen MT"/>
              </a:rPr>
              <a:t>, </a:t>
            </a:r>
            <a:r>
              <a:rPr lang="en-US" altLang="pt-BR" sz="3000" dirty="0" err="1">
                <a:latin typeface="Tw Cen MT"/>
              </a:rPr>
              <a:t>concluir</a:t>
            </a:r>
            <a:r>
              <a:rPr lang="en-US" altLang="pt-BR" sz="3000" dirty="0">
                <a:latin typeface="Tw Cen MT"/>
              </a:rPr>
              <a:t> que </a:t>
            </a:r>
            <a:r>
              <a:rPr lang="en-US" altLang="pt-BR" sz="3000" dirty="0" err="1">
                <a:latin typeface="Tw Cen MT"/>
              </a:rPr>
              <a:t>existe</a:t>
            </a:r>
            <a:r>
              <a:rPr lang="en-US" altLang="pt-BR" sz="3000" dirty="0">
                <a:latin typeface="Tw Cen MT"/>
              </a:rPr>
              <a:t> </a:t>
            </a:r>
            <a:r>
              <a:rPr lang="en-US" altLang="pt-BR" sz="3000" dirty="0" err="1">
                <a:latin typeface="Tw Cen MT"/>
              </a:rPr>
              <a:t>diferença</a:t>
            </a:r>
            <a:r>
              <a:rPr lang="en-US" altLang="pt-BR" sz="3000" dirty="0">
                <a:latin typeface="Tw Cen MT"/>
              </a:rPr>
              <a:t> de </a:t>
            </a:r>
            <a:r>
              <a:rPr lang="en-US" altLang="pt-BR" sz="3000" dirty="0" err="1">
                <a:latin typeface="Tw Cen MT"/>
              </a:rPr>
              <a:t>uma</a:t>
            </a:r>
            <a:r>
              <a:rPr lang="en-US" altLang="pt-BR" sz="3000" dirty="0">
                <a:latin typeface="Tw Cen MT"/>
              </a:rPr>
              <a:t> dada magnitude. </a:t>
            </a:r>
          </a:p>
          <a:p>
            <a:r>
              <a:rPr lang="en-US" altLang="pt-BR" sz="3000" dirty="0">
                <a:latin typeface="Tw Cen MT"/>
              </a:rPr>
              <a:t>É a </a:t>
            </a:r>
            <a:r>
              <a:rPr lang="en-US" altLang="pt-BR" sz="3000" dirty="0" err="1">
                <a:latin typeface="Tw Cen MT"/>
              </a:rPr>
              <a:t>probabilidade</a:t>
            </a:r>
            <a:r>
              <a:rPr lang="en-US" altLang="pt-BR" sz="3000" dirty="0">
                <a:latin typeface="Tw Cen MT"/>
              </a:rPr>
              <a:t> de decider </a:t>
            </a:r>
            <a:r>
              <a:rPr lang="en-US" altLang="pt-BR" sz="3000" dirty="0" err="1">
                <a:latin typeface="Tw Cen MT"/>
              </a:rPr>
              <a:t>corretamente</a:t>
            </a:r>
            <a:r>
              <a:rPr lang="en-US" altLang="pt-BR" sz="3000" dirty="0">
                <a:latin typeface="Tw Cen MT"/>
              </a:rPr>
              <a:t> de que </a:t>
            </a:r>
            <a:r>
              <a:rPr lang="en-US" altLang="pt-BR" sz="3000" dirty="0" err="1">
                <a:latin typeface="Tw Cen MT"/>
              </a:rPr>
              <a:t>os</a:t>
            </a:r>
            <a:r>
              <a:rPr lang="en-US" altLang="pt-BR" sz="3000" dirty="0">
                <a:latin typeface="Tw Cen MT"/>
              </a:rPr>
              <a:t> </a:t>
            </a:r>
            <a:r>
              <a:rPr lang="en-US" altLang="pt-BR" sz="3000" dirty="0" err="1">
                <a:latin typeface="Tw Cen MT"/>
              </a:rPr>
              <a:t>dois</a:t>
            </a:r>
            <a:r>
              <a:rPr lang="en-US" altLang="pt-BR" sz="3000" dirty="0">
                <a:latin typeface="Tw Cen MT"/>
              </a:rPr>
              <a:t> </a:t>
            </a:r>
            <a:r>
              <a:rPr lang="en-US" altLang="pt-BR" sz="3000" dirty="0" err="1">
                <a:latin typeface="Tw Cen MT"/>
              </a:rPr>
              <a:t>grupos</a:t>
            </a:r>
            <a:r>
              <a:rPr lang="en-US" altLang="pt-BR" sz="3000" dirty="0">
                <a:latin typeface="Tw Cen MT"/>
              </a:rPr>
              <a:t> </a:t>
            </a:r>
            <a:r>
              <a:rPr lang="en-US" altLang="pt-BR" sz="3000" dirty="0" err="1">
                <a:latin typeface="Tw Cen MT"/>
              </a:rPr>
              <a:t>são</a:t>
            </a:r>
            <a:r>
              <a:rPr lang="en-US" altLang="pt-BR" sz="3000" dirty="0">
                <a:latin typeface="Tw Cen MT"/>
              </a:rPr>
              <a:t> </a:t>
            </a:r>
            <a:r>
              <a:rPr lang="en-US" altLang="pt-BR" sz="3000" dirty="0" err="1">
                <a:latin typeface="Tw Cen MT"/>
              </a:rPr>
              <a:t>diferentes</a:t>
            </a:r>
            <a:r>
              <a:rPr lang="en-US" altLang="pt-BR" sz="3000" dirty="0">
                <a:latin typeface="Tw Cen MT"/>
              </a:rPr>
              <a:t>.</a:t>
            </a:r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343A24F-B998-4239-BBC7-9F3451C8F6DF}" type="slidenum">
              <a:rPr lang="pt-BR" altLang="pt-BR" smtClean="0">
                <a:solidFill>
                  <a:srgbClr val="FFFFFF"/>
                </a:solidFill>
                <a:latin typeface="Tw Cen MT"/>
              </a:rPr>
              <a:pPr/>
              <a:t>24</a:t>
            </a:fld>
            <a:endParaRPr lang="pt-BR" altLang="pt-BR">
              <a:solidFill>
                <a:srgbClr val="FFFFFF"/>
              </a:solidFill>
              <a:latin typeface="Tw Cen M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846138"/>
          </a:xfrm>
        </p:spPr>
        <p:txBody>
          <a:bodyPr/>
          <a:lstStyle/>
          <a:p>
            <a:pPr>
              <a:defRPr/>
            </a:pPr>
            <a:r>
              <a:rPr lang="pt-BR" dirty="0"/>
              <a:t>Teste de hipóteses</a:t>
            </a:r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40528C-20C1-4F24-9962-38104F523971}" type="slidenum">
              <a:rPr lang="pt-BR" altLang="pt-BR" smtClean="0">
                <a:solidFill>
                  <a:srgbClr val="FFFFFF"/>
                </a:solidFill>
                <a:latin typeface="Tw Cen MT"/>
              </a:rPr>
              <a:pPr/>
              <a:t>25</a:t>
            </a:fld>
            <a:endParaRPr lang="pt-BR" altLang="pt-BR">
              <a:solidFill>
                <a:srgbClr val="FFFFFF"/>
              </a:solidFill>
              <a:latin typeface="Tw Cen M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ço Reservado para Conteúdo 3"/>
              <p:cNvSpPr>
                <a:spLocks noGrp="1"/>
              </p:cNvSpPr>
              <p:nvPr>
                <p:ph idx="1"/>
              </p:nvPr>
            </p:nvSpPr>
            <p:spPr>
              <a:xfrm>
                <a:off x="16859" y="1844824"/>
                <a:ext cx="8587589" cy="3929062"/>
              </a:xfrm>
            </p:spPr>
            <p:txBody>
              <a:bodyPr/>
              <a:lstStyle/>
              <a:p>
                <a:r>
                  <a:rPr lang="pt-BR" dirty="0"/>
                  <a:t>Seja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pt-BR" dirty="0"/>
              </a:p>
              <a:p>
                <a:r>
                  <a:rPr lang="pt-BR" dirty="0"/>
                  <a:t>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dirty="0"/>
                  <a:t> é uma variável binária de tratamento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dirty="0"/>
                  <a:t> é a variável de resultado de interesse. Seja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a proporção de pessoas que recebem o tratamento.</a:t>
                </a:r>
              </a:p>
              <a:p>
                <a:r>
                  <a:rPr lang="pt-BR" dirty="0"/>
                  <a:t>Em MQO,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𝑣𝑎𝑟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</m:acc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nary>
                          <m:naryPr>
                            <m:chr m:val="∑"/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acc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4" name="Espaço Reservado para Conteúd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859" y="1844824"/>
                <a:ext cx="8587589" cy="3929062"/>
              </a:xfrm>
              <a:blipFill rotWithShape="0">
                <a:blip r:embed="rId4"/>
                <a:stretch>
                  <a:fillRect l="-1634" t="-20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846138"/>
          </a:xfrm>
        </p:spPr>
        <p:txBody>
          <a:bodyPr/>
          <a:lstStyle/>
          <a:p>
            <a:pPr>
              <a:defRPr/>
            </a:pPr>
            <a:r>
              <a:rPr lang="pt-BR" dirty="0"/>
              <a:t>Teste de hipóteses</a:t>
            </a:r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40528C-20C1-4F24-9962-38104F523971}" type="slidenum">
              <a:rPr lang="pt-BR" altLang="pt-BR" smtClean="0">
                <a:solidFill>
                  <a:srgbClr val="FFFFFF"/>
                </a:solidFill>
                <a:latin typeface="Tw Cen MT"/>
              </a:rPr>
              <a:pPr/>
              <a:t>26</a:t>
            </a:fld>
            <a:endParaRPr lang="pt-BR" altLang="pt-BR">
              <a:solidFill>
                <a:srgbClr val="FFFFFF"/>
              </a:solidFill>
              <a:latin typeface="Tw Cen M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Espaço Reservado para Conteúdo 3"/>
              <p:cNvSpPr>
                <a:spLocks noGrp="1"/>
              </p:cNvSpPr>
              <p:nvPr>
                <p:ph idx="1"/>
              </p:nvPr>
            </p:nvSpPr>
            <p:spPr>
              <a:xfrm>
                <a:off x="0" y="1628800"/>
                <a:ext cx="9127141" cy="392906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𝑣𝑎𝑟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</m:acc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nary>
                          <m:naryPr>
                            <m:chr m:val="∑"/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brk m:alnAt="23"/>
                              </m:rPr>
                              <a:rPr lang="pt-B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acc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nary>
                          <m:naryPr>
                            <m:chr m:val="∑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brk m:alnAt="23"/>
                              </m:rPr>
                              <a:rPr lang="pt-B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e>
                        </m:nary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acc>
                          <m:accPr>
                            <m:chr m:val="̅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acc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̅"/>
                                <m:ctrl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acc>
                          </m:e>
                          <m:sup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pt-BR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nary>
                            <m:naryPr>
                              <m:chr m:val="∑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brk m:alnAt="23"/>
                                </m:rP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e>
                          </m:nary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  <m:acc>
                            <m:accPr>
                              <m:chr m:val="̅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nary>
                                <m:naryPr>
                                  <m:chr m:val="∑"/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m:rPr>
                                      <m:brk m:alnAt="23"/>
                                    </m:r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nary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acc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nary>
                          <m:naryPr>
                            <m:chr m:val="∑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brk m:alnAt="23"/>
                              </m:rPr>
                              <a:rPr lang="pt-B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e>
                        </m:nary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acc>
                          <m:accPr>
                            <m:chr m:val="̅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acc>
                        <m:f>
                          <m:f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nary>
                                  <m:naryPr>
                                    <m:chr m:val="∑"/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nary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pt-BR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𝑛</m:t>
                        </m:r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̅"/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acc>
                          </m:e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pt-BR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nary>
                          <m:naryPr>
                            <m:chr m:val="∑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pt-B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brk m:alnAt="23"/>
                              </m:rPr>
                              <a:rPr lang="pt-B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e>
                        </m:nary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acc>
                          <m:accPr>
                            <m:chr m:val="̅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acc>
                        <m:acc>
                          <m:accPr>
                            <m:chr m:val="̅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acc>
                        <m:r>
                          <a:rPr lang="pt-BR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𝑛</m:t>
                        </m:r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̅"/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acc>
                          </m:e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endParaRPr lang="pt-BR" b="0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4" name="Espaço Reservado para Conteúd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28800"/>
                <a:ext cx="9127141" cy="392906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464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000125"/>
            <a:ext cx="9144000" cy="846138"/>
          </a:xfrm>
        </p:spPr>
        <p:txBody>
          <a:bodyPr/>
          <a:lstStyle/>
          <a:p>
            <a:pPr>
              <a:defRPr/>
            </a:pPr>
            <a:r>
              <a:rPr lang="pt-BR" dirty="0"/>
              <a:t>Teste de hipóteses</a:t>
            </a:r>
          </a:p>
        </p:txBody>
      </p:sp>
      <p:sp>
        <p:nvSpPr>
          <p:cNvPr id="3" name="Espaço Reservado para Conteúdo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5188" y="1772816"/>
            <a:ext cx="9118812" cy="3929062"/>
          </a:xfrm>
          <a:blipFill rotWithShape="0">
            <a:blip r:embed="rId2"/>
            <a:stretch>
              <a:fillRect l="-1671"/>
            </a:stretch>
          </a:blipFill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4368343-BB9E-43DB-A884-EE6EECAFAD9F}" type="slidenum">
              <a:rPr lang="pt-BR" altLang="pt-BR" smtClean="0">
                <a:solidFill>
                  <a:srgbClr val="FFFFFF"/>
                </a:solidFill>
                <a:latin typeface="Tw Cen MT"/>
              </a:rPr>
              <a:pPr/>
              <a:t>27</a:t>
            </a:fld>
            <a:endParaRPr lang="pt-BR" altLang="pt-BR">
              <a:solidFill>
                <a:srgbClr val="FFFFFF"/>
              </a:solidFill>
              <a:latin typeface="Tw Cen M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250825" y="1000125"/>
            <a:ext cx="8642350" cy="846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pt-BR" altLang="pt-BR" sz="4000" cap="none" dirty="0">
                <a:latin typeface="Tw Cen MT"/>
              </a:rPr>
              <a:t>Poder do Teste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Espaço Reservado para Conteúdo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0" y="1660525"/>
                <a:ext cx="9144000" cy="3929063"/>
              </a:xfrm>
            </p:spPr>
            <p:txBody>
              <a:bodyPr/>
              <a:lstStyle/>
              <a:p>
                <a:endParaRPr lang="pt-BR" altLang="pt-BR" dirty="0">
                  <a:latin typeface="Tw Cen MT"/>
                </a:endParaRPr>
              </a:p>
              <a:p>
                <a:r>
                  <a:rPr lang="pt-BR" altLang="pt-BR" dirty="0">
                    <a:latin typeface="Tw Cen MT"/>
                  </a:rPr>
                  <a:t>Qual a Probabilidade de rejeitar H</a:t>
                </a:r>
                <a:r>
                  <a:rPr lang="pt-BR" altLang="pt-BR" baseline="-25000" dirty="0">
                    <a:latin typeface="Tw Cen MT"/>
                  </a:rPr>
                  <a:t>0</a:t>
                </a:r>
                <a:r>
                  <a:rPr lang="pt-BR" altLang="pt-BR" dirty="0">
                    <a:latin typeface="Tw Cen MT"/>
                  </a:rPr>
                  <a:t>: </a:t>
                </a:r>
                <a14:m>
                  <m:oMath xmlns:m="http://schemas.openxmlformats.org/officeDocument/2006/math">
                    <m:r>
                      <a:rPr lang="pt-BR" alt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pt-BR" alt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pt-BR" altLang="pt-BR" dirty="0">
                    <a:latin typeface="Tw Cen MT"/>
                  </a:rPr>
                  <a:t> quando na verdade </a:t>
                </a:r>
                <a14:m>
                  <m:oMath xmlns:m="http://schemas.openxmlformats.org/officeDocument/2006/math">
                    <m:r>
                      <a:rPr lang="pt-BR" alt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pt-BR" alt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pt-BR" alt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pt-BR" altLang="pt-BR" dirty="0">
                    <a:latin typeface="Tw Cen MT"/>
                  </a:rPr>
                  <a:t>?  </a:t>
                </a:r>
              </a:p>
              <a:p>
                <a:r>
                  <a:rPr lang="pt-BR" altLang="pt-BR" dirty="0">
                    <a:latin typeface="Tw Cen MT"/>
                    <a:sym typeface="Wingdings" panose="05000000000000000000" pitchFamily="2" charset="2"/>
                  </a:rPr>
                  <a:t>R: Poder do teste</a:t>
                </a:r>
                <a:endParaRPr lang="el-GR" altLang="pt-BR" dirty="0">
                  <a:latin typeface="Tw Cen MT"/>
                </a:endParaRPr>
              </a:p>
            </p:txBody>
          </p:sp>
        </mc:Choice>
        <mc:Fallback xmlns="">
          <p:sp>
            <p:nvSpPr>
              <p:cNvPr id="28675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0" y="1660525"/>
                <a:ext cx="9144000" cy="3929063"/>
              </a:xfrm>
              <a:blipFill rotWithShape="0">
                <a:blip r:embed="rId2"/>
                <a:stretch>
                  <a:fillRect l="-15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76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F6BD5DD-BCED-4A0A-B0C1-7C8C1CD8AB1A}" type="slidenum">
              <a:rPr lang="pt-BR" altLang="pt-BR" sz="1200" i="1">
                <a:solidFill>
                  <a:srgbClr val="FFFFFF"/>
                </a:solidFill>
                <a:latin typeface="Tw Cen MT"/>
              </a:rPr>
              <a:pPr algn="r" eaLnBrk="1" hangingPunct="1"/>
              <a:t>28</a:t>
            </a:fld>
            <a:endParaRPr lang="pt-BR" altLang="pt-BR" sz="1200" i="1">
              <a:solidFill>
                <a:srgbClr val="FFFFFF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9718129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250825" y="1000125"/>
            <a:ext cx="8642350" cy="846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300" cap="none">
                <a:latin typeface="Tw Cen MT"/>
              </a:rPr>
              <a:t>Erro de tipo II e poder do teste </a:t>
            </a:r>
          </a:p>
        </p:txBody>
      </p:sp>
      <p:sp>
        <p:nvSpPr>
          <p:cNvPr id="33795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5B608ED-3383-4D45-AC0F-71A7DEC37C01}" type="slidenum">
              <a:rPr lang="pt-BR" altLang="pt-BR" sz="1200" i="1">
                <a:solidFill>
                  <a:srgbClr val="FFFFFF"/>
                </a:solidFill>
                <a:latin typeface="Tw Cen MT"/>
              </a:rPr>
              <a:pPr algn="r" eaLnBrk="1" hangingPunct="1"/>
              <a:t>29</a:t>
            </a:fld>
            <a:endParaRPr lang="pt-BR" altLang="pt-BR" sz="1200" i="1">
              <a:solidFill>
                <a:srgbClr val="FFFFFF"/>
              </a:solidFill>
              <a:latin typeface="Tw Cen MT"/>
            </a:endParaRPr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1851025"/>
            <a:ext cx="7173913" cy="402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cap="none">
                <a:latin typeface="Tw Cen MT"/>
              </a:rPr>
              <a:t>Bibliografia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50825" y="1628775"/>
            <a:ext cx="8497888" cy="3929063"/>
          </a:xfrm>
        </p:spPr>
        <p:txBody>
          <a:bodyPr/>
          <a:lstStyle/>
          <a:p>
            <a:pPr eaLnBrk="1" hangingPunct="1"/>
            <a:endParaRPr lang="pt-BR" altLang="pt-BR">
              <a:latin typeface="Tw Cen MT"/>
            </a:endParaRPr>
          </a:p>
          <a:p>
            <a:r>
              <a:rPr lang="en-US" altLang="pt-BR" sz="2800">
                <a:latin typeface="Tw Cen MT"/>
              </a:rPr>
              <a:t>Banerjee, A.; Duflo, E. “The experimental approach do development economics”, NBER Working Paper, 14467, 2008</a:t>
            </a:r>
          </a:p>
          <a:p>
            <a:r>
              <a:rPr lang="pt-BR" altLang="pt-BR" sz="2800">
                <a:solidFill>
                  <a:srgbClr val="FF0000"/>
                </a:solidFill>
                <a:latin typeface="Tw Cen MT"/>
              </a:rPr>
              <a:t>Duflo, E.; Glennerster, R.; Kremer, M. “Using Randomization in Development Economics Research: A Toolkit”, Handbook of Development Economics, 2007</a:t>
            </a:r>
          </a:p>
          <a:p>
            <a:r>
              <a:rPr lang="pt-BR" altLang="pt-BR" sz="2800">
                <a:latin typeface="Tw Cen MT"/>
              </a:rPr>
              <a:t>Imbens e Woooldridge, JEL, 2009</a:t>
            </a:r>
          </a:p>
          <a:p>
            <a:endParaRPr lang="pt-BR" altLang="pt-BR" sz="2800">
              <a:latin typeface="Tw Cen MT"/>
            </a:endParaRPr>
          </a:p>
          <a:p>
            <a:endParaRPr lang="pt-BR" altLang="pt-BR">
              <a:latin typeface="Tw Cen MT"/>
            </a:endParaRPr>
          </a:p>
        </p:txBody>
      </p:sp>
      <p:sp>
        <p:nvSpPr>
          <p:cNvPr id="8196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14A87F3-4C2B-488A-9FDF-8F8814471BAA}" type="slidenum">
              <a:rPr lang="pt-BR" altLang="pt-BR" sz="1200" i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pt-BR" altLang="pt-BR" sz="1200" i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91D77BC-0B5C-409C-B7DE-86E5BB300647}" type="slidenum">
              <a:rPr lang="pt-BR" altLang="pt-BR" sz="1200" i="1">
                <a:solidFill>
                  <a:srgbClr val="FFFFFF"/>
                </a:solidFill>
                <a:latin typeface="Tw Cen MT"/>
              </a:rPr>
              <a:pPr algn="r" eaLnBrk="1" hangingPunct="1"/>
              <a:t>30</a:t>
            </a:fld>
            <a:endParaRPr lang="pt-BR" altLang="pt-BR" sz="1200" i="1">
              <a:solidFill>
                <a:srgbClr val="FFFFFF"/>
              </a:solidFill>
              <a:latin typeface="Tw Cen MT"/>
            </a:endParaRPr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150" y="1772816"/>
            <a:ext cx="6808200" cy="4027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250825" y="1000125"/>
            <a:ext cx="8642350" cy="846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300" cap="none" dirty="0">
                <a:latin typeface="Tw Cen MT"/>
              </a:rPr>
              <a:t>Erro de tipo I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250825" y="1000125"/>
            <a:ext cx="8642350" cy="846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pt-BR" altLang="pt-BR" sz="4000" cap="none" dirty="0">
                <a:latin typeface="Tw Cen MT"/>
              </a:rPr>
              <a:t>Poder do Teste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Espaço Reservado para Conteúdo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0" y="1660525"/>
                <a:ext cx="9144000" cy="3929063"/>
              </a:xfrm>
            </p:spPr>
            <p:txBody>
              <a:bodyPr/>
              <a:lstStyle/>
              <a:p>
                <a:endParaRPr lang="pt-BR" altLang="pt-BR" dirty="0">
                  <a:latin typeface="Tw Cen MT"/>
                </a:endParaRPr>
              </a:p>
              <a:p>
                <a:r>
                  <a:rPr lang="pt-BR" altLang="pt-BR" dirty="0">
                    <a:latin typeface="Tw Cen MT"/>
                  </a:rPr>
                  <a:t>Para calcular o poder do teste, deve valer:</a:t>
                </a:r>
              </a:p>
              <a:p>
                <a:endParaRPr lang="pt-BR" altLang="pt-BR" dirty="0">
                  <a:latin typeface="Tw Cen MT"/>
                </a:endParaRPr>
              </a:p>
              <a:p>
                <a14:m>
                  <m:oMath xmlns:m="http://schemas.openxmlformats.org/officeDocument/2006/math">
                    <m:r>
                      <a:rPr lang="pt-BR" alt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pt-BR" alt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d>
                      <m:dPr>
                        <m:ctrlPr>
                          <a:rPr lang="pt-BR" alt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alt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alt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pt-BR" alt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  <m:r>
                          <a:rPr lang="pt-BR" alt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alt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alt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pt-BR" altLang="pt-B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e>
                    </m:d>
                    <m:r>
                      <a:rPr lang="pt-BR" alt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𝑒𝑝</m:t>
                    </m:r>
                    <m:d>
                      <m:dPr>
                        <m:ctrlPr>
                          <a:rPr lang="pt-BR" alt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pt-BR" alt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alt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</m:acc>
                      </m:e>
                    </m:d>
                  </m:oMath>
                </a14:m>
                <a:endParaRPr lang="pt-BR" altLang="pt-BR" b="0" dirty="0">
                  <a:latin typeface="Tw Cen MT"/>
                  <a:ea typeface="Cambria Math" panose="02040503050406030204" pitchFamily="18" charset="0"/>
                </a:endParaRPr>
              </a:p>
              <a:p>
                <a:endParaRPr lang="pt-BR" altLang="pt-BR" dirty="0">
                  <a:latin typeface="Tw Cen MT"/>
                  <a:ea typeface="Cambria Math" panose="02040503050406030204" pitchFamily="18" charset="0"/>
                </a:endParaRPr>
              </a:p>
              <a:p>
                <a:endParaRPr lang="pt-BR" altLang="pt-BR" b="0" dirty="0">
                  <a:latin typeface="Tw Cen MT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675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0" y="1660525"/>
                <a:ext cx="9144000" cy="3929063"/>
              </a:xfrm>
              <a:blipFill rotWithShape="0">
                <a:blip r:embed="rId2"/>
                <a:stretch>
                  <a:fillRect l="-15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76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F6BD5DD-BCED-4A0A-B0C1-7C8C1CD8AB1A}" type="slidenum">
              <a:rPr lang="pt-BR" altLang="pt-BR" sz="1200" i="1">
                <a:solidFill>
                  <a:srgbClr val="FFFFFF"/>
                </a:solidFill>
                <a:latin typeface="Tw Cen MT"/>
              </a:rPr>
              <a:pPr algn="r" eaLnBrk="1" hangingPunct="1"/>
              <a:t>31</a:t>
            </a:fld>
            <a:endParaRPr lang="pt-BR" altLang="pt-BR" sz="1200" i="1">
              <a:solidFill>
                <a:srgbClr val="FFFFFF"/>
              </a:solidFill>
              <a:latin typeface="Tw Cen MT"/>
            </a:endParaRPr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4" t="32863" r="23212" b="10493"/>
          <a:stretch/>
        </p:blipFill>
        <p:spPr bwMode="auto">
          <a:xfrm>
            <a:off x="3995936" y="3146612"/>
            <a:ext cx="4811889" cy="284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5652120" y="2852936"/>
                <a:ext cx="1584176" cy="39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       </m:t>
                          </m:r>
                        </m:sub>
                      </m:sSub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2852936"/>
                <a:ext cx="1584176" cy="394082"/>
              </a:xfrm>
              <a:prstGeom prst="rect">
                <a:avLst/>
              </a:prstGeom>
              <a:blipFill rotWithShape="0"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42817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250825" y="1000125"/>
            <a:ext cx="8642350" cy="846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cap="none" dirty="0">
                <a:latin typeface="Tw Cen MT"/>
              </a:rPr>
              <a:t>Efeito Mínimo Detectável (EMD)</a:t>
            </a:r>
            <a:endParaRPr lang="pt-BR" altLang="pt-BR" sz="3300" cap="none" dirty="0">
              <a:latin typeface="Tw Cen MT"/>
            </a:endParaRPr>
          </a:p>
        </p:txBody>
      </p:sp>
      <p:sp>
        <p:nvSpPr>
          <p:cNvPr id="10243" name="Espaço Reservado para Conteúdo 2"/>
          <p:cNvSpPr>
            <a:spLocks noGrp="1" noRot="1" noChangeAspect="1" noMove="1" noResize="1" noEditPoints="1" noAdjustHandles="1" noChangeArrowheads="1" noChangeShapeType="1" noTextEdit="1"/>
          </p:cNvSpPr>
          <p:nvPr>
            <p:ph idx="4294967295"/>
          </p:nvPr>
        </p:nvSpPr>
        <p:spPr>
          <a:xfrm>
            <a:off x="250825" y="1660177"/>
            <a:ext cx="8893175" cy="4073079"/>
          </a:xfrm>
          <a:blipFill rotWithShape="0">
            <a:blip r:embed="rId2"/>
            <a:stretch>
              <a:fillRect l="-1714" t="-1946"/>
            </a:stretch>
          </a:blipFill>
        </p:spPr>
        <p:txBody>
          <a:bodyPr/>
          <a:lstStyle/>
          <a:p>
            <a:r>
              <a:rPr lang="pt-BR" dirty="0">
                <a:noFill/>
              </a:rPr>
              <a:t> </a:t>
            </a:r>
          </a:p>
        </p:txBody>
      </p:sp>
      <p:sp>
        <p:nvSpPr>
          <p:cNvPr id="36868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71D1CAB4-E158-47D2-A313-05C4DC4DE281}" type="slidenum">
              <a:rPr lang="pt-BR" altLang="pt-BR" sz="1200" i="1">
                <a:solidFill>
                  <a:srgbClr val="FFFFFF"/>
                </a:solidFill>
                <a:latin typeface="Tw Cen MT"/>
              </a:rPr>
              <a:pPr algn="r" eaLnBrk="1" hangingPunct="1"/>
              <a:t>32</a:t>
            </a:fld>
            <a:endParaRPr lang="pt-BR" altLang="pt-BR" sz="1200" i="1">
              <a:solidFill>
                <a:srgbClr val="FFFFFF"/>
              </a:solidFill>
              <a:latin typeface="Tw Cen M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250825" y="1000125"/>
            <a:ext cx="8642350" cy="846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pt-BR" altLang="pt-BR" sz="4000" cap="none" dirty="0">
                <a:latin typeface="Tw Cen MT"/>
              </a:rPr>
              <a:t>Efeito Mínimo Detectável (EMD)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Espaço Reservado para Conteúdo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0" y="1660525"/>
                <a:ext cx="9144000" cy="3929063"/>
              </a:xfrm>
            </p:spPr>
            <p:txBody>
              <a:bodyPr/>
              <a:lstStyle/>
              <a:p>
                <a:r>
                  <a:rPr lang="pt-BR" altLang="pt-BR" dirty="0">
                    <a:latin typeface="Tw Cen MT"/>
                  </a:rPr>
                  <a:t>EMD para um dado poder (</a:t>
                </a:r>
                <a14:m>
                  <m:oMath xmlns:m="http://schemas.openxmlformats.org/officeDocument/2006/math">
                    <m:r>
                      <a:rPr lang="pt-BR" altLang="pt-B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r>
                      <a:rPr lang="pt-BR" alt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pt-BR" alt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pt-BR" altLang="pt-BR" dirty="0">
                    <a:latin typeface="Tw Cen MT"/>
                  </a:rPr>
                  <a:t>, nível de significância </a:t>
                </a:r>
                <a14:m>
                  <m:oMath xmlns:m="http://schemas.openxmlformats.org/officeDocument/2006/math">
                    <m:r>
                      <a:rPr lang="pt-BR" alt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pt-BR" altLang="pt-BR" dirty="0">
                    <a:latin typeface="Tw Cen MT"/>
                  </a:rPr>
                  <a:t> e fração de tratados </a:t>
                </a:r>
                <a:r>
                  <a:rPr lang="pt-BR" altLang="pt-BR" i="1" dirty="0">
                    <a:latin typeface="Tw Cen MT"/>
                  </a:rPr>
                  <a:t>P </a:t>
                </a:r>
                <a:r>
                  <a:rPr lang="pt-BR" altLang="pt-BR" dirty="0">
                    <a:latin typeface="Tw Cen MT"/>
                  </a:rPr>
                  <a:t>é:</a:t>
                </a:r>
              </a:p>
              <a:p>
                <a14:m>
                  <m:oMath xmlns:m="http://schemas.openxmlformats.org/officeDocument/2006/math">
                    <m:r>
                      <a:rPr lang="pt-BR" alt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𝐸𝑀𝐷</m:t>
                    </m:r>
                    <m:r>
                      <a:rPr lang="pt-BR" alt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pt-BR" alt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alt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alt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pt-BR" alt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  <m:r>
                          <a:rPr lang="pt-BR" alt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alt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alt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pt-BR" alt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e>
                    </m:d>
                    <m:rad>
                      <m:radPr>
                        <m:degHide m:val="on"/>
                        <m:ctrlPr>
                          <a:rPr lang="pt-BR" alt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pt-BR" altLang="pt-B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pt-BR" altLang="pt-B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altLang="pt-B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pt-BR" altLang="pt-B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pt-BR" alt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𝑛𝑃</m:t>
                            </m:r>
                            <m:r>
                              <a:rPr lang="pt-BR" alt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pt-BR" alt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pt-BR" alt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rad>
                  </m:oMath>
                </a14:m>
                <a:endParaRPr lang="pt-BR" altLang="pt-BR" dirty="0">
                  <a:latin typeface="Tw Cen MT"/>
                  <a:ea typeface="Cambria Math" panose="02040503050406030204" pitchFamily="18" charset="0"/>
                </a:endParaRPr>
              </a:p>
              <a:p>
                <a:r>
                  <a:rPr lang="pt-BR" altLang="pt-BR" dirty="0">
                    <a:latin typeface="Tw Cen MT"/>
                    <a:ea typeface="Cambria Math" panose="02040503050406030204" pitchFamily="18" charset="0"/>
                  </a:rPr>
                  <a:t>EMD diminui com redução do poder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↓</m:t>
                        </m:r>
                        <m:sSub>
                          <m:sSubPr>
                            <m:ctrlPr>
                              <a:rPr lang="pt-BR" alt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alt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pt-BR" alt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  <m:r>
                          <a:rPr lang="pt-BR" alt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), </m:t>
                        </m:r>
                      </m:e>
                      <m:sub/>
                    </m:sSub>
                  </m:oMath>
                </a14:m>
                <a:r>
                  <a:rPr lang="pt-BR" altLang="pt-BR" dirty="0">
                    <a:latin typeface="Tw Cen MT"/>
                    <a:ea typeface="Cambria Math" panose="02040503050406030204" pitchFamily="18" charset="0"/>
                  </a:rPr>
                  <a:t> </a:t>
                </a:r>
              </a:p>
              <a:p>
                <a:r>
                  <a:rPr lang="pt-BR" altLang="pt-BR" dirty="0">
                    <a:latin typeface="Tw Cen MT"/>
                    <a:ea typeface="Cambria Math" panose="02040503050406030204" pitchFamily="18" charset="0"/>
                  </a:rPr>
                  <a:t>Aumento de </a:t>
                </a:r>
                <a14:m>
                  <m:oMath xmlns:m="http://schemas.openxmlformats.org/officeDocument/2006/math">
                    <m:r>
                      <a:rPr lang="pt-BR" alt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pt-BR" altLang="pt-BR" dirty="0">
                    <a:latin typeface="Tw Cen MT"/>
                    <a:ea typeface="Cambria Math" panose="020405030504060302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pt-BR" altLang="pt-B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  <m:sSub>
                      <m:sSubPr>
                        <m:ctrlPr>
                          <a:rPr lang="pt-BR" alt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pt-BR" alt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</m:oMath>
                </a14:m>
                <a:r>
                  <a:rPr lang="pt-BR" altLang="pt-BR" dirty="0">
                    <a:latin typeface="Tw Cen MT"/>
                    <a:ea typeface="Cambria Math" panose="02040503050406030204" pitchFamily="18" charset="0"/>
                  </a:rPr>
                  <a:t>); Redução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alt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alt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pt-BR" alt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pt-BR" altLang="pt-BR" baseline="30000" dirty="0">
                  <a:latin typeface="Tw Cen MT"/>
                  <a:ea typeface="Cambria Math" panose="02040503050406030204" pitchFamily="18" charset="0"/>
                </a:endParaRPr>
              </a:p>
              <a:p>
                <a:r>
                  <a:rPr lang="pt-BR" altLang="pt-BR" dirty="0">
                    <a:latin typeface="Tw Cen MT"/>
                  </a:rPr>
                  <a:t>Aumento do tamanho da amostra </a:t>
                </a:r>
              </a:p>
              <a:p>
                <a:endParaRPr lang="pt-BR" altLang="pt-BR" i="1" dirty="0">
                  <a:latin typeface="Tw Cen MT"/>
                </a:endParaRPr>
              </a:p>
              <a:p>
                <a:endParaRPr lang="pt-BR" altLang="pt-BR" i="1" dirty="0">
                  <a:latin typeface="Tw Cen MT"/>
                </a:endParaRPr>
              </a:p>
              <a:p>
                <a:endParaRPr lang="pt-BR" altLang="pt-BR" dirty="0">
                  <a:latin typeface="Tw Cen MT"/>
                  <a:ea typeface="Cambria Math" panose="02040503050406030204" pitchFamily="18" charset="0"/>
                </a:endParaRPr>
              </a:p>
              <a:p>
                <a:endParaRPr lang="pt-BR" altLang="pt-BR" b="0" dirty="0">
                  <a:latin typeface="Tw Cen MT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675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0" y="1660525"/>
                <a:ext cx="9144000" cy="3929063"/>
              </a:xfrm>
              <a:blipFill rotWithShape="0">
                <a:blip r:embed="rId2"/>
                <a:stretch>
                  <a:fillRect l="-1533" t="-2016" b="-852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76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F6BD5DD-BCED-4A0A-B0C1-7C8C1CD8AB1A}" type="slidenum">
              <a:rPr lang="pt-BR" altLang="pt-BR" sz="1200" i="1">
                <a:solidFill>
                  <a:srgbClr val="FFFFFF"/>
                </a:solidFill>
                <a:latin typeface="Tw Cen MT"/>
              </a:rPr>
              <a:pPr algn="r" eaLnBrk="1" hangingPunct="1"/>
              <a:t>33</a:t>
            </a:fld>
            <a:endParaRPr lang="pt-BR" altLang="pt-BR" sz="1200" i="1">
              <a:solidFill>
                <a:srgbClr val="FFFFFF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8609243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250825" y="1000125"/>
            <a:ext cx="8642350" cy="846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pt-BR" altLang="pt-BR" sz="4000" cap="none" dirty="0">
                <a:latin typeface="Tw Cen MT"/>
              </a:rPr>
              <a:t>Efeito Mínimo Detectável (EMD)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660525"/>
            <a:ext cx="9144000" cy="3929063"/>
          </a:xfrm>
        </p:spPr>
        <p:txBody>
          <a:bodyPr/>
          <a:lstStyle/>
          <a:p>
            <a:r>
              <a:rPr lang="pt-BR" altLang="pt-BR" dirty="0">
                <a:latin typeface="Tw Cen MT"/>
              </a:rPr>
              <a:t>Como a distribuição de t sob alternativa não é centrada em zero, essa conta não é correta para valores pequenos de amostra. </a:t>
            </a:r>
          </a:p>
          <a:p>
            <a:endParaRPr lang="pt-BR" altLang="pt-BR" dirty="0">
              <a:latin typeface="Tw Cen MT"/>
            </a:endParaRPr>
          </a:p>
          <a:p>
            <a:r>
              <a:rPr lang="pt-BR" altLang="pt-BR" dirty="0">
                <a:latin typeface="Tw Cen MT"/>
              </a:rPr>
              <a:t>Assim, dever ser usada apenas quando a t-</a:t>
            </a:r>
            <a:r>
              <a:rPr lang="pt-BR" altLang="pt-BR" dirty="0" err="1">
                <a:latin typeface="Tw Cen MT"/>
              </a:rPr>
              <a:t>student</a:t>
            </a:r>
            <a:r>
              <a:rPr lang="pt-BR" altLang="pt-BR" dirty="0">
                <a:latin typeface="Tw Cen MT"/>
              </a:rPr>
              <a:t> converge para a N(0,1).</a:t>
            </a:r>
          </a:p>
          <a:p>
            <a:r>
              <a:rPr lang="pt-BR" altLang="pt-BR" dirty="0">
                <a:latin typeface="Tw Cen MT"/>
              </a:rPr>
              <a:t>Para n um pouco menores, dever ser usada a distribuição correta da T não centrada.</a:t>
            </a:r>
          </a:p>
          <a:p>
            <a:endParaRPr lang="pt-BR" altLang="pt-BR" i="1" dirty="0">
              <a:latin typeface="Tw Cen MT"/>
            </a:endParaRPr>
          </a:p>
          <a:p>
            <a:endParaRPr lang="pt-BR" altLang="pt-BR" i="1" dirty="0">
              <a:latin typeface="Tw Cen MT"/>
            </a:endParaRPr>
          </a:p>
          <a:p>
            <a:endParaRPr lang="pt-BR" altLang="pt-BR" dirty="0">
              <a:latin typeface="Tw Cen MT"/>
              <a:ea typeface="Cambria Math" panose="02040503050406030204" pitchFamily="18" charset="0"/>
            </a:endParaRPr>
          </a:p>
          <a:p>
            <a:endParaRPr lang="pt-BR" altLang="pt-BR" b="0" dirty="0">
              <a:latin typeface="Tw Cen MT"/>
              <a:ea typeface="Cambria Math" panose="02040503050406030204" pitchFamily="18" charset="0"/>
            </a:endParaRPr>
          </a:p>
        </p:txBody>
      </p:sp>
      <p:sp>
        <p:nvSpPr>
          <p:cNvPr id="28676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F6BD5DD-BCED-4A0A-B0C1-7C8C1CD8AB1A}" type="slidenum">
              <a:rPr lang="pt-BR" altLang="pt-BR" sz="1200" i="1">
                <a:solidFill>
                  <a:srgbClr val="FFFFFF"/>
                </a:solidFill>
                <a:latin typeface="Tw Cen MT"/>
              </a:rPr>
              <a:pPr algn="r" eaLnBrk="1" hangingPunct="1"/>
              <a:t>34</a:t>
            </a:fld>
            <a:endParaRPr lang="pt-BR" altLang="pt-BR" sz="1200" i="1">
              <a:solidFill>
                <a:srgbClr val="FFFFFF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7705683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107504" y="836712"/>
            <a:ext cx="8642350" cy="846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pt-BR" altLang="pt-BR" sz="4000" cap="none" dirty="0">
                <a:latin typeface="Tw Cen MT"/>
              </a:rPr>
              <a:t>T não centrada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Espaço Reservado para Conteúdo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0" y="1772816"/>
                <a:ext cx="9108050" cy="3888780"/>
              </a:xfrm>
            </p:spPr>
            <p:txBody>
              <a:bodyPr/>
              <a:lstStyle/>
              <a:p>
                <a:r>
                  <a:rPr lang="pt-BR" altLang="pt-BR" dirty="0">
                    <a:latin typeface="Tw Cen MT"/>
                  </a:rPr>
                  <a:t>Se Z é N(0,1) e V é </a:t>
                </a:r>
                <a:r>
                  <a:rPr lang="pt-BR" altLang="pt-BR" dirty="0" err="1">
                    <a:latin typeface="Tw Cen MT"/>
                  </a:rPr>
                  <a:t>qui</a:t>
                </a:r>
                <a:r>
                  <a:rPr lang="pt-BR" altLang="pt-BR" dirty="0">
                    <a:latin typeface="Tw Cen MT"/>
                  </a:rPr>
                  <a:t>-quadrada com </a:t>
                </a:r>
                <a14:m>
                  <m:oMath xmlns:m="http://schemas.openxmlformats.org/officeDocument/2006/math">
                    <m:r>
                      <a:rPr lang="pt-BR" altLang="pt-BR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pt-BR" altLang="pt-BR" dirty="0">
                    <a:latin typeface="Tw Cen MT"/>
                  </a:rPr>
                  <a:t> graus de liberdade, independente de Z, define-se a distribuição t não centrada como:</a:t>
                </a:r>
              </a:p>
              <a:p>
                <a14:m>
                  <m:oMath xmlns:m="http://schemas.openxmlformats.org/officeDocument/2006/math">
                    <m:r>
                      <a:rPr lang="pt-BR" altLang="pt-BR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pt-BR" altLang="pt-B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altLang="pt-BR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pt-BR" altLang="pt-BR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alt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pt-BR" alt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pt-BR" altLang="pt-B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alt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altLang="pt-BR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pt-BR" altLang="pt-B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alt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pt-BR" altLang="pt-BR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pt-BR" altLang="pt-BR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altLang="pt-BR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num>
                              <m:den>
                                <m:r>
                                  <a:rPr lang="pt-BR" altLang="pt-BR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pt-BR" altLang="pt-BR" dirty="0">
                  <a:latin typeface="Tw Cen MT"/>
                </a:endParaRPr>
              </a:p>
              <a:p>
                <a:r>
                  <a:rPr lang="pt-BR" altLang="pt-BR" dirty="0">
                    <a:latin typeface="Tw Cen MT"/>
                  </a:rPr>
                  <a:t>Onde </a:t>
                </a:r>
                <a14:m>
                  <m:oMath xmlns:m="http://schemas.openxmlformats.org/officeDocument/2006/math">
                    <m:r>
                      <a:rPr lang="pt-BR" altLang="pt-BR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pt-BR" altLang="pt-BR" dirty="0">
                    <a:latin typeface="Tw Cen MT"/>
                  </a:rPr>
                  <a:t> são os graus de liberdade e </a:t>
                </a:r>
                <a14:m>
                  <m:oMath xmlns:m="http://schemas.openxmlformats.org/officeDocument/2006/math">
                    <m:r>
                      <a:rPr lang="pt-BR" alt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pt-BR" altLang="pt-BR" dirty="0">
                    <a:latin typeface="Tw Cen MT"/>
                  </a:rPr>
                  <a:t> é o parâmetro de centralidade </a:t>
                </a:r>
                <a:endParaRPr lang="pt-BR" altLang="pt-BR" b="0" dirty="0">
                  <a:latin typeface="Tw Cen MT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675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0" y="1772816"/>
                <a:ext cx="9108050" cy="3888780"/>
              </a:xfrm>
              <a:blipFill rotWithShape="0">
                <a:blip r:embed="rId2"/>
                <a:stretch>
                  <a:fillRect l="-1539" t="-2038" r="-335" b="-627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76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F6BD5DD-BCED-4A0A-B0C1-7C8C1CD8AB1A}" type="slidenum">
              <a:rPr lang="pt-BR" altLang="pt-BR" sz="1200" i="1">
                <a:solidFill>
                  <a:srgbClr val="FFFFFF"/>
                </a:solidFill>
                <a:latin typeface="Tw Cen MT"/>
              </a:rPr>
              <a:pPr algn="r" eaLnBrk="1" hangingPunct="1"/>
              <a:t>35</a:t>
            </a:fld>
            <a:endParaRPr lang="pt-BR" altLang="pt-BR" sz="1200" i="1">
              <a:solidFill>
                <a:srgbClr val="FFFFFF"/>
              </a:solidFill>
              <a:latin typeface="Tw Cen MT"/>
            </a:endParaRPr>
          </a:p>
        </p:txBody>
      </p:sp>
      <p:sp>
        <p:nvSpPr>
          <p:cNvPr id="3" name="AutoShape 3" descr="T={\frac  {Z+\mu }{{\sqrt  {V/\nu }}}}"/>
          <p:cNvSpPr>
            <a:spLocks noChangeAspect="1" noChangeArrowheads="1"/>
          </p:cNvSpPr>
          <p:nvPr/>
        </p:nvSpPr>
        <p:spPr bwMode="auto">
          <a:xfrm>
            <a:off x="288925" y="160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576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107504" y="836712"/>
            <a:ext cx="8642350" cy="846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pt-BR" altLang="pt-BR" sz="4000" cap="none" dirty="0">
                <a:latin typeface="Tw Cen MT"/>
              </a:rPr>
              <a:t>T não centrada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64242" y="1052736"/>
            <a:ext cx="2843808" cy="3888780"/>
          </a:xfrm>
        </p:spPr>
        <p:txBody>
          <a:bodyPr/>
          <a:lstStyle/>
          <a:p>
            <a:r>
              <a:rPr lang="pt-BR" altLang="pt-BR" dirty="0">
                <a:latin typeface="Tw Cen MT"/>
              </a:rPr>
              <a:t>Com 1 </a:t>
            </a:r>
            <a:r>
              <a:rPr lang="pt-BR" altLang="pt-BR" dirty="0" err="1">
                <a:latin typeface="Tw Cen MT"/>
              </a:rPr>
              <a:t>g.l</a:t>
            </a:r>
            <a:r>
              <a:rPr lang="pt-BR" altLang="pt-BR" dirty="0">
                <a:latin typeface="Tw Cen MT"/>
              </a:rPr>
              <a:t>., a t não centrada em 0 é bem assimétrica.</a:t>
            </a:r>
          </a:p>
          <a:p>
            <a:r>
              <a:rPr lang="pt-BR" altLang="pt-BR" dirty="0">
                <a:latin typeface="Tw Cen MT"/>
              </a:rPr>
              <a:t>Com 4 </a:t>
            </a:r>
            <a:r>
              <a:rPr lang="pt-BR" altLang="pt-BR" dirty="0" err="1">
                <a:latin typeface="Tw Cen MT"/>
              </a:rPr>
              <a:t>g.l</a:t>
            </a:r>
            <a:r>
              <a:rPr lang="pt-BR" altLang="pt-BR" dirty="0">
                <a:latin typeface="Tw Cen MT"/>
              </a:rPr>
              <a:t>., ela fica mais parecida com a centrada</a:t>
            </a:r>
            <a:endParaRPr lang="pt-BR" altLang="pt-BR" b="0" dirty="0">
              <a:latin typeface="Tw Cen MT"/>
              <a:ea typeface="Cambria Math" panose="02040503050406030204" pitchFamily="18" charset="0"/>
            </a:endParaRPr>
          </a:p>
        </p:txBody>
      </p:sp>
      <p:sp>
        <p:nvSpPr>
          <p:cNvPr id="28676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F6BD5DD-BCED-4A0A-B0C1-7C8C1CD8AB1A}" type="slidenum">
              <a:rPr lang="pt-BR" altLang="pt-BR" sz="1200" i="1">
                <a:solidFill>
                  <a:srgbClr val="FFFFFF"/>
                </a:solidFill>
                <a:latin typeface="Tw Cen MT"/>
              </a:rPr>
              <a:pPr algn="r" eaLnBrk="1" hangingPunct="1"/>
              <a:t>36</a:t>
            </a:fld>
            <a:endParaRPr lang="pt-BR" altLang="pt-BR" sz="1200" i="1">
              <a:solidFill>
                <a:srgbClr val="FFFFFF"/>
              </a:solidFill>
              <a:latin typeface="Tw Cen MT"/>
            </a:endParaRPr>
          </a:p>
        </p:txBody>
      </p:sp>
      <p:pic>
        <p:nvPicPr>
          <p:cNvPr id="1026" name="Picture 2" descr="Nc student t pdf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" y="1772816"/>
            <a:ext cx="6297198" cy="503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044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F6BD5DD-BCED-4A0A-B0C1-7C8C1CD8AB1A}" type="slidenum">
              <a:rPr lang="pt-BR" altLang="pt-BR" sz="1200" i="1">
                <a:solidFill>
                  <a:srgbClr val="FFFFFF"/>
                </a:solidFill>
                <a:latin typeface="Tw Cen MT"/>
              </a:rPr>
              <a:pPr algn="r" eaLnBrk="1" hangingPunct="1"/>
              <a:t>37</a:t>
            </a:fld>
            <a:endParaRPr lang="pt-BR" altLang="pt-BR" sz="1200" i="1">
              <a:solidFill>
                <a:srgbClr val="FFFFFF"/>
              </a:solidFill>
              <a:latin typeface="Tw Cen MT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30609" t="16782" r="31872" b="55204"/>
          <a:stretch/>
        </p:blipFill>
        <p:spPr>
          <a:xfrm>
            <a:off x="0" y="1772816"/>
            <a:ext cx="9144000" cy="3838668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0" y="764704"/>
            <a:ext cx="8642350" cy="846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pt-BR" altLang="pt-BR" sz="4000" cap="none" dirty="0">
                <a:latin typeface="Tw Cen MT"/>
              </a:rPr>
              <a:t>T não centrada</a:t>
            </a:r>
          </a:p>
        </p:txBody>
      </p:sp>
      <p:sp>
        <p:nvSpPr>
          <p:cNvPr id="7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5589240"/>
            <a:ext cx="4491735" cy="43204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pt-BR" altLang="pt-BR" sz="2200" b="1" dirty="0">
                <a:solidFill>
                  <a:schemeClr val="tx1"/>
                </a:solidFill>
                <a:latin typeface="Tw Cen MT"/>
              </a:rPr>
              <a:t>Fonte: Harrison e Brady (2004)</a:t>
            </a:r>
            <a:endParaRPr lang="pt-BR" altLang="pt-BR" sz="2200" b="1" dirty="0">
              <a:solidFill>
                <a:schemeClr val="tx1"/>
              </a:solidFill>
              <a:latin typeface="Tw Cen MT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3840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F6BD5DD-BCED-4A0A-B0C1-7C8C1CD8AB1A}" type="slidenum">
              <a:rPr lang="pt-BR" altLang="pt-BR" sz="1200" i="1">
                <a:solidFill>
                  <a:srgbClr val="FFFFFF"/>
                </a:solidFill>
                <a:latin typeface="Tw Cen MT"/>
              </a:rPr>
              <a:pPr algn="r" eaLnBrk="1" hangingPunct="1"/>
              <a:t>38</a:t>
            </a:fld>
            <a:endParaRPr lang="pt-BR" altLang="pt-BR" sz="1200" i="1">
              <a:solidFill>
                <a:srgbClr val="FFFFFF"/>
              </a:solidFill>
              <a:latin typeface="Tw Cen MT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30599" t="44643" r="31974" b="23601"/>
          <a:stretch/>
        </p:blipFill>
        <p:spPr>
          <a:xfrm>
            <a:off x="0" y="1772816"/>
            <a:ext cx="9056803" cy="4320480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0" y="764704"/>
            <a:ext cx="8642350" cy="846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pt-BR" altLang="pt-BR" sz="4000" cap="none" dirty="0">
                <a:latin typeface="Tw Cen MT"/>
              </a:rPr>
              <a:t>T não centrada</a:t>
            </a:r>
          </a:p>
        </p:txBody>
      </p:sp>
    </p:spTree>
    <p:extLst>
      <p:ext uri="{BB962C8B-B14F-4D97-AF65-F5344CB8AC3E}">
        <p14:creationId xmlns:p14="http://schemas.microsoft.com/office/powerpoint/2010/main" val="10436024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Duas abordagens:</a:t>
            </a:r>
          </a:p>
        </p:txBody>
      </p:sp>
      <p:sp>
        <p:nvSpPr>
          <p:cNvPr id="38915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928813"/>
            <a:ext cx="8291512" cy="3929062"/>
          </a:xfrm>
        </p:spPr>
        <p:txBody>
          <a:bodyPr/>
          <a:lstStyle/>
          <a:p>
            <a:r>
              <a:rPr lang="en-US" altLang="pt-BR" b="1" dirty="0" err="1">
                <a:latin typeface="Tw Cen MT"/>
              </a:rPr>
              <a:t>Abordagem</a:t>
            </a:r>
            <a:r>
              <a:rPr lang="en-US" altLang="pt-BR" b="1" dirty="0">
                <a:latin typeface="Tw Cen MT"/>
              </a:rPr>
              <a:t> da </a:t>
            </a:r>
            <a:r>
              <a:rPr lang="en-US" altLang="pt-BR" b="1" dirty="0" err="1">
                <a:latin typeface="Tw Cen MT"/>
              </a:rPr>
              <a:t>determinação</a:t>
            </a:r>
            <a:r>
              <a:rPr lang="en-US" altLang="pt-BR" b="1" dirty="0">
                <a:latin typeface="Tw Cen MT"/>
              </a:rPr>
              <a:t> do </a:t>
            </a:r>
            <a:r>
              <a:rPr lang="en-US" altLang="pt-BR" b="1" dirty="0" err="1">
                <a:latin typeface="Tw Cen MT"/>
              </a:rPr>
              <a:t>poder</a:t>
            </a:r>
            <a:r>
              <a:rPr lang="en-US" altLang="pt-BR" dirty="0">
                <a:latin typeface="Tw Cen MT"/>
              </a:rPr>
              <a:t>: </a:t>
            </a:r>
          </a:p>
          <a:p>
            <a:r>
              <a:rPr lang="en-US" altLang="pt-BR" dirty="0" err="1">
                <a:latin typeface="Tw Cen MT"/>
              </a:rPr>
              <a:t>Admite</a:t>
            </a:r>
            <a:r>
              <a:rPr lang="en-US" altLang="pt-BR" dirty="0">
                <a:latin typeface="Tw Cen MT"/>
              </a:rPr>
              <a:t>-se um </a:t>
            </a:r>
            <a:r>
              <a:rPr lang="en-US" altLang="pt-BR" dirty="0" err="1">
                <a:latin typeface="Tw Cen MT"/>
              </a:rPr>
              <a:t>certo</a:t>
            </a:r>
            <a:r>
              <a:rPr lang="en-US" altLang="pt-BR" dirty="0">
                <a:latin typeface="Tw Cen MT"/>
              </a:rPr>
              <a:t> </a:t>
            </a:r>
            <a:r>
              <a:rPr lang="en-US" altLang="pt-BR" dirty="0" err="1">
                <a:latin typeface="Tw Cen MT"/>
              </a:rPr>
              <a:t>efeito</a:t>
            </a:r>
            <a:r>
              <a:rPr lang="en-US" altLang="pt-BR" dirty="0">
                <a:latin typeface="Tw Cen MT"/>
              </a:rPr>
              <a:t> </a:t>
            </a:r>
            <a:r>
              <a:rPr lang="en-US" altLang="pt-BR" dirty="0" err="1">
                <a:latin typeface="Tw Cen MT"/>
              </a:rPr>
              <a:t>mínimo</a:t>
            </a:r>
            <a:r>
              <a:rPr lang="en-US" altLang="pt-BR" dirty="0">
                <a:latin typeface="Tw Cen MT"/>
              </a:rPr>
              <a:t> </a:t>
            </a:r>
            <a:r>
              <a:rPr lang="en-US" altLang="pt-BR" dirty="0" err="1">
                <a:latin typeface="Tw Cen MT"/>
              </a:rPr>
              <a:t>detectável</a:t>
            </a:r>
            <a:r>
              <a:rPr lang="en-US" altLang="pt-BR" dirty="0">
                <a:latin typeface="Tw Cen MT"/>
              </a:rPr>
              <a:t> e um </a:t>
            </a:r>
            <a:r>
              <a:rPr lang="en-US" altLang="pt-BR" dirty="0" err="1">
                <a:latin typeface="Tw Cen MT"/>
              </a:rPr>
              <a:t>nível</a:t>
            </a:r>
            <a:r>
              <a:rPr lang="en-US" altLang="pt-BR" dirty="0">
                <a:latin typeface="Tw Cen MT"/>
              </a:rPr>
              <a:t> de </a:t>
            </a:r>
            <a:r>
              <a:rPr lang="en-US" altLang="pt-BR" dirty="0" err="1">
                <a:latin typeface="Tw Cen MT"/>
              </a:rPr>
              <a:t>poder</a:t>
            </a:r>
            <a:r>
              <a:rPr lang="en-US" altLang="pt-BR" dirty="0">
                <a:latin typeface="Tw Cen MT"/>
              </a:rPr>
              <a:t> com o </a:t>
            </a:r>
            <a:r>
              <a:rPr lang="en-US" altLang="pt-BR" dirty="0" err="1">
                <a:latin typeface="Tw Cen MT"/>
              </a:rPr>
              <a:t>objetivo</a:t>
            </a:r>
            <a:r>
              <a:rPr lang="en-US" altLang="pt-BR" dirty="0">
                <a:latin typeface="Tw Cen MT"/>
              </a:rPr>
              <a:t> de </a:t>
            </a:r>
            <a:r>
              <a:rPr lang="en-US" altLang="pt-BR" dirty="0" err="1">
                <a:latin typeface="Tw Cen MT"/>
              </a:rPr>
              <a:t>descobrir</a:t>
            </a:r>
            <a:r>
              <a:rPr lang="en-US" altLang="pt-BR" dirty="0">
                <a:latin typeface="Tw Cen MT"/>
              </a:rPr>
              <a:t> </a:t>
            </a:r>
            <a:r>
              <a:rPr lang="en-US" altLang="pt-BR" dirty="0" err="1">
                <a:latin typeface="Tw Cen MT"/>
              </a:rPr>
              <a:t>qual</a:t>
            </a:r>
            <a:r>
              <a:rPr lang="en-US" altLang="pt-BR" dirty="0">
                <a:latin typeface="Tw Cen MT"/>
              </a:rPr>
              <a:t> </a:t>
            </a:r>
            <a:r>
              <a:rPr lang="en-US" altLang="pt-BR" dirty="0" err="1">
                <a:latin typeface="Tw Cen MT"/>
              </a:rPr>
              <a:t>tamanho</a:t>
            </a:r>
            <a:r>
              <a:rPr lang="en-US" altLang="pt-BR" dirty="0">
                <a:latin typeface="Tw Cen MT"/>
              </a:rPr>
              <a:t> de </a:t>
            </a:r>
            <a:r>
              <a:rPr lang="en-US" altLang="pt-BR" dirty="0" err="1">
                <a:latin typeface="Tw Cen MT"/>
              </a:rPr>
              <a:t>amostra</a:t>
            </a:r>
            <a:r>
              <a:rPr lang="en-US" altLang="pt-BR" dirty="0">
                <a:latin typeface="Tw Cen MT"/>
              </a:rPr>
              <a:t> </a:t>
            </a:r>
            <a:r>
              <a:rPr lang="en-US" altLang="pt-BR" dirty="0" err="1">
                <a:latin typeface="Tw Cen MT"/>
              </a:rPr>
              <a:t>teremos</a:t>
            </a:r>
            <a:r>
              <a:rPr lang="en-US" altLang="pt-BR" dirty="0">
                <a:latin typeface="Tw Cen MT"/>
              </a:rPr>
              <a:t>. </a:t>
            </a:r>
            <a:endParaRPr lang="pt-BR" altLang="pt-BR" dirty="0">
              <a:latin typeface="Tw Cen MT"/>
            </a:endParaRPr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AFC00CA-855B-40A1-BB10-D4D2B180ED4D}" type="slidenum">
              <a:rPr lang="pt-BR" altLang="pt-BR" smtClean="0">
                <a:solidFill>
                  <a:srgbClr val="FFFFFF"/>
                </a:solidFill>
                <a:latin typeface="Tw Cen MT"/>
              </a:rPr>
              <a:pPr/>
              <a:t>39</a:t>
            </a:fld>
            <a:endParaRPr lang="pt-BR" altLang="pt-BR">
              <a:solidFill>
                <a:srgbClr val="FFFFFF"/>
              </a:solidFill>
              <a:latin typeface="Tw Cen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cap="none">
                <a:latin typeface="Tw Cen MT"/>
              </a:rPr>
              <a:t>Bibliografia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50825" y="1628775"/>
            <a:ext cx="8497888" cy="3929063"/>
          </a:xfrm>
        </p:spPr>
        <p:txBody>
          <a:bodyPr/>
          <a:lstStyle/>
          <a:p>
            <a:pPr eaLnBrk="1" hangingPunct="1"/>
            <a:endParaRPr lang="pt-BR" altLang="pt-BR">
              <a:latin typeface="Tw Cen MT"/>
            </a:endParaRPr>
          </a:p>
          <a:p>
            <a:r>
              <a:rPr lang="en-US" altLang="pt-BR" sz="2800">
                <a:latin typeface="Tw Cen MT"/>
              </a:rPr>
              <a:t>Levitt, S.; List, J. “Field experiments in economics: The past, the present, and the future”, European Economic Review, 2009</a:t>
            </a:r>
          </a:p>
          <a:p>
            <a:r>
              <a:rPr lang="pt-BR" altLang="pt-BR" sz="2800">
                <a:latin typeface="Tw Cen MT"/>
              </a:rPr>
              <a:t>List, Sadoff, Wagner, “</a:t>
            </a:r>
            <a:r>
              <a:rPr lang="en-US" altLang="pt-BR" sz="2800">
                <a:latin typeface="Tw Cen MT"/>
              </a:rPr>
              <a:t>So you want to run an experiment, now what? Some Simple Rules of Thumb for Optimal Experimental Design</a:t>
            </a:r>
            <a:r>
              <a:rPr lang="pt-BR" altLang="pt-BR" sz="2800">
                <a:latin typeface="Tw Cen MT"/>
              </a:rPr>
              <a:t>”, NBER, 2010</a:t>
            </a:r>
          </a:p>
          <a:p>
            <a:endParaRPr lang="pt-BR" altLang="pt-BR" sz="2800">
              <a:latin typeface="Tw Cen MT"/>
            </a:endParaRPr>
          </a:p>
          <a:p>
            <a:endParaRPr lang="pt-BR" altLang="pt-BR">
              <a:latin typeface="Tw Cen MT"/>
            </a:endParaRPr>
          </a:p>
        </p:txBody>
      </p:sp>
      <p:sp>
        <p:nvSpPr>
          <p:cNvPr id="9220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32E6C26-FA12-4115-9B6C-E0872D8410F7}" type="slidenum">
              <a:rPr lang="pt-BR" altLang="pt-BR" sz="1200" i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pt-BR" altLang="pt-BR" sz="1200" i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000125"/>
            <a:ext cx="9144000" cy="846138"/>
          </a:xfrm>
        </p:spPr>
        <p:txBody>
          <a:bodyPr/>
          <a:lstStyle/>
          <a:p>
            <a:pPr>
              <a:defRPr/>
            </a:pPr>
            <a:r>
              <a:rPr lang="en-US" sz="3600" dirty="0" err="1"/>
              <a:t>Abordagem</a:t>
            </a:r>
            <a:r>
              <a:rPr lang="en-US" sz="3600" dirty="0"/>
              <a:t> da </a:t>
            </a:r>
            <a:r>
              <a:rPr lang="en-US" sz="3600" dirty="0" err="1"/>
              <a:t>determinação</a:t>
            </a:r>
            <a:r>
              <a:rPr lang="en-US" sz="3600" dirty="0"/>
              <a:t> do </a:t>
            </a:r>
            <a:r>
              <a:rPr lang="en-US" sz="3600" dirty="0" err="1"/>
              <a:t>poder</a:t>
            </a:r>
            <a:endParaRPr lang="pt-BR" sz="3600" dirty="0"/>
          </a:p>
        </p:txBody>
      </p:sp>
      <p:sp>
        <p:nvSpPr>
          <p:cNvPr id="39939" name="Espaço Reservado para Conteúdo 2"/>
          <p:cNvSpPr>
            <a:spLocks noGrp="1"/>
          </p:cNvSpPr>
          <p:nvPr>
            <p:ph idx="1"/>
          </p:nvPr>
        </p:nvSpPr>
        <p:spPr>
          <a:xfrm>
            <a:off x="250825" y="1928813"/>
            <a:ext cx="8642350" cy="3929062"/>
          </a:xfrm>
        </p:spPr>
        <p:txBody>
          <a:bodyPr/>
          <a:lstStyle/>
          <a:p>
            <a:r>
              <a:rPr lang="en-US" altLang="pt-BR" sz="3000">
                <a:latin typeface="Tw Cen MT"/>
              </a:rPr>
              <a:t>Ex: Pesquisador quer avaliar efeito de intervenção em nível de escola para melhorar a nota. Aleatorizam as escolas e teoria sugere que, na prática, um efeito significativo giraria em torno de 0,20 desvios padrão. </a:t>
            </a:r>
          </a:p>
          <a:p>
            <a:r>
              <a:rPr lang="en-US" altLang="pt-BR" sz="3000">
                <a:latin typeface="Tw Cen MT"/>
              </a:rPr>
              <a:t>Nesse caso, se atribuo poder de 80%, vou achar o tamanho de amostra necessário para tanto. </a:t>
            </a:r>
          </a:p>
        </p:txBody>
      </p:sp>
      <p:sp>
        <p:nvSpPr>
          <p:cNvPr id="3994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6B08C59-1E49-4E1B-B443-FC6548B9CE72}" type="slidenum">
              <a:rPr lang="pt-BR" altLang="pt-BR" smtClean="0">
                <a:solidFill>
                  <a:srgbClr val="FFFFFF"/>
                </a:solidFill>
                <a:latin typeface="Tw Cen MT"/>
              </a:rPr>
              <a:pPr/>
              <a:t>40</a:t>
            </a:fld>
            <a:endParaRPr lang="pt-BR" altLang="pt-BR">
              <a:solidFill>
                <a:srgbClr val="FFFFFF"/>
              </a:solidFill>
              <a:latin typeface="Tw Cen MT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Abordagem do tamanho do efeito</a:t>
            </a:r>
          </a:p>
        </p:txBody>
      </p:sp>
      <p:sp>
        <p:nvSpPr>
          <p:cNvPr id="40963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928813"/>
            <a:ext cx="8291512" cy="3929062"/>
          </a:xfrm>
        </p:spPr>
        <p:txBody>
          <a:bodyPr/>
          <a:lstStyle/>
          <a:p>
            <a:r>
              <a:rPr lang="pt-BR" altLang="pt-BR">
                <a:latin typeface="Tw Cen MT"/>
              </a:rPr>
              <a:t>Definido um nível de poder e um tamanho de amostra , achar qual é o EMD</a:t>
            </a:r>
            <a:r>
              <a:rPr lang="en-US" altLang="pt-BR">
                <a:latin typeface="Tw Cen MT"/>
              </a:rPr>
              <a:t>.</a:t>
            </a:r>
          </a:p>
          <a:p>
            <a:r>
              <a:rPr lang="en-US" altLang="pt-BR">
                <a:latin typeface="Tw Cen MT"/>
              </a:rPr>
              <a:t>Ex: Por restrições financeiras, só pode aplicar em 50 escolas e 100 alunos em cada. Assim, dado o tamanho da amostra, vou procurar qual o menor efeito detectável com essa amostra.</a:t>
            </a:r>
          </a:p>
          <a:p>
            <a:endParaRPr lang="pt-BR" altLang="pt-BR">
              <a:latin typeface="Tw Cen MT"/>
            </a:endParaRPr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1A13107-6BD1-4517-BCC3-1D3F5D95604E}" type="slidenum">
              <a:rPr lang="pt-BR" altLang="pt-BR" smtClean="0">
                <a:solidFill>
                  <a:srgbClr val="FFFFFF"/>
                </a:solidFill>
                <a:latin typeface="Tw Cen MT"/>
              </a:rPr>
              <a:pPr/>
              <a:t>41</a:t>
            </a:fld>
            <a:endParaRPr lang="pt-BR" altLang="pt-BR">
              <a:solidFill>
                <a:srgbClr val="FFFFFF"/>
              </a:solidFill>
              <a:latin typeface="Tw Cen MT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179512" y="836712"/>
            <a:ext cx="8642350" cy="846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pt-BR" altLang="pt-BR" sz="4000" cap="none" dirty="0">
                <a:latin typeface="Tw Cen MT"/>
              </a:rPr>
              <a:t>Inferência em pequenas amostras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660525"/>
            <a:ext cx="9144000" cy="3929063"/>
          </a:xfrm>
        </p:spPr>
        <p:txBody>
          <a:bodyPr/>
          <a:lstStyle/>
          <a:p>
            <a:r>
              <a:rPr lang="pt-BR" altLang="pt-BR" dirty="0">
                <a:latin typeface="Tw Cen MT"/>
              </a:rPr>
              <a:t>Teste de Permutação de Fisher (1925)</a:t>
            </a:r>
          </a:p>
          <a:p>
            <a:r>
              <a:rPr lang="pt-BR" altLang="pt-BR" dirty="0">
                <a:latin typeface="Tw Cen MT"/>
              </a:rPr>
              <a:t>Fisher propôs o seguinte experimento: preparem 8 xicaras de chá com leite, sendo quatro delas em que se coloca primeiro o chá e nas outras 4 primeiro o leite.</a:t>
            </a:r>
          </a:p>
          <a:p>
            <a:r>
              <a:rPr lang="pt-BR" altLang="pt-BR" dirty="0">
                <a:latin typeface="Tw Cen MT"/>
              </a:rPr>
              <a:t>Um observador deverá receber as 8 xícaras de chá aleatoriamente e separá-las nos dois grupos: as que receberam chá primeiro e as demais.</a:t>
            </a:r>
          </a:p>
          <a:p>
            <a:endParaRPr lang="pt-BR" altLang="pt-BR" i="1" dirty="0">
              <a:latin typeface="Tw Cen MT"/>
            </a:endParaRPr>
          </a:p>
          <a:p>
            <a:endParaRPr lang="pt-BR" altLang="pt-BR" i="1" dirty="0">
              <a:latin typeface="Tw Cen MT"/>
            </a:endParaRPr>
          </a:p>
          <a:p>
            <a:endParaRPr lang="pt-BR" altLang="pt-BR" dirty="0">
              <a:latin typeface="Tw Cen MT"/>
              <a:ea typeface="Cambria Math" panose="02040503050406030204" pitchFamily="18" charset="0"/>
            </a:endParaRPr>
          </a:p>
          <a:p>
            <a:endParaRPr lang="pt-BR" altLang="pt-BR" b="0" dirty="0">
              <a:latin typeface="Tw Cen MT"/>
              <a:ea typeface="Cambria Math" panose="02040503050406030204" pitchFamily="18" charset="0"/>
            </a:endParaRPr>
          </a:p>
        </p:txBody>
      </p:sp>
      <p:sp>
        <p:nvSpPr>
          <p:cNvPr id="28676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F6BD5DD-BCED-4A0A-B0C1-7C8C1CD8AB1A}" type="slidenum">
              <a:rPr lang="pt-BR" altLang="pt-BR" sz="1200" i="1">
                <a:solidFill>
                  <a:srgbClr val="FFFFFF"/>
                </a:solidFill>
                <a:latin typeface="Tw Cen MT"/>
              </a:rPr>
              <a:pPr algn="r" eaLnBrk="1" hangingPunct="1"/>
              <a:t>42</a:t>
            </a:fld>
            <a:endParaRPr lang="pt-BR" altLang="pt-BR" sz="1200" i="1">
              <a:solidFill>
                <a:srgbClr val="FFFFFF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8773621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179512" y="836712"/>
            <a:ext cx="8642350" cy="846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pt-BR" altLang="pt-BR" sz="4000" cap="none" dirty="0">
                <a:latin typeface="Tw Cen MT"/>
              </a:rPr>
              <a:t>Inferência em pequenas amostras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660525"/>
            <a:ext cx="9144000" cy="3929063"/>
          </a:xfrm>
        </p:spPr>
        <p:txBody>
          <a:bodyPr/>
          <a:lstStyle/>
          <a:p>
            <a:r>
              <a:rPr lang="pt-BR" altLang="pt-BR" dirty="0">
                <a:latin typeface="Tw Cen MT"/>
              </a:rPr>
              <a:t>Hipótese nula: O observador não tem essa capacidade.</a:t>
            </a:r>
          </a:p>
          <a:p>
            <a:r>
              <a:rPr lang="en-US" dirty="0"/>
              <a:t>Se Ho for </a:t>
            </a:r>
            <a:r>
              <a:rPr lang="en-US" dirty="0" err="1"/>
              <a:t>válida</a:t>
            </a:r>
            <a:r>
              <a:rPr lang="en-US" dirty="0"/>
              <a:t>,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escolher</a:t>
            </a:r>
            <a:r>
              <a:rPr lang="en-US" dirty="0"/>
              <a:t> </a:t>
            </a:r>
            <a:r>
              <a:rPr lang="en-US" dirty="0" err="1"/>
              <a:t>aleatoriamente</a:t>
            </a:r>
            <a:r>
              <a:rPr lang="en-US" dirty="0"/>
              <a:t> </a:t>
            </a:r>
            <a:r>
              <a:rPr lang="en-US" dirty="0" err="1"/>
              <a:t>quatro</a:t>
            </a:r>
            <a:r>
              <a:rPr lang="en-US" dirty="0"/>
              <a:t> </a:t>
            </a:r>
            <a:r>
              <a:rPr lang="en-US" dirty="0" err="1"/>
              <a:t>xicaras</a:t>
            </a:r>
            <a:r>
              <a:rPr lang="en-US" dirty="0"/>
              <a:t> entre as </a:t>
            </a:r>
            <a:r>
              <a:rPr lang="en-US" dirty="0" err="1"/>
              <a:t>oito</a:t>
            </a:r>
            <a:r>
              <a:rPr lang="en-US" dirty="0"/>
              <a:t> </a:t>
            </a:r>
            <a:r>
              <a:rPr lang="en-US" dirty="0" err="1"/>
              <a:t>disponíveis</a:t>
            </a:r>
            <a:r>
              <a:rPr lang="en-US" dirty="0"/>
              <a:t>. </a:t>
            </a:r>
            <a:r>
              <a:rPr lang="en-US" dirty="0" err="1"/>
              <a:t>Isso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feito</a:t>
            </a:r>
            <a:r>
              <a:rPr lang="en-US" dirty="0"/>
              <a:t> de 70 </a:t>
            </a:r>
            <a:r>
              <a:rPr lang="en-US" dirty="0" err="1"/>
              <a:t>jeitos</a:t>
            </a:r>
            <a:r>
              <a:rPr lang="en-US" dirty="0"/>
              <a:t> </a:t>
            </a:r>
            <a:r>
              <a:rPr lang="en-US" dirty="0" err="1"/>
              <a:t>diferentes</a:t>
            </a:r>
            <a:r>
              <a:rPr lang="en-US" dirty="0"/>
              <a:t>. (</a:t>
            </a:r>
            <a:r>
              <a:rPr lang="en-US" dirty="0" err="1"/>
              <a:t>Arranjo</a:t>
            </a:r>
            <a:r>
              <a:rPr lang="en-US" dirty="0"/>
              <a:t> de 8, 4 a 4)</a:t>
            </a:r>
          </a:p>
          <a:p>
            <a:r>
              <a:rPr lang="en-US" dirty="0" err="1"/>
              <a:t>Quando</a:t>
            </a:r>
            <a:r>
              <a:rPr lang="en-US" dirty="0"/>
              <a:t> Ho é </a:t>
            </a:r>
            <a:r>
              <a:rPr lang="en-US" dirty="0" err="1"/>
              <a:t>válida</a:t>
            </a:r>
            <a:r>
              <a:rPr lang="en-US" dirty="0"/>
              <a:t>,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escolher</a:t>
            </a:r>
            <a:r>
              <a:rPr lang="en-US" dirty="0"/>
              <a:t> as 4 </a:t>
            </a:r>
            <a:r>
              <a:rPr lang="en-US" dirty="0" err="1"/>
              <a:t>xicaras</a:t>
            </a:r>
            <a:r>
              <a:rPr lang="en-US" dirty="0"/>
              <a:t> </a:t>
            </a:r>
            <a:r>
              <a:rPr lang="en-US" dirty="0" err="1"/>
              <a:t>corretamente</a:t>
            </a:r>
            <a:r>
              <a:rPr lang="en-US" dirty="0"/>
              <a:t> com </a:t>
            </a:r>
            <a:r>
              <a:rPr lang="en-US" dirty="0" err="1"/>
              <a:t>probabilidade</a:t>
            </a:r>
            <a:r>
              <a:rPr lang="en-US"/>
              <a:t> 1/70.</a:t>
            </a:r>
          </a:p>
          <a:p>
            <a:r>
              <a:rPr lang="en-US"/>
              <a:t> </a:t>
            </a:r>
            <a:endParaRPr lang="pt-BR" altLang="pt-BR" dirty="0">
              <a:latin typeface="Tw Cen MT"/>
            </a:endParaRPr>
          </a:p>
          <a:p>
            <a:endParaRPr lang="pt-BR" altLang="pt-BR" dirty="0">
              <a:latin typeface="Tw Cen MT"/>
            </a:endParaRPr>
          </a:p>
        </p:txBody>
      </p:sp>
      <p:sp>
        <p:nvSpPr>
          <p:cNvPr id="28676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F6BD5DD-BCED-4A0A-B0C1-7C8C1CD8AB1A}" type="slidenum">
              <a:rPr lang="pt-BR" altLang="pt-BR" sz="1200" i="1">
                <a:solidFill>
                  <a:srgbClr val="FFFFFF"/>
                </a:solidFill>
                <a:latin typeface="Tw Cen MT"/>
              </a:rPr>
              <a:pPr algn="r" eaLnBrk="1" hangingPunct="1"/>
              <a:t>43</a:t>
            </a:fld>
            <a:endParaRPr lang="pt-BR" altLang="pt-BR" sz="1200" i="1">
              <a:solidFill>
                <a:srgbClr val="FFFFFF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9066359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Passos de avaliação Aleatorizada</a:t>
            </a:r>
          </a:p>
        </p:txBody>
      </p:sp>
      <p:sp>
        <p:nvSpPr>
          <p:cNvPr id="41987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928813"/>
            <a:ext cx="8291512" cy="392906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pt-BR" sz="2800">
                <a:latin typeface="Tw Cen MT"/>
              </a:rPr>
              <a:t>1. Selecionar aleatoriamente um grupo de individuos de uma população bem definida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pt-BR" sz="2800">
                <a:latin typeface="Tw Cen MT"/>
              </a:rPr>
              <a:t>2. Esses indivíduos são alocados aleatoriamente ao grupo de tratamento ou de controle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pt-BR" sz="2800">
                <a:latin typeface="Tw Cen MT"/>
              </a:rPr>
              <a:t>3. Constroi-se uma linha de base e checa observáveis, se aleatorização foi bem feita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pt-BR" sz="2800">
                <a:latin typeface="Tw Cen MT"/>
              </a:rPr>
              <a:t>4. Uma intervenção pré-definida é aplicada apenas ao grupo de tratamento</a:t>
            </a:r>
          </a:p>
        </p:txBody>
      </p:sp>
      <p:sp>
        <p:nvSpPr>
          <p:cNvPr id="4198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BD0956-A5F0-41F0-9B90-A3AB974B973D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44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Passos de avaliação Aleatorizada</a:t>
            </a:r>
          </a:p>
        </p:txBody>
      </p:sp>
      <p:sp>
        <p:nvSpPr>
          <p:cNvPr id="43011" name="Espaço Reservado para Conteúdo 2"/>
          <p:cNvSpPr>
            <a:spLocks noGrp="1"/>
          </p:cNvSpPr>
          <p:nvPr>
            <p:ph idx="1"/>
          </p:nvPr>
        </p:nvSpPr>
        <p:spPr>
          <a:xfrm>
            <a:off x="250825" y="1876425"/>
            <a:ext cx="8785225" cy="39290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pt-BR" sz="2800">
                <a:latin typeface="Tw Cen MT"/>
              </a:rPr>
              <a:t>5. Resultados são medidos para cada participante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pt-BR" sz="2800">
                <a:latin typeface="Tw Cen MT"/>
              </a:rPr>
              <a:t>6. A diferença das médias dos dois grupos, se for estatisticamente significativa, indica que houve efeito da política e corresponde ao ATE, que nesse caso será igual ao ATT e ATNT</a:t>
            </a:r>
          </a:p>
          <a:p>
            <a:r>
              <a:rPr lang="en-US" altLang="pt-BR" sz="2800">
                <a:latin typeface="Tw Cen MT"/>
              </a:rPr>
              <a:t>A razão pela qual aleatorização garante estimativa não viesada é porque todas as características, mesmo as não observáveis, serão distribuídas igualmente nos grupos.</a:t>
            </a:r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13BEE7-E583-4BFB-8D84-B3DB1D7B3F35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45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Passos de avaliação Aleatorizada</a:t>
            </a:r>
          </a:p>
        </p:txBody>
      </p:sp>
      <p:sp>
        <p:nvSpPr>
          <p:cNvPr id="44035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773238"/>
            <a:ext cx="8291512" cy="3929062"/>
          </a:xfrm>
        </p:spPr>
        <p:txBody>
          <a:bodyPr/>
          <a:lstStyle/>
          <a:p>
            <a:r>
              <a:rPr lang="en-US" altLang="pt-BR" sz="2800">
                <a:latin typeface="Tw Cen MT"/>
              </a:rPr>
              <a:t>Ou seja, o contra-factual, nesse caso, é representado pelos indivíduos que foram sorteados para ficar no grupo de controle, que em função do sorteio, são idênticos em observáveis e não observáveis, </a:t>
            </a:r>
            <a:r>
              <a:rPr lang="en-US" altLang="pt-BR" sz="2800" i="1">
                <a:latin typeface="Tw Cen MT"/>
              </a:rPr>
              <a:t>em média, na população.</a:t>
            </a:r>
          </a:p>
          <a:p>
            <a:r>
              <a:rPr lang="en-US" altLang="pt-BR" sz="2800">
                <a:latin typeface="Tw Cen MT"/>
              </a:rPr>
              <a:t>Note que a primeira aleatorização (passo 1) tenta assegurar </a:t>
            </a:r>
            <a:r>
              <a:rPr lang="en-US" altLang="pt-BR" sz="2800" b="1">
                <a:latin typeface="Tw Cen MT"/>
              </a:rPr>
              <a:t>validade externa</a:t>
            </a:r>
            <a:r>
              <a:rPr lang="en-US" altLang="pt-BR" sz="2800">
                <a:latin typeface="Tw Cen MT"/>
              </a:rPr>
              <a:t>, enquanto a segunda (passo 2) tenta assegurar </a:t>
            </a:r>
            <a:r>
              <a:rPr lang="en-US" altLang="pt-BR" sz="2800" b="1">
                <a:latin typeface="Tw Cen MT"/>
              </a:rPr>
              <a:t>validade interna.</a:t>
            </a:r>
            <a:endParaRPr lang="en-US" altLang="pt-BR" sz="2800">
              <a:latin typeface="Tw Cen MT"/>
            </a:endParaRPr>
          </a:p>
        </p:txBody>
      </p:sp>
      <p:sp>
        <p:nvSpPr>
          <p:cNvPr id="4403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D311DA-4D06-4A8D-ABF9-1E7ECEBDC99E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46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Nível da </a:t>
            </a:r>
            <a:r>
              <a:rPr lang="pt-BR" dirty="0" err="1"/>
              <a:t>Aleatorização</a:t>
            </a:r>
            <a:endParaRPr lang="pt-BR" dirty="0"/>
          </a:p>
        </p:txBody>
      </p:sp>
      <p:sp>
        <p:nvSpPr>
          <p:cNvPr id="45059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928813"/>
            <a:ext cx="8291512" cy="3929062"/>
          </a:xfrm>
        </p:spPr>
        <p:txBody>
          <a:bodyPr/>
          <a:lstStyle/>
          <a:p>
            <a:r>
              <a:rPr lang="en-US" altLang="pt-BR">
                <a:latin typeface="Tw Cen MT"/>
              </a:rPr>
              <a:t>Uma escolha importante é em qual nível se dará a aleatorização: indivíduo, família, cidade, etc. </a:t>
            </a:r>
          </a:p>
          <a:p>
            <a:r>
              <a:rPr lang="en-US" altLang="pt-BR">
                <a:latin typeface="Tw Cen MT"/>
              </a:rPr>
              <a:t>Para algumas intervenções não há muita escolha, mas para outras a escolha não é tão clara.</a:t>
            </a:r>
            <a:endParaRPr lang="pt-BR" altLang="pt-BR">
              <a:latin typeface="Tw Cen MT"/>
            </a:endParaRPr>
          </a:p>
        </p:txBody>
      </p:sp>
      <p:sp>
        <p:nvSpPr>
          <p:cNvPr id="4506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5AB8B6-EFCE-478A-B6B7-96278513F834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47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Diferentes escolhas</a:t>
            </a:r>
          </a:p>
        </p:txBody>
      </p:sp>
      <p:sp>
        <p:nvSpPr>
          <p:cNvPr id="46083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928813"/>
            <a:ext cx="8640762" cy="3929062"/>
          </a:xfrm>
        </p:spPr>
        <p:txBody>
          <a:bodyPr/>
          <a:lstStyle/>
          <a:p>
            <a:r>
              <a:rPr lang="en-US" altLang="pt-BR">
                <a:latin typeface="Tw Cen MT"/>
              </a:rPr>
              <a:t>Por exemplo, programa de desverminação:</a:t>
            </a:r>
          </a:p>
          <a:p>
            <a:r>
              <a:rPr lang="en-US" altLang="pt-BR">
                <a:latin typeface="Tw Cen MT"/>
              </a:rPr>
              <a:t>Dickson and Garner (2000) avaliam programa feito em nível individual dentro das escolas;</a:t>
            </a:r>
          </a:p>
          <a:p>
            <a:r>
              <a:rPr lang="en-US" altLang="pt-BR">
                <a:latin typeface="Tw Cen MT"/>
              </a:rPr>
              <a:t>Miguel and Kremer (2004) olham efeito de programa semelhante via phase-in no nivel da escola.</a:t>
            </a:r>
          </a:p>
        </p:txBody>
      </p:sp>
      <p:sp>
        <p:nvSpPr>
          <p:cNvPr id="4608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F85070-CDFC-46A7-B2D1-ABD05B491715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48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88" y="854075"/>
            <a:ext cx="8229600" cy="8461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BR" sz="3600" dirty="0"/>
              <a:t>Fatores a serem considerados para a escolha do nível da </a:t>
            </a:r>
            <a:r>
              <a:rPr lang="pt-BR" sz="3600" dirty="0" err="1"/>
              <a:t>aleatorização</a:t>
            </a:r>
            <a:endParaRPr lang="pt-BR" sz="3600" dirty="0"/>
          </a:p>
        </p:txBody>
      </p:sp>
      <p:sp>
        <p:nvSpPr>
          <p:cNvPr id="47107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928813"/>
            <a:ext cx="8362950" cy="3929062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>
                <a:latin typeface="Tw Cen MT"/>
              </a:rPr>
              <a:t>Quanto maior o tamanho dos grupos que são randomizados, maior o tamanho da amostra total que precisa ser alcançado. 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altLang="pt-BR">
                <a:latin typeface="Tw Cen MT"/>
              </a:rPr>
              <a:t>O nível da aleatorização tem impacto grande no orçamento da avaliação, tornando a aleatorização em nível individual atrativa quando possível. </a:t>
            </a:r>
            <a:endParaRPr lang="pt-BR" altLang="pt-BR">
              <a:latin typeface="Tw Cen MT"/>
            </a:endParaRPr>
          </a:p>
        </p:txBody>
      </p:sp>
      <p:sp>
        <p:nvSpPr>
          <p:cNvPr id="4710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2BFB17-F319-49A4-A2C6-83E6F1310D28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49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846138"/>
          </a:xfrm>
        </p:spPr>
        <p:txBody>
          <a:bodyPr/>
          <a:lstStyle/>
          <a:p>
            <a:pPr>
              <a:defRPr/>
            </a:pPr>
            <a:r>
              <a:rPr lang="pt-BR" dirty="0"/>
              <a:t>Introdução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00213"/>
            <a:ext cx="9144000" cy="3929062"/>
          </a:xfrm>
        </p:spPr>
        <p:txBody>
          <a:bodyPr/>
          <a:lstStyle/>
          <a:p>
            <a:r>
              <a:rPr lang="en-US" altLang="pt-BR" sz="2800">
                <a:latin typeface="Tw Cen MT"/>
              </a:rPr>
              <a:t>Na bioestatística, análise experimental é vista como único meio crível de estabelecimento de causalidade (Imbens e Wooldridge, 2009).</a:t>
            </a:r>
          </a:p>
          <a:p>
            <a:pPr lvl="1"/>
            <a:r>
              <a:rPr lang="en-US" altLang="pt-BR" sz="2400">
                <a:latin typeface="Tw Cen MT"/>
              </a:rPr>
              <a:t>Ex: the US Food and Drug Administration requires evidence from randomized experiments in order to approve new drugs and medical procedures.</a:t>
            </a:r>
          </a:p>
          <a:p>
            <a:r>
              <a:rPr lang="en-US" altLang="pt-BR" sz="2800">
                <a:latin typeface="Tw Cen MT"/>
              </a:rPr>
              <a:t>Importante nessas análises: garantir que não haja interações entre participantes e não participantes para que se possa estabelecer relação de causalidade, o que é mais fácil em medicina do que em economia.</a:t>
            </a:r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8B5F29-1AF3-41B4-9CC6-FA616F2936B0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0825" y="836613"/>
            <a:ext cx="8229600" cy="84613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BR" sz="3600" dirty="0"/>
              <a:t>Fatores a serem considerados para a escolha do nível da </a:t>
            </a:r>
            <a:r>
              <a:rPr lang="pt-BR" sz="3600" dirty="0" err="1"/>
              <a:t>aleatorização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928813"/>
            <a:ext cx="8507412" cy="3929062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  <a:defRPr/>
            </a:pPr>
            <a:r>
              <a:rPr lang="en-US" dirty="0"/>
              <a:t>Spillovers do </a:t>
            </a:r>
            <a:r>
              <a:rPr lang="en-US" dirty="0" err="1"/>
              <a:t>grupo</a:t>
            </a:r>
            <a:r>
              <a:rPr lang="en-US" dirty="0"/>
              <a:t> de </a:t>
            </a:r>
            <a:r>
              <a:rPr lang="en-US" dirty="0" err="1"/>
              <a:t>tratamento</a:t>
            </a:r>
            <a:r>
              <a:rPr lang="en-US" dirty="0"/>
              <a:t> para o de </a:t>
            </a:r>
            <a:r>
              <a:rPr lang="en-US" dirty="0" err="1"/>
              <a:t>controle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viesar</a:t>
            </a:r>
            <a:r>
              <a:rPr lang="en-US" dirty="0"/>
              <a:t> a </a:t>
            </a:r>
            <a:r>
              <a:rPr lang="en-US" dirty="0" err="1"/>
              <a:t>estimação</a:t>
            </a:r>
            <a:r>
              <a:rPr lang="en-US" dirty="0"/>
              <a:t> do </a:t>
            </a:r>
            <a:r>
              <a:rPr lang="en-US" dirty="0" err="1"/>
              <a:t>efeito</a:t>
            </a:r>
            <a:r>
              <a:rPr lang="en-US" dirty="0"/>
              <a:t> do </a:t>
            </a:r>
            <a:r>
              <a:rPr lang="en-US" dirty="0" err="1"/>
              <a:t>tratamento</a:t>
            </a: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/>
              <a:t>Nesses </a:t>
            </a:r>
            <a:r>
              <a:rPr lang="en-US" dirty="0" err="1"/>
              <a:t>casos</a:t>
            </a:r>
            <a:r>
              <a:rPr lang="en-US" dirty="0"/>
              <a:t>, </a:t>
            </a:r>
            <a:r>
              <a:rPr lang="en-US" dirty="0" err="1"/>
              <a:t>aleatorização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ocorrer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nível</a:t>
            </a:r>
            <a:r>
              <a:rPr lang="en-US" dirty="0"/>
              <a:t> que evite </a:t>
            </a:r>
            <a:r>
              <a:rPr lang="en-US" dirty="0" err="1"/>
              <a:t>esses</a:t>
            </a:r>
            <a:r>
              <a:rPr lang="en-US" dirty="0"/>
              <a:t> </a:t>
            </a:r>
            <a:r>
              <a:rPr lang="en-US" dirty="0" err="1"/>
              <a:t>efeitos</a:t>
            </a:r>
            <a:r>
              <a:rPr lang="en-US" dirty="0"/>
              <a:t>.</a:t>
            </a:r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B101ED-78D9-4C8D-A3E4-C397C821E49E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50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8461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BR" sz="3600" dirty="0"/>
              <a:t>Fatores a serem considerados para a escolha do nível da </a:t>
            </a:r>
            <a:r>
              <a:rPr lang="pt-BR" sz="3600" dirty="0" err="1"/>
              <a:t>aleatorização</a:t>
            </a:r>
            <a:endParaRPr lang="pt-BR" sz="3600" dirty="0"/>
          </a:p>
        </p:txBody>
      </p:sp>
      <p:sp>
        <p:nvSpPr>
          <p:cNvPr id="49155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928813"/>
            <a:ext cx="8507412" cy="3929062"/>
          </a:xfrm>
        </p:spPr>
        <p:txBody>
          <a:bodyPr/>
          <a:lstStyle/>
          <a:p>
            <a:r>
              <a:rPr lang="en-US" altLang="pt-BR" sz="2800">
                <a:latin typeface="Tw Cen MT"/>
              </a:rPr>
              <a:t>Miguel and Kremer (2004) acharam efeitos muito maiores do que trabalhos anteriores qu aleatorizaram em nível do indivíduo. </a:t>
            </a:r>
          </a:p>
          <a:p>
            <a:r>
              <a:rPr lang="en-US" altLang="pt-BR" sz="2800">
                <a:latin typeface="Tw Cen MT"/>
              </a:rPr>
              <a:t>Argumentam que como a infestação espalha facilmente entre crianças, o grupo de controle também se beneficious do tratamento, reduzindo a distância entre controle e tratamento.</a:t>
            </a:r>
          </a:p>
        </p:txBody>
      </p:sp>
      <p:sp>
        <p:nvSpPr>
          <p:cNvPr id="4915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B2F0BD-46AC-4EC2-B0C4-7617501F0898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51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54075"/>
            <a:ext cx="8229600" cy="8461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BR" sz="3600" dirty="0"/>
              <a:t>Fatores a serem considerados para a escolha do nível da </a:t>
            </a:r>
            <a:r>
              <a:rPr lang="pt-BR" sz="3600" dirty="0" err="1"/>
              <a:t>aleatorização</a:t>
            </a:r>
            <a:endParaRPr lang="pt-BR" sz="3600" dirty="0"/>
          </a:p>
        </p:txBody>
      </p:sp>
      <p:sp>
        <p:nvSpPr>
          <p:cNvPr id="50179" name="Espaço Reservado para Conteúdo 2"/>
          <p:cNvSpPr>
            <a:spLocks noGrp="1"/>
          </p:cNvSpPr>
          <p:nvPr>
            <p:ph idx="1"/>
          </p:nvPr>
        </p:nvSpPr>
        <p:spPr>
          <a:xfrm>
            <a:off x="539750" y="1928813"/>
            <a:ext cx="8147050" cy="3929062"/>
          </a:xfrm>
        </p:spPr>
        <p:txBody>
          <a:bodyPr/>
          <a:lstStyle/>
          <a:p>
            <a:r>
              <a:rPr lang="en-US" altLang="pt-BR">
                <a:latin typeface="Tw Cen MT"/>
              </a:rPr>
              <a:t>Uma outra externalidade que pode ocorrer é que os indivíduos </a:t>
            </a:r>
            <a:r>
              <a:rPr lang="en-US" altLang="pt-BR">
                <a:solidFill>
                  <a:srgbClr val="FF0000"/>
                </a:solidFill>
                <a:latin typeface="Tw Cen MT"/>
              </a:rPr>
              <a:t>ino grupo de controle mudam comportamento antecipando que serão tratados no futuro</a:t>
            </a:r>
            <a:r>
              <a:rPr lang="en-US" altLang="pt-BR">
                <a:latin typeface="Tw Cen MT"/>
              </a:rPr>
              <a:t>.</a:t>
            </a:r>
          </a:p>
          <a:p>
            <a:r>
              <a:rPr lang="en-US" altLang="pt-BR">
                <a:latin typeface="Tw Cen MT"/>
              </a:rPr>
              <a:t>Pode ser mais fácil evitar isso se a aleatorização for ao nível de município ao invés de indivíduos.</a:t>
            </a:r>
          </a:p>
        </p:txBody>
      </p:sp>
      <p:sp>
        <p:nvSpPr>
          <p:cNvPr id="5018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ED47E0-FB79-471A-A124-0B9456D4701A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52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928813"/>
            <a:ext cx="8362950" cy="3929062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dirty="0" err="1"/>
              <a:t>Aleatorização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nível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agregado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fácil</a:t>
            </a:r>
            <a:r>
              <a:rPr lang="en-US" dirty="0"/>
              <a:t> de </a:t>
            </a:r>
            <a:r>
              <a:rPr lang="en-US" dirty="0" err="1"/>
              <a:t>implementar</a:t>
            </a:r>
            <a:r>
              <a:rPr lang="en-US" dirty="0"/>
              <a:t>, </a:t>
            </a:r>
            <a:r>
              <a:rPr lang="en-US" dirty="0" err="1"/>
              <a:t>mesmo</a:t>
            </a:r>
            <a:r>
              <a:rPr lang="en-US" dirty="0"/>
              <a:t> que </a:t>
            </a:r>
            <a:r>
              <a:rPr lang="en-US" dirty="0" err="1"/>
              <a:t>requeira</a:t>
            </a:r>
            <a:r>
              <a:rPr lang="en-US" dirty="0"/>
              <a:t> </a:t>
            </a:r>
            <a:r>
              <a:rPr lang="en-US" dirty="0" err="1"/>
              <a:t>amostras</a:t>
            </a:r>
            <a:r>
              <a:rPr lang="en-US" dirty="0"/>
              <a:t> </a:t>
            </a:r>
            <a:r>
              <a:rPr lang="en-US" dirty="0" err="1"/>
              <a:t>maiores</a:t>
            </a:r>
            <a:r>
              <a:rPr lang="en-US" dirty="0"/>
              <a:t>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Ex: </a:t>
            </a:r>
            <a:r>
              <a:rPr lang="en-US" dirty="0" err="1"/>
              <a:t>Programa</a:t>
            </a:r>
            <a:r>
              <a:rPr lang="en-US" dirty="0"/>
              <a:t> é um </a:t>
            </a:r>
            <a:r>
              <a:rPr lang="en-US" dirty="0" err="1"/>
              <a:t>curso</a:t>
            </a:r>
            <a:r>
              <a:rPr lang="en-US" dirty="0"/>
              <a:t> de </a:t>
            </a:r>
            <a:r>
              <a:rPr lang="en-US" dirty="0" err="1"/>
              <a:t>formação</a:t>
            </a:r>
            <a:r>
              <a:rPr lang="en-US" dirty="0"/>
              <a:t>. Se a </a:t>
            </a:r>
            <a:r>
              <a:rPr lang="en-US" dirty="0" err="1"/>
              <a:t>randomização</a:t>
            </a:r>
            <a:r>
              <a:rPr lang="en-US" dirty="0"/>
              <a:t> for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nível</a:t>
            </a:r>
            <a:r>
              <a:rPr lang="en-US" dirty="0"/>
              <a:t> da </a:t>
            </a:r>
            <a:r>
              <a:rPr lang="en-US" dirty="0" err="1"/>
              <a:t>cidade</a:t>
            </a:r>
            <a:r>
              <a:rPr lang="en-US" dirty="0"/>
              <a:t>, </a:t>
            </a:r>
            <a:r>
              <a:rPr lang="en-US" dirty="0" err="1"/>
              <a:t>todos</a:t>
            </a:r>
            <a:r>
              <a:rPr lang="en-US" dirty="0"/>
              <a:t> da </a:t>
            </a:r>
            <a:r>
              <a:rPr lang="en-US" dirty="0" err="1"/>
              <a:t>cidade</a:t>
            </a:r>
            <a:r>
              <a:rPr lang="en-US" dirty="0"/>
              <a:t> </a:t>
            </a:r>
            <a:r>
              <a:rPr lang="en-US" dirty="0" err="1"/>
              <a:t>fazem</a:t>
            </a:r>
            <a:r>
              <a:rPr lang="en-US" dirty="0"/>
              <a:t> o </a:t>
            </a:r>
            <a:r>
              <a:rPr lang="en-US" dirty="0" err="1"/>
              <a:t>curso</a:t>
            </a:r>
            <a:r>
              <a:rPr lang="en-US" dirty="0"/>
              <a:t> junto e </a:t>
            </a:r>
            <a:r>
              <a:rPr lang="en-US" dirty="0" err="1"/>
              <a:t>cai</a:t>
            </a:r>
            <a:r>
              <a:rPr lang="en-US" dirty="0"/>
              <a:t> pela </a:t>
            </a:r>
            <a:r>
              <a:rPr lang="en-US" dirty="0" err="1"/>
              <a:t>metade</a:t>
            </a:r>
            <a:r>
              <a:rPr lang="en-US" dirty="0"/>
              <a:t> o </a:t>
            </a: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lugares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que </a:t>
            </a:r>
            <a:r>
              <a:rPr lang="en-US" dirty="0" err="1"/>
              <a:t>dou</a:t>
            </a:r>
            <a:r>
              <a:rPr lang="en-US" dirty="0"/>
              <a:t> o </a:t>
            </a:r>
            <a:r>
              <a:rPr lang="en-US" dirty="0" err="1"/>
              <a:t>curso</a:t>
            </a:r>
            <a:r>
              <a:rPr lang="en-US" dirty="0"/>
              <a:t>. </a:t>
            </a:r>
            <a:endParaRPr lang="pt-BR" dirty="0"/>
          </a:p>
        </p:txBody>
      </p:sp>
      <p:sp>
        <p:nvSpPr>
          <p:cNvPr id="51203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BF90A3-ECD2-42BB-A092-55A58CF334DC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53</a:t>
            </a:fld>
            <a:endParaRPr lang="pt-BR" altLang="pt-BR" sz="1200">
              <a:solidFill>
                <a:schemeClr val="bg1"/>
              </a:solidFill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0825" y="836613"/>
            <a:ext cx="8229600" cy="84613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BR" sz="3600" dirty="0"/>
              <a:t>Fatores a serem considerados para a escolha do nível da </a:t>
            </a:r>
            <a:r>
              <a:rPr lang="pt-BR" sz="3600" dirty="0" err="1"/>
              <a:t>aleatorização</a:t>
            </a:r>
            <a:endParaRPr lang="pt-BR" sz="36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Definindo o tratamento</a:t>
            </a:r>
          </a:p>
        </p:txBody>
      </p:sp>
      <p:sp>
        <p:nvSpPr>
          <p:cNvPr id="52227" name="Espaço Reservado para Conteúdo 2"/>
          <p:cNvSpPr>
            <a:spLocks noGrp="1"/>
          </p:cNvSpPr>
          <p:nvPr>
            <p:ph idx="1"/>
          </p:nvPr>
        </p:nvSpPr>
        <p:spPr>
          <a:xfrm>
            <a:off x="107950" y="1928813"/>
            <a:ext cx="8928100" cy="3929062"/>
          </a:xfrm>
        </p:spPr>
        <p:txBody>
          <a:bodyPr/>
          <a:lstStyle/>
          <a:p>
            <a:r>
              <a:rPr lang="en-US" altLang="pt-BR" sz="2800">
                <a:latin typeface="Tw Cen MT"/>
              </a:rPr>
              <a:t>Parece óbvio, mas não é!</a:t>
            </a:r>
          </a:p>
          <a:p>
            <a:r>
              <a:rPr lang="en-US" altLang="pt-BR" sz="2800">
                <a:latin typeface="Tw Cen MT"/>
              </a:rPr>
              <a:t>Você pode oferecer um tratamento, mas nem todos os alocados ao grupo de tratamento aceitarem o mesmo</a:t>
            </a:r>
          </a:p>
          <a:p>
            <a:r>
              <a:rPr lang="en-US" altLang="pt-BR" sz="2800">
                <a:latin typeface="Tw Cen MT"/>
              </a:rPr>
              <a:t>Nesse caso, você está estimando o impacto causal da oferta do tratamento (</a:t>
            </a:r>
            <a:r>
              <a:rPr lang="en-US" altLang="pt-BR" sz="2800" i="1">
                <a:latin typeface="Tw Cen MT"/>
              </a:rPr>
              <a:t>intention to treat </a:t>
            </a:r>
            <a:r>
              <a:rPr lang="en-US" altLang="pt-BR" sz="2800">
                <a:latin typeface="Tw Cen MT"/>
              </a:rPr>
              <a:t>– ITT)</a:t>
            </a:r>
          </a:p>
          <a:p>
            <a:pPr lvl="1"/>
            <a:r>
              <a:rPr lang="en-US" altLang="pt-BR" sz="2400">
                <a:latin typeface="Tw Cen MT"/>
              </a:rPr>
              <a:t>Contorna o problema de no-show e atrito</a:t>
            </a:r>
          </a:p>
        </p:txBody>
      </p:sp>
      <p:sp>
        <p:nvSpPr>
          <p:cNvPr id="5222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EA057-0605-4B08-AC6A-8E4DE97E2A46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54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Definindo o tratamento</a:t>
            </a:r>
          </a:p>
        </p:txBody>
      </p:sp>
      <p:sp>
        <p:nvSpPr>
          <p:cNvPr id="53251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928813"/>
            <a:ext cx="8569325" cy="3929062"/>
          </a:xfrm>
        </p:spPr>
        <p:txBody>
          <a:bodyPr/>
          <a:lstStyle/>
          <a:p>
            <a:r>
              <a:rPr lang="en-US" altLang="pt-BR" sz="2800">
                <a:latin typeface="Tw Cen MT"/>
              </a:rPr>
              <a:t>Mas posso estar interessado no efeito de participar de todo o tratamento  </a:t>
            </a:r>
            <a:r>
              <a:rPr lang="en-US" altLang="pt-BR" sz="2800">
                <a:latin typeface="Tw Cen MT"/>
                <a:sym typeface="Wingdings" panose="05000000000000000000" pitchFamily="2" charset="2"/>
              </a:rPr>
              <a:t> impacto efetivo</a:t>
            </a:r>
          </a:p>
          <a:p>
            <a:r>
              <a:rPr lang="en-US" altLang="pt-BR" sz="2800">
                <a:latin typeface="Tw Cen MT"/>
                <a:sym typeface="Wingdings" panose="05000000000000000000" pitchFamily="2" charset="2"/>
              </a:rPr>
              <a:t>Problemas:</a:t>
            </a:r>
          </a:p>
          <a:p>
            <a:pPr lvl="1"/>
            <a:r>
              <a:rPr lang="en-US" altLang="pt-BR" sz="2400">
                <a:latin typeface="Tw Cen MT"/>
                <a:sym typeface="Wingdings" panose="05000000000000000000" pitchFamily="2" charset="2"/>
              </a:rPr>
              <a:t>No-show</a:t>
            </a:r>
          </a:p>
          <a:p>
            <a:pPr lvl="1"/>
            <a:r>
              <a:rPr lang="en-US" altLang="pt-BR" sz="2400">
                <a:latin typeface="Tw Cen MT"/>
                <a:sym typeface="Wingdings" panose="05000000000000000000" pitchFamily="2" charset="2"/>
              </a:rPr>
              <a:t>Atrito</a:t>
            </a:r>
          </a:p>
          <a:p>
            <a:pPr lvl="1"/>
            <a:r>
              <a:rPr lang="en-US" altLang="pt-BR" sz="2400">
                <a:latin typeface="Tw Cen MT"/>
                <a:sym typeface="Wingdings" panose="05000000000000000000" pitchFamily="2" charset="2"/>
              </a:rPr>
              <a:t>Impacto com relação a que? A 2</a:t>
            </a:r>
            <a:r>
              <a:rPr lang="en-US" altLang="pt-BR" sz="2400" baseline="30000">
                <a:latin typeface="Tw Cen MT"/>
                <a:sym typeface="Wingdings" panose="05000000000000000000" pitchFamily="2" charset="2"/>
              </a:rPr>
              <a:t>a</a:t>
            </a:r>
            <a:r>
              <a:rPr lang="en-US" altLang="pt-BR" sz="2400">
                <a:latin typeface="Tw Cen MT"/>
                <a:sym typeface="Wingdings" panose="05000000000000000000" pitchFamily="2" charset="2"/>
              </a:rPr>
              <a:t> melhor opção?</a:t>
            </a:r>
          </a:p>
          <a:p>
            <a:pPr lvl="1"/>
            <a:r>
              <a:rPr lang="en-US" altLang="pt-BR" sz="2400">
                <a:latin typeface="Tw Cen MT"/>
                <a:sym typeface="Wingdings" panose="05000000000000000000" pitchFamily="2" charset="2"/>
              </a:rPr>
              <a:t>Os que saíram ou não apareceram podem ser grupos de controle alternativos.  cautela</a:t>
            </a:r>
          </a:p>
        </p:txBody>
      </p:sp>
      <p:sp>
        <p:nvSpPr>
          <p:cNvPr id="5325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98A93A-C636-4CFF-8943-975C3047A45B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55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Ameaças a </a:t>
            </a:r>
            <a:r>
              <a:rPr lang="pt-BR" dirty="0" err="1"/>
              <a:t>aleatorização</a:t>
            </a:r>
            <a:endParaRPr lang="pt-BR" dirty="0"/>
          </a:p>
        </p:txBody>
      </p:sp>
      <p:sp>
        <p:nvSpPr>
          <p:cNvPr id="54275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928813"/>
            <a:ext cx="8291512" cy="3929062"/>
          </a:xfrm>
        </p:spPr>
        <p:txBody>
          <a:bodyPr/>
          <a:lstStyle/>
          <a:p>
            <a:r>
              <a:rPr lang="en-US" altLang="pt-BR" sz="2800">
                <a:latin typeface="Tw Cen MT"/>
              </a:rPr>
              <a:t>Contaminação</a:t>
            </a:r>
          </a:p>
          <a:p>
            <a:pPr lvl="1"/>
            <a:r>
              <a:rPr lang="en-US" altLang="pt-BR">
                <a:latin typeface="Tw Cen MT"/>
              </a:rPr>
              <a:t>Se pessoas no tratamento interagirem com as do grupo de controle, há contaminação do grupo de controle, mudando eventualmente os resultados desse grupo.</a:t>
            </a:r>
          </a:p>
          <a:p>
            <a:pPr lvl="1"/>
            <a:r>
              <a:rPr lang="en-US" altLang="pt-BR">
                <a:latin typeface="Tw Cen MT"/>
              </a:rPr>
              <a:t>Ex: visitas domiciliares de agente de saúde. Se converso com minha vizinha, repasso as orientações recebidas. </a:t>
            </a:r>
          </a:p>
        </p:txBody>
      </p:sp>
      <p:sp>
        <p:nvSpPr>
          <p:cNvPr id="5427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EA4D42-CF3B-47A2-9B4A-D2508F7822E0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56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Ameaças a </a:t>
            </a:r>
            <a:r>
              <a:rPr lang="pt-BR" dirty="0" err="1"/>
              <a:t>aleatorização</a:t>
            </a:r>
            <a:endParaRPr lang="pt-BR" dirty="0"/>
          </a:p>
        </p:txBody>
      </p:sp>
      <p:sp>
        <p:nvSpPr>
          <p:cNvPr id="55299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928813"/>
            <a:ext cx="8291512" cy="3929062"/>
          </a:xfrm>
        </p:spPr>
        <p:txBody>
          <a:bodyPr/>
          <a:lstStyle/>
          <a:p>
            <a:r>
              <a:rPr lang="en-US" altLang="pt-BR" sz="2800">
                <a:latin typeface="Tw Cen MT"/>
              </a:rPr>
              <a:t>Cross-over: se pessoas passam do grupo de controle ao grupo de tratamento e vice-versa</a:t>
            </a:r>
          </a:p>
          <a:p>
            <a:pPr lvl="1"/>
            <a:r>
              <a:rPr lang="en-US" altLang="pt-BR">
                <a:latin typeface="Tw Cen MT"/>
              </a:rPr>
              <a:t>Ex: tamanho de classe: de um ano para o outro, alguns dos alunos inicialmente alocados para classes pequenas vão para classes grandes e vice-versa. </a:t>
            </a:r>
          </a:p>
          <a:p>
            <a:pPr lvl="1"/>
            <a:r>
              <a:rPr lang="en-US" altLang="pt-BR">
                <a:latin typeface="Tw Cen MT"/>
              </a:rPr>
              <a:t>Ex: creches no Rio de Janeiro (PB), Liga Solidária. Solução: LATE</a:t>
            </a:r>
          </a:p>
        </p:txBody>
      </p:sp>
      <p:sp>
        <p:nvSpPr>
          <p:cNvPr id="553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9D3A89-0336-40FB-B723-DDD1C3F9EF99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57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Ameaças a </a:t>
            </a:r>
            <a:r>
              <a:rPr lang="pt-BR" dirty="0" err="1"/>
              <a:t>aleatorização</a:t>
            </a:r>
            <a:endParaRPr lang="pt-BR" dirty="0"/>
          </a:p>
        </p:txBody>
      </p:sp>
      <p:sp>
        <p:nvSpPr>
          <p:cNvPr id="56323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928813"/>
            <a:ext cx="8507412" cy="3929062"/>
          </a:xfrm>
        </p:spPr>
        <p:txBody>
          <a:bodyPr/>
          <a:lstStyle/>
          <a:p>
            <a:r>
              <a:rPr lang="en-US" altLang="pt-BR" sz="2800">
                <a:latin typeface="Tw Cen MT"/>
              </a:rPr>
              <a:t>Atrito</a:t>
            </a:r>
          </a:p>
          <a:p>
            <a:pPr lvl="1"/>
            <a:r>
              <a:rPr lang="en-US" altLang="pt-BR" sz="2400">
                <a:latin typeface="Tw Cen MT"/>
              </a:rPr>
              <a:t>Participantes que decidem abandonar o tratamento são diferentes daqueles que permanecem em características não observáveis que podem potencialmente afetar os resultados. </a:t>
            </a:r>
          </a:p>
          <a:p>
            <a:pPr lvl="1"/>
            <a:r>
              <a:rPr lang="en-US" altLang="pt-BR" sz="2400">
                <a:latin typeface="Tw Cen MT"/>
              </a:rPr>
              <a:t>Quanto maior o período de acompanhamento (follow-up), maior o tamanho do atrito.</a:t>
            </a:r>
          </a:p>
          <a:p>
            <a:pPr lvl="1"/>
            <a:r>
              <a:rPr lang="en-US" altLang="pt-BR" sz="2400">
                <a:latin typeface="Tw Cen MT"/>
              </a:rPr>
              <a:t>Pode afetar a validade externa, via diminuição do tamanho da amostra, e a validade interna (se a taxa de atrito for muito diferente nos grupos, é indício ruim)</a:t>
            </a:r>
          </a:p>
        </p:txBody>
      </p:sp>
      <p:sp>
        <p:nvSpPr>
          <p:cNvPr id="563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02E75C-DBD1-49F6-9874-7611C4D05149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58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Ameaças a </a:t>
            </a:r>
            <a:r>
              <a:rPr lang="pt-BR" dirty="0" err="1"/>
              <a:t>aleatorização</a:t>
            </a:r>
            <a:endParaRPr lang="pt-BR" dirty="0"/>
          </a:p>
        </p:txBody>
      </p:sp>
      <p:sp>
        <p:nvSpPr>
          <p:cNvPr id="57347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928813"/>
            <a:ext cx="8291512" cy="3929062"/>
          </a:xfrm>
        </p:spPr>
        <p:txBody>
          <a:bodyPr/>
          <a:lstStyle/>
          <a:p>
            <a:r>
              <a:rPr lang="en-US" altLang="pt-BR" sz="2800">
                <a:latin typeface="Tw Cen MT"/>
              </a:rPr>
              <a:t>Atrito</a:t>
            </a:r>
          </a:p>
          <a:p>
            <a:pPr lvl="1"/>
            <a:r>
              <a:rPr lang="en-US" altLang="pt-BR" sz="2400">
                <a:latin typeface="Tw Cen MT"/>
              </a:rPr>
              <a:t>mesmo que a taxa de atrito seja semelhante nos grupos, o padrão do atrito pode ser distinto</a:t>
            </a:r>
          </a:p>
          <a:p>
            <a:pPr lvl="1"/>
            <a:r>
              <a:rPr lang="en-US" altLang="pt-BR" sz="2400">
                <a:latin typeface="Tw Cen MT"/>
              </a:rPr>
              <a:t>se tiver feito uma linha de base antes do tratamento,  e as características médias dos que ficaram e saíram no tratamento e controle (4 grupos) for semelhante, sem problemas de validade interna.</a:t>
            </a:r>
          </a:p>
        </p:txBody>
      </p:sp>
      <p:sp>
        <p:nvSpPr>
          <p:cNvPr id="5734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F74EEF-D8E3-43A4-8148-D71D2F7B7A6F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59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Introdução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928813"/>
            <a:ext cx="8713787" cy="3929062"/>
          </a:xfrm>
        </p:spPr>
        <p:txBody>
          <a:bodyPr/>
          <a:lstStyle/>
          <a:p>
            <a:r>
              <a:rPr lang="pt-BR" altLang="pt-BR" sz="2800">
                <a:latin typeface="Tw Cen MT"/>
              </a:rPr>
              <a:t>Causalidade é estabelecida pois qualquer diferença sistemática entre grupos de tratamento e controle passa a ser resultado direto da intervenção.</a:t>
            </a:r>
          </a:p>
          <a:p>
            <a:r>
              <a:rPr lang="pt-BR" altLang="pt-BR" sz="2800">
                <a:latin typeface="Tw Cen MT"/>
              </a:rPr>
              <a:t>Assim, os possíveis vieses do estimador “naive” são eliminados.</a:t>
            </a:r>
          </a:p>
          <a:p>
            <a:r>
              <a:rPr lang="pt-BR" altLang="pt-BR" sz="2800">
                <a:latin typeface="Tw Cen MT"/>
              </a:rPr>
              <a:t>Apesar de simplificar a avaliação do efeito do programa, a implantação da aleatorização pode sofrer diversas dificuldades e há diversas escolhas a serem feitas.</a:t>
            </a:r>
          </a:p>
        </p:txBody>
      </p:sp>
      <p:sp>
        <p:nvSpPr>
          <p:cNvPr id="1126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5FAA5F-B613-42F6-9691-612DE2AFE021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Em suma</a:t>
            </a:r>
          </a:p>
        </p:txBody>
      </p:sp>
      <p:sp>
        <p:nvSpPr>
          <p:cNvPr id="58371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928813"/>
            <a:ext cx="8569325" cy="3929062"/>
          </a:xfrm>
        </p:spPr>
        <p:txBody>
          <a:bodyPr/>
          <a:lstStyle/>
          <a:p>
            <a:r>
              <a:rPr lang="en-US" altLang="pt-BR" sz="2800">
                <a:latin typeface="Tw Cen MT"/>
              </a:rPr>
              <a:t>Para a aleatorização ser válida, a análise precisa focar nos grupos inicialmente criados pela aleatorização. </a:t>
            </a:r>
          </a:p>
          <a:p>
            <a:r>
              <a:rPr lang="en-US" altLang="pt-BR" sz="2800">
                <a:latin typeface="Tw Cen MT"/>
              </a:rPr>
              <a:t>Devemos comparer todos os inicialmente alocados ao tratamento com todos inicialmente alocados para o grupo de controle, qualquer que tenha sido seu comportamento e status de tratamento ex-post.</a:t>
            </a:r>
          </a:p>
        </p:txBody>
      </p:sp>
      <p:sp>
        <p:nvSpPr>
          <p:cNvPr id="5837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01117E-5349-4966-A8D9-AF7821EEF67D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60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Ameaças a </a:t>
            </a:r>
            <a:r>
              <a:rPr lang="pt-BR" dirty="0" err="1"/>
              <a:t>aleatorização</a:t>
            </a:r>
            <a:endParaRPr lang="pt-BR" dirty="0"/>
          </a:p>
        </p:txBody>
      </p:sp>
      <p:sp>
        <p:nvSpPr>
          <p:cNvPr id="59395" name="Espaço Reservado para Conteúdo 2"/>
          <p:cNvSpPr>
            <a:spLocks noGrp="1"/>
          </p:cNvSpPr>
          <p:nvPr>
            <p:ph idx="1"/>
          </p:nvPr>
        </p:nvSpPr>
        <p:spPr>
          <a:xfrm>
            <a:off x="107950" y="1773238"/>
            <a:ext cx="9036050" cy="3929062"/>
          </a:xfrm>
        </p:spPr>
        <p:txBody>
          <a:bodyPr/>
          <a:lstStyle/>
          <a:p>
            <a:r>
              <a:rPr lang="en-US" altLang="pt-BR" sz="2800">
                <a:latin typeface="Tw Cen MT"/>
              </a:rPr>
              <a:t>Efeito Hawthorne e John Henry</a:t>
            </a:r>
          </a:p>
          <a:p>
            <a:pPr lvl="1"/>
            <a:r>
              <a:rPr lang="en-US" altLang="pt-BR" sz="2400">
                <a:latin typeface="Tw Cen MT"/>
              </a:rPr>
              <a:t>Implicitamente, assumimos que a participação no tratamento per se, não afeta o comportamento e resultados dos participantes</a:t>
            </a:r>
          </a:p>
          <a:p>
            <a:pPr lvl="1"/>
            <a:r>
              <a:rPr lang="en-US" altLang="pt-BR" sz="2400" u="sng">
                <a:latin typeface="Tw Cen MT"/>
              </a:rPr>
              <a:t>Hawthorne</a:t>
            </a:r>
            <a:r>
              <a:rPr lang="en-US" altLang="pt-BR" sz="2400">
                <a:latin typeface="Tw Cen MT"/>
              </a:rPr>
              <a:t>: mudança de comportamento dos participantes de um experimento pelo simples fato de serem objeto de estudo</a:t>
            </a:r>
          </a:p>
          <a:p>
            <a:pPr lvl="1"/>
            <a:r>
              <a:rPr lang="en-US" altLang="pt-BR" sz="2400" u="sng">
                <a:latin typeface="Tw Cen MT"/>
              </a:rPr>
              <a:t>John Henry</a:t>
            </a:r>
            <a:r>
              <a:rPr lang="en-US" altLang="pt-BR" sz="2400">
                <a:latin typeface="Tw Cen MT"/>
              </a:rPr>
              <a:t>: ocorre quando o grupo de controle  muda seu comportamento para “competir” com o do tratamento por estarem insatisfeitos de serem alocados ao grupo de controle.</a:t>
            </a:r>
          </a:p>
        </p:txBody>
      </p:sp>
      <p:sp>
        <p:nvSpPr>
          <p:cNvPr id="5939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9A7554-AC7C-4C17-B61C-F74D5FAA40B9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61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Ameaças a </a:t>
            </a:r>
            <a:r>
              <a:rPr lang="pt-BR" dirty="0" err="1"/>
              <a:t>aleatorização</a:t>
            </a:r>
            <a:endParaRPr lang="pt-BR" dirty="0"/>
          </a:p>
        </p:txBody>
      </p:sp>
      <p:sp>
        <p:nvSpPr>
          <p:cNvPr id="60419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928813"/>
            <a:ext cx="8291512" cy="3929062"/>
          </a:xfrm>
        </p:spPr>
        <p:txBody>
          <a:bodyPr/>
          <a:lstStyle/>
          <a:p>
            <a:r>
              <a:rPr lang="en-US" altLang="pt-BR" sz="2800">
                <a:latin typeface="Tw Cen MT"/>
              </a:rPr>
              <a:t>Efeito Hawthorne e John Henry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pt-BR" sz="2400">
                <a:latin typeface="Tw Cen MT"/>
              </a:rPr>
              <a:t>Ex: projeto STAR</a:t>
            </a:r>
          </a:p>
          <a:p>
            <a:pPr lvl="1"/>
            <a:r>
              <a:rPr lang="en-US" altLang="pt-BR" sz="2400">
                <a:latin typeface="Tw Cen MT"/>
              </a:rPr>
              <a:t>Professores sabem que estão sendo monitorados e podem ter feito maior esforço em decorrência disso</a:t>
            </a:r>
          </a:p>
          <a:p>
            <a:pPr lvl="1"/>
            <a:endParaRPr lang="en-US" altLang="pt-BR" sz="2400">
              <a:latin typeface="Tw Cen MT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pt-BR" sz="2400">
                <a:latin typeface="Tw Cen MT"/>
              </a:rPr>
              <a:t>Ex: projeto de voucher</a:t>
            </a:r>
          </a:p>
          <a:p>
            <a:pPr lvl="1"/>
            <a:r>
              <a:rPr lang="en-US" altLang="pt-BR" sz="2400">
                <a:latin typeface="Tw Cen MT"/>
              </a:rPr>
              <a:t>Alunos não contemplados podem se esforçar muito para melhorar seu desempenho e não depender do voucher para conseguir vaga em escola privada.</a:t>
            </a:r>
          </a:p>
        </p:txBody>
      </p:sp>
      <p:sp>
        <p:nvSpPr>
          <p:cNvPr id="6042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D78DC5-30AE-4446-9350-B15A7BBCD20D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62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Análise Experimental</a:t>
            </a:r>
          </a:p>
        </p:txBody>
      </p:sp>
      <p:sp>
        <p:nvSpPr>
          <p:cNvPr id="61443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928813"/>
            <a:ext cx="8291512" cy="3929062"/>
          </a:xfrm>
        </p:spPr>
        <p:txBody>
          <a:bodyPr/>
          <a:lstStyle/>
          <a:p>
            <a:r>
              <a:rPr lang="en-US" altLang="pt-BR" sz="2800">
                <a:latin typeface="Tw Cen MT"/>
              </a:rPr>
              <a:t>Pesquisa experimental em economia se origina da preocupação com a identificação confiável do efeito de programas em face a múltiplos e complexos canais de causalidade. </a:t>
            </a:r>
          </a:p>
          <a:p>
            <a:endParaRPr lang="en-US" altLang="pt-BR" sz="2800">
              <a:latin typeface="Tw Cen MT"/>
            </a:endParaRPr>
          </a:p>
          <a:p>
            <a:r>
              <a:rPr lang="en-US" altLang="pt-BR" sz="2800">
                <a:latin typeface="Tw Cen MT"/>
              </a:rPr>
              <a:t>Os experimentos possibilitam variar cada um dos fatores por vez e, portanto, fornecem estimativas com alta validade interna do efeito causal.</a:t>
            </a:r>
            <a:endParaRPr lang="pt-BR" altLang="pt-BR" sz="2800">
              <a:latin typeface="Tw Cen MT"/>
            </a:endParaRPr>
          </a:p>
        </p:txBody>
      </p:sp>
      <p:sp>
        <p:nvSpPr>
          <p:cNvPr id="6144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F731E9-AD9C-4961-B134-BFAC3CC14986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63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Cross-Cutting Designs</a:t>
            </a:r>
            <a:endParaRPr lang="pt-BR" dirty="0"/>
          </a:p>
        </p:txBody>
      </p:sp>
      <p:sp>
        <p:nvSpPr>
          <p:cNvPr id="62467" name="Espaço Reservado para Conteúdo 2"/>
          <p:cNvSpPr>
            <a:spLocks noGrp="1"/>
          </p:cNvSpPr>
          <p:nvPr>
            <p:ph idx="1"/>
          </p:nvPr>
        </p:nvSpPr>
        <p:spPr>
          <a:xfrm>
            <a:off x="0" y="1928813"/>
            <a:ext cx="8893175" cy="3929062"/>
          </a:xfrm>
        </p:spPr>
        <p:txBody>
          <a:bodyPr/>
          <a:lstStyle/>
          <a:p>
            <a:r>
              <a:rPr lang="en-US" altLang="pt-BR" sz="2800">
                <a:latin typeface="Tw Cen MT"/>
              </a:rPr>
              <a:t>Uma das inovações institucionais que levaram a crescimento do numero de avaliações aleatorizadas é o uso crescente de um desenho denominado </a:t>
            </a:r>
            <a:r>
              <a:rPr lang="en-US" altLang="pt-BR" sz="2800" b="1">
                <a:latin typeface="Tw Cen MT"/>
              </a:rPr>
              <a:t>cross-cutting </a:t>
            </a:r>
            <a:r>
              <a:rPr lang="en-US" altLang="pt-BR" sz="2800">
                <a:latin typeface="Tw Cen MT"/>
              </a:rPr>
              <a:t>(ou </a:t>
            </a:r>
            <a:r>
              <a:rPr lang="en-US" altLang="pt-BR" sz="2800" b="1">
                <a:latin typeface="Tw Cen MT"/>
              </a:rPr>
              <a:t>fatorial</a:t>
            </a:r>
            <a:r>
              <a:rPr lang="en-US" altLang="pt-BR" sz="2800">
                <a:latin typeface="Tw Cen MT"/>
              </a:rPr>
              <a:t>). </a:t>
            </a:r>
          </a:p>
          <a:p>
            <a:r>
              <a:rPr lang="en-US" altLang="pt-BR" sz="2800">
                <a:latin typeface="Tw Cen MT"/>
              </a:rPr>
              <a:t>No desenho </a:t>
            </a:r>
            <a:r>
              <a:rPr lang="en-US" altLang="pt-BR" sz="2800" b="1">
                <a:latin typeface="Tw Cen MT"/>
              </a:rPr>
              <a:t>cross-cutting </a:t>
            </a:r>
            <a:r>
              <a:rPr lang="en-US" altLang="pt-BR" sz="2800">
                <a:latin typeface="Tw Cen MT"/>
              </a:rPr>
              <a:t>diferentes tratamentos são testados simultaneamente com as aleatorizações sendo feitas de sorte que os tratamentos sejam ortogonais entre si.</a:t>
            </a:r>
            <a:endParaRPr lang="pt-BR" altLang="pt-BR" sz="2800">
              <a:latin typeface="Tw Cen MT"/>
            </a:endParaRPr>
          </a:p>
        </p:txBody>
      </p:sp>
      <p:sp>
        <p:nvSpPr>
          <p:cNvPr id="6246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D12702-C62E-46A0-B717-F4FDB7136C4F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64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Exemplo</a:t>
            </a:r>
          </a:p>
        </p:txBody>
      </p:sp>
      <p:sp>
        <p:nvSpPr>
          <p:cNvPr id="63491" name="Espaço Reservado para Conteúdo 2"/>
          <p:cNvSpPr>
            <a:spLocks noGrp="1"/>
          </p:cNvSpPr>
          <p:nvPr>
            <p:ph idx="1"/>
          </p:nvPr>
        </p:nvSpPr>
        <p:spPr>
          <a:xfrm>
            <a:off x="34925" y="1844675"/>
            <a:ext cx="8785225" cy="3929063"/>
          </a:xfrm>
        </p:spPr>
        <p:txBody>
          <a:bodyPr/>
          <a:lstStyle/>
          <a:p>
            <a:r>
              <a:rPr lang="en-US" altLang="pt-BR" sz="2800">
                <a:latin typeface="Tw Cen MT"/>
              </a:rPr>
              <a:t>Programa de desverminação (Miguel and Kremer 2004), que combina duas intervenções:  (1) comprimido de vermifugo; (2)  conselho para as crianças sobre habitos de higiene (lavar as mãos, etc).</a:t>
            </a:r>
          </a:p>
          <a:p>
            <a:r>
              <a:rPr lang="en-US" altLang="pt-BR" sz="2800">
                <a:latin typeface="Tw Cen MT"/>
              </a:rPr>
              <a:t>Não houve mudança de comportamente nas escolas de tratamento após a intervenção, o qeu sugere que o componente da intervenção que fez diferença foi o vermífugo mesmo. </a:t>
            </a:r>
            <a:endParaRPr lang="pt-BR" altLang="pt-BR" sz="2800">
              <a:latin typeface="Tw Cen MT"/>
            </a:endParaRPr>
          </a:p>
        </p:txBody>
      </p:sp>
      <p:sp>
        <p:nvSpPr>
          <p:cNvPr id="6349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38B1ED-F870-47F7-92DB-A6D3928D8EF1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65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ítulo 1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cap="none">
                <a:latin typeface="Tw Cen MT"/>
              </a:rPr>
              <a:t>Por que isso é importante?</a:t>
            </a:r>
          </a:p>
        </p:txBody>
      </p:sp>
      <p:sp>
        <p:nvSpPr>
          <p:cNvPr id="6451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50825" y="1876425"/>
            <a:ext cx="8424863" cy="3929063"/>
          </a:xfrm>
        </p:spPr>
        <p:txBody>
          <a:bodyPr/>
          <a:lstStyle/>
          <a:p>
            <a:r>
              <a:rPr lang="pt-BR" altLang="pt-BR">
                <a:latin typeface="Tw Cen MT"/>
              </a:rPr>
              <a:t>Estimativas de custo-efetividade mostram que para uma mesma melhoria educacional (correspondente ao aprendizado de 1 ano de escola), há programas custando entre $3.25 e $200 por criança. (J-PAL, 2005)</a:t>
            </a:r>
          </a:p>
          <a:p>
            <a:r>
              <a:rPr lang="pt-BR" altLang="pt-BR">
                <a:latin typeface="Tw Cen MT"/>
              </a:rPr>
              <a:t>A intuição pode não ajudar a descobrir qual o melhor tratamento.</a:t>
            </a:r>
          </a:p>
        </p:txBody>
      </p:sp>
      <p:sp>
        <p:nvSpPr>
          <p:cNvPr id="64516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16FDCAA-289F-40AA-8789-07A0390D26CE}" type="slidenum">
              <a:rPr lang="pt-BR" altLang="pt-BR" sz="1200" i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66</a:t>
            </a:fld>
            <a:endParaRPr lang="pt-BR" altLang="pt-BR" sz="1200" i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ítulo 1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cap="none">
                <a:latin typeface="Tw Cen MT"/>
              </a:rPr>
              <a:t>Motivação para Experimentos</a:t>
            </a:r>
          </a:p>
        </p:txBody>
      </p:sp>
      <p:sp>
        <p:nvSpPr>
          <p:cNvPr id="65539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50825" y="1628775"/>
            <a:ext cx="8424863" cy="3929063"/>
          </a:xfrm>
        </p:spPr>
        <p:txBody>
          <a:bodyPr/>
          <a:lstStyle/>
          <a:p>
            <a:r>
              <a:rPr lang="pt-BR" altLang="pt-BR">
                <a:latin typeface="Tw Cen MT"/>
              </a:rPr>
              <a:t>Primeiro, adoção de políticas efetivas exige realização de julgamentos acerca da eficácia de componentes individuais dos programas, sem fé excessiva em conhecimento a priori estabelecido. </a:t>
            </a:r>
          </a:p>
          <a:p>
            <a:r>
              <a:rPr lang="en-US" altLang="pt-BR">
                <a:latin typeface="Tw Cen MT"/>
              </a:rPr>
              <a:t>Segundo, porém, é difícil aprender sobre tais componentes individuais usando dados observacionais (não experimentais)</a:t>
            </a:r>
            <a:endParaRPr lang="pt-BR" altLang="pt-BR">
              <a:latin typeface="Tw Cen MT"/>
            </a:endParaRPr>
          </a:p>
        </p:txBody>
      </p:sp>
      <p:sp>
        <p:nvSpPr>
          <p:cNvPr id="65540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1E15550-3A69-4D1B-B858-2B94AF16119A}" type="slidenum">
              <a:rPr lang="pt-BR" altLang="pt-BR" sz="1200" i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67</a:t>
            </a:fld>
            <a:endParaRPr lang="pt-BR" altLang="pt-BR" sz="1200" i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250825" y="836613"/>
            <a:ext cx="8229600" cy="846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cap="none">
                <a:latin typeface="Tw Cen MT"/>
              </a:rPr>
              <a:t>Motivação para Experimentos</a:t>
            </a:r>
          </a:p>
        </p:txBody>
      </p:sp>
      <p:sp>
        <p:nvSpPr>
          <p:cNvPr id="6656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9144000" cy="3929062"/>
          </a:xfrm>
        </p:spPr>
        <p:txBody>
          <a:bodyPr/>
          <a:lstStyle/>
          <a:p>
            <a:pPr eaLnBrk="1" hangingPunct="1"/>
            <a:endParaRPr lang="pt-BR" altLang="pt-BR">
              <a:latin typeface="Tw Cen MT"/>
            </a:endParaRPr>
          </a:p>
          <a:p>
            <a:r>
              <a:rPr lang="en-US" altLang="pt-BR">
                <a:latin typeface="Tw Cen MT"/>
              </a:rPr>
              <a:t>Em educação, particularmente, essa dificuldade decorre do fato de que dados observacionais advem de sistemas escolares que adotaram determinado “modelo”,  que consiste em mais de um insumo. </a:t>
            </a:r>
          </a:p>
          <a:p>
            <a:r>
              <a:rPr lang="en-US" altLang="pt-BR">
                <a:latin typeface="Tw Cen MT"/>
              </a:rPr>
              <a:t>A variação observada nos insumos escolares decorre de tentativas de mudar o modelo , o que em geral, envolve realizar várias mudanças simultâneas.</a:t>
            </a:r>
            <a:endParaRPr lang="pt-BR" altLang="pt-BR">
              <a:latin typeface="Tw Cen MT"/>
            </a:endParaRPr>
          </a:p>
        </p:txBody>
      </p:sp>
      <p:sp>
        <p:nvSpPr>
          <p:cNvPr id="66564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B849DD1-1DD2-4A20-966E-5DFA194CBA7C}" type="slidenum">
              <a:rPr lang="pt-BR" altLang="pt-BR" sz="1200" i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68</a:t>
            </a:fld>
            <a:endParaRPr lang="pt-BR" altLang="pt-BR" sz="1200" i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ítulo 1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cap="none">
                <a:latin typeface="Tw Cen MT"/>
              </a:rPr>
              <a:t>Exemplo</a:t>
            </a:r>
          </a:p>
        </p:txBody>
      </p:sp>
      <p:sp>
        <p:nvSpPr>
          <p:cNvPr id="67587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50825" y="1916113"/>
            <a:ext cx="8137525" cy="3209925"/>
          </a:xfrm>
        </p:spPr>
        <p:txBody>
          <a:bodyPr/>
          <a:lstStyle/>
          <a:p>
            <a:pPr eaLnBrk="1" hangingPunct="1"/>
            <a:r>
              <a:rPr lang="pt-BR" altLang="pt-BR">
                <a:latin typeface="Tw Cen MT"/>
              </a:rPr>
              <a:t>Bônus ES  </a:t>
            </a:r>
            <a:r>
              <a:rPr lang="pt-BR" altLang="pt-BR">
                <a:latin typeface="Tw Cen MT"/>
                <a:sym typeface="Wingdings" panose="05000000000000000000" pitchFamily="2" charset="2"/>
              </a:rPr>
              <a:t> muda bônus e currículo junto, muda critério de seleção de diretores.</a:t>
            </a:r>
          </a:p>
          <a:p>
            <a:pPr eaLnBrk="1" hangingPunct="1"/>
            <a:endParaRPr lang="pt-BR" altLang="pt-BR">
              <a:latin typeface="Tw Cen MT"/>
              <a:sym typeface="Wingdings" panose="05000000000000000000" pitchFamily="2" charset="2"/>
            </a:endParaRPr>
          </a:p>
          <a:p>
            <a:pPr eaLnBrk="1" hangingPunct="1"/>
            <a:r>
              <a:rPr lang="en-US" altLang="pt-BR">
                <a:latin typeface="Tw Cen MT"/>
                <a:sym typeface="Wingdings" panose="05000000000000000000" pitchFamily="2" charset="2"/>
              </a:rPr>
              <a:t>Portanto, dados observacionais não permitem enxergar o efeito de variação dos componentes individuais das políticas.</a:t>
            </a:r>
            <a:endParaRPr lang="pt-BR" altLang="pt-BR">
              <a:latin typeface="Tw Cen MT"/>
              <a:sym typeface="Wingdings" panose="05000000000000000000" pitchFamily="2" charset="2"/>
            </a:endParaRPr>
          </a:p>
        </p:txBody>
      </p:sp>
      <p:sp>
        <p:nvSpPr>
          <p:cNvPr id="67588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FEB7611-5DDC-4996-B3B5-F90A2114BA5F}" type="slidenum">
              <a:rPr lang="pt-BR" altLang="pt-BR" sz="1200" i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69</a:t>
            </a:fld>
            <a:endParaRPr lang="pt-BR" altLang="pt-BR" sz="1200" i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Aleatorização</a:t>
            </a:r>
            <a:r>
              <a:rPr lang="pt-BR" dirty="0"/>
              <a:t> - Questões</a:t>
            </a:r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876425"/>
            <a:ext cx="8713787" cy="3929063"/>
          </a:xfrm>
        </p:spPr>
        <p:txBody>
          <a:bodyPr/>
          <a:lstStyle/>
          <a:p>
            <a:r>
              <a:rPr lang="pt-BR" altLang="pt-BR" sz="2800">
                <a:latin typeface="Tw Cen MT"/>
              </a:rPr>
              <a:t>Quem deve fazer a aleatorização (governo, ONG)?</a:t>
            </a:r>
          </a:p>
          <a:p>
            <a:r>
              <a:rPr lang="pt-BR" altLang="pt-BR" sz="2800">
                <a:latin typeface="Tw Cen MT"/>
              </a:rPr>
              <a:t>Como aleatorizar sem criar problemas éticos e políticos? </a:t>
            </a:r>
          </a:p>
          <a:p>
            <a:r>
              <a:rPr lang="pt-BR" altLang="pt-BR" sz="2800">
                <a:latin typeface="Tw Cen MT"/>
              </a:rPr>
              <a:t>Como determinar o tamanho amostral mínimo para que se possa rejeitar a hipótese nula que não há efeito?</a:t>
            </a:r>
          </a:p>
          <a:p>
            <a:r>
              <a:rPr lang="pt-BR" altLang="pt-BR" sz="2800">
                <a:latin typeface="Tw Cen MT"/>
              </a:rPr>
              <a:t>Em que nível aleatorizar (cidades, bairros, indivíduos)?</a:t>
            </a:r>
          </a:p>
          <a:p>
            <a:r>
              <a:rPr lang="pt-BR" altLang="pt-BR" sz="2800">
                <a:latin typeface="Tw Cen MT"/>
              </a:rPr>
              <a:t>Deve-se estratificar? Quando coletar dados? </a:t>
            </a:r>
          </a:p>
        </p:txBody>
      </p:sp>
      <p:sp>
        <p:nvSpPr>
          <p:cNvPr id="1229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3BCAFA-E3DA-4420-B091-B785BFB7A318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457200" y="836613"/>
            <a:ext cx="8229600" cy="846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cap="none">
                <a:latin typeface="Tw Cen MT"/>
              </a:rPr>
              <a:t>Implicação</a:t>
            </a:r>
          </a:p>
        </p:txBody>
      </p:sp>
      <p:sp>
        <p:nvSpPr>
          <p:cNvPr id="68611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50825" y="1803400"/>
            <a:ext cx="8569325" cy="3929063"/>
          </a:xfrm>
        </p:spPr>
        <p:txBody>
          <a:bodyPr/>
          <a:lstStyle/>
          <a:p>
            <a:pPr eaLnBrk="1" hangingPunct="1"/>
            <a:r>
              <a:rPr lang="pt-BR" altLang="pt-BR">
                <a:latin typeface="Tw Cen MT"/>
              </a:rPr>
              <a:t>Assim, dado o alto custo fixo de realização de experimento...</a:t>
            </a:r>
          </a:p>
          <a:p>
            <a:pPr eaLnBrk="1" hangingPunct="1"/>
            <a:r>
              <a:rPr lang="pt-BR" altLang="pt-BR">
                <a:latin typeface="Tw Cen MT"/>
              </a:rPr>
              <a:t>Vale a pena a realização de experimentos múltiplos que testem variações do programa, mesmo quando você não está interessado no efeito da interação de programas (Miguel Kremer, 2004).</a:t>
            </a:r>
          </a:p>
        </p:txBody>
      </p:sp>
      <p:sp>
        <p:nvSpPr>
          <p:cNvPr id="68612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CA4BE77-11A8-4BC3-8741-86838D630DD4}" type="slidenum">
              <a:rPr lang="pt-BR" altLang="pt-BR" sz="1200" i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70</a:t>
            </a:fld>
            <a:endParaRPr lang="pt-BR" altLang="pt-BR" sz="1200" i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9388" y="854075"/>
            <a:ext cx="8713787" cy="8461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BR" sz="3600" dirty="0"/>
              <a:t>Exemplo: servir para testar múltiplas hipóteses</a:t>
            </a:r>
          </a:p>
        </p:txBody>
      </p:sp>
      <p:sp>
        <p:nvSpPr>
          <p:cNvPr id="69635" name="Espaço Reservado para Conteúdo 4"/>
          <p:cNvSpPr>
            <a:spLocks noGrp="1"/>
          </p:cNvSpPr>
          <p:nvPr>
            <p:ph idx="1"/>
          </p:nvPr>
        </p:nvSpPr>
        <p:spPr>
          <a:xfrm>
            <a:off x="107950" y="1928813"/>
            <a:ext cx="8785225" cy="3929062"/>
          </a:xfrm>
        </p:spPr>
        <p:txBody>
          <a:bodyPr/>
          <a:lstStyle/>
          <a:p>
            <a:r>
              <a:rPr lang="en-US" altLang="pt-BR">
                <a:latin typeface="Tw Cen MT"/>
              </a:rPr>
              <a:t>…, com pequeno aumento de custo, pois o principal custo da aleatorização consiste em realizer o baseline e medir as variáveis de resultado.</a:t>
            </a:r>
          </a:p>
          <a:p>
            <a:r>
              <a:rPr lang="en-US" altLang="pt-BR">
                <a:latin typeface="Tw Cen MT"/>
              </a:rPr>
              <a:t>Nesse caso, o tamanho da amostra total precisa somente ser grande o suficiente para que haja poder suficiente para identificar o efeito da intervenção de menor efeito. </a:t>
            </a:r>
            <a:endParaRPr lang="pt-BR" altLang="pt-BR">
              <a:latin typeface="Tw Cen MT"/>
            </a:endParaRPr>
          </a:p>
        </p:txBody>
      </p:sp>
      <p:sp>
        <p:nvSpPr>
          <p:cNvPr id="69636" name="Espaço Reservado para Número de Slide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30D275-34E3-42E3-A880-FA56B9A8739F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71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" y="1000125"/>
            <a:ext cx="8785225" cy="8461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800" dirty="0"/>
              <a:t>Banerjee, </a:t>
            </a:r>
            <a:r>
              <a:rPr lang="en-US" sz="3800" dirty="0" err="1"/>
              <a:t>Duflo</a:t>
            </a:r>
            <a:r>
              <a:rPr lang="en-US" sz="3800" dirty="0"/>
              <a:t>, Cole, and Linden (2007)</a:t>
            </a:r>
            <a:endParaRPr lang="pt-BR" sz="3800" dirty="0"/>
          </a:p>
        </p:txBody>
      </p:sp>
      <p:sp>
        <p:nvSpPr>
          <p:cNvPr id="70659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928813"/>
            <a:ext cx="8291512" cy="3929062"/>
          </a:xfrm>
        </p:spPr>
        <p:txBody>
          <a:bodyPr/>
          <a:lstStyle/>
          <a:p>
            <a:r>
              <a:rPr lang="en-US" altLang="pt-BR">
                <a:latin typeface="Tw Cen MT"/>
              </a:rPr>
              <a:t>Testaram em uma mesma amostra (escolas municipais em Vadodara, India) o efeito de aulas de recuperação e de ‘Computer Assisted Learning’ sobre desempenho escolar. </a:t>
            </a:r>
          </a:p>
          <a:p>
            <a:r>
              <a:rPr lang="en-US" altLang="pt-BR">
                <a:latin typeface="Tw Cen MT"/>
              </a:rPr>
              <a:t>Metade das escolas recebeu ‘remedial education program’ e a outra metade recebeu “computer assisted learning”.</a:t>
            </a:r>
          </a:p>
          <a:p>
            <a:endParaRPr lang="pt-BR" altLang="pt-BR">
              <a:latin typeface="Tw Cen MT"/>
            </a:endParaRPr>
          </a:p>
          <a:p>
            <a:endParaRPr lang="pt-BR" altLang="pt-BR">
              <a:latin typeface="Tw Cen MT"/>
            </a:endParaRPr>
          </a:p>
        </p:txBody>
      </p:sp>
      <p:sp>
        <p:nvSpPr>
          <p:cNvPr id="7066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FE60D3-B598-41D9-83C7-A8B70CCE46F0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72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aixaDeTexto 1"/>
          <p:cNvSpPr txBox="1">
            <a:spLocks noChangeArrowheads="1"/>
          </p:cNvSpPr>
          <p:nvPr/>
        </p:nvSpPr>
        <p:spPr bwMode="auto">
          <a:xfrm>
            <a:off x="468313" y="2133600"/>
            <a:ext cx="8135937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4400" dirty="0">
                <a:ea typeface="+mj-ea"/>
                <a:cs typeface="+mj-cs"/>
              </a:rPr>
              <a:t>Experimentos como processos dinâmicos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ítulo 1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cap="none">
                <a:latin typeface="Tw Cen MT"/>
              </a:rPr>
              <a:t>Processo Dinâmico</a:t>
            </a:r>
          </a:p>
        </p:txBody>
      </p:sp>
      <p:sp>
        <p:nvSpPr>
          <p:cNvPr id="72707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50825" y="1628775"/>
            <a:ext cx="8785225" cy="3929063"/>
          </a:xfrm>
        </p:spPr>
        <p:txBody>
          <a:bodyPr/>
          <a:lstStyle/>
          <a:p>
            <a:pPr eaLnBrk="1" hangingPunct="1"/>
            <a:r>
              <a:rPr lang="pt-BR" altLang="pt-BR">
                <a:latin typeface="Tw Cen MT"/>
              </a:rPr>
              <a:t>Experimento deve ser processo dinâmico, onde primeiro se avalia o programa em linhas gerais.</a:t>
            </a:r>
          </a:p>
          <a:p>
            <a:pPr eaLnBrk="1" hangingPunct="1"/>
            <a:r>
              <a:rPr lang="pt-BR" altLang="pt-BR">
                <a:latin typeface="Tw Cen MT"/>
              </a:rPr>
              <a:t>Dadas as primeiras respostas, muitas vezes inesperadas, realiza-se uma segunda rodada de análise, para investigar que “partes” do programa funcionam melhor.</a:t>
            </a:r>
          </a:p>
        </p:txBody>
      </p:sp>
      <p:sp>
        <p:nvSpPr>
          <p:cNvPr id="72708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F03B8EF-1501-4C83-A8A6-939C44EC90F4}" type="slidenum">
              <a:rPr lang="pt-BR" altLang="pt-BR" sz="1200" i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74</a:t>
            </a:fld>
            <a:endParaRPr lang="pt-BR" altLang="pt-BR" sz="1200" i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179388" y="692150"/>
            <a:ext cx="8229600" cy="8461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pt-BR" altLang="pt-BR" cap="none"/>
              <a:t>Preocupações com Experimento</a:t>
            </a:r>
          </a:p>
        </p:txBody>
      </p:sp>
      <p:sp>
        <p:nvSpPr>
          <p:cNvPr id="73731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628775"/>
            <a:ext cx="9324975" cy="3929063"/>
          </a:xfrm>
        </p:spPr>
        <p:txBody>
          <a:bodyPr/>
          <a:lstStyle/>
          <a:p>
            <a:r>
              <a:rPr lang="pt-BR" altLang="pt-BR">
                <a:latin typeface="Tw Cen MT"/>
              </a:rPr>
              <a:t>Dependência do ambiente</a:t>
            </a:r>
          </a:p>
          <a:p>
            <a:pPr marL="357188" lvl="1" indent="-85725"/>
            <a:r>
              <a:rPr lang="pt-BR" altLang="pt-BR">
                <a:latin typeface="Tw Cen MT"/>
              </a:rPr>
              <a:t>Quão generalizáveis são os resultados?</a:t>
            </a:r>
          </a:p>
          <a:p>
            <a:pPr marL="357188" lvl="2" indent="-85725"/>
            <a:r>
              <a:rPr lang="pt-BR" altLang="pt-BR">
                <a:latin typeface="Tw Cen MT"/>
              </a:rPr>
              <a:t>Uniformes escolares no Kenia, Mexico e Noruega</a:t>
            </a:r>
          </a:p>
          <a:p>
            <a:pPr marL="357188" lvl="1" indent="-85725"/>
            <a:r>
              <a:rPr lang="pt-BR" altLang="pt-BR">
                <a:latin typeface="Tw Cen MT"/>
              </a:rPr>
              <a:t>Validade externa</a:t>
            </a:r>
          </a:p>
          <a:p>
            <a:pPr marL="357188" lvl="1" indent="-85725"/>
            <a:r>
              <a:rPr lang="pt-BR" altLang="pt-BR">
                <a:latin typeface="Tw Cen MT"/>
              </a:rPr>
              <a:t>ONGs e governos que aceitam ser parte de experimento são diferentes dos demais (Heckman, 92)</a:t>
            </a:r>
          </a:p>
          <a:p>
            <a:pPr marL="357188" lvl="1" indent="-85725"/>
            <a:r>
              <a:rPr lang="pt-BR" altLang="pt-BR">
                <a:latin typeface="Tw Cen MT"/>
              </a:rPr>
              <a:t>Necessidade de replicação em outros contextos. Ex: PROGRESA foi replicado em vários países </a:t>
            </a:r>
            <a:r>
              <a:rPr lang="en-US" altLang="pt-BR">
                <a:latin typeface="Tw Cen MT"/>
              </a:rPr>
              <a:t>(Colombia, Nicaragua, Equador e Honduras)</a:t>
            </a:r>
            <a:endParaRPr lang="pt-BR" altLang="pt-BR">
              <a:latin typeface="Tw Cen MT"/>
            </a:endParaRPr>
          </a:p>
        </p:txBody>
      </p:sp>
      <p:sp>
        <p:nvSpPr>
          <p:cNvPr id="73732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16B463A-FDB6-4FB6-9156-2A7B5226C61E}" type="slidenum">
              <a:rPr lang="pt-BR" altLang="pt-BR" sz="1200" i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75</a:t>
            </a:fld>
            <a:endParaRPr lang="pt-BR" altLang="pt-BR" sz="1200" i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/>
          <p:cNvSpPr>
            <a:spLocks noGrp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pt-BR" altLang="pt-BR" cap="none"/>
              <a:t>Preocupações com Experimento</a:t>
            </a:r>
          </a:p>
        </p:txBody>
      </p:sp>
      <p:sp>
        <p:nvSpPr>
          <p:cNvPr id="7475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50825" y="1628775"/>
            <a:ext cx="8893175" cy="3929063"/>
          </a:xfrm>
        </p:spPr>
        <p:txBody>
          <a:bodyPr/>
          <a:lstStyle/>
          <a:p>
            <a:endParaRPr lang="pt-BR" altLang="pt-BR">
              <a:latin typeface="Tw Cen MT"/>
            </a:endParaRPr>
          </a:p>
          <a:p>
            <a:r>
              <a:rPr lang="pt-BR" altLang="pt-BR">
                <a:latin typeface="Tw Cen MT"/>
              </a:rPr>
              <a:t>Efeito de Equilíbrio Geral</a:t>
            </a:r>
          </a:p>
          <a:p>
            <a:pPr lvl="1"/>
            <a:r>
              <a:rPr lang="pt-BR" altLang="pt-BR" sz="2600">
                <a:latin typeface="Tw Cen MT"/>
              </a:rPr>
              <a:t>Ex: Voucher escola privada. Se adota em todo país, efeito positivo pode desaparecer, pois satura a rede privada e reduz retorno a educação, via aumento de oferta</a:t>
            </a:r>
          </a:p>
        </p:txBody>
      </p:sp>
      <p:sp>
        <p:nvSpPr>
          <p:cNvPr id="74756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908E734-57C1-4340-9E2D-87877A392844}" type="slidenum">
              <a:rPr lang="pt-BR" altLang="pt-BR" sz="1200" i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76</a:t>
            </a:fld>
            <a:endParaRPr lang="pt-BR" altLang="pt-BR" sz="1200" i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179388" y="908050"/>
            <a:ext cx="8856662" cy="846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cap="none">
                <a:latin typeface="Tw Cen MT"/>
              </a:rPr>
              <a:t>Preocupações com Experimento</a:t>
            </a:r>
          </a:p>
        </p:txBody>
      </p:sp>
      <p:sp>
        <p:nvSpPr>
          <p:cNvPr id="75779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628775"/>
            <a:ext cx="9144000" cy="3929063"/>
          </a:xfrm>
        </p:spPr>
        <p:txBody>
          <a:bodyPr/>
          <a:lstStyle/>
          <a:p>
            <a:r>
              <a:rPr lang="pt-BR" altLang="pt-BR">
                <a:latin typeface="Tw Cen MT"/>
              </a:rPr>
              <a:t>Efeito de Equilíbrio Geral</a:t>
            </a:r>
          </a:p>
          <a:p>
            <a:pPr lvl="1"/>
            <a:r>
              <a:rPr lang="pt-BR" altLang="pt-BR">
                <a:latin typeface="Tw Cen MT"/>
              </a:rPr>
              <a:t> Saída: tentar estimar esse efeito de equilíbrio geral</a:t>
            </a:r>
          </a:p>
          <a:p>
            <a:pPr lvl="1"/>
            <a:r>
              <a:rPr lang="en-US" altLang="pt-BR">
                <a:latin typeface="Tw Cen MT"/>
              </a:rPr>
              <a:t>Kremer and Muralidharan estudam efeito de voucher com dupla aleatorização: tanto cidades como pessoas na cidade são aleatorizadas</a:t>
            </a:r>
          </a:p>
          <a:p>
            <a:pPr lvl="1"/>
            <a:r>
              <a:rPr lang="en-US" altLang="pt-BR">
                <a:latin typeface="Tw Cen MT"/>
              </a:rPr>
              <a:t>Comparando as estimativas dos 2 tratamentos, podem calcular efeito de eq. geral. </a:t>
            </a:r>
          </a:p>
          <a:p>
            <a:pPr lvl="1"/>
            <a:r>
              <a:rPr lang="en-US" altLang="pt-BR">
                <a:latin typeface="Tw Cen MT"/>
              </a:rPr>
              <a:t>Porém, pessoas podem se mudar de uma cidade para outra para procurar trabalho</a:t>
            </a:r>
            <a:endParaRPr lang="pt-BR" altLang="pt-BR">
              <a:latin typeface="Tw Cen MT"/>
            </a:endParaRPr>
          </a:p>
        </p:txBody>
      </p:sp>
      <p:sp>
        <p:nvSpPr>
          <p:cNvPr id="75780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7E15B5F-C8C4-4795-B4A5-1948C7DFE299}" type="slidenum">
              <a:rPr lang="pt-BR" altLang="pt-BR" sz="1200" i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77</a:t>
            </a:fld>
            <a:endParaRPr lang="pt-BR" altLang="pt-BR" sz="1200" i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179388" y="1000125"/>
            <a:ext cx="8785225" cy="846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cap="none">
                <a:latin typeface="Tw Cen MT"/>
              </a:rPr>
              <a:t>Heterogeneidade do efeito do tratamento</a:t>
            </a:r>
          </a:p>
        </p:txBody>
      </p:sp>
      <p:sp>
        <p:nvSpPr>
          <p:cNvPr id="7680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50825" y="1628775"/>
            <a:ext cx="8893175" cy="3929063"/>
          </a:xfrm>
        </p:spPr>
        <p:txBody>
          <a:bodyPr/>
          <a:lstStyle/>
          <a:p>
            <a:endParaRPr lang="pt-BR" altLang="pt-BR">
              <a:latin typeface="Tw Cen MT"/>
            </a:endParaRPr>
          </a:p>
          <a:p>
            <a:r>
              <a:rPr lang="pt-BR" altLang="pt-BR">
                <a:latin typeface="Tw Cen MT"/>
              </a:rPr>
              <a:t>Efeito médio do tratamento, único parâmetro que se extrai da aleatorização sem nenhuma hipótese adicional, pode não ser o parâmetro de interesse do gestor.</a:t>
            </a:r>
          </a:p>
        </p:txBody>
      </p:sp>
      <p:sp>
        <p:nvSpPr>
          <p:cNvPr id="76804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4142814-1AB1-45E2-A1D1-4939B6B7B00D}" type="slidenum">
              <a:rPr lang="pt-BR" altLang="pt-BR" sz="1200" i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78</a:t>
            </a:fld>
            <a:endParaRPr lang="pt-BR" altLang="pt-BR" sz="1200" i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457200" y="1000125"/>
            <a:ext cx="8507413" cy="8461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pt-BR" altLang="pt-BR" cap="none"/>
              <a:t>Convencendo o gestor a aleatorizar</a:t>
            </a:r>
          </a:p>
        </p:txBody>
      </p:sp>
      <p:sp>
        <p:nvSpPr>
          <p:cNvPr id="77827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50825" y="1628775"/>
            <a:ext cx="8893175" cy="3929063"/>
          </a:xfrm>
        </p:spPr>
        <p:txBody>
          <a:bodyPr/>
          <a:lstStyle/>
          <a:p>
            <a:endParaRPr lang="pt-BR" altLang="pt-BR">
              <a:latin typeface="Tw Cen MT"/>
            </a:endParaRPr>
          </a:p>
          <a:p>
            <a:r>
              <a:rPr lang="pt-BR" altLang="pt-BR">
                <a:latin typeface="Tw Cen MT"/>
              </a:rPr>
              <a:t>Aspecto ético da aleatorização</a:t>
            </a:r>
          </a:p>
          <a:p>
            <a:endParaRPr lang="pt-BR" altLang="pt-BR">
              <a:latin typeface="Tw Cen MT"/>
            </a:endParaRPr>
          </a:p>
          <a:p>
            <a:r>
              <a:rPr lang="pt-BR" altLang="pt-BR">
                <a:latin typeface="Tw Cen MT"/>
              </a:rPr>
              <a:t>Justiça (igualdade de oportunidades)</a:t>
            </a:r>
          </a:p>
          <a:p>
            <a:endParaRPr lang="pt-BR" altLang="pt-BR">
              <a:latin typeface="Tw Cen MT"/>
            </a:endParaRPr>
          </a:p>
          <a:p>
            <a:r>
              <a:rPr lang="pt-BR" altLang="pt-BR">
                <a:latin typeface="Tw Cen MT"/>
              </a:rPr>
              <a:t>Excesso de demanda (já vai excluir alguém, por algum critério)</a:t>
            </a:r>
          </a:p>
        </p:txBody>
      </p:sp>
      <p:sp>
        <p:nvSpPr>
          <p:cNvPr id="77828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0A1283-7063-4348-A661-31272F0B6116}" type="slidenum">
              <a:rPr lang="pt-BR" altLang="pt-BR" sz="1200" i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79</a:t>
            </a:fld>
            <a:endParaRPr lang="pt-BR" altLang="pt-BR" sz="1200" i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Progresa</a:t>
            </a:r>
            <a:r>
              <a:rPr lang="pt-BR" dirty="0"/>
              <a:t> (México)</a:t>
            </a:r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916113"/>
            <a:ext cx="8785225" cy="3929062"/>
          </a:xfrm>
        </p:spPr>
        <p:txBody>
          <a:bodyPr/>
          <a:lstStyle/>
          <a:p>
            <a:r>
              <a:rPr lang="en-US" altLang="pt-BR" sz="2800">
                <a:latin typeface="Tw Cen MT"/>
              </a:rPr>
              <a:t>É provavelmente o mais conhecido exemplo de uma avaliação randomizada conduzida pelo governo em países em desenvolvimento.</a:t>
            </a:r>
          </a:p>
          <a:p>
            <a:r>
              <a:rPr lang="en-US" altLang="pt-BR" sz="2800">
                <a:latin typeface="Tw Cen MT"/>
              </a:rPr>
              <a:t>Programa foi lançado em 1998. Como restrição oçamentária impossibilitava alcançar 50 mil potenciais comunidades de uma vez, a opção foi começar com programa piloto randomizado em 506 comunidades. </a:t>
            </a:r>
            <a:endParaRPr lang="pt-BR" altLang="pt-BR" sz="2800">
              <a:latin typeface="Tw Cen MT"/>
            </a:endParaRPr>
          </a:p>
        </p:txBody>
      </p:sp>
      <p:sp>
        <p:nvSpPr>
          <p:cNvPr id="1331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582D05-F5D3-49A6-8461-704405FDB2CA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ítulo 1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cap="none">
                <a:latin typeface="Tw Cen MT"/>
              </a:rPr>
              <a:t>Multiplicidade de desenhos</a:t>
            </a:r>
          </a:p>
        </p:txBody>
      </p:sp>
      <p:sp>
        <p:nvSpPr>
          <p:cNvPr id="78851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50825" y="1628775"/>
            <a:ext cx="8893175" cy="3929063"/>
          </a:xfrm>
        </p:spPr>
        <p:txBody>
          <a:bodyPr/>
          <a:lstStyle/>
          <a:p>
            <a:endParaRPr lang="pt-BR" altLang="pt-BR">
              <a:latin typeface="Tw Cen MT"/>
            </a:endParaRPr>
          </a:p>
          <a:p>
            <a:pPr lvl="1"/>
            <a:r>
              <a:rPr lang="pt-BR" altLang="pt-BR">
                <a:latin typeface="Tw Cen MT"/>
              </a:rPr>
              <a:t>Loteria com maior probabilidade para os mais vulneráveis</a:t>
            </a:r>
          </a:p>
          <a:p>
            <a:pPr lvl="1"/>
            <a:r>
              <a:rPr lang="pt-BR" altLang="pt-BR">
                <a:latin typeface="Tw Cen MT"/>
              </a:rPr>
              <a:t>Aleatorizar regiões</a:t>
            </a:r>
          </a:p>
          <a:p>
            <a:pPr lvl="1"/>
            <a:r>
              <a:rPr lang="pt-BR" altLang="pt-BR">
                <a:latin typeface="Tw Cen MT"/>
              </a:rPr>
              <a:t>Abrir inscrição e depois aleatorizar</a:t>
            </a:r>
          </a:p>
          <a:p>
            <a:pPr lvl="1"/>
            <a:r>
              <a:rPr lang="pt-BR" altLang="pt-BR">
                <a:latin typeface="Tw Cen MT"/>
              </a:rPr>
              <a:t>Futuros beneficiários como grupos de controle</a:t>
            </a:r>
          </a:p>
        </p:txBody>
      </p:sp>
      <p:sp>
        <p:nvSpPr>
          <p:cNvPr id="78852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9B5682A-D3D9-49B5-A6BE-03A58AA5E045}" type="slidenum">
              <a:rPr lang="pt-BR" altLang="pt-BR" sz="1200" i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80</a:t>
            </a:fld>
            <a:endParaRPr lang="pt-BR" altLang="pt-BR" sz="1200" i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ítulo 1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cap="none">
                <a:latin typeface="Tw Cen MT"/>
              </a:rPr>
              <a:t>Multiplicidade de desenhos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50825" y="1731963"/>
            <a:ext cx="8893175" cy="3929062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  <a:defRPr/>
            </a:pPr>
            <a:r>
              <a:rPr lang="pt-BR" sz="3200" dirty="0"/>
              <a:t>Emparelhar indivíduos em observáveis e </a:t>
            </a:r>
            <a:r>
              <a:rPr lang="pt-BR" sz="3200" dirty="0" err="1"/>
              <a:t>aleatorizar</a:t>
            </a:r>
            <a:r>
              <a:rPr lang="pt-BR" sz="3200" dirty="0"/>
              <a:t> quem recebe o tratamento</a:t>
            </a:r>
          </a:p>
          <a:p>
            <a:pPr lvl="1">
              <a:buFont typeface="Arial" charset="0"/>
              <a:buChar char="–"/>
              <a:defRPr/>
            </a:pPr>
            <a:r>
              <a:rPr lang="pt-BR" dirty="0"/>
              <a:t>Assegura balanceamento das variáveis</a:t>
            </a:r>
          </a:p>
          <a:p>
            <a:pPr lvl="1">
              <a:buFont typeface="Arial" charset="0"/>
              <a:buChar char="–"/>
              <a:defRPr/>
            </a:pPr>
            <a:r>
              <a:rPr lang="pt-BR" dirty="0"/>
              <a:t>Facilita a interpretação dos resultados</a:t>
            </a:r>
          </a:p>
          <a:p>
            <a:pPr lvl="1">
              <a:buFont typeface="Arial" charset="0"/>
              <a:buChar char="–"/>
              <a:defRPr/>
            </a:pPr>
            <a:r>
              <a:rPr lang="pt-BR" dirty="0"/>
              <a:t>Reduz risco de perda do desenho experimental (Ex: </a:t>
            </a:r>
            <a:r>
              <a:rPr lang="pt-BR" dirty="0" err="1"/>
              <a:t>Glewwe</a:t>
            </a:r>
            <a:r>
              <a:rPr lang="pt-BR" dirty="0"/>
              <a:t> – óculos para cidades chinesas)</a:t>
            </a:r>
          </a:p>
          <a:p>
            <a:pPr lvl="1">
              <a:buFont typeface="Arial" charset="0"/>
              <a:buChar char="–"/>
              <a:defRPr/>
            </a:pPr>
            <a:r>
              <a:rPr lang="pt-BR" dirty="0"/>
              <a:t>Aumenta precisão, pois permite estratificação amostral (</a:t>
            </a:r>
            <a:r>
              <a:rPr lang="pt-BR" dirty="0" err="1"/>
              <a:t>Imbens</a:t>
            </a:r>
            <a:r>
              <a:rPr lang="pt-BR" dirty="0"/>
              <a:t> et </a:t>
            </a:r>
            <a:r>
              <a:rPr lang="pt-BR" dirty="0" err="1"/>
              <a:t>al</a:t>
            </a:r>
            <a:r>
              <a:rPr lang="pt-BR" dirty="0"/>
              <a:t>,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Benefits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Stratification</a:t>
            </a:r>
            <a:r>
              <a:rPr lang="pt-BR" dirty="0"/>
              <a:t>, 2008)</a:t>
            </a:r>
          </a:p>
        </p:txBody>
      </p:sp>
      <p:sp>
        <p:nvSpPr>
          <p:cNvPr id="79876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A1B1797-1C30-45D1-B0A1-4BE3FC2A79B6}" type="slidenum">
              <a:rPr lang="pt-BR" altLang="pt-BR" sz="1200" i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81</a:t>
            </a:fld>
            <a:endParaRPr lang="pt-BR" altLang="pt-BR" sz="1200" i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ítulo 1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cap="none">
                <a:latin typeface="Tw Cen MT"/>
              </a:rPr>
              <a:t>Multiplicidade de desenhos</a:t>
            </a:r>
          </a:p>
        </p:txBody>
      </p:sp>
      <p:sp>
        <p:nvSpPr>
          <p:cNvPr id="80899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731963"/>
            <a:ext cx="9144000" cy="3929062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pt-BR" altLang="pt-BR" sz="3200">
                <a:latin typeface="Tw Cen MT"/>
              </a:rPr>
              <a:t>Ex Glewwe</a:t>
            </a:r>
          </a:p>
          <a:p>
            <a:r>
              <a:rPr lang="en-US" altLang="pt-BR" sz="2600">
                <a:latin typeface="Tw Cen MT"/>
              </a:rPr>
              <a:t>Em cada condado, cada cidade foi ranqueada de acordo com a renda per capita em 2003. A partir das duas primeiras cidades mais ricas, uma foi aleatoriamente selecionada para o tratamento e a outra para o controle; se repetiu essa análise para todos os pares subsequentes de cidades. </a:t>
            </a:r>
          </a:p>
          <a:p>
            <a:r>
              <a:rPr lang="en-US" altLang="pt-BR" sz="2600">
                <a:latin typeface="Tw Cen MT"/>
              </a:rPr>
              <a:t>Em cada cidade, todas as escolas primárias ou eram atribuídas ao grupo de tratamento ou ao grupo de controle.</a:t>
            </a:r>
            <a:endParaRPr lang="pt-BR" altLang="pt-BR" sz="2600">
              <a:latin typeface="Tw Cen MT"/>
            </a:endParaRPr>
          </a:p>
        </p:txBody>
      </p:sp>
      <p:sp>
        <p:nvSpPr>
          <p:cNvPr id="80900" name="Espaço Reservado para Número de Slide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95526D5-0402-4B21-A33F-16D2D5F0408B}" type="slidenum">
              <a:rPr lang="pt-BR" altLang="pt-BR" sz="1200" i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82</a:t>
            </a:fld>
            <a:endParaRPr lang="pt-BR" altLang="pt-BR" sz="1200" i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Progresa</a:t>
            </a:r>
            <a:r>
              <a:rPr lang="pt-BR" dirty="0"/>
              <a:t> (México)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>
          <a:xfrm>
            <a:off x="0" y="1773238"/>
            <a:ext cx="9144000" cy="4103687"/>
          </a:xfrm>
        </p:spPr>
        <p:txBody>
          <a:bodyPr/>
          <a:lstStyle/>
          <a:p>
            <a:r>
              <a:rPr lang="en-US" altLang="pt-BR" sz="2800">
                <a:latin typeface="Tw Cen MT"/>
              </a:rPr>
              <a:t>Metade das comunidades foi aleatoriamente selecionada para receber o programa;</a:t>
            </a:r>
          </a:p>
          <a:p>
            <a:r>
              <a:rPr lang="en-US" altLang="pt-BR" sz="2800">
                <a:latin typeface="Tw Cen MT"/>
              </a:rPr>
              <a:t>Dados de </a:t>
            </a:r>
            <a:r>
              <a:rPr lang="en-US" altLang="pt-BR" sz="2800" i="1">
                <a:latin typeface="Tw Cen MT"/>
              </a:rPr>
              <a:t>baseline </a:t>
            </a:r>
            <a:r>
              <a:rPr lang="en-US" altLang="pt-BR" sz="2800">
                <a:latin typeface="Tw Cen MT"/>
              </a:rPr>
              <a:t>e dados de </a:t>
            </a:r>
            <a:r>
              <a:rPr lang="en-US" altLang="pt-BR" sz="2800" i="1">
                <a:latin typeface="Tw Cen MT"/>
              </a:rPr>
              <a:t>follow-up</a:t>
            </a:r>
            <a:r>
              <a:rPr lang="en-US" altLang="pt-BR" sz="2800">
                <a:latin typeface="Tw Cen MT"/>
              </a:rPr>
              <a:t> foram coletados para as comunidades dos dois grupos.</a:t>
            </a:r>
          </a:p>
          <a:p>
            <a:r>
              <a:rPr lang="en-US" altLang="pt-BR" sz="2800">
                <a:latin typeface="Tw Cen MT"/>
              </a:rPr>
              <a:t>Diferentes pesquisadores tiveram acesso aos dados e vários papers foram escritos sobre o impacto do programa (p. ex. Behrman e Hoddinott (2005), impacto em nutrição infantil.) </a:t>
            </a:r>
          </a:p>
          <a:p>
            <a:r>
              <a:rPr lang="en-US" altLang="pt-BR" sz="2800">
                <a:latin typeface="Tw Cen MT"/>
              </a:rPr>
              <a:t>Programa foi efetivo em melhorar saúde e educação.</a:t>
            </a:r>
            <a:endParaRPr lang="pt-BR" altLang="pt-BR" sz="2800">
              <a:latin typeface="Tw Cen MT"/>
            </a:endParaRPr>
          </a:p>
        </p:txBody>
      </p:sp>
      <p:sp>
        <p:nvSpPr>
          <p:cNvPr id="1434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1"/>
                </a:solidFill>
                <a:latin typeface="Tw Cen M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Tw Cen MT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Tw Cen MT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Tw Cen MT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Tw Cen M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3F7401-BDC3-49E6-BAFA-809E547761B7}" type="slidenum">
              <a:rPr lang="pt-BR" altLang="pt-B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pt-BR" altLang="pt-BR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9957</TotalTime>
  <Words>4013</Words>
  <Application>Microsoft Office PowerPoint</Application>
  <PresentationFormat>Apresentação na tela (4:3)</PresentationFormat>
  <Paragraphs>410</Paragraphs>
  <Slides>82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82</vt:i4>
      </vt:variant>
    </vt:vector>
  </HeadingPairs>
  <TitlesOfParts>
    <vt:vector size="89" baseType="lpstr">
      <vt:lpstr>Arial</vt:lpstr>
      <vt:lpstr>Calibri</vt:lpstr>
      <vt:lpstr>Cambria</vt:lpstr>
      <vt:lpstr>Cambria Math</vt:lpstr>
      <vt:lpstr>Symbol</vt:lpstr>
      <vt:lpstr>Tw Cen MT</vt:lpstr>
      <vt:lpstr>Tema do Office</vt:lpstr>
      <vt:lpstr>Apresentação do PowerPoint</vt:lpstr>
      <vt:lpstr>Objetivo</vt:lpstr>
      <vt:lpstr>Bibliografia</vt:lpstr>
      <vt:lpstr>Bibliografia</vt:lpstr>
      <vt:lpstr>Introdução</vt:lpstr>
      <vt:lpstr>Introdução</vt:lpstr>
      <vt:lpstr>Aleatorização - Questões</vt:lpstr>
      <vt:lpstr>Progresa (México)</vt:lpstr>
      <vt:lpstr>Progresa (México)</vt:lpstr>
      <vt:lpstr>Oportunidades para aleatorização</vt:lpstr>
      <vt:lpstr>STEPS (2016)</vt:lpstr>
      <vt:lpstr>Oportunidades para aleatorização</vt:lpstr>
      <vt:lpstr>Exemplo: Liga Solidária (2015)</vt:lpstr>
      <vt:lpstr>Oportunidades para aleatorização</vt:lpstr>
      <vt:lpstr>Problemas </vt:lpstr>
      <vt:lpstr>Exemplo</vt:lpstr>
      <vt:lpstr>Problema do phase-in</vt:lpstr>
      <vt:lpstr>Problema do phase-in</vt:lpstr>
      <vt:lpstr>Aleatorização do encorajamento</vt:lpstr>
      <vt:lpstr>TAMANHO DA AMOSTRA NA ALEATORIZAÇÃO</vt:lpstr>
      <vt:lpstr>Erros tipo I e tipo II</vt:lpstr>
      <vt:lpstr>Erro tipo I e Erro tipo II</vt:lpstr>
      <vt:lpstr>Erro tipo I e Erro tipo II</vt:lpstr>
      <vt:lpstr>Poder</vt:lpstr>
      <vt:lpstr>Teste de hipóteses</vt:lpstr>
      <vt:lpstr>Teste de hipóteses</vt:lpstr>
      <vt:lpstr>Teste de hipóteses</vt:lpstr>
      <vt:lpstr>Poder do Teste</vt:lpstr>
      <vt:lpstr>Erro de tipo II e poder do teste </vt:lpstr>
      <vt:lpstr>Erro de tipo I </vt:lpstr>
      <vt:lpstr>Poder do Teste</vt:lpstr>
      <vt:lpstr>Efeito Mínimo Detectável (EMD)</vt:lpstr>
      <vt:lpstr>Efeito Mínimo Detectável (EMD)</vt:lpstr>
      <vt:lpstr>Efeito Mínimo Detectável (EMD)</vt:lpstr>
      <vt:lpstr>T não centrada</vt:lpstr>
      <vt:lpstr>T não centrada</vt:lpstr>
      <vt:lpstr>T não centrada</vt:lpstr>
      <vt:lpstr>T não centrada</vt:lpstr>
      <vt:lpstr>Duas abordagens:</vt:lpstr>
      <vt:lpstr>Abordagem da determinação do poder</vt:lpstr>
      <vt:lpstr>Abordagem do tamanho do efeito</vt:lpstr>
      <vt:lpstr>Inferência em pequenas amostras</vt:lpstr>
      <vt:lpstr>Inferência em pequenas amostras</vt:lpstr>
      <vt:lpstr>Passos de avaliação Aleatorizada</vt:lpstr>
      <vt:lpstr>Passos de avaliação Aleatorizada</vt:lpstr>
      <vt:lpstr>Passos de avaliação Aleatorizada</vt:lpstr>
      <vt:lpstr>Nível da Aleatorização</vt:lpstr>
      <vt:lpstr>Diferentes escolhas</vt:lpstr>
      <vt:lpstr>Fatores a serem considerados para a escolha do nível da aleatorização</vt:lpstr>
      <vt:lpstr>Fatores a serem considerados para a escolha do nível da aleatorização</vt:lpstr>
      <vt:lpstr>Fatores a serem considerados para a escolha do nível da aleatorização</vt:lpstr>
      <vt:lpstr>Fatores a serem considerados para a escolha do nível da aleatorização</vt:lpstr>
      <vt:lpstr>Fatores a serem considerados para a escolha do nível da aleatorização</vt:lpstr>
      <vt:lpstr>Definindo o tratamento</vt:lpstr>
      <vt:lpstr>Definindo o tratamento</vt:lpstr>
      <vt:lpstr>Ameaças a aleatorização</vt:lpstr>
      <vt:lpstr>Ameaças a aleatorização</vt:lpstr>
      <vt:lpstr>Ameaças a aleatorização</vt:lpstr>
      <vt:lpstr>Ameaças a aleatorização</vt:lpstr>
      <vt:lpstr>Em suma</vt:lpstr>
      <vt:lpstr>Ameaças a aleatorização</vt:lpstr>
      <vt:lpstr>Ameaças a aleatorização</vt:lpstr>
      <vt:lpstr>Análise Experimental</vt:lpstr>
      <vt:lpstr>Cross-Cutting Designs</vt:lpstr>
      <vt:lpstr>Exemplo</vt:lpstr>
      <vt:lpstr>Por que isso é importante?</vt:lpstr>
      <vt:lpstr>Motivação para Experimentos</vt:lpstr>
      <vt:lpstr>Motivação para Experimentos</vt:lpstr>
      <vt:lpstr>Exemplo</vt:lpstr>
      <vt:lpstr>Implicação</vt:lpstr>
      <vt:lpstr>Exemplo: servir para testar múltiplas hipóteses</vt:lpstr>
      <vt:lpstr>Banerjee, Duflo, Cole, and Linden (2007)</vt:lpstr>
      <vt:lpstr>Apresentação do PowerPoint</vt:lpstr>
      <vt:lpstr>Processo Dinâmico</vt:lpstr>
      <vt:lpstr>Preocupações com Experimento</vt:lpstr>
      <vt:lpstr>Preocupações com Experimento</vt:lpstr>
      <vt:lpstr>Preocupações com Experimento</vt:lpstr>
      <vt:lpstr>Heterogeneidade do efeito do tratamento</vt:lpstr>
      <vt:lpstr>Convencendo o gestor a aleatorizar</vt:lpstr>
      <vt:lpstr>Multiplicidade de desenhos</vt:lpstr>
      <vt:lpstr>Multiplicidade de desenhos</vt:lpstr>
      <vt:lpstr>Multiplicidade de desenhos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Luiz Guilherme Scorzafave</cp:lastModifiedBy>
  <cp:revision>321</cp:revision>
  <dcterms:created xsi:type="dcterms:W3CDTF">2009-09-02T12:55:20Z</dcterms:created>
  <dcterms:modified xsi:type="dcterms:W3CDTF">2019-09-18T20:56:11Z</dcterms:modified>
</cp:coreProperties>
</file>