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8" r:id="rId2"/>
    <p:sldId id="559" r:id="rId3"/>
    <p:sldId id="560" r:id="rId4"/>
    <p:sldId id="562" r:id="rId5"/>
    <p:sldId id="563" r:id="rId6"/>
    <p:sldId id="564" r:id="rId7"/>
    <p:sldId id="639" r:id="rId8"/>
    <p:sldId id="640" r:id="rId9"/>
    <p:sldId id="565" r:id="rId10"/>
    <p:sldId id="566" r:id="rId11"/>
    <p:sldId id="641" r:id="rId12"/>
    <p:sldId id="567" r:id="rId13"/>
    <p:sldId id="568" r:id="rId14"/>
    <p:sldId id="569" r:id="rId15"/>
    <p:sldId id="570" r:id="rId16"/>
    <p:sldId id="642" r:id="rId17"/>
    <p:sldId id="643" r:id="rId18"/>
    <p:sldId id="683" r:id="rId19"/>
    <p:sldId id="645" r:id="rId20"/>
    <p:sldId id="646" r:id="rId21"/>
    <p:sldId id="647" r:id="rId22"/>
    <p:sldId id="672" r:id="rId23"/>
    <p:sldId id="673" r:id="rId24"/>
    <p:sldId id="674" r:id="rId25"/>
    <p:sldId id="675" r:id="rId26"/>
    <p:sldId id="676" r:id="rId27"/>
    <p:sldId id="679" r:id="rId28"/>
    <p:sldId id="680" r:id="rId29"/>
    <p:sldId id="677" r:id="rId30"/>
    <p:sldId id="684" r:id="rId31"/>
    <p:sldId id="657" r:id="rId32"/>
    <p:sldId id="681" r:id="rId33"/>
    <p:sldId id="658" r:id="rId34"/>
    <p:sldId id="659" r:id="rId35"/>
    <p:sldId id="660" r:id="rId36"/>
    <p:sldId id="661" r:id="rId37"/>
    <p:sldId id="662" r:id="rId38"/>
    <p:sldId id="686" r:id="rId39"/>
    <p:sldId id="670" r:id="rId40"/>
    <p:sldId id="663" r:id="rId41"/>
    <p:sldId id="664" r:id="rId42"/>
    <p:sldId id="666" r:id="rId43"/>
    <p:sldId id="682" r:id="rId44"/>
    <p:sldId id="668" r:id="rId45"/>
    <p:sldId id="669" r:id="rId46"/>
    <p:sldId id="685" r:id="rId47"/>
    <p:sldId id="687" r:id="rId48"/>
    <p:sldId id="688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292D-6CDB-4522-AE8F-6A43E4AB187F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AE70A-E2C4-4F86-B7CE-DFDE851CC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51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CED953-598B-430B-AC3B-74044BB39315}" type="slidenum">
              <a:rPr lang="pt-BR" altLang="en-US" sz="1200" smtClean="0"/>
              <a:pPr/>
              <a:t>37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15635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CED953-598B-430B-AC3B-74044BB39315}" type="slidenum">
              <a:rPr lang="pt-BR" altLang="en-US" sz="1200" smtClean="0"/>
              <a:pPr/>
              <a:t>38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18856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33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3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36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F3108-E039-446F-A800-4637CB1666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380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32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22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47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29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6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91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02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22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5E38-2E91-417F-9A96-E22F110911D7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AA3F-AA4F-44EB-B8D4-0C6DC944B8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61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la.com.br/cgi-bin/aprenda_dicas.cgi?id=20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BR" altLang="en-US" sz="3600" b="1" dirty="0" smtClean="0">
                <a:solidFill>
                  <a:srgbClr val="FFFF00"/>
                </a:solidFill>
                <a:latin typeface="+mn-lt"/>
              </a:rPr>
              <a:t>Cultura do Pepino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0825" y="1844675"/>
            <a:ext cx="7772400" cy="4114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en-US" smtClean="0"/>
              <a:t>Divisão: Angiospermae</a:t>
            </a:r>
          </a:p>
          <a:p>
            <a:r>
              <a:rPr lang="pt-BR" altLang="en-US" smtClean="0"/>
              <a:t>Classe: Dicotyledoneae</a:t>
            </a:r>
          </a:p>
          <a:p>
            <a:r>
              <a:rPr lang="pt-BR" altLang="en-US" smtClean="0"/>
              <a:t>Família: Cucurbitaceae</a:t>
            </a:r>
          </a:p>
          <a:p>
            <a:r>
              <a:rPr lang="pt-BR" altLang="en-US" smtClean="0"/>
              <a:t>Gênero: </a:t>
            </a:r>
            <a:r>
              <a:rPr lang="pt-BR" altLang="en-US" i="1" smtClean="0"/>
              <a:t>Cucumis</a:t>
            </a:r>
          </a:p>
          <a:p>
            <a:r>
              <a:rPr lang="pt-BR" altLang="en-US" smtClean="0"/>
              <a:t>Espécie: </a:t>
            </a:r>
            <a:r>
              <a:rPr lang="pt-BR" altLang="en-US" i="1" smtClean="0"/>
              <a:t>Cucumis sativus</a:t>
            </a:r>
            <a:endParaRPr lang="pt-BR" altLang="en-US" i="1" dirty="0"/>
          </a:p>
        </p:txBody>
      </p:sp>
    </p:spTree>
    <p:extLst>
      <p:ext uri="{BB962C8B-B14F-4D97-AF65-F5344CB8AC3E}">
        <p14:creationId xmlns:p14="http://schemas.microsoft.com/office/powerpoint/2010/main" val="16251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Tipos varietais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8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6485389" cy="700277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pt-BR" altLang="en-US" sz="3200" b="1" dirty="0" smtClean="0">
                <a:solidFill>
                  <a:srgbClr val="FFFF00"/>
                </a:solidFill>
                <a:latin typeface="+mn-lt"/>
              </a:rPr>
              <a:t>Pepino para 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conserva</a:t>
            </a:r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1992313" y="4941888"/>
            <a:ext cx="40322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pt-BR" altLang="en-US" sz="4000"/>
          </a:p>
        </p:txBody>
      </p:sp>
      <p:pic>
        <p:nvPicPr>
          <p:cNvPr id="84994" name="Picture 2" descr="National Pickling Cucu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72" y="621673"/>
            <a:ext cx="2627502" cy="26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Boston Pickling Cucu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71" y="3505723"/>
            <a:ext cx="2668575" cy="26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38200" y="2030136"/>
            <a:ext cx="6485389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Cultivares com acúleos brancos ou escuros;</a:t>
            </a:r>
          </a:p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Os cultivares com acúleos brancos: desenvolvimentos mais lentos e são mais verdes e firmes que os de acúleos escuros;</a:t>
            </a:r>
          </a:p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Cultivares </a:t>
            </a:r>
            <a:r>
              <a:rPr lang="pt-BR" sz="2400" b="1" dirty="0" err="1" smtClean="0"/>
              <a:t>ginóicos</a:t>
            </a:r>
            <a:r>
              <a:rPr lang="pt-BR" sz="2400" b="1" dirty="0" smtClean="0"/>
              <a:t> e </a:t>
            </a:r>
            <a:r>
              <a:rPr lang="pt-BR" sz="2400" b="1" dirty="0" err="1" smtClean="0"/>
              <a:t>monóicos</a:t>
            </a:r>
            <a:r>
              <a:rPr lang="pt-BR" sz="2400" b="1" dirty="0" smtClean="0"/>
              <a:t>;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Ciclo de produção: 50-60 dias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2205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Tipo Aodai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3730" name="Picture 2" descr="&lt;?= $titulo ?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744" y="1154636"/>
            <a:ext cx="1905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638950" y="4194495"/>
            <a:ext cx="166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Isla</a:t>
            </a:r>
            <a:r>
              <a:rPr lang="pt-BR" dirty="0" smtClean="0"/>
              <a:t> sementes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484851" y="1744910"/>
            <a:ext cx="6769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Frutos verdes brilhantes;</a:t>
            </a:r>
          </a:p>
          <a:p>
            <a:endParaRPr lang="pt-BR" sz="2400" b="1" dirty="0" smtClean="0"/>
          </a:p>
          <a:p>
            <a:pPr algn="just"/>
            <a:r>
              <a:rPr lang="pt-BR" sz="2400" b="1" dirty="0" smtClean="0"/>
              <a:t>Relação comprimento/diâmetro: 4/1 (22 cm: 5cm);</a:t>
            </a:r>
          </a:p>
          <a:p>
            <a:endParaRPr lang="pt-BR" sz="2400" b="1" dirty="0"/>
          </a:p>
          <a:p>
            <a:r>
              <a:rPr lang="pt-BR" sz="2400" b="1" dirty="0" smtClean="0"/>
              <a:t>Cultivares </a:t>
            </a:r>
            <a:r>
              <a:rPr lang="pt-BR" sz="2400" b="1" dirty="0" err="1" smtClean="0"/>
              <a:t>ginóicos</a:t>
            </a:r>
            <a:r>
              <a:rPr lang="pt-BR" sz="2400" b="1" dirty="0" smtClean="0"/>
              <a:t> ou </a:t>
            </a:r>
            <a:r>
              <a:rPr lang="pt-BR" sz="2400" b="1" dirty="0" err="1" smtClean="0"/>
              <a:t>monóicos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274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Tipo caipira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8" descr="pepino_sa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11" y="4120511"/>
            <a:ext cx="2097612" cy="21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p_2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11" y="1385093"/>
            <a:ext cx="2022111" cy="24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3398" y="1543574"/>
            <a:ext cx="6870584" cy="3539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Frutos verdes-claros;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Relação C/D: 3/1 (15 cm de comprimento e 5 cm de diâmetro);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Tutorados ou rasteiro; 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Cultivares </a:t>
            </a:r>
            <a:r>
              <a:rPr lang="pt-BR" sz="2800" b="1" dirty="0" err="1" smtClean="0"/>
              <a:t>monóicos</a:t>
            </a:r>
            <a:r>
              <a:rPr lang="pt-BR" sz="2800" b="1" dirty="0" smtClean="0"/>
              <a:t> ou </a:t>
            </a:r>
            <a:r>
              <a:rPr lang="pt-BR" sz="2800" b="1" dirty="0" err="1" smtClean="0"/>
              <a:t>ginóicos</a:t>
            </a:r>
            <a:r>
              <a:rPr lang="pt-BR" sz="2800" b="1" dirty="0" smtClean="0"/>
              <a:t>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5704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Tipo japonês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7" descr="C:\Simone Backup\Meus documentos\Backup\Minhas Fotografias\pepino\fotografia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879" y="1216403"/>
            <a:ext cx="3617578" cy="27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Semente Pepino Japonês Gurin 1.000 Sementes Feltrin - R$ 249,90 em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768" y="4250409"/>
            <a:ext cx="3630881" cy="24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24125" y="1572333"/>
            <a:ext cx="5821959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Frutos verdes-escuros;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Relação C/D: 8/1 (*21-22 cm/2,5-3 cm);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Casca mais fina; 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Cultivares </a:t>
            </a:r>
            <a:r>
              <a:rPr lang="pt-BR" sz="2400" b="1" dirty="0" err="1" smtClean="0"/>
              <a:t>ginóicos</a:t>
            </a:r>
            <a:r>
              <a:rPr lang="pt-BR" sz="2400" b="1" dirty="0" smtClean="0"/>
              <a:t> partenocárpicos.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456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Tipo cokctail 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17" y="1435930"/>
            <a:ext cx="3174359" cy="238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58" y="3964876"/>
            <a:ext cx="2749564" cy="152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14401" y="1325461"/>
            <a:ext cx="6795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Frutos verdes uniformes;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Crocantes e mais doces;</a:t>
            </a:r>
          </a:p>
          <a:p>
            <a:endParaRPr lang="pt-BR" sz="2400" b="1" dirty="0"/>
          </a:p>
          <a:p>
            <a:r>
              <a:rPr lang="pt-BR" sz="2400" b="1" dirty="0" smtClean="0"/>
              <a:t>Relação C/D: 4/1 (8 cm/2 cm);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Podem ser utilizados para produção de picles;</a:t>
            </a:r>
          </a:p>
          <a:p>
            <a:endParaRPr lang="pt-BR" sz="2400" b="1" dirty="0"/>
          </a:p>
          <a:p>
            <a:r>
              <a:rPr lang="pt-BR" sz="2400" b="1" dirty="0" smtClean="0"/>
              <a:t>Cultivares </a:t>
            </a:r>
            <a:r>
              <a:rPr lang="pt-BR" sz="2400" b="1" dirty="0" err="1" smtClean="0"/>
              <a:t>ginóicos</a:t>
            </a:r>
            <a:r>
              <a:rPr lang="pt-BR" sz="2400" b="1" dirty="0" smtClean="0"/>
              <a:t> partenocárpicos;</a:t>
            </a:r>
          </a:p>
          <a:p>
            <a:endParaRPr lang="pt-BR" sz="2400" b="1" dirty="0"/>
          </a:p>
          <a:p>
            <a:r>
              <a:rPr lang="pt-BR" sz="2400" b="1" dirty="0" smtClean="0"/>
              <a:t>Para produção em ambiente protegido: plantas com internódios mais curtos e produção de frutos em pencas no mesmo cacho.</a:t>
            </a:r>
          </a:p>
        </p:txBody>
      </p:sp>
    </p:spTree>
    <p:extLst>
      <p:ext uri="{BB962C8B-B14F-4D97-AF65-F5344CB8AC3E}">
        <p14:creationId xmlns:p14="http://schemas.microsoft.com/office/powerpoint/2010/main" val="12787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"/>
          </a:xfrm>
          <a:solidFill>
            <a:srgbClr val="003300"/>
          </a:solidFill>
        </p:spPr>
        <p:txBody>
          <a:bodyPr/>
          <a:lstStyle/>
          <a:p>
            <a:r>
              <a:rPr lang="pt-BR" altLang="en-US" sz="2400" b="1" dirty="0">
                <a:solidFill>
                  <a:srgbClr val="FFFF00"/>
                </a:solidFill>
                <a:latin typeface="Verdana" panose="020B0604030504040204" pitchFamily="34" charset="0"/>
              </a:rPr>
              <a:t>Exigências </a:t>
            </a:r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climáticas da cultura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31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531306"/>
              </p:ext>
            </p:extLst>
          </p:nvPr>
        </p:nvGraphicFramePr>
        <p:xfrm>
          <a:off x="2090257" y="1066102"/>
          <a:ext cx="8011486" cy="5449913"/>
        </p:xfrm>
        <a:graphic>
          <a:graphicData uri="http://schemas.openxmlformats.org/drawingml/2006/table">
            <a:tbl>
              <a:tblPr/>
              <a:tblGrid>
                <a:gridCol w="5452844"/>
                <a:gridCol w="2558642"/>
              </a:tblGrid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Fases de desenvolvimento</a:t>
                      </a:r>
                      <a:endParaRPr kumimoji="0" lang="pt-PT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em </a:t>
                      </a:r>
                      <a:r>
                        <a:rPr kumimoji="0" lang="pt-B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25-30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de mudas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vegetativo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Floração e Frutificação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22-28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mensal)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18-24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mínima)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máxima)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kumimoji="0" lang="pt-PT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12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609600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Implantação da cultura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88" y="1458849"/>
            <a:ext cx="6973824" cy="5218176"/>
          </a:xfrm>
          <a:prstGeom prst="rect">
            <a:avLst/>
          </a:prstGeom>
        </p:spPr>
      </p:pic>
      <p:pic>
        <p:nvPicPr>
          <p:cNvPr id="110594" name="Picture 2" descr="418px-ARS_cucum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62025"/>
            <a:ext cx="3981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609600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mudas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9929" y="1208016"/>
            <a:ext cx="4811086" cy="48110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19" y="1317072"/>
            <a:ext cx="3599903" cy="48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304799"/>
            <a:ext cx="12192000" cy="76899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Enxertia por encostia</a:t>
            </a:r>
            <a: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pt-PT" altLang="en-US" sz="2400" b="1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21507" name="Picture 3" descr="C:\My Documents\esalq\PHOTO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8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838899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Origem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1924" name="Picture 4" descr="https://s10.lite.msu.edu/res/msu/botonl/b_online/schaugarten/CucumissativusL/Cucumissativu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2" y="1753299"/>
            <a:ext cx="5662239" cy="333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25299" y="1753299"/>
            <a:ext cx="5609526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Origem:</a:t>
            </a:r>
          </a:p>
          <a:p>
            <a:r>
              <a:rPr lang="pt-BR" sz="2400" dirty="0" smtClean="0"/>
              <a:t> Índia a 300 anos atrás  e foi cultivado no sul e no leste do Himalaia;</a:t>
            </a:r>
          </a:p>
          <a:p>
            <a:endParaRPr lang="pt-BR" sz="2400" dirty="0" smtClean="0"/>
          </a:p>
          <a:p>
            <a:r>
              <a:rPr lang="pt-BR" sz="2400" dirty="0" smtClean="0"/>
              <a:t>Grécia e Itália;</a:t>
            </a:r>
          </a:p>
          <a:p>
            <a:endParaRPr lang="pt-BR" sz="2400" dirty="0" smtClean="0"/>
          </a:p>
          <a:p>
            <a:r>
              <a:rPr lang="pt-BR" sz="2400" dirty="0" smtClean="0"/>
              <a:t>China;</a:t>
            </a:r>
          </a:p>
          <a:p>
            <a:endParaRPr lang="pt-BR" sz="2400" dirty="0" smtClean="0"/>
          </a:p>
          <a:p>
            <a:r>
              <a:rPr lang="pt-BR" sz="2400" dirty="0" smtClean="0"/>
              <a:t>Séc. VI foi levado para a França e demais países da Europa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857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ENXERTIA</a:t>
            </a:r>
            <a:r>
              <a:rPr lang="pt-BR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pt-PT" altLang="en-US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Picture 5" descr="Minhas fotos 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05038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Minhas fotos 1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205038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inhas fotos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5175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Minhas fotos 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765176"/>
            <a:ext cx="42465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"/>
            <a:ext cx="12192000" cy="609600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b="1">
                <a:solidFill>
                  <a:srgbClr val="FFFF00"/>
                </a:solidFill>
                <a:latin typeface="Verdana" panose="020B0604030504040204" pitchFamily="34" charset="0"/>
              </a:rPr>
              <a:t>Enxertia por perfuração apical</a:t>
            </a:r>
            <a:endParaRPr lang="pt-PT" altLang="pt-BR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0243" name="Picture 3" descr="C:\My Documents\esalq\PHOTO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828801"/>
            <a:ext cx="7318375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895600" y="3352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667000" y="2743201"/>
            <a:ext cx="190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Retirada do meristema apical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343400" y="3352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3434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876800" y="3048001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Perfurador fazendo incisão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791200" y="5334001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Enxerto com corte em bisel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63246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352800" y="601980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Porta-enxerto</a:t>
            </a:r>
            <a:endParaRPr lang="pt-PT" altLang="pt-B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81" y="1604860"/>
            <a:ext cx="3832894" cy="51105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98" y="1604860"/>
            <a:ext cx="3832894" cy="511052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682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40" y="1140668"/>
            <a:ext cx="4218788" cy="56250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9" y="1140668"/>
            <a:ext cx="4218790" cy="562505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srgbClr val="FFFF00"/>
                </a:solidFill>
                <a:latin typeface="Calibri" panose="020F0502020204030204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592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1208013"/>
            <a:ext cx="4004695" cy="5339593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srgbClr val="FFFF00"/>
                </a:solidFill>
                <a:latin typeface="Calibri" panose="020F0502020204030204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288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82A0459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27278" y="2303086"/>
            <a:ext cx="5630199" cy="31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Objetivos da enxertia para pepino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048000" y="1519829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pt-BR" sz="2000" b="1" dirty="0" smtClean="0"/>
              <a:t>Sistema radicular mais eficiente;</a:t>
            </a:r>
          </a:p>
          <a:p>
            <a:endParaRPr lang="pt-BR" altLang="pt-BR" sz="2000" b="1" dirty="0" smtClean="0"/>
          </a:p>
          <a:p>
            <a:r>
              <a:rPr lang="pt-BR" altLang="pt-BR" sz="2000" b="1" dirty="0" smtClean="0"/>
              <a:t>Resistência a patógenos de solo; </a:t>
            </a:r>
            <a:r>
              <a:rPr lang="pt-BR" altLang="pt-BR" sz="2000" b="1" dirty="0" err="1" smtClean="0"/>
              <a:t>Fusarioses</a:t>
            </a:r>
            <a:r>
              <a:rPr lang="pt-BR" altLang="pt-BR" sz="2000" b="1" dirty="0" smtClean="0"/>
              <a:t> e bactérias;</a:t>
            </a:r>
          </a:p>
          <a:p>
            <a:r>
              <a:rPr lang="pt-BR" altLang="pt-BR" sz="2000" b="1" dirty="0" smtClean="0"/>
              <a:t> </a:t>
            </a:r>
            <a:br>
              <a:rPr lang="pt-BR" altLang="pt-BR" sz="2000" b="1" dirty="0" smtClean="0"/>
            </a:br>
            <a:r>
              <a:rPr lang="pt-BR" altLang="pt-BR" sz="2000" b="1" dirty="0" smtClean="0"/>
              <a:t>Melhorar a qualidade dos frutos (maior brilho);</a:t>
            </a:r>
          </a:p>
          <a:p>
            <a:r>
              <a:rPr lang="pt-BR" altLang="pt-BR" sz="2000" b="1" dirty="0" smtClean="0"/>
              <a:t> </a:t>
            </a:r>
            <a:br>
              <a:rPr lang="pt-BR" altLang="pt-BR" sz="2000" b="1" dirty="0" smtClean="0"/>
            </a:br>
            <a:r>
              <a:rPr lang="pt-BR" altLang="pt-BR" sz="2000" b="1" dirty="0" smtClean="0"/>
              <a:t>Menor </a:t>
            </a:r>
            <a:r>
              <a:rPr lang="pt-BR" altLang="pt-BR" sz="2000" b="1" dirty="0" err="1" smtClean="0"/>
              <a:t>cerosidade</a:t>
            </a:r>
            <a:r>
              <a:rPr lang="pt-BR" altLang="pt-BR" sz="2000" b="1" dirty="0" smtClean="0"/>
              <a:t> nos frutos; </a:t>
            </a:r>
          </a:p>
          <a:p>
            <a:r>
              <a:rPr lang="pt-BR" altLang="pt-BR" sz="2000" b="1" dirty="0" smtClean="0"/>
              <a:t/>
            </a:r>
            <a:br>
              <a:rPr lang="pt-BR" altLang="pt-BR" sz="2000" b="1" dirty="0" smtClean="0"/>
            </a:br>
            <a:r>
              <a:rPr lang="pt-BR" altLang="pt-BR" sz="2000" b="1" dirty="0" smtClean="0"/>
              <a:t>Aumentar o vigor das plantas;</a:t>
            </a:r>
          </a:p>
          <a:p>
            <a:r>
              <a:rPr lang="pt-BR" altLang="pt-BR" sz="2000" b="1" dirty="0" smtClean="0"/>
              <a:t> </a:t>
            </a:r>
            <a:br>
              <a:rPr lang="pt-BR" altLang="pt-BR" sz="2000" b="1" dirty="0" smtClean="0"/>
            </a:br>
            <a:r>
              <a:rPr lang="pt-BR" altLang="pt-BR" sz="2000" b="1" dirty="0" smtClean="0"/>
              <a:t>Maior período de colheita; </a:t>
            </a:r>
          </a:p>
          <a:p>
            <a:r>
              <a:rPr lang="pt-BR" altLang="pt-BR" sz="2000" b="1" dirty="0" smtClean="0"/>
              <a:t/>
            </a:r>
            <a:br>
              <a:rPr lang="pt-BR" altLang="pt-BR" sz="2000" b="1" dirty="0" smtClean="0"/>
            </a:br>
            <a:r>
              <a:rPr lang="pt-BR" altLang="pt-BR" sz="2000" b="1" dirty="0" smtClean="0"/>
              <a:t>Aumentar a produtividade;</a:t>
            </a:r>
          </a:p>
          <a:p>
            <a:r>
              <a:rPr lang="pt-BR" altLang="pt-BR" sz="2000" b="1" dirty="0" smtClean="0"/>
              <a:t> </a:t>
            </a:r>
            <a:br>
              <a:rPr lang="pt-BR" altLang="pt-BR" sz="2000" b="1" dirty="0" smtClean="0"/>
            </a:br>
            <a:r>
              <a:rPr lang="pt-BR" altLang="pt-BR" sz="2000" b="1" dirty="0" smtClean="0"/>
              <a:t>Melhorar o aproveitamento de água e nutrientes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86536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ubtítulo 2"/>
          <p:cNvSpPr>
            <a:spLocks noGrp="1"/>
          </p:cNvSpPr>
          <p:nvPr>
            <p:ph type="subTitle" idx="1"/>
          </p:nvPr>
        </p:nvSpPr>
        <p:spPr>
          <a:xfrm>
            <a:off x="2895600" y="1890319"/>
            <a:ext cx="6400800" cy="4103688"/>
          </a:xfrm>
        </p:spPr>
        <p:txBody>
          <a:bodyPr/>
          <a:lstStyle/>
          <a:p>
            <a:endParaRPr lang="pt-BR" altLang="pt-BR" b="1" dirty="0" smtClean="0"/>
          </a:p>
          <a:p>
            <a:endParaRPr lang="pt-BR" altLang="pt-BR" b="1" dirty="0" smtClean="0"/>
          </a:p>
          <a:p>
            <a:r>
              <a:rPr lang="pt-BR" altLang="pt-BR" b="1" dirty="0" smtClean="0"/>
              <a:t>Abobora – Vantagens</a:t>
            </a:r>
            <a:r>
              <a:rPr lang="pt-BR" altLang="pt-BR" b="1" dirty="0"/>
              <a:t>: </a:t>
            </a:r>
          </a:p>
          <a:p>
            <a:r>
              <a:rPr lang="pt-BR" altLang="pt-BR" b="1" dirty="0"/>
              <a:t>–Alto vigor de raiz; </a:t>
            </a:r>
          </a:p>
          <a:p>
            <a:r>
              <a:rPr lang="pt-BR" altLang="pt-BR" b="1" dirty="0"/>
              <a:t>–Melhor brotação do enxerto; </a:t>
            </a:r>
          </a:p>
          <a:p>
            <a:r>
              <a:rPr lang="pt-BR" altLang="pt-BR" b="1" dirty="0"/>
              <a:t>–Melhor Brilho no fruto (menor </a:t>
            </a:r>
            <a:r>
              <a:rPr lang="pt-BR" altLang="pt-BR" b="1" dirty="0" err="1"/>
              <a:t>cerosidade</a:t>
            </a:r>
            <a:r>
              <a:rPr lang="pt-BR" altLang="pt-BR" b="1" dirty="0"/>
              <a:t>); </a:t>
            </a:r>
          </a:p>
          <a:p>
            <a:r>
              <a:rPr lang="pt-BR" altLang="pt-BR" b="1" dirty="0"/>
              <a:t>–Maior produtividade. </a:t>
            </a:r>
          </a:p>
          <a:p>
            <a:endParaRPr lang="pt-BR" altLang="pt-BR" b="1" dirty="0" smtClean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33556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Porta-enxerto para pepino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3163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566681"/>
              </p:ext>
            </p:extLst>
          </p:nvPr>
        </p:nvGraphicFramePr>
        <p:xfrm>
          <a:off x="193646" y="1020283"/>
          <a:ext cx="11804707" cy="418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497"/>
                <a:gridCol w="7919906"/>
                <a:gridCol w="1444304"/>
              </a:tblGrid>
              <a:tr h="63156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Porta-enxerto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Características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Empresa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313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err="1" smtClean="0"/>
                        <a:t>Potent</a:t>
                      </a:r>
                      <a:r>
                        <a:rPr lang="pt-BR" sz="2000" b="1" dirty="0" smtClean="0"/>
                        <a:t> (</a:t>
                      </a:r>
                      <a:r>
                        <a:rPr lang="pt-BR" sz="2000" b="1" i="1" dirty="0" smtClean="0"/>
                        <a:t>C. </a:t>
                      </a:r>
                      <a:r>
                        <a:rPr lang="pt-BR" sz="2000" b="1" i="1" dirty="0" err="1" smtClean="0"/>
                        <a:t>moschata</a:t>
                      </a:r>
                      <a:r>
                        <a:rPr lang="pt-BR" sz="2000" b="1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 a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cucumerinum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 resistência intermediaria a Oídio; Frutos brilhantes sem “cera” (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bloomless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 desenvolvimento da planta em condições de baixa temperatura.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Takii</a:t>
                      </a:r>
                      <a:endParaRPr lang="pt-BR" sz="2000" dirty="0"/>
                    </a:p>
                  </a:txBody>
                  <a:tcPr/>
                </a:tc>
              </a:tr>
              <a:tr h="126313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err="1" smtClean="0"/>
                        <a:t>Fuerza</a:t>
                      </a:r>
                      <a:r>
                        <a:rPr lang="pt-BR" sz="2000" b="1" dirty="0" smtClean="0"/>
                        <a:t> (</a:t>
                      </a:r>
                      <a:r>
                        <a:rPr lang="pt-BR" sz="2000" b="1" i="1" dirty="0" smtClean="0"/>
                        <a:t>C. </a:t>
                      </a:r>
                      <a:r>
                        <a:rPr lang="pt-BR" sz="2000" b="1" i="1" dirty="0" err="1" smtClean="0"/>
                        <a:t>moschata</a:t>
                      </a:r>
                      <a:r>
                        <a:rPr lang="pt-BR" sz="2000" b="1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 desenvolvimento da planta em condições de baixa temperatura;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 a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cucumerinum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 resistência intermediaria a Oídio.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Takii</a:t>
                      </a:r>
                      <a:endParaRPr lang="pt-BR" sz="2000" dirty="0"/>
                    </a:p>
                  </a:txBody>
                  <a:tcPr/>
                </a:tc>
              </a:tr>
              <a:tr h="103144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Ferro</a:t>
                      </a:r>
                      <a:r>
                        <a:rPr lang="pt-BR" sz="2000" b="1" baseline="0" dirty="0" smtClean="0"/>
                        <a:t> (</a:t>
                      </a:r>
                      <a:r>
                        <a:rPr lang="pt-BR" sz="2000" b="1" i="1" baseline="0" dirty="0" smtClean="0"/>
                        <a:t>C. </a:t>
                      </a:r>
                      <a:r>
                        <a:rPr lang="pt-BR" sz="2000" b="1" i="1" baseline="0" dirty="0" err="1" smtClean="0"/>
                        <a:t>maxima</a:t>
                      </a:r>
                      <a:r>
                        <a:rPr lang="pt-BR" sz="2000" b="1" i="1" baseline="0" dirty="0" smtClean="0"/>
                        <a:t> x C. </a:t>
                      </a:r>
                      <a:r>
                        <a:rPr lang="pt-BR" sz="2000" b="1" i="1" baseline="0" dirty="0" err="1" smtClean="0"/>
                        <a:t>moschata</a:t>
                      </a:r>
                      <a:r>
                        <a:rPr lang="pt-BR" sz="2000" b="1" baseline="0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à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Vertificilium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Pythium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Porta-enxerto para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pepino, melão e melancia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Rijk</a:t>
                      </a:r>
                      <a:r>
                        <a:rPr lang="pt-BR" sz="2000" dirty="0" smtClean="0"/>
                        <a:t> </a:t>
                      </a:r>
                      <a:r>
                        <a:rPr lang="pt-BR" sz="2000" dirty="0" err="1" smtClean="0"/>
                        <a:t>Zwaan</a:t>
                      </a: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115684"/>
            <a:ext cx="12192000" cy="706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solidFill>
                  <a:srgbClr val="FFFF00"/>
                </a:solidFill>
                <a:latin typeface="+mn-lt"/>
              </a:rPr>
              <a:t>Porta-enxerto para pepino</a:t>
            </a:r>
            <a:endParaRPr lang="pt-BR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4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Produção mundial de pepino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478441"/>
              </p:ext>
            </p:extLst>
          </p:nvPr>
        </p:nvGraphicFramePr>
        <p:xfrm>
          <a:off x="1290637" y="1466849"/>
          <a:ext cx="9610725" cy="421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563"/>
                <a:gridCol w="2690966"/>
                <a:gridCol w="2270502"/>
                <a:gridCol w="3291694"/>
              </a:tblGrid>
              <a:tr h="863095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País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Área (ha)</a:t>
                      </a:r>
                    </a:p>
                    <a:p>
                      <a:pPr algn="ctr"/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Produção (t)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Produtividade (t/ha)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9319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China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1.046.237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56.293.530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53,80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0004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Irãn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79.649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2.283.750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28,67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0004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Rússia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42.830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1.604.346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37,46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0004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Turquia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37.605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1.848.273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49,15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0004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USA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44.880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700.819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15,61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863095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19.845.518</a:t>
                      </a:r>
                    </a:p>
                    <a:p>
                      <a:pPr algn="ctr"/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75.219.440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37,90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290637" y="6043023"/>
            <a:ext cx="2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FAOSTAT 2018</a:t>
            </a:r>
            <a:endParaRPr lang="pt-BR" sz="1800" b="1" dirty="0"/>
          </a:p>
        </p:txBody>
      </p:sp>
      <p:pic>
        <p:nvPicPr>
          <p:cNvPr id="5" name="Picture 48" descr="http://www.clker.com/cliparts/0/e/5/6/15161839261480441110clipart-of-a-cut-up-cucumber.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278" y="3305175"/>
            <a:ext cx="1512168" cy="9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33556"/>
            <a:ext cx="12192000" cy="882606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Implantação da lavoura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978697"/>
              </p:ext>
            </p:extLst>
          </p:nvPr>
        </p:nvGraphicFramePr>
        <p:xfrm>
          <a:off x="1083228" y="1884348"/>
          <a:ext cx="10025543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994"/>
                <a:gridCol w="2366075"/>
                <a:gridCol w="2231472"/>
                <a:gridCol w="2703002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Cultura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Espaçamento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entre ruas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Espaçamento entre plantas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Implantação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Cultivo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tutorado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90-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120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40-60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Mudas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Cultivo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para a indústria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70-120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20-30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Sementes ou mudas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420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 err="1" smtClean="0">
                <a:solidFill>
                  <a:srgbClr val="FFFF00"/>
                </a:solidFill>
                <a:latin typeface="+mn-lt"/>
              </a:rPr>
              <a:t>Nutrição</a:t>
            </a:r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 mineral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674053"/>
              </p:ext>
            </p:extLst>
          </p:nvPr>
        </p:nvGraphicFramePr>
        <p:xfrm>
          <a:off x="838200" y="1330675"/>
          <a:ext cx="10515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Nutriente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Campo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Ambiente protegido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Nutriente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Campo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Ambiente protegido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+mn-lt"/>
                        </a:rPr>
                        <a:t>g/kg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+mn-lt"/>
                        </a:rPr>
                        <a:t>mg/kg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N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35-55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42-56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Cu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10-20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5-17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P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3-7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6-9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Zn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30-70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50-140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K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30-40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32-45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Mn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50-200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55-300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Ca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20-30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22-24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Fe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50-200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85-300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Mg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6-15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4-7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B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30-70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50-76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S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3-10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3-6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Mo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0,5-2,0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1-2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838200" y="4739628"/>
            <a:ext cx="5461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50 g N ------------------1 Kg massa seca</a:t>
            </a:r>
          </a:p>
          <a:p>
            <a:r>
              <a:rPr lang="pt-BR" dirty="0" smtClean="0"/>
              <a:t>X         -------------------20 g massa seca de folhas</a:t>
            </a:r>
          </a:p>
          <a:p>
            <a:r>
              <a:rPr lang="pt-BR" dirty="0" smtClean="0"/>
              <a:t>X = 20 x 50g/1000 g = 1000/1000 = 1 g/planta (folhas)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222921" y="4739628"/>
            <a:ext cx="398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 meses = 90 dias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7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>
                <a:solidFill>
                  <a:srgbClr val="FFFF00"/>
                </a:solidFill>
                <a:latin typeface="+mn-lt"/>
              </a:rPr>
              <a:t>-</a:t>
            </a:r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N</a:t>
            </a:r>
          </a:p>
        </p:txBody>
      </p:sp>
      <p:pic>
        <p:nvPicPr>
          <p:cNvPr id="90114" name="Picture 2" descr="Cucumber plant with chlorosis in intermediary leaves due to the omission of N (A) compared to plants grown in complete nutrient solution (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1031"/>
            <a:ext cx="6498738" cy="43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97621" y="6023295"/>
            <a:ext cx="643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 – com deficiência de N                    B – sem deficiência de N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178397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-P</a:t>
            </a:r>
          </a:p>
        </p:txBody>
      </p:sp>
      <p:pic>
        <p:nvPicPr>
          <p:cNvPr id="7" name="Picture 2" descr="P deficien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46" y="1374892"/>
            <a:ext cx="3857639" cy="41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776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6" descr="K deficien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0430"/>
            <a:ext cx="2705829" cy="189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3165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-K</a:t>
            </a:r>
          </a:p>
        </p:txBody>
      </p:sp>
      <p:pic>
        <p:nvPicPr>
          <p:cNvPr id="104450" name="Picture 2" descr="https://aggie-horticulture.tamu.edu/vegetable/files/2011/11/potass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" y="1002493"/>
            <a:ext cx="5250682" cy="38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Initial chlorosis (A-B) and advance to marginal necrosis (C) in intermediary leaves of 'Nikkey' cucumber as an effect of the omission of K in the nutrient solution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2493"/>
            <a:ext cx="52292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2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-Ca</a:t>
            </a:r>
          </a:p>
        </p:txBody>
      </p:sp>
      <p:pic>
        <p:nvPicPr>
          <p:cNvPr id="103426" name="Picture 2" descr="https://aggie-horticulture.tamu.edu/vegetable/files/2011/11/calc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45" y="1235380"/>
            <a:ext cx="4213109" cy="46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99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3200" b="1" dirty="0" smtClean="0">
                <a:solidFill>
                  <a:srgbClr val="FFFF00"/>
                </a:solidFill>
                <a:latin typeface="+mn-lt"/>
              </a:rPr>
              <a:t>-Mg</a:t>
            </a:r>
          </a:p>
        </p:txBody>
      </p:sp>
      <p:pic>
        <p:nvPicPr>
          <p:cNvPr id="7" name="Picture 4" descr="Apical rot in fruits of 'Nikkey' cucumber as an effect of Ca omission in the nutrient solution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08" y="1461883"/>
            <a:ext cx="5724984" cy="42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4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94949" y="274639"/>
            <a:ext cx="11266415" cy="573087"/>
          </a:xfrm>
          <a:solidFill>
            <a:srgbClr val="0033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pt-BR" sz="3600" b="1" dirty="0" smtClean="0">
                <a:solidFill>
                  <a:srgbClr val="FFFF00"/>
                </a:solidFill>
                <a:latin typeface="+mn-lt"/>
              </a:rPr>
              <a:t>-</a:t>
            </a:r>
            <a:r>
              <a:rPr lang="en-US" altLang="pt-BR" sz="3600" b="1" dirty="0" err="1" smtClean="0">
                <a:solidFill>
                  <a:srgbClr val="FFFF00"/>
                </a:solidFill>
                <a:latin typeface="+mn-lt"/>
              </a:rPr>
              <a:t>Mn</a:t>
            </a:r>
            <a:r>
              <a:rPr lang="en-US" altLang="pt-BR" sz="3600" b="1" dirty="0" smtClean="0">
                <a:solidFill>
                  <a:srgbClr val="FFFF00"/>
                </a:solidFill>
                <a:latin typeface="+mn-lt"/>
              </a:rPr>
              <a:t> e -Fe</a:t>
            </a:r>
            <a:endParaRPr lang="en-US" altLang="pt-BR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2307790" y="5280010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dirty="0" err="1"/>
              <a:t>Mn</a:t>
            </a:r>
            <a:endParaRPr lang="en-US" altLang="pt-BR" sz="2400" dirty="0"/>
          </a:p>
        </p:txBody>
      </p:sp>
      <p:sp>
        <p:nvSpPr>
          <p:cNvPr id="38921" name="TextBox 9"/>
          <p:cNvSpPr txBox="1">
            <a:spLocks noChangeArrowheads="1"/>
          </p:cNvSpPr>
          <p:nvPr/>
        </p:nvSpPr>
        <p:spPr bwMode="auto">
          <a:xfrm>
            <a:off x="8293450" y="5280010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dirty="0"/>
              <a:t>Fe</a:t>
            </a:r>
          </a:p>
        </p:txBody>
      </p:sp>
      <p:pic>
        <p:nvPicPr>
          <p:cNvPr id="101378" name="Picture 2" descr="https://aggie-horticulture.tamu.edu/vegetable/files/2011/11/i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44" y="1233181"/>
            <a:ext cx="5309033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https://aggie-horticulture.tamu.edu/vegetable/files/2011/11/mangane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9" y="1219200"/>
            <a:ext cx="4793997" cy="37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24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94949" y="274639"/>
            <a:ext cx="11266415" cy="573087"/>
          </a:xfrm>
          <a:solidFill>
            <a:srgbClr val="0033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pt-BR" sz="3600" b="1" dirty="0" smtClean="0">
                <a:solidFill>
                  <a:srgbClr val="FFFF00"/>
                </a:solidFill>
                <a:latin typeface="+mn-lt"/>
              </a:rPr>
              <a:t>-B</a:t>
            </a:r>
            <a:endParaRPr lang="en-US" altLang="pt-BR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8917" name="Picture 6" descr="B deficienc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9" y="1206589"/>
            <a:ext cx="3074946" cy="208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 descr="B deficienc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056" y="1144896"/>
            <a:ext cx="36322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 descr="https://bugwoodcloud.org/images/768x512/5076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056" y="4001919"/>
            <a:ext cx="2783411" cy="20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312056" y="6316911"/>
            <a:ext cx="19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David </a:t>
            </a:r>
            <a:r>
              <a:rPr lang="pt-BR" dirty="0" err="1" smtClean="0"/>
              <a:t>Langston</a:t>
            </a:r>
            <a:endParaRPr lang="pt-BR" dirty="0"/>
          </a:p>
        </p:txBody>
      </p:sp>
      <p:pic>
        <p:nvPicPr>
          <p:cNvPr id="115720" name="Picture 8" descr="http://www.haifa-group.com/files/Guides/Cucumber/figure3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6" y="1177782"/>
            <a:ext cx="3009591" cy="26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39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65015"/>
            <a:ext cx="12192000" cy="685800"/>
          </a:xfrm>
          <a:solidFill>
            <a:srgbClr val="003300"/>
          </a:solidFill>
        </p:spPr>
        <p:txBody>
          <a:bodyPr/>
          <a:lstStyle/>
          <a:p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Outros Distúrbios </a:t>
            </a:r>
            <a:r>
              <a:rPr lang="pt-BR" altLang="en-US" sz="2400" b="1" dirty="0">
                <a:solidFill>
                  <a:srgbClr val="FFFF00"/>
                </a:solidFill>
                <a:latin typeface="Verdana" panose="020B0604030504040204" pitchFamily="34" charset="0"/>
              </a:rPr>
              <a:t>fisiológicos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48131" name="Picture 5" descr="PHOTO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15" y="2119313"/>
            <a:ext cx="2868670" cy="200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748790" y="4667159"/>
            <a:ext cx="4704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dirty="0"/>
              <a:t>Frutos com cintura</a:t>
            </a:r>
            <a:endParaRPr lang="pt-PT" altLang="en-US" dirty="0"/>
          </a:p>
        </p:txBody>
      </p:sp>
      <p:pic>
        <p:nvPicPr>
          <p:cNvPr id="48133" name="Picture 10" descr="peptor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74" y="2558914"/>
            <a:ext cx="31670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1"/>
          <p:cNvSpPr txBox="1">
            <a:spLocks noChangeArrowheads="1"/>
          </p:cNvSpPr>
          <p:nvPr/>
        </p:nvSpPr>
        <p:spPr bwMode="auto">
          <a:xfrm>
            <a:off x="7834635" y="4667159"/>
            <a:ext cx="2592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dirty="0"/>
              <a:t>Fruto torto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144161" y="1359017"/>
            <a:ext cx="3229762" cy="46166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Polinização deficiente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2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2800" b="1" dirty="0" smtClean="0">
                <a:solidFill>
                  <a:srgbClr val="FFFF00"/>
                </a:solidFill>
                <a:latin typeface="+mn-lt"/>
              </a:rPr>
              <a:t>Pricnipais estados produtores e Produção paulista de pepino –IEA (2017)</a:t>
            </a:r>
            <a:endParaRPr lang="pt-PT" altLang="en-US" sz="28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375740"/>
              </p:ext>
            </p:extLst>
          </p:nvPr>
        </p:nvGraphicFramePr>
        <p:xfrm>
          <a:off x="6012604" y="925584"/>
          <a:ext cx="5975349" cy="5830263"/>
        </p:xfrm>
        <a:graphic>
          <a:graphicData uri="http://schemas.openxmlformats.org/drawingml/2006/table">
            <a:tbl>
              <a:tblPr/>
              <a:tblGrid>
                <a:gridCol w="1583827"/>
                <a:gridCol w="1025729"/>
                <a:gridCol w="969263"/>
                <a:gridCol w="1192940"/>
                <a:gridCol w="1203590"/>
              </a:tblGrid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REGIÃO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ANDRADINA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ARAÇATUBA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ARARAQUARA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AVARÉ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BARRETOS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BAURU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BOTUCATU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BRAGANÇA PAULISTA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CAMPINAS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DRACENA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ITAPETININGA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ITAPEVA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JABOTICABAL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JAÚ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MARÍLIA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 DAS CRUZES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MOGI-MIRIM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OURINHOS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PINDAMONHANGABA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3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PRUDENTE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5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VENCESLAU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REGISTRO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8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 J.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 BOA VISTA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595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R.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PAULO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SOROCABA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TUPÃ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VOTUPORANGA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1640,96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1428,37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70450" y="1624723"/>
            <a:ext cx="4832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Principais estados brasileiros: SP, MG, RJ, GO, PR, RGS e ES;</a:t>
            </a:r>
          </a:p>
          <a:p>
            <a:endParaRPr lang="pt-BR" b="1" dirty="0"/>
          </a:p>
          <a:p>
            <a:r>
              <a:rPr lang="pt-BR" b="1" dirty="0" smtClean="0"/>
              <a:t>SP, MG, RJ e GO: responsável por 78% da comercialização (</a:t>
            </a:r>
            <a:r>
              <a:rPr lang="pt-BR" b="1" dirty="0" err="1" smtClean="0"/>
              <a:t>Hortfruti</a:t>
            </a:r>
            <a:r>
              <a:rPr lang="pt-BR" b="1" dirty="0" smtClean="0"/>
              <a:t> Brasil, 2018);</a:t>
            </a:r>
          </a:p>
          <a:p>
            <a:endParaRPr lang="pt-BR" b="1" dirty="0" smtClean="0"/>
          </a:p>
          <a:p>
            <a:r>
              <a:rPr lang="pt-BR" b="1" dirty="0" smtClean="0"/>
              <a:t>Principais tipos </a:t>
            </a:r>
            <a:r>
              <a:rPr lang="pt-BR" b="1" dirty="0" err="1" smtClean="0"/>
              <a:t>varietais</a:t>
            </a:r>
            <a:r>
              <a:rPr lang="pt-BR" b="1" dirty="0" smtClean="0"/>
              <a:t>: caipira, </a:t>
            </a:r>
            <a:r>
              <a:rPr lang="pt-BR" b="1" dirty="0" err="1" smtClean="0"/>
              <a:t>aodai</a:t>
            </a:r>
            <a:r>
              <a:rPr lang="pt-BR" b="1" dirty="0" smtClean="0"/>
              <a:t> e japonês.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102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18011" y="248512"/>
            <a:ext cx="11225349" cy="596900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en-US" altLang="pt-BR" sz="3600" b="1" dirty="0" err="1" smtClean="0">
                <a:solidFill>
                  <a:srgbClr val="FFFF00"/>
                </a:solidFill>
                <a:latin typeface="+mn-lt"/>
              </a:rPr>
              <a:t>Distúrbios</a:t>
            </a:r>
            <a:r>
              <a:rPr lang="en-US" altLang="pt-BR" sz="36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pt-BR" sz="3600" b="1" dirty="0" err="1" smtClean="0">
                <a:solidFill>
                  <a:srgbClr val="FFFF00"/>
                </a:solidFill>
                <a:latin typeface="+mn-lt"/>
              </a:rPr>
              <a:t>fisiológicos</a:t>
            </a:r>
            <a:endParaRPr lang="en-US" altLang="pt-BR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0963" name="Picture 2" descr="Excess sal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" y="1081882"/>
            <a:ext cx="23352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Excess 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7528" y="1456241"/>
            <a:ext cx="3378761" cy="273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418012" y="4682674"/>
            <a:ext cx="2335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 dirty="0" err="1"/>
              <a:t>Salinidade</a:t>
            </a:r>
            <a:endParaRPr lang="en-US" altLang="pt-BR" sz="3600" dirty="0"/>
          </a:p>
        </p:txBody>
      </p:sp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14458950" y="8075613"/>
            <a:ext cx="1298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</a:t>
            </a:r>
            <a:endParaRPr lang="en-US" altLang="pt-BR" sz="3600"/>
          </a:p>
        </p:txBody>
      </p:sp>
      <p:sp>
        <p:nvSpPr>
          <p:cNvPr id="40967" name="TextBox 9"/>
          <p:cNvSpPr txBox="1">
            <a:spLocks noChangeArrowheads="1"/>
          </p:cNvSpPr>
          <p:nvPr/>
        </p:nvSpPr>
        <p:spPr bwMode="auto">
          <a:xfrm>
            <a:off x="4168321" y="4647204"/>
            <a:ext cx="115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 dirty="0" smtClean="0"/>
              <a:t>Cl</a:t>
            </a:r>
            <a:r>
              <a:rPr lang="en-US" altLang="pt-BR" sz="3600" baseline="30000" dirty="0" smtClean="0"/>
              <a:t>-</a:t>
            </a:r>
            <a:endParaRPr lang="en-US" altLang="pt-BR" sz="3600" baseline="30000" dirty="0"/>
          </a:p>
        </p:txBody>
      </p:sp>
      <p:pic>
        <p:nvPicPr>
          <p:cNvPr id="99330" name="Picture 2" descr="https://aggie-horticulture.tamu.edu/vegetable/files/2011/11/chillin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28" y="1133040"/>
            <a:ext cx="5581580" cy="337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368938" y="4799430"/>
            <a:ext cx="189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Geada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46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"/>
            <a:ext cx="12192000" cy="685800"/>
          </a:xfrm>
          <a:solidFill>
            <a:srgbClr val="003300"/>
          </a:solidFill>
        </p:spPr>
        <p:txBody>
          <a:bodyPr/>
          <a:lstStyle/>
          <a:p>
            <a:r>
              <a:rPr lang="pt-BR" altLang="en-US" sz="2400" b="1" dirty="0">
                <a:solidFill>
                  <a:srgbClr val="FFFF00"/>
                </a:solidFill>
                <a:latin typeface="Verdana" panose="020B0604030504040204" pitchFamily="34" charset="0"/>
              </a:rPr>
              <a:t>MANEJO DA IRRIGAÇAO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199" y="1230736"/>
            <a:ext cx="6400800" cy="1752600"/>
          </a:xfrm>
        </p:spPr>
        <p:txBody>
          <a:bodyPr/>
          <a:lstStyle/>
          <a:p>
            <a:r>
              <a:rPr lang="pt-BR" altLang="en-US" sz="2000" b="1" dirty="0">
                <a:latin typeface="Verdana" panose="020B0604030504040204" pitchFamily="34" charset="0"/>
              </a:rPr>
              <a:t>Método da tensão de água no solo</a:t>
            </a:r>
          </a:p>
          <a:p>
            <a:endParaRPr lang="pt-PT" altLang="en-US" sz="2000" b="1" dirty="0">
              <a:latin typeface="Verdana" panose="020B0604030504040204" pitchFamily="34" charset="0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762000" y="1820863"/>
            <a:ext cx="5334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>
                <a:latin typeface="Verdana" panose="020B0604030504040204" pitchFamily="34" charset="0"/>
              </a:rPr>
              <a:t>Irrigar quando o </a:t>
            </a:r>
            <a:r>
              <a:rPr lang="pt-BR" altLang="en-US" sz="2000" dirty="0" err="1">
                <a:latin typeface="Verdana" panose="020B0604030504040204" pitchFamily="34" charset="0"/>
              </a:rPr>
              <a:t>tensiômetro</a:t>
            </a:r>
            <a:r>
              <a:rPr lang="pt-BR" altLang="en-US" sz="2000" dirty="0">
                <a:latin typeface="Verdana" panose="020B0604030504040204" pitchFamily="34" charset="0"/>
              </a:rPr>
              <a:t> atingir tensões de: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>
                <a:latin typeface="Verdana" panose="020B0604030504040204" pitchFamily="34" charset="0"/>
              </a:rPr>
              <a:t>5 a 10 KPa (solos de textura arenosa)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>
                <a:latin typeface="Verdana" panose="020B0604030504040204" pitchFamily="34" charset="0"/>
              </a:rPr>
              <a:t>10 a 15 KPa  (solos de textura média)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>
                <a:latin typeface="Verdana" panose="020B0604030504040204" pitchFamily="34" charset="0"/>
              </a:rPr>
              <a:t>15 a 20 KPa  (solos de textura argilosa</a:t>
            </a:r>
            <a:r>
              <a:rPr lang="pt-BR" altLang="en-US" sz="2000" dirty="0" smtClean="0">
                <a:latin typeface="Verdana" panose="020B0604030504040204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pt-BR" altLang="en-US" sz="2000" dirty="0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 smtClean="0">
                <a:latin typeface="Verdana" panose="020B0604030504040204" pitchFamily="34" charset="0"/>
              </a:rPr>
              <a:t>Irrigação </a:t>
            </a:r>
            <a:r>
              <a:rPr lang="pt-BR" altLang="en-US" sz="2000" dirty="0" err="1" smtClean="0">
                <a:latin typeface="Verdana" panose="020B0604030504040204" pitchFamily="34" charset="0"/>
              </a:rPr>
              <a:t>pos</a:t>
            </a:r>
            <a:r>
              <a:rPr lang="pt-BR" altLang="en-US" sz="2000" dirty="0" smtClean="0">
                <a:latin typeface="Verdana" panose="020B0604030504040204" pitchFamily="34" charset="0"/>
              </a:rPr>
              <a:t> aspersão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 dirty="0" smtClean="0">
                <a:latin typeface="Verdana" panose="020B0604030504040204" pitchFamily="34" charset="0"/>
              </a:rPr>
              <a:t>Irrigação por gotejamento (2 L/h ou 4 L/h (recipientes))</a:t>
            </a:r>
            <a:endParaRPr lang="pt-PT" altLang="en-US" sz="2000" dirty="0">
              <a:latin typeface="Verdana" panose="020B0604030504040204" pitchFamily="34" charset="0"/>
            </a:endParaRPr>
          </a:p>
        </p:txBody>
      </p:sp>
      <p:pic>
        <p:nvPicPr>
          <p:cNvPr id="5" name="Picture 2" descr="C:\My Documents\esalq\PHOTO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15" y="1333850"/>
            <a:ext cx="3907695" cy="491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67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391" y="124437"/>
            <a:ext cx="11811699" cy="685800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pt-BR" altLang="en-US" sz="2400" b="1" dirty="0">
                <a:solidFill>
                  <a:srgbClr val="FFFF00"/>
                </a:solidFill>
                <a:latin typeface="Verdana" panose="020B0604030504040204" pitchFamily="34" charset="0"/>
              </a:rPr>
              <a:t>Condução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06678" y="1283516"/>
            <a:ext cx="9278225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Pepino rasteiro - condução livre (não há a prática da poda)</a:t>
            </a:r>
            <a:endParaRPr lang="pt-BR" sz="2800" b="1" dirty="0">
              <a:solidFill>
                <a:srgbClr val="FFFF00"/>
              </a:solidFill>
            </a:endParaRPr>
          </a:p>
        </p:txBody>
      </p:sp>
      <p:pic>
        <p:nvPicPr>
          <p:cNvPr id="97282" name="Picture 2" descr="Produção de Pepino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11" y="2305044"/>
            <a:ext cx="7075735" cy="39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35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391" y="124437"/>
            <a:ext cx="11811699" cy="685800"/>
          </a:xfrm>
          <a:solidFill>
            <a:srgbClr val="003300"/>
          </a:solidFill>
        </p:spPr>
        <p:txBody>
          <a:bodyPr/>
          <a:lstStyle/>
          <a:p>
            <a:pPr algn="ctr"/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Condução em ambiente protegido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87" y="1835616"/>
            <a:ext cx="5557706" cy="41682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7558" y="1784233"/>
            <a:ext cx="5616429" cy="42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0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03_0731_101339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77" y="4340265"/>
            <a:ext cx="3231260" cy="242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2003_0731_1012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27" y="1138718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2003_0731_101306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73" y="1046439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9391" y="124437"/>
            <a:ext cx="11811699" cy="685800"/>
          </a:xfrm>
          <a:prstGeom prst="rect">
            <a:avLst/>
          </a:prstGeom>
          <a:solidFill>
            <a:srgbClr val="0033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Condução em sistemas hidropônicos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55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838200"/>
          </a:xfrm>
          <a:solidFill>
            <a:srgbClr val="003300"/>
          </a:solidFill>
        </p:spPr>
        <p:txBody>
          <a:bodyPr/>
          <a:lstStyle/>
          <a:p>
            <a:r>
              <a:rPr lang="pt-BR" altLang="en-US" sz="2400" b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A poda normalmente é uma prática cultural realizada</a:t>
            </a:r>
            <a:endParaRPr lang="pt-PT" altLang="en-US" sz="2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7175" y="1257300"/>
            <a:ext cx="6400800" cy="4191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609600" indent="-609600" algn="l"/>
            <a:r>
              <a:rPr lang="pt-BR" altLang="en-US" sz="2000" b="1" dirty="0">
                <a:latin typeface="Verdana" panose="020B0604030504040204" pitchFamily="34" charset="0"/>
              </a:rPr>
              <a:t>PODA</a:t>
            </a:r>
          </a:p>
          <a:p>
            <a:pPr marL="609600" indent="-609600" algn="l">
              <a:buFontTx/>
              <a:buChar char="•"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dirty="0">
                <a:latin typeface="Verdana" panose="020B0604030504040204" pitchFamily="34" charset="0"/>
              </a:rPr>
              <a:t>	Poda da haste principal acima da quarta ou quinta folha definitiva, deixando desenvolver três ramos laterais, que serão despontados na altura da oitava folha.</a:t>
            </a:r>
          </a:p>
          <a:p>
            <a:pPr marL="609600" indent="-609600" algn="l">
              <a:buFontTx/>
              <a:buChar char="•"/>
            </a:pPr>
            <a:endParaRPr lang="pt-BR" altLang="en-US" sz="2000" dirty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b="1" dirty="0">
                <a:latin typeface="Verdana" panose="020B0604030504040204" pitchFamily="34" charset="0"/>
              </a:rPr>
              <a:t>CAPAÇÃO</a:t>
            </a:r>
          </a:p>
          <a:p>
            <a:pPr marL="609600" indent="-609600" algn="l"/>
            <a:endParaRPr lang="pt-BR" altLang="en-US" sz="2000" b="1" dirty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dirty="0">
                <a:latin typeface="Verdana" panose="020B0604030504040204" pitchFamily="34" charset="0"/>
              </a:rPr>
              <a:t>	Retirada da gema apical entre 18</a:t>
            </a:r>
            <a:r>
              <a:rPr lang="pt-BR" alt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° e 22° internódios</a:t>
            </a:r>
            <a:endParaRPr lang="pt-BR" altLang="en-US" sz="2000" dirty="0">
              <a:latin typeface="Verdana" panose="020B0604030504040204" pitchFamily="34" charset="0"/>
            </a:endParaRPr>
          </a:p>
          <a:p>
            <a:pPr marL="609600" indent="-609600" algn="l">
              <a:buFontTx/>
              <a:buChar char="•"/>
            </a:pPr>
            <a:endParaRPr lang="pt-BR" altLang="en-US" sz="2000" dirty="0">
              <a:latin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8" y="1371600"/>
            <a:ext cx="54483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BR" sz="3600" dirty="0" smtClean="0">
                <a:solidFill>
                  <a:srgbClr val="FFFF00"/>
                </a:solidFill>
                <a:latin typeface="+mn-lt"/>
              </a:rPr>
              <a:t>Colheita e classificação</a:t>
            </a:r>
            <a:endParaRPr lang="pt-BR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38200" y="1971413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Colheita: se inicia ao 60-65 dias após o transplante da mudas</a:t>
            </a:r>
          </a:p>
          <a:p>
            <a:r>
              <a:rPr lang="pt-BR" sz="2400" b="1" dirty="0" smtClean="0"/>
              <a:t>Os frutos devem ser colhidos dentro dos padrões comprimento (C)/ diâmetro (D) para comercialização.</a:t>
            </a:r>
          </a:p>
          <a:p>
            <a:endParaRPr lang="pt-BR" sz="2400" b="1" dirty="0"/>
          </a:p>
          <a:p>
            <a:r>
              <a:rPr lang="pt-BR" sz="2400" b="1" dirty="0" smtClean="0"/>
              <a:t>Colheita manual: pepino destinado ao consumo in natura.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Colheita manual ou mecanizada: pepino destinado para a indústria.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167859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BR" sz="3600" dirty="0" smtClean="0">
                <a:solidFill>
                  <a:srgbClr val="FFFF00"/>
                </a:solidFill>
                <a:latin typeface="+mn-lt"/>
              </a:rPr>
              <a:t>Colheita e classificação</a:t>
            </a:r>
            <a:endParaRPr lang="pt-BR" sz="3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6738" name="Picture 2" descr="http://www.faep.com.br/comissoes/frutas/cartilhas/hortalicas/imagens/peptorto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6" y="1810502"/>
            <a:ext cx="1257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08978" y="1810502"/>
            <a:ext cx="5469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Relação A/B = 0,85-0,95 (torto)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Relação A/B ≤ 0,85 (muito torto)</a:t>
            </a:r>
            <a:endParaRPr lang="pt-BR" dirty="0"/>
          </a:p>
        </p:txBody>
      </p:sp>
      <p:pic>
        <p:nvPicPr>
          <p:cNvPr id="116740" name="Picture 4" descr="http://www.faep.com.br/comissoes/frutas/cartilhas/hortalicas/imagens/peptor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525544"/>
            <a:ext cx="23336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http://www.faep.com.br/comissoes/frutas/cartilhas/hortalicas/imagens/peptor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50" y="3458327"/>
            <a:ext cx="13906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94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  <a:solidFill>
            <a:srgbClr val="0033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+mn-lt"/>
              </a:rPr>
              <a:t>Comercialização </a:t>
            </a:r>
            <a:endParaRPr lang="pt-BR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7764" name="Picture 4" descr="Fazenda São Ju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33" y="1592156"/>
            <a:ext cx="2386289" cy="20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6" name="Picture 6" descr="Packed cucumbers — Stock Photo © dianazh #280013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9" y="1325810"/>
            <a:ext cx="2941546" cy="19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Pepino Conserva Mexicano Hemmer 300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27" y="1427665"/>
            <a:ext cx="1801519" cy="24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0" name="Picture 10" descr="Peg Pese Hortifruti Delivery - Parceria Supermercado Now - Produt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66" y="3693917"/>
            <a:ext cx="2583810" cy="25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2" name="Picture 12" descr="Pepinos frescos — Stock Photo © brookefuller #22407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04" y="4183366"/>
            <a:ext cx="2442643" cy="16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4" name="Picture 14" descr="Arquivos rótulos e embalagens - Página 2 de 2 - Tempero Propagan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33" y="3851137"/>
            <a:ext cx="1883013" cy="15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6" name="Picture 16" descr="A produção de pepinos em estufas - G1 Itapetininga/ Região - Nosso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7" y="1699967"/>
            <a:ext cx="4198311" cy="23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5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Aspectos botânicos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43280" y="1434517"/>
            <a:ext cx="5176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Planta herbácea</a:t>
            </a:r>
          </a:p>
          <a:p>
            <a:endParaRPr lang="pt-BR" sz="2400" dirty="0" smtClean="0"/>
          </a:p>
          <a:p>
            <a:r>
              <a:rPr lang="pt-BR" sz="2400" dirty="0" smtClean="0"/>
              <a:t>Hábito de crescimento indeterminado</a:t>
            </a:r>
          </a:p>
          <a:p>
            <a:endParaRPr lang="pt-BR" sz="2400" dirty="0"/>
          </a:p>
          <a:p>
            <a:r>
              <a:rPr lang="pt-BR" sz="2400" dirty="0" smtClean="0"/>
              <a:t>Hastes longas</a:t>
            </a:r>
          </a:p>
          <a:p>
            <a:endParaRPr lang="pt-BR" sz="2400" dirty="0" smtClean="0"/>
          </a:p>
          <a:p>
            <a:r>
              <a:rPr lang="pt-BR" sz="2400" dirty="0" smtClean="0"/>
              <a:t>Sistema radicular </a:t>
            </a:r>
          </a:p>
          <a:p>
            <a:endParaRPr lang="pt-BR" sz="2400" dirty="0" smtClean="0"/>
          </a:p>
          <a:p>
            <a:r>
              <a:rPr lang="pt-BR" sz="2400" dirty="0" smtClean="0"/>
              <a:t>Planta </a:t>
            </a:r>
            <a:r>
              <a:rPr lang="pt-BR" sz="2400" dirty="0" err="1" smtClean="0"/>
              <a:t>alógama</a:t>
            </a:r>
            <a:endParaRPr lang="pt-BR" sz="2400" dirty="0"/>
          </a:p>
        </p:txBody>
      </p:sp>
      <p:pic>
        <p:nvPicPr>
          <p:cNvPr id="77828" name="Picture 4" descr="Estrutura Do Calendula Da Planta Ilustração do Vetor - Ilustraçã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4366"/>
            <a:ext cx="3907436" cy="52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Biologia floral e expressão do sexo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72" y="1179081"/>
            <a:ext cx="2607607" cy="347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08" y="1179081"/>
            <a:ext cx="4630759" cy="347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11" y="5026833"/>
            <a:ext cx="767032" cy="11863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36" y="5029566"/>
            <a:ext cx="1202104" cy="11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7552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Biologia floral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393906"/>
              </p:ext>
            </p:extLst>
          </p:nvPr>
        </p:nvGraphicFramePr>
        <p:xfrm>
          <a:off x="838200" y="1381009"/>
          <a:ext cx="10515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Tipo de planta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Flores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Outro material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</a:rPr>
                        <a:t> polinizador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Agente polinizador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Sementes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Monóica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___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Abelhas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Sim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Ginóica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  ___  </a:t>
                      </a:r>
                    </a:p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monoica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Abelhas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Sim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Ginóica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 partenocárpica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  ___</a:t>
                      </a:r>
                    </a:p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___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___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Não/ou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</a:rPr>
                        <a:t> sementes brancas macias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99" y="2201465"/>
            <a:ext cx="327894" cy="322976"/>
          </a:xfrm>
          <a:prstGeom prst="rect">
            <a:avLst/>
          </a:prstGeom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13" y="2109187"/>
            <a:ext cx="415254" cy="41525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13" y="2764800"/>
            <a:ext cx="415254" cy="41525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4" y="2810939"/>
            <a:ext cx="327894" cy="322976"/>
          </a:xfrm>
          <a:prstGeom prst="rect">
            <a:avLst/>
          </a:prstGeom>
          <a:ln>
            <a:noFill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13" y="3447516"/>
            <a:ext cx="415254" cy="41525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99" y="2779269"/>
            <a:ext cx="415254" cy="4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2162"/>
          </a:xfrm>
          <a:solidFill>
            <a:srgbClr val="003300"/>
          </a:solidFill>
        </p:spPr>
        <p:txBody>
          <a:bodyPr>
            <a:normAutofit/>
          </a:bodyPr>
          <a:lstStyle/>
          <a:p>
            <a:r>
              <a:rPr lang="en-US" altLang="en-US" sz="4000" dirty="0" err="1" smtClean="0">
                <a:solidFill>
                  <a:srgbClr val="FFFF00"/>
                </a:solidFill>
                <a:latin typeface="+mn-lt"/>
              </a:rPr>
              <a:t>Expressão</a:t>
            </a:r>
            <a:r>
              <a:rPr lang="en-US" altLang="en-US" sz="4000" dirty="0" smtClean="0">
                <a:solidFill>
                  <a:srgbClr val="FFFF00"/>
                </a:solidFill>
                <a:latin typeface="+mn-lt"/>
              </a:rPr>
              <a:t> do </a:t>
            </a:r>
            <a:r>
              <a:rPr lang="en-US" altLang="en-US" sz="4000" dirty="0" err="1" smtClean="0">
                <a:solidFill>
                  <a:srgbClr val="FFFF00"/>
                </a:solidFill>
                <a:latin typeface="+mn-lt"/>
              </a:rPr>
              <a:t>sexo</a:t>
            </a:r>
            <a:endParaRPr lang="en-US" altLang="en-US" sz="40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387" name="Subtítulo 4"/>
          <p:cNvSpPr>
            <a:spLocks noGrp="1"/>
          </p:cNvSpPr>
          <p:nvPr>
            <p:ph type="subTitle" idx="1"/>
          </p:nvPr>
        </p:nvSpPr>
        <p:spPr>
          <a:xfrm>
            <a:off x="2803321" y="2283481"/>
            <a:ext cx="6400800" cy="3462978"/>
          </a:xfrm>
        </p:spPr>
        <p:txBody>
          <a:bodyPr>
            <a:normAutofit/>
          </a:bodyPr>
          <a:lstStyle/>
          <a:p>
            <a:r>
              <a:rPr lang="en-US" altLang="en-US" b="1" dirty="0" err="1" smtClean="0"/>
              <a:t>Plantas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monóicas</a:t>
            </a:r>
            <a:r>
              <a:rPr lang="en-US" altLang="en-US" b="1" dirty="0" smtClean="0"/>
              <a:t>: </a:t>
            </a:r>
            <a:r>
              <a:rPr lang="en-US" altLang="en-US" b="1" dirty="0" err="1" smtClean="0"/>
              <a:t>flores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femininas</a:t>
            </a:r>
            <a:r>
              <a:rPr lang="en-US" altLang="en-US" b="1" dirty="0" smtClean="0"/>
              <a:t> e </a:t>
            </a:r>
            <a:r>
              <a:rPr lang="en-US" altLang="en-US" b="1" dirty="0" err="1" smtClean="0"/>
              <a:t>masculinas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na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mesma</a:t>
            </a:r>
            <a:r>
              <a:rPr lang="en-US" altLang="en-US" b="1" dirty="0" smtClean="0"/>
              <a:t> planta</a:t>
            </a:r>
          </a:p>
          <a:p>
            <a:endParaRPr lang="en-US" altLang="en-US" b="1" dirty="0" smtClean="0"/>
          </a:p>
          <a:p>
            <a:r>
              <a:rPr lang="en-US" altLang="en-US" b="1" dirty="0" err="1" smtClean="0"/>
              <a:t>Plantas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ginóicas</a:t>
            </a:r>
            <a:r>
              <a:rPr lang="en-US" altLang="en-US" b="1" dirty="0" smtClean="0"/>
              <a:t>: </a:t>
            </a:r>
            <a:r>
              <a:rPr lang="en-US" altLang="en-US" b="1" dirty="0" err="1" smtClean="0"/>
              <a:t>produz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somente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flores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femininas</a:t>
            </a:r>
            <a:r>
              <a:rPr lang="en-US" altLang="en-US" b="1" dirty="0" smtClean="0"/>
              <a:t> </a:t>
            </a:r>
          </a:p>
          <a:p>
            <a:endParaRPr lang="en-US" altLang="en-US" b="1" dirty="0" smtClean="0"/>
          </a:p>
          <a:p>
            <a:r>
              <a:rPr lang="en-US" altLang="en-US" b="1" dirty="0" err="1" smtClean="0"/>
              <a:t>Plantas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ginóicas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partenocárpicas:produção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frutos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sem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sementes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572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5584"/>
          </a:xfrm>
          <a:solidFill>
            <a:srgbClr val="003300"/>
          </a:solidFill>
        </p:spPr>
        <p:txBody>
          <a:bodyPr>
            <a:normAutofit/>
          </a:bodyPr>
          <a:lstStyle/>
          <a:p>
            <a:pPr algn="ctr"/>
            <a:r>
              <a:rPr lang="pt-PT" altLang="en-US" sz="3600" b="1" dirty="0" smtClean="0">
                <a:solidFill>
                  <a:srgbClr val="FFFF00"/>
                </a:solidFill>
                <a:latin typeface="+mn-lt"/>
              </a:rPr>
              <a:t>Morfologia do fruto</a:t>
            </a:r>
            <a:endParaRPr lang="pt-PT" alt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81" descr="morf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1412875"/>
            <a:ext cx="5360026" cy="203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2" descr="morfolog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05682"/>
            <a:ext cx="5360027" cy="1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172587" y="1636841"/>
            <a:ext cx="4949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Baga suculenta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Formato cilíndrico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Coloração verde-claro a verde-escuro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Acúleos moles (branco ou </a:t>
            </a:r>
            <a:r>
              <a:rPr lang="pt-BR" sz="2400" b="1" dirty="0" smtClean="0"/>
              <a:t>escuro)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606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3575</TotalTime>
  <Words>1150</Words>
  <Application>Microsoft Office PowerPoint</Application>
  <PresentationFormat>Widescreen</PresentationFormat>
  <Paragraphs>488</Paragraphs>
  <Slides>48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Verdana</vt:lpstr>
      <vt:lpstr>Tema do Office</vt:lpstr>
      <vt:lpstr>Cultura do Pepino</vt:lpstr>
      <vt:lpstr>Origem</vt:lpstr>
      <vt:lpstr>Produção mundial de pepino</vt:lpstr>
      <vt:lpstr>Pricnipais estados produtores e Produção paulista de pepino –IEA (2017)</vt:lpstr>
      <vt:lpstr>Aspectos botânicos</vt:lpstr>
      <vt:lpstr>Biologia floral e expressão do sexo</vt:lpstr>
      <vt:lpstr>Biologia floral</vt:lpstr>
      <vt:lpstr>Expressão do sexo</vt:lpstr>
      <vt:lpstr>Morfologia do fruto</vt:lpstr>
      <vt:lpstr>Tipos varietais</vt:lpstr>
      <vt:lpstr>Pepino para conserva</vt:lpstr>
      <vt:lpstr>Tipo Aodai</vt:lpstr>
      <vt:lpstr>Tipo caipira</vt:lpstr>
      <vt:lpstr>Tipo japonês</vt:lpstr>
      <vt:lpstr>Tipo cokctail </vt:lpstr>
      <vt:lpstr>Exigências climáticas da cultura</vt:lpstr>
      <vt:lpstr>Implantação da cultura</vt:lpstr>
      <vt:lpstr>Produção de mudas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Nutrição mineral</vt:lpstr>
      <vt:lpstr>-N</vt:lpstr>
      <vt:lpstr>-P</vt:lpstr>
      <vt:lpstr>-K</vt:lpstr>
      <vt:lpstr>-Ca</vt:lpstr>
      <vt:lpstr>-Mg</vt:lpstr>
      <vt:lpstr>-Mn e -Fe</vt:lpstr>
      <vt:lpstr>-B</vt:lpstr>
      <vt:lpstr>Outros Distúrbios fisiológicos</vt:lpstr>
      <vt:lpstr>Distúrbios fisiológicos</vt:lpstr>
      <vt:lpstr>MANEJO DA IRRIGAÇAO</vt:lpstr>
      <vt:lpstr>Condução</vt:lpstr>
      <vt:lpstr>Condução em ambiente protegido</vt:lpstr>
      <vt:lpstr>Apresentação do PowerPoint</vt:lpstr>
      <vt:lpstr>A poda normalmente é uma prática cultural realizada</vt:lpstr>
      <vt:lpstr>Colheita e classificação</vt:lpstr>
      <vt:lpstr>Colheita e classificação</vt:lpstr>
      <vt:lpstr>Comercialização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DE PEPINO</dc:title>
  <dc:creator>Usuario</dc:creator>
  <cp:lastModifiedBy>Usuario</cp:lastModifiedBy>
  <cp:revision>72</cp:revision>
  <dcterms:created xsi:type="dcterms:W3CDTF">2020-03-28T12:42:30Z</dcterms:created>
  <dcterms:modified xsi:type="dcterms:W3CDTF">2020-05-28T19:37:47Z</dcterms:modified>
</cp:coreProperties>
</file>