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61"/>
    <p:restoredTop sz="94635"/>
  </p:normalViewPr>
  <p:slideViewPr>
    <p:cSldViewPr snapToGrid="0" snapToObjects="1">
      <p:cViewPr>
        <p:scale>
          <a:sx n="85" d="100"/>
          <a:sy n="85" d="100"/>
        </p:scale>
        <p:origin x="14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6026F15-2704-DA43-951C-429551EF8389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2A60E37-7E8D-D747-80B3-C2EDC52EEDD1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76880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6F15-2704-DA43-951C-429551EF8389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60E37-7E8D-D747-80B3-C2EDC52EED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1297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6F15-2704-DA43-951C-429551EF8389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60E37-7E8D-D747-80B3-C2EDC52EED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9194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6F15-2704-DA43-951C-429551EF8389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60E37-7E8D-D747-80B3-C2EDC52EED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3624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26F15-2704-DA43-951C-429551EF8389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A60E37-7E8D-D747-80B3-C2EDC52EEDD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681397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6F15-2704-DA43-951C-429551EF8389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60E37-7E8D-D747-80B3-C2EDC52EED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75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6F15-2704-DA43-951C-429551EF8389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60E37-7E8D-D747-80B3-C2EDC52EED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98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6F15-2704-DA43-951C-429551EF8389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60E37-7E8D-D747-80B3-C2EDC52EED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2610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6F15-2704-DA43-951C-429551EF8389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60E37-7E8D-D747-80B3-C2EDC52EED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885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26F15-2704-DA43-951C-429551EF8389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A60E37-7E8D-D747-80B3-C2EDC52EEDD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6422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6026F15-2704-DA43-951C-429551EF8389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A60E37-7E8D-D747-80B3-C2EDC52EEDD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5577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06026F15-2704-DA43-951C-429551EF8389}" type="datetimeFigureOut">
              <a:rPr lang="pt-BR" smtClean="0"/>
              <a:t>18/05/2020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2A60E37-7E8D-D747-80B3-C2EDC52EEDD1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3552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F875DB-5CFF-1C4A-B7D7-0B4916F219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2952562"/>
            <a:ext cx="8361229" cy="2098226"/>
          </a:xfrm>
        </p:spPr>
        <p:txBody>
          <a:bodyPr/>
          <a:lstStyle/>
          <a:p>
            <a:r>
              <a:rPr lang="pt-BR" dirty="0"/>
              <a:t>Direito internacional privado:</a:t>
            </a:r>
            <a:br>
              <a:rPr lang="pt-BR" dirty="0"/>
            </a:br>
            <a:r>
              <a:rPr lang="pt-BR" dirty="0"/>
              <a:t>aspectos pessoais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A7F8D35-0C15-0E42-9139-E69EB7EC2F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142" y="5300170"/>
            <a:ext cx="6831673" cy="1086237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Isadora Simões Cândido, nº USP 9840845</a:t>
            </a:r>
          </a:p>
          <a:p>
            <a:r>
              <a:rPr lang="pt-BR" dirty="0"/>
              <a:t>José Henrique </a:t>
            </a:r>
            <a:r>
              <a:rPr lang="pt-BR" dirty="0" err="1"/>
              <a:t>Ballini</a:t>
            </a:r>
            <a:r>
              <a:rPr lang="pt-BR" dirty="0"/>
              <a:t> Luiz, nº USP 9842997</a:t>
            </a:r>
          </a:p>
          <a:p>
            <a:r>
              <a:rPr lang="pt-BR" dirty="0"/>
              <a:t>Renata Bento de </a:t>
            </a:r>
            <a:r>
              <a:rPr lang="pt-BR" dirty="0" err="1"/>
              <a:t>Vaschoncelos</a:t>
            </a:r>
            <a:r>
              <a:rPr lang="pt-BR" dirty="0"/>
              <a:t>, nº USP 9839669</a:t>
            </a:r>
          </a:p>
        </p:txBody>
      </p:sp>
    </p:spTree>
    <p:extLst>
      <p:ext uri="{BB962C8B-B14F-4D97-AF65-F5344CB8AC3E}">
        <p14:creationId xmlns:p14="http://schemas.microsoft.com/office/powerpoint/2010/main" val="1851758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158265-C263-CF40-AD75-1AB0D2B83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Alimentos no Direito Internacional Privado</a:t>
            </a:r>
            <a:br>
              <a:rPr lang="pt-BR" sz="2800" dirty="0"/>
            </a:br>
            <a:r>
              <a:rPr lang="pt-BR" sz="2800" dirty="0"/>
              <a:t>Apelação Cível nº 2006.51.01.022171-2</a:t>
            </a:r>
            <a:br>
              <a:rPr lang="pt-BR" sz="2800" dirty="0"/>
            </a:br>
            <a:r>
              <a:rPr lang="pt-BR" sz="2800" dirty="0"/>
              <a:t>Tribunal Regional Federal da 2ª Região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28F636-EB74-4B4D-830C-B97291440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724149"/>
            <a:ext cx="9601200" cy="2400301"/>
          </a:xfrm>
        </p:spPr>
        <p:txBody>
          <a:bodyPr/>
          <a:lstStyle/>
          <a:p>
            <a:r>
              <a:rPr lang="pt-BR" dirty="0"/>
              <a:t>Decisão proferida pelo Tribunal Judicial de Moura, em </a:t>
            </a:r>
            <a:r>
              <a:rPr lang="pt-BR" b="1" dirty="0"/>
              <a:t>Portugal</a:t>
            </a:r>
            <a:r>
              <a:rPr lang="pt-BR" dirty="0"/>
              <a:t>, condenando </a:t>
            </a:r>
            <a:r>
              <a:rPr lang="pt-BR" b="1" dirty="0" err="1"/>
              <a:t>Antonio</a:t>
            </a:r>
            <a:r>
              <a:rPr lang="pt-BR" dirty="0"/>
              <a:t> a pagar alimentos a </a:t>
            </a:r>
            <a:r>
              <a:rPr lang="pt-BR" b="1" dirty="0"/>
              <a:t>Catarina</a:t>
            </a:r>
            <a:r>
              <a:rPr lang="pt-BR" dirty="0"/>
              <a:t>, </a:t>
            </a:r>
            <a:r>
              <a:rPr lang="pt-BR" b="1" dirty="0"/>
              <a:t>Pedro</a:t>
            </a:r>
            <a:r>
              <a:rPr lang="pt-BR" dirty="0"/>
              <a:t>, </a:t>
            </a:r>
            <a:r>
              <a:rPr lang="pt-BR" b="1" dirty="0"/>
              <a:t>Sara</a:t>
            </a:r>
            <a:r>
              <a:rPr lang="pt-BR" dirty="0"/>
              <a:t> e </a:t>
            </a:r>
            <a:r>
              <a:rPr lang="pt-BR" b="1" dirty="0"/>
              <a:t>Joana</a:t>
            </a:r>
            <a:r>
              <a:rPr lang="pt-BR" dirty="0"/>
              <a:t>, todos representados por </a:t>
            </a:r>
            <a:r>
              <a:rPr lang="pt-BR" b="1" dirty="0"/>
              <a:t>Lília</a:t>
            </a:r>
            <a:r>
              <a:rPr lang="pt-BR" dirty="0"/>
              <a:t>.</a:t>
            </a:r>
          </a:p>
          <a:p>
            <a:r>
              <a:rPr lang="pt-BR" dirty="0"/>
              <a:t>Ajuizamento de </a:t>
            </a:r>
            <a:r>
              <a:rPr lang="pt-BR" b="1" dirty="0"/>
              <a:t>ação monitória </a:t>
            </a:r>
            <a:r>
              <a:rPr lang="pt-BR" dirty="0"/>
              <a:t>perante a 9ª Vara Federal do Rio de Janeiro/RJ pelo Ministério Público Federal. Busca-se condenação de </a:t>
            </a:r>
            <a:r>
              <a:rPr lang="pt-BR" dirty="0" err="1"/>
              <a:t>Antonio</a:t>
            </a:r>
            <a:r>
              <a:rPr lang="pt-BR" dirty="0"/>
              <a:t> a pagar os alimentos pela Justiça Brasileira com base na </a:t>
            </a:r>
            <a:r>
              <a:rPr lang="pt-BR" b="1" dirty="0"/>
              <a:t>sentença estrangeira </a:t>
            </a:r>
            <a:r>
              <a:rPr lang="pt-BR" b="1" u="sng" dirty="0"/>
              <a:t>não</a:t>
            </a:r>
            <a:r>
              <a:rPr lang="pt-BR" b="1" dirty="0"/>
              <a:t> homologada </a:t>
            </a:r>
            <a:r>
              <a:rPr lang="pt-BR" dirty="0"/>
              <a:t>pelo Superior Tribunal de Justiça como </a:t>
            </a:r>
            <a:r>
              <a:rPr lang="pt-BR" b="1" dirty="0"/>
              <a:t>prova escrita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72513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3BD533-A855-1D40-94AC-C1DD3CD2C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Fundamento para atuação do Ministério Público Federal em nome da representante dos alimentandos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905D846-BB79-A14B-B878-177E56508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Convenção sobre prestação de alimentos no estrangeiro – Decreto nº 56.826/1956</a:t>
            </a:r>
          </a:p>
          <a:p>
            <a:r>
              <a:rPr lang="pt-BR" dirty="0"/>
              <a:t>Artigo VI, 1: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i="1" dirty="0"/>
              <a:t> A Instituição Intermediária, atuando dentro dos limites dos </a:t>
            </a:r>
            <a:r>
              <a:rPr lang="pt-BR" i="1" dirty="0" err="1"/>
              <a:t>podêres</a:t>
            </a:r>
            <a:r>
              <a:rPr lang="pt-BR" i="1" dirty="0"/>
              <a:t> conferidos pelo demandante, tomará, em nome </a:t>
            </a:r>
            <a:r>
              <a:rPr lang="pt-BR" i="1" dirty="0" err="1"/>
              <a:t>dêste</a:t>
            </a:r>
            <a:r>
              <a:rPr lang="pt-BR" i="1" dirty="0"/>
              <a:t>, quaisquer medidas apropriadas para assegurar a prestação dos alimentos. Ela poderá, igualmente, transigir e, quando necessário, iniciar e prosseguir uma ação alimentar e fazer executar qualquer </a:t>
            </a:r>
            <a:r>
              <a:rPr lang="pt-BR" i="1" dirty="0" err="1"/>
              <a:t>setença</a:t>
            </a:r>
            <a:r>
              <a:rPr lang="pt-BR" i="1" dirty="0"/>
              <a:t>, decisão ou outro ato judiciário.</a:t>
            </a:r>
          </a:p>
        </p:txBody>
      </p:sp>
    </p:spTree>
    <p:extLst>
      <p:ext uri="{BB962C8B-B14F-4D97-AF65-F5344CB8AC3E}">
        <p14:creationId xmlns:p14="http://schemas.microsoft.com/office/powerpoint/2010/main" val="2980722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35000F-DA81-294B-83AC-D2730A140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38200"/>
            <a:ext cx="9601200" cy="5029200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Sentença:</a:t>
            </a:r>
          </a:p>
          <a:p>
            <a:pPr marL="0" indent="0">
              <a:buNone/>
            </a:pPr>
            <a:endParaRPr lang="pt-BR" dirty="0"/>
          </a:p>
          <a:p>
            <a:pPr>
              <a:buFontTx/>
              <a:buChar char="-"/>
            </a:pPr>
            <a:r>
              <a:rPr lang="pt-BR" dirty="0"/>
              <a:t>Ausência de homologação da sentença estrangeira afasta sua exequibilidade em território brasileiro;</a:t>
            </a:r>
          </a:p>
          <a:p>
            <a:pPr>
              <a:buFontTx/>
              <a:buChar char="-"/>
            </a:pPr>
            <a:r>
              <a:rPr lang="pt-BR" dirty="0"/>
              <a:t>Eventual expedição de mandado de pagamento = possibilidade de oposição de embargos monitórios;</a:t>
            </a:r>
          </a:p>
          <a:p>
            <a:pPr>
              <a:buFontTx/>
              <a:buChar char="-"/>
            </a:pPr>
            <a:r>
              <a:rPr lang="pt-BR" dirty="0"/>
              <a:t>Embargos monitórios = processo de cognição plena;</a:t>
            </a:r>
          </a:p>
          <a:p>
            <a:pPr>
              <a:buFontTx/>
              <a:buChar char="-"/>
            </a:pPr>
            <a:r>
              <a:rPr lang="pt-BR" dirty="0"/>
              <a:t>Existência de ação de alimentos autônoma em tramitação, pleiteando o pagamento de alimentos futuros;</a:t>
            </a:r>
          </a:p>
          <a:p>
            <a:pPr>
              <a:buFontTx/>
              <a:buChar char="-"/>
            </a:pPr>
            <a:r>
              <a:rPr lang="pt-BR" dirty="0">
                <a:solidFill>
                  <a:srgbClr val="FF0000"/>
                </a:solidFill>
              </a:rPr>
              <a:t>Embargos monitórios + ação de alimentos = duplicidade de ações com o mesmo objeto. Impossibilidade.</a:t>
            </a:r>
          </a:p>
          <a:p>
            <a:pPr>
              <a:buFontTx/>
              <a:buChar char="-"/>
            </a:pPr>
            <a:r>
              <a:rPr lang="pt-BR" dirty="0">
                <a:solidFill>
                  <a:schemeClr val="tx1"/>
                </a:solidFill>
              </a:rPr>
              <a:t>Extinção do feito.</a:t>
            </a:r>
          </a:p>
        </p:txBody>
      </p:sp>
    </p:spTree>
    <p:extLst>
      <p:ext uri="{BB962C8B-B14F-4D97-AF65-F5344CB8AC3E}">
        <p14:creationId xmlns:p14="http://schemas.microsoft.com/office/powerpoint/2010/main" val="3952020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8EE0C3-F269-C54B-8D76-6895F763D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Apelação do Ministério Público Federal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73D5C99-0EE8-D442-983E-A77206AEB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90870"/>
            <a:ext cx="9601200" cy="4681330"/>
          </a:xfrm>
        </p:spPr>
        <p:txBody>
          <a:bodyPr>
            <a:normAutofit lnSpcReduction="10000"/>
          </a:bodyPr>
          <a:lstStyle/>
          <a:p>
            <a:r>
              <a:rPr lang="pt-BR" dirty="0"/>
              <a:t>Argumento do </a:t>
            </a:r>
            <a:r>
              <a:rPr lang="pt-BR" i="1" dirty="0"/>
              <a:t>Parquet</a:t>
            </a:r>
            <a:r>
              <a:rPr lang="pt-BR" dirty="0"/>
              <a:t>: falta de identidade dos pedidos. Alimentos não contemporâneos.</a:t>
            </a:r>
          </a:p>
          <a:p>
            <a:endParaRPr lang="pt-BR" dirty="0"/>
          </a:p>
          <a:p>
            <a:pPr algn="ctr"/>
            <a:r>
              <a:rPr lang="pt-BR" b="1" u="sng" dirty="0">
                <a:solidFill>
                  <a:schemeClr val="tx1"/>
                </a:solidFill>
              </a:rPr>
              <a:t>TRF-2</a:t>
            </a:r>
          </a:p>
          <a:p>
            <a:pPr algn="ctr"/>
            <a:endParaRPr lang="pt-BR" b="1" u="sng" dirty="0">
              <a:solidFill>
                <a:schemeClr val="tx1"/>
              </a:solidFill>
            </a:endParaRPr>
          </a:p>
          <a:p>
            <a:pPr algn="just"/>
            <a:r>
              <a:rPr lang="pt-BR" dirty="0">
                <a:solidFill>
                  <a:schemeClr val="tx1"/>
                </a:solidFill>
              </a:rPr>
              <a:t>Recurso do MPF pretende a usurpação de competência do STJ por aquele tribunal regional federal. Afronta à própria soberania nacional.</a:t>
            </a:r>
          </a:p>
          <a:p>
            <a:pPr algn="just"/>
            <a:r>
              <a:rPr lang="pt-BR" dirty="0">
                <a:solidFill>
                  <a:schemeClr val="tx1"/>
                </a:solidFill>
              </a:rPr>
              <a:t>Sentença estrangeira só vale como prova escrita para ação monitória se a obrigação existe no Brasil, e isso só se dá com a homologação pela autoridade judiciária competente.</a:t>
            </a:r>
          </a:p>
          <a:p>
            <a:pPr algn="just"/>
            <a:r>
              <a:rPr lang="pt-BR" dirty="0">
                <a:solidFill>
                  <a:schemeClr val="tx1"/>
                </a:solidFill>
              </a:rPr>
              <a:t>Não se pode executar por monitória dívida não exequível pelo procedimento comum.</a:t>
            </a:r>
          </a:p>
          <a:p>
            <a:pPr algn="just"/>
            <a:r>
              <a:rPr lang="pt-BR" dirty="0">
                <a:solidFill>
                  <a:schemeClr val="tx1"/>
                </a:solidFill>
              </a:rPr>
              <a:t>Negado provimento à apelação.</a:t>
            </a:r>
          </a:p>
        </p:txBody>
      </p:sp>
    </p:spTree>
    <p:extLst>
      <p:ext uri="{BB962C8B-B14F-4D97-AF65-F5344CB8AC3E}">
        <p14:creationId xmlns:p14="http://schemas.microsoft.com/office/powerpoint/2010/main" val="3618730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FCEF08-277F-0748-8359-C9E4FBAEE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Convenção de Nova York sobre prestação de alimentos no estrangeiro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16C554-4058-854A-B292-2D14945FA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144780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Cooperação jurídica internacional entre os Estados-parte para fazer valerem os direitos do credor de alimentos.</a:t>
            </a:r>
          </a:p>
          <a:p>
            <a:r>
              <a:rPr lang="pt-BR" dirty="0"/>
              <a:t>No Brasil, constituía autoridade central para efeitos da convenção a Procuradoria Geral da República.</a:t>
            </a:r>
          </a:p>
          <a:p>
            <a:r>
              <a:rPr lang="pt-BR" dirty="0"/>
              <a:t>Organismos locais como autoridades intermediárias. Dispensa de advogado particular.</a:t>
            </a:r>
          </a:p>
          <a:p>
            <a:endParaRPr lang="pt-BR" dirty="0"/>
          </a:p>
          <a:p>
            <a:r>
              <a:rPr lang="pt-BR" dirty="0"/>
              <a:t>Necessidade de </a:t>
            </a:r>
            <a:r>
              <a:rPr lang="pt-BR" b="1" i="1" u="sng" dirty="0"/>
              <a:t>homologação</a:t>
            </a:r>
            <a:r>
              <a:rPr lang="pt-BR" b="1" dirty="0"/>
              <a:t> </a:t>
            </a:r>
            <a:r>
              <a:rPr lang="pt-BR" dirty="0"/>
              <a:t>pelo STJ, obstáculo instransponível imposto pela Constituição da República: artigos</a:t>
            </a:r>
          </a:p>
          <a:p>
            <a:pPr lvl="1"/>
            <a:r>
              <a:rPr lang="pt-BR" i="0" dirty="0"/>
              <a:t>105, </a:t>
            </a:r>
            <a:r>
              <a:rPr lang="pt-BR" i="0" dirty="0" err="1"/>
              <a:t>I</a:t>
            </a:r>
            <a:r>
              <a:rPr lang="pt-BR" i="0" dirty="0"/>
              <a:t>, </a:t>
            </a:r>
            <a:r>
              <a:rPr lang="pt-BR" dirty="0" err="1"/>
              <a:t>i</a:t>
            </a:r>
            <a:r>
              <a:rPr lang="pt-BR" i="0" dirty="0"/>
              <a:t>: “Compete ao Superior Tribunal de Justiça [...] processar e julgar, originariamente [...] a homologação de sentenças estrangeiras e a concessão de </a:t>
            </a:r>
            <a:r>
              <a:rPr lang="pt-BR" dirty="0" err="1"/>
              <a:t>exequatur</a:t>
            </a:r>
            <a:r>
              <a:rPr lang="pt-BR" i="0" dirty="0"/>
              <a:t> às cartas rogatórias”.</a:t>
            </a:r>
          </a:p>
          <a:p>
            <a:pPr lvl="1"/>
            <a:r>
              <a:rPr lang="pt-BR" i="0" dirty="0"/>
              <a:t>109, </a:t>
            </a:r>
            <a:r>
              <a:rPr lang="pt-BR" i="0" dirty="0" err="1"/>
              <a:t>X</a:t>
            </a:r>
            <a:r>
              <a:rPr lang="pt-BR" i="0" dirty="0"/>
              <a:t>: “Aos juízes federais compete processar e julgar [...] os crimes de ingresso ou permanência irregular de estrangeiro, </a:t>
            </a:r>
            <a:r>
              <a:rPr lang="pt-BR" b="1" i="0" dirty="0"/>
              <a:t>a execução </a:t>
            </a:r>
            <a:r>
              <a:rPr lang="pt-BR" i="0" dirty="0"/>
              <a:t>de carta rogatória, após o "</a:t>
            </a:r>
            <a:r>
              <a:rPr lang="pt-BR" i="0" dirty="0" err="1"/>
              <a:t>exequatur</a:t>
            </a:r>
            <a:r>
              <a:rPr lang="pt-BR" i="0" dirty="0"/>
              <a:t>", e </a:t>
            </a:r>
            <a:r>
              <a:rPr lang="pt-BR" b="1" i="0" dirty="0"/>
              <a:t>de sentença estrangeira, </a:t>
            </a:r>
            <a:r>
              <a:rPr lang="pt-BR" b="1" i="0" u="sng" dirty="0"/>
              <a:t>após a homologação</a:t>
            </a:r>
            <a:r>
              <a:rPr lang="pt-BR" i="0" dirty="0"/>
              <a:t>, as causas referentes à nacionalidade, inclusive a respectiva opção, e à naturalização”.</a:t>
            </a:r>
          </a:p>
        </p:txBody>
      </p:sp>
    </p:spTree>
    <p:extLst>
      <p:ext uri="{BB962C8B-B14F-4D97-AF65-F5344CB8AC3E}">
        <p14:creationId xmlns:p14="http://schemas.microsoft.com/office/powerpoint/2010/main" val="2312065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2500DD-B9E1-124A-AD1D-A4A647210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Posteriormente à decisão analisada: </a:t>
            </a:r>
            <a:r>
              <a:rPr lang="pt-BR" dirty="0">
                <a:solidFill>
                  <a:schemeClr val="tx1"/>
                </a:solidFill>
              </a:rPr>
              <a:t>Convenção da Haia sobre a cobrança internacional de alimentos para crianças e de outros membros da família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1E74DA-5B3D-9E43-9FE3-BED728CA7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3140439"/>
            <a:ext cx="9601200" cy="3581400"/>
          </a:xfrm>
        </p:spPr>
        <p:txBody>
          <a:bodyPr/>
          <a:lstStyle/>
          <a:p>
            <a:r>
              <a:rPr lang="pt-BR" dirty="0"/>
              <a:t>Autoridade central: Ministério da Justiça [e Segurança Pública].</a:t>
            </a:r>
          </a:p>
          <a:p>
            <a:r>
              <a:rPr lang="pt-BR" dirty="0"/>
              <a:t>Decreto nº 9.176/2017.</a:t>
            </a:r>
          </a:p>
          <a:p>
            <a:r>
              <a:rPr lang="pt-BR" dirty="0"/>
              <a:t>Artigo 23, § 1º: “</a:t>
            </a:r>
            <a:r>
              <a:rPr lang="pt-BR" b="1" dirty="0"/>
              <a:t>Nos termos do disposto nesta Convenção, os procedimentos para reconhecimento e </a:t>
            </a:r>
            <a:r>
              <a:rPr lang="pt-BR" b="1" u="sng" dirty="0"/>
              <a:t>execução</a:t>
            </a:r>
            <a:r>
              <a:rPr lang="pt-BR" b="1" dirty="0"/>
              <a:t> serão regidos pela </a:t>
            </a:r>
            <a:r>
              <a:rPr lang="pt-BR" b="1" u="sng" dirty="0"/>
              <a:t>lei do Estado Requerido</a:t>
            </a:r>
            <a:r>
              <a:rPr lang="pt-BR" b="1" dirty="0"/>
              <a:t>.</a:t>
            </a:r>
            <a:r>
              <a:rPr lang="pt-BR" dirty="0"/>
              <a:t>”</a:t>
            </a:r>
          </a:p>
          <a:p>
            <a:r>
              <a:rPr lang="pt-BR" dirty="0"/>
              <a:t>Manutenção de necessidade de homologação pelo Superior Tribunal de Justiça.</a:t>
            </a:r>
          </a:p>
          <a:p>
            <a:endParaRPr lang="pt-BR" dirty="0"/>
          </a:p>
          <a:p>
            <a:r>
              <a:rPr lang="pt-BR" dirty="0">
                <a:highlight>
                  <a:srgbClr val="FFFF00"/>
                </a:highlight>
              </a:rPr>
              <a:t>Decisão acertada do Tribunal Regional Federal da 2ª Região na apelação analisada.</a:t>
            </a:r>
          </a:p>
        </p:txBody>
      </p:sp>
    </p:spTree>
    <p:extLst>
      <p:ext uri="{BB962C8B-B14F-4D97-AF65-F5344CB8AC3E}">
        <p14:creationId xmlns:p14="http://schemas.microsoft.com/office/powerpoint/2010/main" val="2509294956"/>
      </p:ext>
    </p:extLst>
  </p:cSld>
  <p:clrMapOvr>
    <a:masterClrMapping/>
  </p:clrMapOvr>
</p:sld>
</file>

<file path=ppt/theme/theme1.xml><?xml version="1.0" encoding="utf-8"?>
<a:theme xmlns:a="http://schemas.openxmlformats.org/drawingml/2006/main" name="Cortar">
  <a:themeElements>
    <a:clrScheme name="Cortar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ortar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rta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{7131EC88-E474-2540-9DAE-2EAE9446AF4F}tf10001072</Template>
  <TotalTime>167</TotalTime>
  <Words>627</Words>
  <Application>Microsoft Macintosh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9" baseType="lpstr">
      <vt:lpstr>Franklin Gothic Book</vt:lpstr>
      <vt:lpstr>Cortar</vt:lpstr>
      <vt:lpstr>Direito internacional privado: aspectos pessoais</vt:lpstr>
      <vt:lpstr>Alimentos no Direito Internacional Privado Apelação Cível nº 2006.51.01.022171-2 Tribunal Regional Federal da 2ª Região</vt:lpstr>
      <vt:lpstr>Fundamento para atuação do Ministério Público Federal em nome da representante dos alimentandos</vt:lpstr>
      <vt:lpstr>Apresentação do PowerPoint</vt:lpstr>
      <vt:lpstr>Apelação do Ministério Público Federal</vt:lpstr>
      <vt:lpstr>Convenção de Nova York sobre prestação de alimentos no estrangeiro</vt:lpstr>
      <vt:lpstr>Posteriormente à decisão analisada: Convenção da Haia sobre a cobrança internacional de alimentos para crianças e de outros membros da família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internacional privado: aspectos pessoais</dc:title>
  <dc:creator>Jose Henrique Ballini Luiz</dc:creator>
  <cp:lastModifiedBy>Jose Henrique Ballini Luiz</cp:lastModifiedBy>
  <cp:revision>9</cp:revision>
  <dcterms:created xsi:type="dcterms:W3CDTF">2020-05-18T23:54:40Z</dcterms:created>
  <dcterms:modified xsi:type="dcterms:W3CDTF">2020-05-19T02:42:10Z</dcterms:modified>
</cp:coreProperties>
</file>