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36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4" r:id="rId20"/>
    <p:sldId id="35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80" autoAdjust="0"/>
  </p:normalViewPr>
  <p:slideViewPr>
    <p:cSldViewPr snapToGrid="0">
      <p:cViewPr varScale="1">
        <p:scale>
          <a:sx n="86" d="100"/>
          <a:sy n="86" d="100"/>
        </p:scale>
        <p:origin x="3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50CAC-4B0F-4311-BE1F-1ECD9483369E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40616-13E1-4242-BD41-4DDB9835A0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12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EE15C5-ACA2-4643-AFF8-EA96BB80AF13}" type="slidenum">
              <a:rPr lang="pt-BR" altLang="pt-BR"/>
              <a:pPr/>
              <a:t>1</a:t>
            </a:fld>
            <a:endParaRPr lang="pt-BR" altLang="pt-BR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264126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7799A5-21C0-4DB5-8054-A638D364D6FF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752158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02EBA3-B74C-433C-93ED-B7FF4F1DE6D0}" type="slidenum">
              <a:rPr lang="pt-BR" altLang="pt-BR"/>
              <a:pPr/>
              <a:t>16</a:t>
            </a:fld>
            <a:endParaRPr lang="pt-BR" altLang="pt-BR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4216502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13BBAF-436A-4C08-B01B-9DA558DA481A}" type="slidenum">
              <a:rPr lang="pt-BR" altLang="pt-BR"/>
              <a:pPr/>
              <a:t>17</a:t>
            </a:fld>
            <a:endParaRPr lang="pt-BR" altLang="pt-BR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7284782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BE0FE3-A1A3-4722-959C-68F98B3C00E0}" type="slidenum">
              <a:rPr lang="pt-BR" altLang="pt-BR"/>
              <a:pPr/>
              <a:t>18</a:t>
            </a:fld>
            <a:endParaRPr lang="pt-BR" altLang="pt-BR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3990278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7F6B51-28E8-4E40-9672-13B2EA70092F}" type="slidenum">
              <a:rPr lang="pt-BR" altLang="pt-BR"/>
              <a:pPr/>
              <a:t>19</a:t>
            </a:fld>
            <a:endParaRPr lang="pt-BR" altLang="pt-BR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8046657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F9F636-3E95-4DC3-8178-F30F929C362F}" type="slidenum">
              <a:rPr lang="pt-BR" altLang="pt-BR"/>
              <a:pPr/>
              <a:t>20</a:t>
            </a:fld>
            <a:endParaRPr lang="pt-BR" altLang="pt-BR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275195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69426B-58B1-49E3-A515-BC3FC1916F47}" type="slidenum">
              <a:rPr lang="pt-BR" altLang="pt-BR"/>
              <a:pPr/>
              <a:t>2</a:t>
            </a:fld>
            <a:endParaRPr lang="pt-BR" altLang="pt-BR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370218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0560C3-9F59-4B86-928C-AEDF99D36D7E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856710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62E438-9F73-4488-80BE-7AC42BB0A6EE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614828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1722FC-852E-4452-975A-979569C5BD7C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353900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9E801D-5EEC-4DB5-971E-478F13171C7B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867047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88673B-CCAB-404A-B31E-2E68663270EF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177380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E1ED5F-1FBC-4572-A439-693DF0EF130A}" type="slidenum">
              <a:rPr lang="pt-BR" altLang="pt-BR">
                <a:cs typeface="Arial" panose="020B0604020202020204" pitchFamily="34" charset="0"/>
              </a:rPr>
              <a:pPr/>
              <a:t>8</a:t>
            </a:fld>
            <a:endParaRPr lang="pt-BR" altLang="pt-BR">
              <a:cs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31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E67FF6-BF16-488B-8464-4A1DED541C44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008562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90-8B04-4A0D-8381-3A356CEC4626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F9AB7-955B-47A9-BDD0-33368DD1EA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2088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90-8B04-4A0D-8381-3A356CEC4626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F9AB7-955B-47A9-BDD0-33368DD1EA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63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90-8B04-4A0D-8381-3A356CEC4626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F9AB7-955B-47A9-BDD0-33368DD1EA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24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2059E-F62D-429B-8B26-65FC52C9BB3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9368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90-8B04-4A0D-8381-3A356CEC4626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F9AB7-955B-47A9-BDD0-33368DD1EA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2083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90-8B04-4A0D-8381-3A356CEC4626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F9AB7-955B-47A9-BDD0-33368DD1EA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745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90-8B04-4A0D-8381-3A356CEC4626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F9AB7-955B-47A9-BDD0-33368DD1EA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13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90-8B04-4A0D-8381-3A356CEC4626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F9AB7-955B-47A9-BDD0-33368DD1EAD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67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90-8B04-4A0D-8381-3A356CEC4626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F9AB7-955B-47A9-BDD0-33368DD1EA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611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90-8B04-4A0D-8381-3A356CEC4626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F9AB7-955B-47A9-BDD0-33368DD1EA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184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8E90-8B04-4A0D-8381-3A356CEC4626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F9AB7-955B-47A9-BDD0-33368DD1EA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149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7478E90-8B04-4A0D-8381-3A356CEC4626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F9AB7-955B-47A9-BDD0-33368DD1EA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7694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7478E90-8B04-4A0D-8381-3A356CEC4626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99F9AB7-955B-47A9-BDD0-33368DD1EA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136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br/imgres?imgurl=http://3.bp.blogspot.com/_z-K27IacBoY/SBDKgmJeO-I/AAAAAAAABvw/AWmmxAQeU3U/s320/art3502img1.jpg&amp;imgrefurl=http://aldeiagriot.blogspot.com/2008/04/estudo-mostram-desempenho-dos-alunos.html&amp;usg=__VYH1NQpzhJ69VXkqBeodkTj9Nd8=&amp;h=229&amp;w=299&amp;sz=6&amp;hl=pt-BR&amp;start=55&amp;sig2=a-iLP5-EX65bAZ0XAZb1gw&amp;um=1&amp;itbs=1&amp;tbnid=v2IG9gt2VZHmcM:&amp;tbnh=89&amp;tbnw=116&amp;prev=/images%3Fq%3Dgrupos%2Betnicos%2Bna%2BAm%25C3%25A9rica%2Blatina%26start%3D42%26um%3D1%26hl%3Dpt-BR%26lr%3D%26sa%3DN%26ndsp%3D21%26tbs%3Disch:1&amp;ei=4LqGS7mBEJPT8Abp-8GeDw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1893" y="1196976"/>
            <a:ext cx="9935736" cy="5040313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pt-BR" altLang="pt-BR" sz="4000" dirty="0"/>
              <a:t/>
            </a:r>
            <a:br>
              <a:rPr lang="pt-BR" altLang="pt-BR" sz="4000" dirty="0"/>
            </a:br>
            <a:r>
              <a:rPr lang="pt-BR" altLang="pt-BR" sz="4000" dirty="0"/>
              <a:t> 		Economia da América Latina </a:t>
            </a:r>
            <a:br>
              <a:rPr lang="pt-BR" altLang="pt-BR" sz="4000" dirty="0"/>
            </a:br>
            <a:r>
              <a:rPr lang="pt-BR" altLang="pt-BR" sz="4000" dirty="0"/>
              <a:t/>
            </a:r>
            <a:br>
              <a:rPr lang="pt-BR" altLang="pt-BR" sz="4000" dirty="0"/>
            </a:br>
            <a:r>
              <a:rPr lang="pt-BR" altLang="pt-BR" sz="4000" dirty="0"/>
              <a:t>		 </a:t>
            </a:r>
            <a:r>
              <a:rPr lang="pt-BR" altLang="pt-BR" sz="4000" dirty="0" smtClean="0"/>
              <a:t>	Aula </a:t>
            </a:r>
            <a:r>
              <a:rPr lang="pt-BR" altLang="pt-BR" sz="4000" dirty="0"/>
              <a:t>03. Colonização 			</a:t>
            </a:r>
            <a:r>
              <a:rPr lang="pt-BR" altLang="pt-BR" sz="4000" dirty="0" smtClean="0"/>
              <a:t>	latino </a:t>
            </a:r>
            <a:r>
              <a:rPr lang="pt-BR" altLang="pt-BR" sz="4000" dirty="0"/>
              <a:t>americana: 			</a:t>
            </a:r>
            <a:r>
              <a:rPr lang="pt-BR" altLang="pt-BR" sz="4000" dirty="0" smtClean="0"/>
              <a:t>		conceitos </a:t>
            </a:r>
            <a:r>
              <a:rPr lang="pt-BR" altLang="pt-BR" sz="4000" dirty="0"/>
              <a:t>e </a:t>
            </a:r>
            <a:r>
              <a:rPr lang="pt-BR" altLang="pt-BR" sz="4000" dirty="0" smtClean="0"/>
              <a:t>tipologias</a:t>
            </a:r>
            <a:br>
              <a:rPr lang="pt-BR" altLang="pt-BR" sz="4000" dirty="0" smtClean="0"/>
            </a:br>
            <a:r>
              <a:rPr lang="pt-BR" altLang="pt-BR" sz="4000" dirty="0" smtClean="0"/>
              <a:t> </a:t>
            </a:r>
            <a:r>
              <a:rPr lang="pt-BR" altLang="pt-BR" sz="4000" dirty="0"/>
              <a:t/>
            </a:r>
            <a:br>
              <a:rPr lang="pt-BR" altLang="pt-BR" sz="4000" dirty="0"/>
            </a:br>
            <a:r>
              <a:rPr lang="pt-BR" altLang="pt-BR" sz="4000" dirty="0"/>
              <a:t/>
            </a:r>
            <a:br>
              <a:rPr lang="pt-BR" altLang="pt-BR" sz="4000" dirty="0"/>
            </a:br>
            <a:r>
              <a:rPr lang="pt-BR" altLang="pt-BR" sz="4000" dirty="0"/>
              <a:t/>
            </a:r>
            <a:br>
              <a:rPr lang="pt-BR" altLang="pt-BR" sz="4000" dirty="0"/>
            </a:br>
            <a:endParaRPr lang="pt-BR" altLang="pt-BR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>
            <a:normAutofit/>
          </a:bodyPr>
          <a:lstStyle/>
          <a:p>
            <a:pPr eaLnBrk="1" hangingPunct="1"/>
            <a:endParaRPr lang="pt-BR" altLang="pt-BR" sz="3200" dirty="0"/>
          </a:p>
          <a:p>
            <a:pPr algn="r"/>
            <a:r>
              <a:rPr lang="pt-BR" dirty="0">
                <a:solidFill>
                  <a:schemeClr val="bg1">
                    <a:lumMod val="75000"/>
                    <a:lumOff val="25000"/>
                  </a:schemeClr>
                </a:solidFill>
              </a:rPr>
              <a:t>Amaury </a:t>
            </a:r>
            <a:r>
              <a:rPr lang="pt-BR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Gremaud</a:t>
            </a:r>
            <a:endParaRPr lang="pt-BR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pt-BR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Prolam</a:t>
            </a:r>
            <a:r>
              <a:rPr lang="pt-BR" dirty="0">
                <a:solidFill>
                  <a:schemeClr val="bg1">
                    <a:lumMod val="75000"/>
                    <a:lumOff val="25000"/>
                  </a:schemeClr>
                </a:solidFill>
              </a:rPr>
              <a:t>/FEARP – USP</a:t>
            </a:r>
          </a:p>
          <a:p>
            <a:pPr algn="r" eaLnBrk="1" hangingPunct="1"/>
            <a:endParaRPr lang="pt-BR" altLang="pt-BR" sz="32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r" eaLnBrk="1" hangingPunct="1"/>
            <a:endParaRPr lang="pt-BR" altLang="pt-BR" sz="32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76" name="Picture 5" descr="Memorial-da-America-Latina-obra-de-Niemey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698" y="2583406"/>
            <a:ext cx="2384580" cy="331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617350" y="269298"/>
            <a:ext cx="3954966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t-BR" dirty="0"/>
              <a:t>Curso de Economia da América Latina </a:t>
            </a:r>
            <a:r>
              <a:rPr lang="pt-BR" dirty="0" smtClean="0"/>
              <a:t> </a:t>
            </a:r>
          </a:p>
          <a:p>
            <a:r>
              <a:rPr lang="pt-BR" dirty="0" smtClean="0"/>
              <a:t>Graduação </a:t>
            </a:r>
            <a:r>
              <a:rPr lang="pt-BR" dirty="0"/>
              <a:t>FEARP 2º semestre 2017</a:t>
            </a:r>
          </a:p>
        </p:txBody>
      </p:sp>
    </p:spTree>
    <p:extLst>
      <p:ext uri="{BB962C8B-B14F-4D97-AF65-F5344CB8AC3E}">
        <p14:creationId xmlns:p14="http://schemas.microsoft.com/office/powerpoint/2010/main" val="4277289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4"/>
          <p:cNvSpPr>
            <a:spLocks noGrp="1"/>
          </p:cNvSpPr>
          <p:nvPr>
            <p:ph type="title"/>
          </p:nvPr>
        </p:nvSpPr>
        <p:spPr>
          <a:xfrm>
            <a:off x="1992313" y="49213"/>
            <a:ext cx="8229600" cy="11160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altLang="pt-BR" sz="3200"/>
              <a:t>Estrutura  Étnica da População Latino Americana  - 1825</a:t>
            </a:r>
          </a:p>
        </p:txBody>
      </p:sp>
      <p:graphicFrame>
        <p:nvGraphicFramePr>
          <p:cNvPr id="20483" name="Gráfico 6"/>
          <p:cNvGraphicFramePr>
            <a:graphicFrameLocks/>
          </p:cNvGraphicFramePr>
          <p:nvPr/>
        </p:nvGraphicFramePr>
        <p:xfrm>
          <a:off x="1724026" y="1114426"/>
          <a:ext cx="4494213" cy="275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Gráfico" r:id="rId3" imgW="4505334" imgH="2767824" progId="Excel.Chart.8">
                  <p:embed/>
                </p:oleObj>
              </mc:Choice>
              <mc:Fallback>
                <p:oleObj name="Gráfico" r:id="rId3" imgW="4505334" imgH="2767824" progId="Excel.Chart.8">
                  <p:embed/>
                  <p:pic>
                    <p:nvPicPr>
                      <p:cNvPr id="20483" name="Gráfico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4026" y="1114426"/>
                        <a:ext cx="4494213" cy="275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Gráfico 7"/>
          <p:cNvGraphicFramePr>
            <a:graphicFrameLocks/>
          </p:cNvGraphicFramePr>
          <p:nvPr/>
        </p:nvGraphicFramePr>
        <p:xfrm>
          <a:off x="5970588" y="1125538"/>
          <a:ext cx="4748212" cy="274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Gráfico" r:id="rId5" imgW="4755292" imgH="2755631" progId="Excel.Chart.8">
                  <p:embed/>
                </p:oleObj>
              </mc:Choice>
              <mc:Fallback>
                <p:oleObj name="Gráfico" r:id="rId5" imgW="4755292" imgH="2755631" progId="Excel.Chart.8">
                  <p:embed/>
                  <p:pic>
                    <p:nvPicPr>
                      <p:cNvPr id="20484" name="Gráfico 7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0588" y="1125538"/>
                        <a:ext cx="4748212" cy="2747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Gráfico 8"/>
          <p:cNvGraphicFramePr>
            <a:graphicFrameLocks/>
          </p:cNvGraphicFramePr>
          <p:nvPr/>
        </p:nvGraphicFramePr>
        <p:xfrm>
          <a:off x="5970588" y="3892550"/>
          <a:ext cx="4640262" cy="290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Gráfico" r:id="rId7" imgW="4645555" imgH="2908044" progId="Excel.Chart.8">
                  <p:embed/>
                </p:oleObj>
              </mc:Choice>
              <mc:Fallback>
                <p:oleObj name="Gráfico" r:id="rId7" imgW="4645555" imgH="2908044" progId="Excel.Chart.8">
                  <p:embed/>
                  <p:pic>
                    <p:nvPicPr>
                      <p:cNvPr id="20485" name="Gráfico 8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0588" y="3892550"/>
                        <a:ext cx="4640262" cy="290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Gráfico 9"/>
          <p:cNvGraphicFramePr>
            <a:graphicFrameLocks/>
          </p:cNvGraphicFramePr>
          <p:nvPr/>
        </p:nvGraphicFramePr>
        <p:xfrm>
          <a:off x="1473200" y="3883025"/>
          <a:ext cx="4960938" cy="280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Gráfico" r:id="rId9" imgW="4968671" imgH="2810500" progId="Excel.Chart.8">
                  <p:embed/>
                </p:oleObj>
              </mc:Choice>
              <mc:Fallback>
                <p:oleObj name="Gráfico" r:id="rId9" imgW="4968671" imgH="2810500" progId="Excel.Chart.8">
                  <p:embed/>
                  <p:pic>
                    <p:nvPicPr>
                      <p:cNvPr id="20486" name="Gráfico 9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3883025"/>
                        <a:ext cx="4960938" cy="2801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353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Gráfico 2"/>
          <p:cNvGraphicFramePr>
            <a:graphicFrameLocks/>
          </p:cNvGraphicFramePr>
          <p:nvPr/>
        </p:nvGraphicFramePr>
        <p:xfrm>
          <a:off x="2084388" y="282576"/>
          <a:ext cx="8310562" cy="636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Gráfico" r:id="rId3" imgW="8321761" imgH="6370872" progId="Excel.Chart.8">
                  <p:embed/>
                </p:oleObj>
              </mc:Choice>
              <mc:Fallback>
                <p:oleObj name="Gráfico" r:id="rId3" imgW="8321761" imgH="6370872" progId="Excel.Chart.8">
                  <p:embed/>
                  <p:pic>
                    <p:nvPicPr>
                      <p:cNvPr id="21506" name="Gráfico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4388" y="282576"/>
                        <a:ext cx="8310562" cy="636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2896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Gráfico 1"/>
          <p:cNvGraphicFramePr>
            <a:graphicFrameLocks/>
          </p:cNvGraphicFramePr>
          <p:nvPr/>
        </p:nvGraphicFramePr>
        <p:xfrm>
          <a:off x="1868489" y="138113"/>
          <a:ext cx="8455025" cy="643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Gráfico" r:id="rId3" imgW="8461981" imgH="6444030" progId="Excel.Chart.8">
                  <p:embed/>
                </p:oleObj>
              </mc:Choice>
              <mc:Fallback>
                <p:oleObj name="Gráfico" r:id="rId3" imgW="8461981" imgH="6444030" progId="Excel.Chart.8">
                  <p:embed/>
                  <p:pic>
                    <p:nvPicPr>
                      <p:cNvPr id="22530" name="Gráfico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489" y="138113"/>
                        <a:ext cx="8455025" cy="6437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8842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409555" y="16838"/>
            <a:ext cx="7729728" cy="1188720"/>
          </a:xfrm>
        </p:spPr>
        <p:txBody>
          <a:bodyPr/>
          <a:lstStyle/>
          <a:p>
            <a:pPr eaLnBrk="1" hangingPunct="1"/>
            <a:r>
              <a:rPr lang="pt-BR" altLang="pt-BR" smtClean="0"/>
              <a:t>Outra possibilidade de tipologia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4469" y="1341438"/>
            <a:ext cx="9648246" cy="482441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 altLang="pt-BR" sz="2400" dirty="0"/>
              <a:t>Diferenciar povoamento de exploração </a:t>
            </a:r>
            <a:r>
              <a:rPr lang="pt-BR" altLang="pt-BR" sz="2400" dirty="0" smtClean="0"/>
              <a:t>nem </a:t>
            </a:r>
            <a:r>
              <a:rPr lang="pt-BR" altLang="pt-BR" sz="2400" dirty="0"/>
              <a:t>sempre fácil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dirty="0" err="1"/>
              <a:t>Hardy</a:t>
            </a:r>
            <a:r>
              <a:rPr lang="pt-BR" altLang="pt-BR" sz="2400" dirty="0"/>
              <a:t> (XX)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dirty="0"/>
              <a:t>Colônias de enraizamento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dirty="0"/>
              <a:t>Por substituição </a:t>
            </a:r>
          </a:p>
          <a:p>
            <a:pPr lvl="3" eaLnBrk="1" hangingPunct="1">
              <a:lnSpc>
                <a:spcPct val="90000"/>
              </a:lnSpc>
            </a:pPr>
            <a:r>
              <a:rPr lang="pt-BR" altLang="pt-BR" sz="1800" dirty="0"/>
              <a:t>Substituição da população </a:t>
            </a:r>
            <a:r>
              <a:rPr lang="pt-BR" altLang="pt-BR" sz="1800" dirty="0" smtClean="0"/>
              <a:t>pré-existente </a:t>
            </a:r>
            <a:r>
              <a:rPr lang="pt-BR" altLang="pt-BR" sz="1800" dirty="0"/>
              <a:t>pela metropolitana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dirty="0"/>
              <a:t>Por associação</a:t>
            </a:r>
          </a:p>
          <a:p>
            <a:pPr lvl="3" eaLnBrk="1" hangingPunct="1">
              <a:lnSpc>
                <a:spcPct val="90000"/>
              </a:lnSpc>
            </a:pPr>
            <a:r>
              <a:rPr lang="pt-BR" altLang="pt-BR" sz="1800" dirty="0" err="1"/>
              <a:t>Mesclagem</a:t>
            </a:r>
            <a:r>
              <a:rPr lang="pt-BR" altLang="pt-BR" sz="1800" dirty="0"/>
              <a:t> das duas populações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dirty="0"/>
              <a:t>Por repovoamento </a:t>
            </a:r>
          </a:p>
          <a:p>
            <a:pPr lvl="3" eaLnBrk="1" hangingPunct="1">
              <a:lnSpc>
                <a:spcPct val="90000"/>
              </a:lnSpc>
            </a:pPr>
            <a:r>
              <a:rPr lang="pt-BR" altLang="pt-BR" sz="1800" dirty="0"/>
              <a:t>Importação de um terceiro grupo populacional (mão de obra)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400" dirty="0"/>
              <a:t>Colônias de enquadramento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dirty="0"/>
              <a:t>Massa populacional que continua sendo constituída pela população pré-existente, mas dirigida “enquadrada” por colonizadores </a:t>
            </a:r>
          </a:p>
          <a:p>
            <a:pPr lvl="1" eaLnBrk="1" hangingPunct="1">
              <a:lnSpc>
                <a:spcPct val="90000"/>
              </a:lnSpc>
            </a:pPr>
            <a:endParaRPr lang="pt-BR" altLang="pt-BR" sz="2400" dirty="0"/>
          </a:p>
        </p:txBody>
      </p:sp>
      <p:pic>
        <p:nvPicPr>
          <p:cNvPr id="23556" name="Picture 5" descr="art3502img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044" y="2011440"/>
            <a:ext cx="29527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630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Combinação de Tipologias</a:t>
            </a:r>
          </a:p>
        </p:txBody>
      </p:sp>
      <p:graphicFrame>
        <p:nvGraphicFramePr>
          <p:cNvPr id="14439" name="Group 103"/>
          <p:cNvGraphicFramePr>
            <a:graphicFrameLocks noGrp="1"/>
          </p:cNvGraphicFramePr>
          <p:nvPr>
            <p:ph type="tbl" idx="1"/>
          </p:nvPr>
        </p:nvGraphicFramePr>
        <p:xfrm>
          <a:off x="1981200" y="1600201"/>
          <a:ext cx="8362950" cy="4525963"/>
        </p:xfrm>
        <a:graphic>
          <a:graphicData uri="http://schemas.openxmlformats.org/drawingml/2006/table">
            <a:tbl>
              <a:tblPr/>
              <a:tblGrid>
                <a:gridCol w="874713">
                  <a:extLst>
                    <a:ext uri="{9D8B030D-6E8A-4147-A177-3AD203B41FA5}">
                      <a16:colId xmlns:a16="http://schemas.microsoft.com/office/drawing/2014/main" val="3811894067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494772734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106635654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2492470175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val="3508254860"/>
                    </a:ext>
                  </a:extLst>
                </a:gridCol>
              </a:tblGrid>
              <a:tr h="9048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comercial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povoamento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exploração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6565031"/>
                  </a:ext>
                </a:extLst>
              </a:tr>
              <a:tr h="904875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Enraizamento</a:t>
                      </a: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0000" marR="90000" marT="46800" marB="46800" vert="eaVert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por substituição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5373970"/>
                  </a:ext>
                </a:extLst>
              </a:tr>
              <a:tr h="9064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por  associação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2281803"/>
                  </a:ext>
                </a:extLst>
              </a:tr>
              <a:tr h="90487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com repovoamento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5106827"/>
                  </a:ext>
                </a:extLst>
              </a:tr>
              <a:tr h="9048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Enquadramento 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59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112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altLang="pt-BR" smtClean="0"/>
              <a:t>Aprofundando a tipologia: </a:t>
            </a:r>
            <a:br>
              <a:rPr lang="pt-BR" altLang="pt-BR" smtClean="0"/>
            </a:br>
            <a:r>
              <a:rPr lang="pt-BR" altLang="pt-BR" smtClean="0"/>
              <a:t>um olhar sobre o colonizado original</a:t>
            </a:r>
          </a:p>
        </p:txBody>
      </p:sp>
      <p:sp>
        <p:nvSpPr>
          <p:cNvPr id="27651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583326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O colonizado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5260" y="2414240"/>
            <a:ext cx="980839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pt-BR" altLang="pt-BR" sz="2800" dirty="0" smtClean="0"/>
              <a:t>Pouco sabemos sobre o que existia </a:t>
            </a:r>
            <a:r>
              <a:rPr lang="pt-BR" altLang="pt-BR" sz="2800" dirty="0" smtClean="0"/>
              <a:t>antes: Índios</a:t>
            </a:r>
            <a:r>
              <a:rPr lang="pt-BR" altLang="pt-BR" sz="2800" dirty="0" smtClean="0"/>
              <a:t>: </a:t>
            </a:r>
          </a:p>
          <a:p>
            <a:pPr lvl="1" eaLnBrk="1" hangingPunct="1"/>
            <a:r>
              <a:rPr lang="pt-BR" altLang="pt-BR" sz="2400" dirty="0" smtClean="0"/>
              <a:t>erro não só porque não são habitantes da Índia</a:t>
            </a:r>
          </a:p>
          <a:p>
            <a:pPr lvl="1" eaLnBrk="1" hangingPunct="1"/>
            <a:r>
              <a:rPr lang="pt-BR" altLang="pt-BR" sz="2400" dirty="0" smtClean="0"/>
              <a:t>Também pois dá falsa ideia de unidade americana (ou latino americana)</a:t>
            </a:r>
          </a:p>
          <a:p>
            <a:pPr lvl="2" eaLnBrk="1" hangingPunct="1"/>
            <a:r>
              <a:rPr lang="pt-BR" altLang="pt-BR" sz="2400" dirty="0" smtClean="0"/>
              <a:t>Entre habitantes da América não existe consciência de Oriente x Ocidente</a:t>
            </a:r>
          </a:p>
          <a:p>
            <a:pPr lvl="4" eaLnBrk="1" hangingPunct="1"/>
            <a:r>
              <a:rPr lang="pt-BR" altLang="pt-BR" sz="2400" dirty="0" smtClean="0"/>
              <a:t>Assim como para Europa – Mundo novo (inesperado)</a:t>
            </a:r>
          </a:p>
          <a:p>
            <a:pPr lvl="4" eaLnBrk="1" hangingPunct="1"/>
            <a:r>
              <a:rPr lang="pt-BR" altLang="pt-BR" sz="2400" dirty="0" smtClean="0"/>
              <a:t>Invenção da América</a:t>
            </a:r>
          </a:p>
          <a:p>
            <a:pPr lvl="3" eaLnBrk="1" hangingPunct="1"/>
            <a:r>
              <a:rPr lang="pt-BR" altLang="pt-BR" sz="2400" dirty="0" smtClean="0"/>
              <a:t>Não se conhecem, não resistência conjunta</a:t>
            </a:r>
          </a:p>
          <a:p>
            <a:pPr lvl="3" eaLnBrk="1" hangingPunct="1"/>
            <a:r>
              <a:rPr lang="pt-BR" altLang="pt-BR" sz="2400" dirty="0" smtClean="0"/>
              <a:t> “associação” aos colonizadores de diferentes maneiras</a:t>
            </a:r>
          </a:p>
        </p:txBody>
      </p:sp>
    </p:spTree>
    <p:extLst>
      <p:ext uri="{BB962C8B-B14F-4D97-AF65-F5344CB8AC3E}">
        <p14:creationId xmlns:p14="http://schemas.microsoft.com/office/powerpoint/2010/main" val="1305199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88913"/>
            <a:ext cx="82296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Marca comum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018371"/>
            <a:ext cx="9547225" cy="4434818"/>
          </a:xfrm>
        </p:spPr>
        <p:txBody>
          <a:bodyPr>
            <a:normAutofit/>
          </a:bodyPr>
          <a:lstStyle/>
          <a:p>
            <a:pPr eaLnBrk="1" hangingPunct="1"/>
            <a:r>
              <a:rPr lang="pt-BR" altLang="pt-BR" sz="2400" dirty="0" smtClean="0"/>
              <a:t>Além de habitar o mesmo continente, marca comum é o </a:t>
            </a:r>
            <a:r>
              <a:rPr lang="pt-BR" altLang="pt-BR" sz="2400" u="sng" dirty="0" smtClean="0"/>
              <a:t>relativo isolamento etnográfico</a:t>
            </a:r>
            <a:r>
              <a:rPr lang="pt-BR" altLang="pt-BR" sz="2400" dirty="0" smtClean="0"/>
              <a:t> </a:t>
            </a:r>
          </a:p>
          <a:p>
            <a:pPr lvl="1" eaLnBrk="1" hangingPunct="1"/>
            <a:r>
              <a:rPr lang="pt-BR" altLang="pt-BR" sz="2000" dirty="0" smtClean="0"/>
              <a:t>Séculos de desenvolvimento: </a:t>
            </a:r>
          </a:p>
          <a:p>
            <a:pPr lvl="2" eaLnBrk="1" hangingPunct="1"/>
            <a:r>
              <a:rPr lang="pt-BR" altLang="pt-BR" sz="2000" dirty="0" smtClean="0"/>
              <a:t>Domesticam plantas e animais, aprimoramentos tecnológico (tecelagem etc.), desenvolvimento de cidades e grandes unidades políticas (tributação)</a:t>
            </a:r>
          </a:p>
          <a:p>
            <a:pPr lvl="2" eaLnBrk="1" hangingPunct="1"/>
            <a:r>
              <a:rPr lang="pt-BR" altLang="pt-BR" sz="2000" dirty="0" smtClean="0"/>
              <a:t>Isolados do resto da humanidade </a:t>
            </a:r>
          </a:p>
          <a:p>
            <a:pPr lvl="3" eaLnBrk="1" hangingPunct="1"/>
            <a:r>
              <a:rPr lang="pt-BR" altLang="pt-BR" sz="2000" dirty="0" smtClean="0"/>
              <a:t>Como se desenvolvimento de dois grupos (não homogêneos):</a:t>
            </a:r>
          </a:p>
          <a:p>
            <a:pPr lvl="4" eaLnBrk="1" hangingPunct="1"/>
            <a:r>
              <a:rPr lang="pt-BR" altLang="pt-BR" sz="2000" dirty="0" smtClean="0"/>
              <a:t>Um maior (Ásia, África e Europa) e um menor (América)</a:t>
            </a:r>
          </a:p>
        </p:txBody>
      </p:sp>
    </p:spTree>
    <p:extLst>
      <p:ext uri="{BB962C8B-B14F-4D97-AF65-F5344CB8AC3E}">
        <p14:creationId xmlns:p14="http://schemas.microsoft.com/office/powerpoint/2010/main" val="3311726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Conseqüências do isolamento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16205" y="2638044"/>
            <a:ext cx="9367024" cy="3751605"/>
          </a:xfrm>
        </p:spPr>
        <p:txBody>
          <a:bodyPr>
            <a:normAutofit/>
          </a:bodyPr>
          <a:lstStyle/>
          <a:p>
            <a:pPr lvl="1" eaLnBrk="1" hangingPunct="1"/>
            <a:r>
              <a:rPr lang="pt-BR" altLang="pt-BR" sz="2000" dirty="0" smtClean="0"/>
              <a:t>Divisão por longo tempo de grupos não homogêneos maiores e menores, </a:t>
            </a:r>
          </a:p>
          <a:p>
            <a:pPr lvl="2" eaLnBrk="1" hangingPunct="1"/>
            <a:r>
              <a:rPr lang="pt-BR" altLang="pt-BR" sz="2000" dirty="0" smtClean="0"/>
              <a:t>diferenças aparecem, duas aparentemente são marcantes e importantes para toda a América latina quando do contato dos dois grupos</a:t>
            </a:r>
          </a:p>
          <a:p>
            <a:pPr lvl="3" eaLnBrk="1" hangingPunct="1"/>
            <a:r>
              <a:rPr lang="pt-BR" altLang="pt-BR" sz="2000" dirty="0" err="1" smtClean="0"/>
              <a:t>epidemiologicamente</a:t>
            </a:r>
            <a:r>
              <a:rPr lang="pt-BR" altLang="pt-BR" sz="2000" dirty="0" smtClean="0"/>
              <a:t> – desenvolvimento de cepas de doenças</a:t>
            </a:r>
          </a:p>
          <a:p>
            <a:pPr lvl="4" eaLnBrk="1" hangingPunct="1"/>
            <a:r>
              <a:rPr lang="pt-BR" altLang="pt-BR" sz="2000" dirty="0" smtClean="0"/>
              <a:t>Problemas com contato – grande mortalidade</a:t>
            </a:r>
          </a:p>
          <a:p>
            <a:pPr lvl="3" eaLnBrk="1" hangingPunct="1"/>
            <a:r>
              <a:rPr lang="pt-BR" altLang="pt-BR" sz="2000" dirty="0" smtClean="0"/>
              <a:t>tecnologicamente  - desenvolvimento de inovações tecnológicas</a:t>
            </a:r>
          </a:p>
          <a:p>
            <a:pPr lvl="4" eaLnBrk="1" hangingPunct="1"/>
            <a:r>
              <a:rPr lang="pt-BR" altLang="pt-BR" sz="2000" dirty="0" smtClean="0"/>
              <a:t>domínio ferro/aço</a:t>
            </a:r>
          </a:p>
          <a:p>
            <a:pPr eaLnBrk="1" hangingPunct="1"/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318411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De volta as tipologias ...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224" y="1505414"/>
            <a:ext cx="10805532" cy="5163673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None/>
            </a:pPr>
            <a:r>
              <a:rPr lang="pt-BR" altLang="pt-BR" sz="2400" dirty="0"/>
              <a:t>Pode-se diferenciar os povos da América Latina por grau de sedentarismo:</a:t>
            </a:r>
          </a:p>
          <a:p>
            <a:pPr marL="609600" indent="-609600">
              <a:lnSpc>
                <a:spcPct val="90000"/>
              </a:lnSpc>
              <a:buNone/>
            </a:pPr>
            <a:endParaRPr lang="pt-BR" altLang="pt-BR" sz="1000" dirty="0"/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pt-BR" altLang="pt-BR" sz="2400" b="1" dirty="0">
                <a:solidFill>
                  <a:srgbClr val="FF3300"/>
                </a:solidFill>
              </a:rPr>
              <a:t>Sedentários</a:t>
            </a:r>
          </a:p>
          <a:p>
            <a:pPr marL="990600" lvl="1" indent="-533400" algn="ctr">
              <a:lnSpc>
                <a:spcPct val="90000"/>
              </a:lnSpc>
              <a:buFontTx/>
              <a:buAutoNum type="arabicPeriod"/>
            </a:pPr>
            <a:r>
              <a:rPr lang="pt-BR" altLang="pt-BR" sz="2400" b="1" dirty="0" err="1">
                <a:solidFill>
                  <a:srgbClr val="FF3300"/>
                </a:solidFill>
              </a:rPr>
              <a:t>Semi-sedentários</a:t>
            </a:r>
            <a:endParaRPr lang="pt-BR" altLang="pt-BR" sz="2400" b="1" dirty="0">
              <a:solidFill>
                <a:srgbClr val="FF3300"/>
              </a:solidFill>
            </a:endParaRPr>
          </a:p>
          <a:p>
            <a:pPr marL="990600" lvl="1" indent="-533400" algn="r">
              <a:lnSpc>
                <a:spcPct val="90000"/>
              </a:lnSpc>
              <a:buFontTx/>
              <a:buAutoNum type="arabicPeriod"/>
            </a:pPr>
            <a:r>
              <a:rPr lang="pt-BR" altLang="pt-BR" sz="2400" b="1" dirty="0">
                <a:solidFill>
                  <a:srgbClr val="FF3300"/>
                </a:solidFill>
              </a:rPr>
              <a:t>Não sedentários</a:t>
            </a:r>
          </a:p>
          <a:p>
            <a:pPr marL="990600" lvl="1" indent="-533400" algn="r">
              <a:lnSpc>
                <a:spcPct val="90000"/>
              </a:lnSpc>
              <a:buNone/>
            </a:pPr>
            <a:endParaRPr lang="pt-BR" altLang="pt-BR" sz="1000" dirty="0"/>
          </a:p>
          <a:p>
            <a:pPr marL="609600" indent="-609600">
              <a:lnSpc>
                <a:spcPct val="90000"/>
              </a:lnSpc>
            </a:pPr>
            <a:r>
              <a:rPr lang="pt-BR" altLang="pt-BR" sz="2400" dirty="0"/>
              <a:t>Debates se são graus de desenvolvimento ou (mais moderno) graus de adaptação às condições ambientais dadas as tecnologias existentes</a:t>
            </a:r>
          </a:p>
          <a:p>
            <a:pPr marL="609600" indent="-609600">
              <a:lnSpc>
                <a:spcPct val="90000"/>
              </a:lnSpc>
            </a:pPr>
            <a:r>
              <a:rPr lang="pt-BR" altLang="pt-BR" sz="2400" dirty="0"/>
              <a:t>Separação talvez forçado, na prática deve existir uma espécie de </a:t>
            </a:r>
            <a:r>
              <a:rPr lang="pt-BR" altLang="pt-BR" sz="2400" i="1" dirty="0" err="1"/>
              <a:t>continuum</a:t>
            </a:r>
            <a:r>
              <a:rPr lang="pt-BR" altLang="pt-BR" sz="2400" i="1" dirty="0"/>
              <a:t>, </a:t>
            </a:r>
          </a:p>
          <a:p>
            <a:pPr marL="1371600" lvl="2" indent="-457200">
              <a:lnSpc>
                <a:spcPct val="90000"/>
              </a:lnSpc>
            </a:pPr>
            <a:r>
              <a:rPr lang="pt-BR" altLang="pt-BR" sz="1800" dirty="0"/>
              <a:t>ninguém totalmente sedentário ou totalmente nômade  </a:t>
            </a:r>
          </a:p>
          <a:p>
            <a:pPr marL="609600" indent="-609600">
              <a:lnSpc>
                <a:spcPct val="90000"/>
              </a:lnSpc>
            </a:pPr>
            <a:r>
              <a:rPr lang="pt-BR" altLang="pt-BR" sz="2400" dirty="0"/>
              <a:t>Relação dos europeus (colonização) diferente dependendo da forma como esta estruturado o outro </a:t>
            </a:r>
          </a:p>
        </p:txBody>
      </p:sp>
    </p:spTree>
    <p:extLst>
      <p:ext uri="{BB962C8B-B14F-4D97-AF65-F5344CB8AC3E}">
        <p14:creationId xmlns:p14="http://schemas.microsoft.com/office/powerpoint/2010/main" val="2359590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31136" y="964692"/>
            <a:ext cx="3400230" cy="1188720"/>
          </a:xfrm>
        </p:spPr>
        <p:txBody>
          <a:bodyPr/>
          <a:lstStyle/>
          <a:p>
            <a:pPr algn="l" eaLnBrk="1" hangingPunct="1"/>
            <a:r>
              <a:rPr lang="pt-BR" altLang="pt-BR" smtClean="0"/>
              <a:t>Colonização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0586" y="2910468"/>
            <a:ext cx="10950498" cy="3101983"/>
          </a:xfrm>
        </p:spPr>
        <p:txBody>
          <a:bodyPr>
            <a:normAutofit/>
          </a:bodyPr>
          <a:lstStyle/>
          <a:p>
            <a:pPr eaLnBrk="1" hangingPunct="1"/>
            <a:endParaRPr lang="pt-BR" altLang="pt-BR" dirty="0" smtClean="0"/>
          </a:p>
          <a:p>
            <a:pPr eaLnBrk="1" hangingPunct="1"/>
            <a:r>
              <a:rPr lang="pt-BR" altLang="pt-BR" sz="2800" dirty="0" smtClean="0"/>
              <a:t>Lugar comum dizer que América (Latina) é fruto da colonização </a:t>
            </a:r>
            <a:r>
              <a:rPr lang="pt-BR" altLang="pt-BR" sz="2800" dirty="0" err="1" smtClean="0"/>
              <a:t>européia</a:t>
            </a:r>
            <a:r>
              <a:rPr lang="pt-BR" altLang="pt-BR" sz="2800" dirty="0" smtClean="0"/>
              <a:t> </a:t>
            </a:r>
          </a:p>
          <a:p>
            <a:pPr lvl="1" eaLnBrk="1" hangingPunct="1"/>
            <a:r>
              <a:rPr lang="pt-BR" altLang="pt-BR" sz="2400" dirty="0" smtClean="0"/>
              <a:t>O que se quer dizer exatamente com colonização ?</a:t>
            </a:r>
          </a:p>
          <a:p>
            <a:pPr lvl="1" eaLnBrk="1" hangingPunct="1"/>
            <a:r>
              <a:rPr lang="pt-BR" altLang="pt-BR" sz="2400" dirty="0" smtClean="0"/>
              <a:t>Existe um único “sentido da colonização” ?</a:t>
            </a:r>
          </a:p>
          <a:p>
            <a:pPr lvl="1" eaLnBrk="1" hangingPunct="1">
              <a:buFontTx/>
              <a:buNone/>
            </a:pPr>
            <a:endParaRPr lang="pt-BR" altLang="pt-BR" sz="2400" dirty="0" smtClean="0"/>
          </a:p>
          <a:p>
            <a:pPr lvl="1" algn="ctr" eaLnBrk="1" hangingPunct="1">
              <a:buFontTx/>
              <a:buNone/>
            </a:pPr>
            <a:r>
              <a:rPr lang="pt-BR" altLang="pt-BR" sz="2400" dirty="0" smtClean="0"/>
              <a:t>Tipologias da colonização  </a:t>
            </a:r>
          </a:p>
        </p:txBody>
      </p:sp>
      <p:pic>
        <p:nvPicPr>
          <p:cNvPr id="5124" name="Picture 5" descr="A ação dos espanhóis sobre a população indígena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917" y="115887"/>
            <a:ext cx="4873083" cy="2794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196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88913"/>
            <a:ext cx="82296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Aprofundando a tipologia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746" y="1616927"/>
            <a:ext cx="11117765" cy="5052162"/>
          </a:xfrm>
        </p:spPr>
        <p:txBody>
          <a:bodyPr>
            <a:normAutofit lnSpcReduction="10000"/>
          </a:bodyPr>
          <a:lstStyle/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pt-BR" altLang="pt-BR" sz="2000" dirty="0"/>
              <a:t>Sedentários </a:t>
            </a:r>
          </a:p>
          <a:p>
            <a:pPr marL="1371600" lvl="2" indent="-457200">
              <a:lnSpc>
                <a:spcPct val="80000"/>
              </a:lnSpc>
              <a:buFontTx/>
              <a:buChar char="–"/>
            </a:pPr>
            <a:r>
              <a:rPr lang="pt-BR" altLang="pt-BR" sz="1800" dirty="0"/>
              <a:t>Agricultura intensiva permanente (milho, cacau x batata)</a:t>
            </a:r>
          </a:p>
          <a:p>
            <a:pPr marL="1371600" lvl="2" indent="-457200">
              <a:lnSpc>
                <a:spcPct val="80000"/>
              </a:lnSpc>
              <a:buFontTx/>
              <a:buChar char="–"/>
            </a:pPr>
            <a:r>
              <a:rPr lang="pt-BR" altLang="pt-BR" sz="1800" dirty="0"/>
              <a:t>Densidade populacional</a:t>
            </a:r>
          </a:p>
          <a:p>
            <a:pPr marL="1371600" lvl="2" indent="-457200">
              <a:lnSpc>
                <a:spcPct val="80000"/>
              </a:lnSpc>
              <a:buFontTx/>
              <a:buChar char="–"/>
            </a:pPr>
            <a:r>
              <a:rPr lang="pt-BR" altLang="pt-BR" sz="1800" dirty="0"/>
              <a:t>Cidades e aldeias estáveis - especialização</a:t>
            </a:r>
          </a:p>
          <a:p>
            <a:pPr marL="1371600" lvl="2" indent="-457200">
              <a:lnSpc>
                <a:spcPct val="80000"/>
              </a:lnSpc>
              <a:buFontTx/>
              <a:buChar char="–"/>
            </a:pPr>
            <a:r>
              <a:rPr lang="pt-BR" altLang="pt-BR" sz="1800" dirty="0"/>
              <a:t>Importância de unidades provinciais e mecanismos de tributação (trabalho compulsório)</a:t>
            </a:r>
          </a:p>
          <a:p>
            <a:pPr marL="1752600" lvl="3" indent="-381000">
              <a:lnSpc>
                <a:spcPct val="80000"/>
              </a:lnSpc>
            </a:pPr>
            <a:r>
              <a:rPr lang="pt-BR" altLang="pt-BR" dirty="0"/>
              <a:t>Imperiais x não imperiais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pt-BR" altLang="pt-BR" sz="2000" dirty="0" err="1"/>
              <a:t>Semi-sedentários</a:t>
            </a:r>
            <a:endParaRPr lang="pt-BR" altLang="pt-BR" sz="2000" dirty="0"/>
          </a:p>
          <a:p>
            <a:pPr marL="1371600" lvl="2" indent="-457200">
              <a:lnSpc>
                <a:spcPct val="80000"/>
              </a:lnSpc>
              <a:buFontTx/>
              <a:buChar char="–"/>
            </a:pPr>
            <a:r>
              <a:rPr lang="pt-BR" altLang="pt-BR" sz="1800" dirty="0"/>
              <a:t>Agricultura e aldeamento, mas mudanças no decorrer de alguns anos – roçado, queimada - mandioca</a:t>
            </a:r>
          </a:p>
          <a:p>
            <a:pPr marL="1371600" lvl="2" indent="-457200">
              <a:lnSpc>
                <a:spcPct val="80000"/>
              </a:lnSpc>
              <a:buFontTx/>
              <a:buChar char="–"/>
            </a:pPr>
            <a:r>
              <a:rPr lang="pt-BR" altLang="pt-BR" sz="1800" dirty="0"/>
              <a:t>Caça importante</a:t>
            </a:r>
          </a:p>
          <a:p>
            <a:pPr marL="1371600" lvl="2" indent="-457200">
              <a:lnSpc>
                <a:spcPct val="80000"/>
              </a:lnSpc>
              <a:buFontTx/>
              <a:buChar char="–"/>
            </a:pPr>
            <a:r>
              <a:rPr lang="pt-BR" altLang="pt-BR" sz="1800" dirty="0"/>
              <a:t>“Impostos” podem até existir mas não bem institucionalizados </a:t>
            </a:r>
          </a:p>
          <a:p>
            <a:pPr marL="1371600" lvl="2" indent="-457200">
              <a:lnSpc>
                <a:spcPct val="80000"/>
              </a:lnSpc>
              <a:buFontTx/>
              <a:buChar char="–"/>
            </a:pPr>
            <a:r>
              <a:rPr lang="pt-BR" altLang="pt-BR" sz="1800" dirty="0"/>
              <a:t>Especialização e hierarquização menor, “coesão provincial” baixa 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pt-BR" altLang="pt-BR" sz="2000" dirty="0"/>
              <a:t>Não sedentários </a:t>
            </a:r>
          </a:p>
          <a:p>
            <a:pPr marL="1371600" lvl="2" indent="-457200">
              <a:lnSpc>
                <a:spcPct val="80000"/>
              </a:lnSpc>
              <a:buFontTx/>
              <a:buChar char="–"/>
            </a:pPr>
            <a:r>
              <a:rPr lang="pt-BR" altLang="pt-BR" sz="1800" dirty="0"/>
              <a:t>Não chegam a ser nômades no sentido </a:t>
            </a:r>
            <a:r>
              <a:rPr lang="pt-BR" altLang="pt-BR" sz="1800" dirty="0" err="1"/>
              <a:t>pré</a:t>
            </a:r>
            <a:r>
              <a:rPr lang="pt-BR" altLang="pt-BR" sz="1800" dirty="0"/>
              <a:t> histórico da palavra, dado que existe a concepção de território</a:t>
            </a:r>
          </a:p>
          <a:p>
            <a:pPr marL="1371600" lvl="2" indent="-457200">
              <a:lnSpc>
                <a:spcPct val="80000"/>
              </a:lnSpc>
              <a:buFontTx/>
              <a:buChar char="–"/>
            </a:pPr>
            <a:r>
              <a:rPr lang="pt-BR" altLang="pt-BR" sz="1800" dirty="0"/>
              <a:t>Dentro deste território migração com base em ciclo sazonal de colheita e caça</a:t>
            </a:r>
          </a:p>
          <a:p>
            <a:pPr marL="1371600" lvl="2" indent="-457200">
              <a:lnSpc>
                <a:spcPct val="80000"/>
              </a:lnSpc>
              <a:buFontTx/>
              <a:buChar char="–"/>
            </a:pPr>
            <a:r>
              <a:rPr lang="pt-BR" altLang="pt-BR" sz="1800" dirty="0"/>
              <a:t>Pequena agricultura, acampamentos ao invés de aldeias, organizados em bandos </a:t>
            </a:r>
          </a:p>
          <a:p>
            <a:pPr marL="609600" indent="-609600">
              <a:lnSpc>
                <a:spcPct val="80000"/>
              </a:lnSpc>
            </a:pPr>
            <a:endParaRPr lang="pt-BR" altLang="pt-BR" sz="2400" dirty="0"/>
          </a:p>
        </p:txBody>
      </p:sp>
    </p:spTree>
    <p:extLst>
      <p:ext uri="{BB962C8B-B14F-4D97-AF65-F5344CB8AC3E}">
        <p14:creationId xmlns:p14="http://schemas.microsoft.com/office/powerpoint/2010/main" val="3496989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Conceitos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5844" y="2472242"/>
            <a:ext cx="10065602" cy="4968875"/>
          </a:xfrm>
        </p:spPr>
        <p:txBody>
          <a:bodyPr>
            <a:normAutofit/>
          </a:bodyPr>
          <a:lstStyle/>
          <a:p>
            <a:pPr eaLnBrk="1" hangingPunct="1"/>
            <a:r>
              <a:rPr lang="pt-BR" altLang="pt-BR" sz="3200" dirty="0" smtClean="0"/>
              <a:t>Colonização (geografia) </a:t>
            </a:r>
          </a:p>
          <a:p>
            <a:pPr lvl="1" eaLnBrk="1" hangingPunct="1"/>
            <a:r>
              <a:rPr lang="pt-BR" altLang="pt-BR" sz="2800" dirty="0" smtClean="0"/>
              <a:t>Migrações humanas, na formação do ecúmeno (área habitada, espaço territorial humanizado) </a:t>
            </a:r>
          </a:p>
          <a:p>
            <a:pPr lvl="2" eaLnBrk="1" hangingPunct="1"/>
            <a:r>
              <a:rPr lang="pt-BR" altLang="pt-BR" sz="2800" dirty="0" smtClean="0"/>
              <a:t>migração</a:t>
            </a:r>
          </a:p>
          <a:p>
            <a:pPr lvl="1" eaLnBrk="1" hangingPunct="1"/>
            <a:r>
              <a:rPr lang="pt-BR" altLang="pt-BR" sz="2800" dirty="0" smtClean="0"/>
              <a:t>Forma de ocupação e valorização de novas áreas</a:t>
            </a:r>
          </a:p>
          <a:p>
            <a:pPr lvl="2" eaLnBrk="1" hangingPunct="1"/>
            <a:r>
              <a:rPr lang="pt-BR" altLang="pt-BR" sz="2800" dirty="0" smtClean="0"/>
              <a:t>Valorização para quem ? Como ? (Política – Economia</a:t>
            </a:r>
          </a:p>
          <a:p>
            <a:pPr lvl="2" eaLnBrk="1" hangingPunct="1"/>
            <a:r>
              <a:rPr lang="pt-BR" altLang="pt-BR" sz="2800" dirty="0" smtClean="0"/>
              <a:t>Metrópole – Colônia </a:t>
            </a:r>
          </a:p>
          <a:p>
            <a:pPr lvl="2" eaLnBrk="1" hangingPunct="1"/>
            <a:endParaRPr lang="pt-BR" alt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92160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353800" y="195258"/>
            <a:ext cx="7729728" cy="1188720"/>
          </a:xfrm>
        </p:spPr>
        <p:txBody>
          <a:bodyPr/>
          <a:lstStyle/>
          <a:p>
            <a:pPr eaLnBrk="1" hangingPunct="1"/>
            <a:r>
              <a:rPr lang="pt-BR" altLang="pt-BR" smtClean="0"/>
              <a:t>Classificação das colônias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1736" y="1658201"/>
            <a:ext cx="11296185" cy="471328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</a:pPr>
            <a:r>
              <a:rPr lang="pt-BR" altLang="pt-BR" sz="3200" dirty="0" smtClean="0"/>
              <a:t>Leroy </a:t>
            </a:r>
            <a:r>
              <a:rPr lang="pt-BR" altLang="pt-BR" sz="3200" dirty="0" err="1" smtClean="0"/>
              <a:t>Beaulieu</a:t>
            </a:r>
            <a:r>
              <a:rPr lang="pt-BR" altLang="pt-BR" sz="3200" dirty="0" smtClean="0"/>
              <a:t> (século XIX) </a:t>
            </a:r>
          </a:p>
          <a:p>
            <a:pPr marL="990600" lvl="1" indent="-533400">
              <a:lnSpc>
                <a:spcPct val="90000"/>
              </a:lnSpc>
            </a:pPr>
            <a:r>
              <a:rPr lang="pt-BR" altLang="pt-BR" sz="2800" dirty="0" smtClean="0"/>
              <a:t>Fortemente usada no Brasil: </a:t>
            </a:r>
            <a:r>
              <a:rPr lang="pt-BR" altLang="pt-BR" sz="2800" dirty="0" smtClean="0"/>
              <a:t> Caio </a:t>
            </a:r>
            <a:r>
              <a:rPr lang="pt-BR" altLang="pt-BR" sz="2800" dirty="0" smtClean="0"/>
              <a:t>Prado Jr, Fernando Novaes </a:t>
            </a:r>
            <a:r>
              <a:rPr lang="pt-BR" altLang="pt-BR" sz="2800" dirty="0" err="1" smtClean="0"/>
              <a:t>etc</a:t>
            </a:r>
            <a:endParaRPr lang="pt-BR" altLang="pt-BR" sz="2800" dirty="0" smtClean="0"/>
          </a:p>
          <a:p>
            <a:pPr marL="990600" lvl="1" indent="-533400">
              <a:lnSpc>
                <a:spcPct val="90000"/>
              </a:lnSpc>
            </a:pPr>
            <a:r>
              <a:rPr lang="pt-BR" altLang="pt-BR" sz="2800" dirty="0" smtClean="0"/>
              <a:t>Visão do colonizador: suas possibilidades e intenções</a:t>
            </a:r>
            <a:r>
              <a:rPr lang="pt-BR" altLang="pt-BR" sz="2800" dirty="0" smtClean="0"/>
              <a:t>:</a:t>
            </a:r>
          </a:p>
          <a:p>
            <a:pPr lvl="1" indent="0">
              <a:lnSpc>
                <a:spcPct val="90000"/>
              </a:lnSpc>
              <a:buNone/>
            </a:pPr>
            <a:endParaRPr lang="pt-BR" altLang="pt-BR" sz="2800" dirty="0" smtClean="0"/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pt-BR" altLang="pt-BR" sz="2800" dirty="0" smtClean="0"/>
              <a:t>Colônias comerciais </a:t>
            </a:r>
            <a:endParaRPr lang="pt-BR" altLang="pt-BR" sz="2800" dirty="0" smtClean="0"/>
          </a:p>
          <a:p>
            <a:pPr lvl="1" indent="0">
              <a:lnSpc>
                <a:spcPct val="90000"/>
              </a:lnSpc>
              <a:buNone/>
            </a:pPr>
            <a:r>
              <a:rPr lang="pt-BR" altLang="pt-BR" sz="2800" dirty="0"/>
              <a:t>	</a:t>
            </a:r>
            <a:r>
              <a:rPr lang="pt-BR" altLang="pt-BR" sz="2800" dirty="0" smtClean="0"/>
              <a:t>		entrepostos</a:t>
            </a:r>
            <a:r>
              <a:rPr lang="pt-BR" altLang="pt-BR" sz="2800" dirty="0" smtClean="0"/>
              <a:t>, feitorias</a:t>
            </a:r>
          </a:p>
          <a:p>
            <a:pPr marL="990600" lvl="1" indent="-533400">
              <a:lnSpc>
                <a:spcPct val="90000"/>
              </a:lnSpc>
              <a:buFont typeface="+mj-lt"/>
              <a:buAutoNum type="arabicPeriod" startAt="2"/>
            </a:pPr>
            <a:r>
              <a:rPr lang="pt-BR" altLang="pt-BR" sz="2800" dirty="0" smtClean="0"/>
              <a:t>Colônias </a:t>
            </a:r>
            <a:r>
              <a:rPr lang="pt-BR" altLang="pt-BR" sz="2800" dirty="0" smtClean="0"/>
              <a:t>agrícolas</a:t>
            </a:r>
          </a:p>
          <a:p>
            <a:pPr lvl="1" indent="0">
              <a:lnSpc>
                <a:spcPct val="90000"/>
              </a:lnSpc>
              <a:buNone/>
            </a:pPr>
            <a:r>
              <a:rPr lang="pt-BR" altLang="pt-BR" sz="2800" dirty="0"/>
              <a:t>	</a:t>
            </a:r>
            <a:r>
              <a:rPr lang="pt-BR" altLang="pt-BR" sz="2800" dirty="0" smtClean="0"/>
              <a:t>		colônias </a:t>
            </a:r>
            <a:r>
              <a:rPr lang="pt-BR" altLang="pt-BR" sz="2800" dirty="0" smtClean="0"/>
              <a:t>de povoamento</a:t>
            </a:r>
          </a:p>
          <a:p>
            <a:pPr marL="971550" lvl="1" indent="-514350">
              <a:lnSpc>
                <a:spcPct val="90000"/>
              </a:lnSpc>
              <a:buFont typeface="+mj-lt"/>
              <a:buAutoNum type="arabicPeriod" startAt="3"/>
            </a:pPr>
            <a:r>
              <a:rPr lang="pt-BR" altLang="pt-BR" sz="2800" dirty="0" smtClean="0"/>
              <a:t>Colônias de exploração</a:t>
            </a:r>
          </a:p>
          <a:p>
            <a:pPr marL="1371600" lvl="2" indent="-457200">
              <a:lnSpc>
                <a:spcPct val="90000"/>
              </a:lnSpc>
              <a:buNone/>
            </a:pPr>
            <a:endParaRPr lang="pt-BR" altLang="pt-BR" dirty="0" smtClean="0"/>
          </a:p>
          <a:p>
            <a:pPr marL="990600" lvl="1" indent="-533400">
              <a:lnSpc>
                <a:spcPct val="90000"/>
              </a:lnSpc>
            </a:pPr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53665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15888"/>
            <a:ext cx="82296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1. Colônias de comércio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190" y="1692159"/>
            <a:ext cx="10861287" cy="45259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None/>
              <a:defRPr/>
            </a:pPr>
            <a:r>
              <a:rPr lang="pt-BR" altLang="pt-BR" sz="2400" dirty="0"/>
              <a:t> Também conhecidos como entrepostos comerciais ou feitorias</a:t>
            </a:r>
          </a:p>
          <a:p>
            <a:pPr marL="990600" lvl="1" indent="-533400">
              <a:lnSpc>
                <a:spcPct val="90000"/>
              </a:lnSpc>
              <a:buNone/>
              <a:defRPr/>
            </a:pPr>
            <a:r>
              <a:rPr lang="pt-BR" altLang="pt-BR" sz="2000" dirty="0"/>
              <a:t>Objetivo: comércio de bens já produzidos nas localidades</a:t>
            </a:r>
          </a:p>
          <a:p>
            <a:pPr marL="990600" lvl="1" indent="-533400">
              <a:lnSpc>
                <a:spcPct val="90000"/>
              </a:lnSpc>
              <a:defRPr/>
            </a:pPr>
            <a:r>
              <a:rPr lang="pt-BR" altLang="pt-BR" sz="2000" dirty="0"/>
              <a:t>regiões visadas ricas e populosas, mas onde o comércio não era livre </a:t>
            </a:r>
          </a:p>
          <a:p>
            <a:pPr marL="990600" lvl="1" indent="-533400">
              <a:lnSpc>
                <a:spcPct val="90000"/>
              </a:lnSpc>
              <a:defRPr/>
            </a:pPr>
            <a:r>
              <a:rPr lang="pt-BR" altLang="pt-BR" sz="2000" dirty="0"/>
              <a:t>Metrópole: não precisa ser populosa, mas, em geral, é forte militarmente </a:t>
            </a:r>
          </a:p>
          <a:p>
            <a:pPr marL="990600" lvl="1" indent="-533400">
              <a:lnSpc>
                <a:spcPct val="90000"/>
              </a:lnSpc>
              <a:defRPr/>
            </a:pPr>
            <a:r>
              <a:rPr lang="pt-BR" altLang="pt-BR" sz="2000" dirty="0"/>
              <a:t>Ocupação: grandes investimentos e pouca gente, normalmente não ocupa toda a região mas apenas posições estratégicas para o controle do comércio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v"/>
              <a:defRPr/>
            </a:pPr>
            <a:r>
              <a:rPr lang="pt-BR" altLang="pt-BR" sz="1800" dirty="0"/>
              <a:t>Ilha de São Tomé, feitorias africanas, Singapura </a:t>
            </a:r>
            <a:r>
              <a:rPr lang="pt-BR" altLang="pt-BR" sz="1800" dirty="0" err="1"/>
              <a:t>etc</a:t>
            </a:r>
            <a:endParaRPr lang="pt-BR" altLang="pt-BR" sz="1800" dirty="0"/>
          </a:p>
          <a:p>
            <a:pPr marL="990600" lvl="1" indent="-533400">
              <a:lnSpc>
                <a:spcPct val="90000"/>
              </a:lnSpc>
              <a:defRPr/>
            </a:pPr>
            <a:r>
              <a:rPr lang="pt-BR" altLang="pt-BR" sz="2000" dirty="0"/>
              <a:t>Tendência: não sistemática:</a:t>
            </a:r>
          </a:p>
          <a:p>
            <a:pPr marL="1371600" lvl="2" indent="-457200">
              <a:lnSpc>
                <a:spcPct val="90000"/>
              </a:lnSpc>
              <a:buFontTx/>
              <a:buChar char="–"/>
              <a:defRPr/>
            </a:pPr>
            <a:r>
              <a:rPr lang="pt-BR" altLang="pt-BR" sz="1800" dirty="0"/>
              <a:t>desaparecimento, </a:t>
            </a:r>
          </a:p>
          <a:p>
            <a:pPr marL="1371600" lvl="2" indent="-457200">
              <a:lnSpc>
                <a:spcPct val="90000"/>
              </a:lnSpc>
              <a:buFontTx/>
              <a:buChar char="–"/>
              <a:defRPr/>
            </a:pPr>
            <a:r>
              <a:rPr lang="pt-BR" altLang="pt-BR" sz="1800" dirty="0"/>
              <a:t>incorporação,</a:t>
            </a:r>
          </a:p>
          <a:p>
            <a:pPr marL="1371600" lvl="2" indent="-457200">
              <a:lnSpc>
                <a:spcPct val="90000"/>
              </a:lnSpc>
              <a:buFontTx/>
              <a:buChar char="–"/>
              <a:defRPr/>
            </a:pPr>
            <a:r>
              <a:rPr lang="pt-BR" altLang="pt-BR" sz="1800" dirty="0"/>
              <a:t>manutenção </a:t>
            </a:r>
          </a:p>
        </p:txBody>
      </p:sp>
      <p:pic>
        <p:nvPicPr>
          <p:cNvPr id="11268" name="Picture 5" descr="2004010101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364" y="4581525"/>
            <a:ext cx="3635375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754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>
          <a:xfrm>
            <a:off x="2267649" y="220027"/>
            <a:ext cx="7729728" cy="1188720"/>
          </a:xfrm>
        </p:spPr>
        <p:txBody>
          <a:bodyPr/>
          <a:lstStyle/>
          <a:p>
            <a:pPr eaLnBrk="1" hangingPunct="1"/>
            <a:r>
              <a:rPr lang="pt-BR" altLang="pt-BR" smtClean="0"/>
              <a:t>2. Colônias de Povoamento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67629" y="1739589"/>
            <a:ext cx="11073161" cy="4386573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pt-BR" altLang="pt-BR" dirty="0" smtClean="0"/>
              <a:t>  		</a:t>
            </a:r>
            <a:r>
              <a:rPr lang="pt-BR" altLang="pt-BR" sz="2400" dirty="0"/>
              <a:t>Também chamadas de Colônias agrícolas </a:t>
            </a:r>
          </a:p>
          <a:p>
            <a:pPr eaLnBrk="1" hangingPunct="1">
              <a:buFontTx/>
              <a:buNone/>
            </a:pPr>
            <a:r>
              <a:rPr lang="pt-BR" altLang="pt-BR" sz="2400" dirty="0"/>
              <a:t>Objetivo é ocupação: migração populacional e estabelecimento na nova região</a:t>
            </a:r>
          </a:p>
          <a:p>
            <a:pPr lvl="1" eaLnBrk="1" hangingPunct="1"/>
            <a:r>
              <a:rPr lang="pt-BR" altLang="pt-BR" sz="2000" dirty="0"/>
              <a:t>Região colonizadas – pouco habitada e de características </a:t>
            </a:r>
            <a:r>
              <a:rPr lang="pt-BR" altLang="pt-BR" sz="2000" dirty="0" err="1"/>
              <a:t>geo-climáticas</a:t>
            </a:r>
            <a:r>
              <a:rPr lang="pt-BR" altLang="pt-BR" sz="2000" dirty="0"/>
              <a:t> semelhantes às da metrópole</a:t>
            </a:r>
          </a:p>
          <a:p>
            <a:pPr lvl="1" eaLnBrk="1" hangingPunct="1"/>
            <a:r>
              <a:rPr lang="pt-BR" altLang="pt-BR" sz="2000" dirty="0"/>
              <a:t>Metrópole: populosa (muitas vezes com problemas ligados à população – econômicos e/ou políticos)</a:t>
            </a:r>
          </a:p>
          <a:p>
            <a:pPr lvl="1" eaLnBrk="1" hangingPunct="1"/>
            <a:r>
              <a:rPr lang="pt-BR" altLang="pt-BR" sz="2000" dirty="0"/>
              <a:t>Não grandes investimentos </a:t>
            </a:r>
          </a:p>
          <a:p>
            <a:pPr lvl="1" eaLnBrk="1" hangingPunct="1">
              <a:buFontTx/>
              <a:buNone/>
            </a:pPr>
            <a:r>
              <a:rPr lang="pt-BR" altLang="pt-BR" sz="2000" dirty="0"/>
              <a:t>			mas muita gente </a:t>
            </a:r>
          </a:p>
          <a:p>
            <a:pPr lvl="2" eaLnBrk="1" hangingPunct="1">
              <a:buFontTx/>
              <a:buNone/>
            </a:pPr>
            <a:r>
              <a:rPr lang="pt-BR" altLang="pt-BR" sz="2000" dirty="0" err="1"/>
              <a:t>Ex</a:t>
            </a:r>
            <a:r>
              <a:rPr lang="pt-BR" altLang="pt-BR" sz="2000" dirty="0"/>
              <a:t>: Nova Inglaterra</a:t>
            </a:r>
          </a:p>
          <a:p>
            <a:pPr lvl="1" eaLnBrk="1" hangingPunct="1"/>
            <a:r>
              <a:rPr lang="pt-BR" altLang="pt-BR" sz="2000" dirty="0"/>
              <a:t>Tendência: progresso lento </a:t>
            </a:r>
          </a:p>
          <a:p>
            <a:pPr lvl="1" eaLnBrk="1" hangingPunct="1">
              <a:buFontTx/>
              <a:buNone/>
            </a:pPr>
            <a:r>
              <a:rPr lang="pt-BR" altLang="pt-BR" sz="2000" dirty="0"/>
              <a:t>		e autonomização</a:t>
            </a:r>
          </a:p>
        </p:txBody>
      </p:sp>
      <p:pic>
        <p:nvPicPr>
          <p:cNvPr id="13316" name="Picture 8" descr="Negligencia%20Salutar%20-%20BRESCOL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683" y="3882079"/>
            <a:ext cx="4311688" cy="257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6136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73805" y="363696"/>
            <a:ext cx="6445404" cy="1431649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pt-BR" altLang="pt-BR" sz="4000" dirty="0"/>
              <a:t>				</a:t>
            </a:r>
            <a:r>
              <a:rPr lang="pt-BR" altLang="pt-BR" sz="4000" dirty="0" smtClean="0"/>
              <a:t>3.Colônias </a:t>
            </a:r>
            <a:r>
              <a:rPr lang="pt-BR" altLang="pt-BR" sz="4000" dirty="0"/>
              <a:t>de			exploração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5326" y="1916114"/>
            <a:ext cx="11273883" cy="4383087"/>
          </a:xfrm>
        </p:spPr>
        <p:txBody>
          <a:bodyPr>
            <a:normAutofit lnSpcReduction="10000"/>
          </a:bodyPr>
          <a:lstStyle/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pt-BR" altLang="pt-BR" sz="2000" dirty="0" smtClean="0"/>
              <a:t>		Também </a:t>
            </a:r>
            <a:r>
              <a:rPr lang="pt-BR" altLang="pt-BR" sz="2000" dirty="0"/>
              <a:t>conhecidas (Brasil) </a:t>
            </a:r>
            <a:r>
              <a:rPr lang="pt-BR" altLang="pt-BR" sz="2000" dirty="0" smtClean="0"/>
              <a:t>como </a:t>
            </a:r>
            <a:r>
              <a:rPr lang="pt-BR" altLang="pt-BR" sz="2000" dirty="0"/>
              <a:t>colônias de </a:t>
            </a:r>
            <a:r>
              <a:rPr lang="pt-BR" altLang="pt-BR" sz="2000" dirty="0" smtClean="0"/>
              <a:t>plantação 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pt-BR" altLang="pt-BR" sz="2000" dirty="0" smtClean="0"/>
              <a:t>(plantation) </a:t>
            </a:r>
            <a:endParaRPr lang="pt-BR" altLang="pt-BR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z="2400" dirty="0"/>
              <a:t>Objetivo: controlar produção para exportação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dirty="0"/>
              <a:t>Região colonizadas, em geral,  ambiente </a:t>
            </a:r>
            <a:r>
              <a:rPr lang="pt-BR" altLang="pt-BR" sz="2000" dirty="0" err="1"/>
              <a:t>geo-climático</a:t>
            </a:r>
            <a:r>
              <a:rPr lang="pt-BR" altLang="pt-BR" sz="2000" dirty="0"/>
              <a:t> diferente da metrópole (intertropical), produtos diferentes ou de produção insuficiente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dirty="0"/>
              <a:t>Metrópole: recursos e capacidade organizacional (controle) para organizar da produção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1800" dirty="0"/>
              <a:t>Organização da produção: nova ou controle sobre processos </a:t>
            </a:r>
            <a:r>
              <a:rPr lang="pt-BR" altLang="pt-BR" sz="1800" dirty="0" err="1"/>
              <a:t>pré</a:t>
            </a:r>
            <a:r>
              <a:rPr lang="pt-BR" altLang="pt-BR" sz="1800" dirty="0"/>
              <a:t>- existente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dirty="0" err="1"/>
              <a:t>Ex</a:t>
            </a:r>
            <a:r>
              <a:rPr lang="pt-BR" altLang="pt-BR" sz="2000" dirty="0"/>
              <a:t>: América Latina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dirty="0"/>
              <a:t>Tendência: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1800" dirty="0"/>
              <a:t>progresso econômico rápido, sujeito à crises,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1800" dirty="0"/>
              <a:t>não progresso demográfico 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1800" dirty="0"/>
              <a:t>autonomização conflituosa e lenta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pt-BR" altLang="pt-BR" sz="2000" dirty="0"/>
          </a:p>
        </p:txBody>
      </p:sp>
      <p:pic>
        <p:nvPicPr>
          <p:cNvPr id="15364" name="Picture 5" descr="Escravos+na+moenda,+Debret,+18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06" y="0"/>
            <a:ext cx="3594100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22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>
          <a:xfrm>
            <a:off x="788018" y="284468"/>
            <a:ext cx="10615961" cy="1188720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pt-BR" sz="2850" dirty="0"/>
              <a:t>América Latina: países diferenças étnicas</a:t>
            </a:r>
          </a:p>
        </p:txBody>
      </p:sp>
      <p:pic>
        <p:nvPicPr>
          <p:cNvPr id="1741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8019" y="1628078"/>
            <a:ext cx="10615960" cy="4870321"/>
          </a:xfrm>
        </p:spPr>
      </p:pic>
    </p:spTree>
    <p:extLst>
      <p:ext uri="{BB962C8B-B14F-4D97-AF65-F5344CB8AC3E}">
        <p14:creationId xmlns:p14="http://schemas.microsoft.com/office/powerpoint/2010/main" val="2375556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Gráfico 3"/>
          <p:cNvGraphicFramePr>
            <a:graphicFrameLocks/>
          </p:cNvGraphicFramePr>
          <p:nvPr/>
        </p:nvGraphicFramePr>
        <p:xfrm>
          <a:off x="1652588" y="1649414"/>
          <a:ext cx="8742362" cy="514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Gráfico" r:id="rId3" imgW="8748518" imgH="5151566" progId="Excel.Chart.8">
                  <p:embed/>
                </p:oleObj>
              </mc:Choice>
              <mc:Fallback>
                <p:oleObj name="Gráfico" r:id="rId3" imgW="8748518" imgH="5151566" progId="Excel.Chart.8">
                  <p:embed/>
                  <p:pic>
                    <p:nvPicPr>
                      <p:cNvPr id="19458" name="Gráfico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588" y="1649414"/>
                        <a:ext cx="8742362" cy="514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9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Estrutura  Étnica da População Latino Americana  - 1825</a:t>
            </a:r>
          </a:p>
        </p:txBody>
      </p:sp>
    </p:spTree>
    <p:extLst>
      <p:ext uri="{BB962C8B-B14F-4D97-AF65-F5344CB8AC3E}">
        <p14:creationId xmlns:p14="http://schemas.microsoft.com/office/powerpoint/2010/main" val="1193008685"/>
      </p:ext>
    </p:extLst>
  </p:cSld>
  <p:clrMapOvr>
    <a:masterClrMapping/>
  </p:clrMapOvr>
</p:sld>
</file>

<file path=ppt/theme/theme1.xml><?xml version="1.0" encoding="utf-8"?>
<a:theme xmlns:a="http://schemas.openxmlformats.org/drawingml/2006/main" name="Pacote">
  <a:themeElements>
    <a:clrScheme name="Paco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o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o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TM10001115[[fn=Pacote]]</Template>
  <TotalTime>612</TotalTime>
  <Words>745</Words>
  <Application>Microsoft Office PowerPoint</Application>
  <PresentationFormat>Widescreen</PresentationFormat>
  <Paragraphs>153</Paragraphs>
  <Slides>20</Slides>
  <Notes>15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6" baseType="lpstr">
      <vt:lpstr>Arial</vt:lpstr>
      <vt:lpstr>Calibri</vt:lpstr>
      <vt:lpstr>Gill Sans MT</vt:lpstr>
      <vt:lpstr>Wingdings</vt:lpstr>
      <vt:lpstr>Pacote</vt:lpstr>
      <vt:lpstr>Gráfico do Microsoft Excel</vt:lpstr>
      <vt:lpstr>    Economia da América Latina       Aula 03. Colonização     latino americana:      conceitos e tipologias     </vt:lpstr>
      <vt:lpstr>Colonização</vt:lpstr>
      <vt:lpstr>Conceitos</vt:lpstr>
      <vt:lpstr>Classificação das colônias </vt:lpstr>
      <vt:lpstr>1. Colônias de comércio</vt:lpstr>
      <vt:lpstr>2. Colônias de Povoamento</vt:lpstr>
      <vt:lpstr>    3.Colônias de   exploração</vt:lpstr>
      <vt:lpstr>América Latina: países diferenças étnicas</vt:lpstr>
      <vt:lpstr>Estrutura  Étnica da População Latino Americana  - 1825</vt:lpstr>
      <vt:lpstr>Estrutura  Étnica da População Latino Americana  - 1825</vt:lpstr>
      <vt:lpstr>Apresentação do PowerPoint</vt:lpstr>
      <vt:lpstr>Apresentação do PowerPoint</vt:lpstr>
      <vt:lpstr>Outra possibilidade de tipologia</vt:lpstr>
      <vt:lpstr>Combinação de Tipologias</vt:lpstr>
      <vt:lpstr>Aprofundando a tipologia:  um olhar sobre o colonizado original</vt:lpstr>
      <vt:lpstr>O colonizado</vt:lpstr>
      <vt:lpstr>Marca comum </vt:lpstr>
      <vt:lpstr>Conseqüências do isolamento</vt:lpstr>
      <vt:lpstr>De volta as tipologias ...</vt:lpstr>
      <vt:lpstr>Aprofundando a tipologia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Amaury Gremaud</dc:creator>
  <cp:lastModifiedBy>Amaury Patrick Gremaud</cp:lastModifiedBy>
  <cp:revision>35</cp:revision>
  <dcterms:created xsi:type="dcterms:W3CDTF">2017-04-03T02:32:53Z</dcterms:created>
  <dcterms:modified xsi:type="dcterms:W3CDTF">2017-08-23T23:35:52Z</dcterms:modified>
</cp:coreProperties>
</file>