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embeddedFontLst>
    <p:embeddedFont>
      <p:font typeface="Source Code Pro" panose="020B0604020202020204" charset="0"/>
      <p:regular r:id="rId38"/>
      <p:bold r:id="rId39"/>
    </p:embeddedFont>
    <p:embeddedFont>
      <p:font typeface="Impact" panose="020B0806030902050204" pitchFamily="34" charset="0"/>
      <p:regular r:id="rId40"/>
    </p:embeddedFont>
    <p:embeddedFont>
      <p:font typeface="Amatic SC" panose="020B0604020202020204" charset="-79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DAE488-5203-4217-B353-D5C9F5127E37}">
  <a:tblStyle styleId="{1DDAE488-5203-4217-B353-D5C9F5127E37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Essa é minha parte :) </a:t>
            </a:r>
            <a:br>
              <a:rPr lang="pt-BR"/>
            </a:br>
            <a:r>
              <a:rPr lang="pt-BR"/>
              <a:t>Itens 4 e 5 do primeiro texto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‹nº›</a:t>
            </a:fld>
            <a:endParaRPr lang="pt-BR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lattes.cnpq.br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Leitura e Análise documentária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592475"/>
            <a:ext cx="8520600" cy="133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Textos de 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Mariângela Spotti Lopes Fujita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Maria Izabel Aspeti Nardi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Silvana Santos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Estratégias de Leitura em Documentação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000"/>
              <a:t>O leitor deve detectar a estrutura do texto:</a:t>
            </a:r>
          </a:p>
          <a:p>
            <a:pPr marL="457200" lvl="0" indent="-228600">
              <a:spcBef>
                <a:spcPts val="0"/>
              </a:spcBef>
              <a:buChar char="❖"/>
            </a:pPr>
            <a:r>
              <a:rPr lang="pt-BR"/>
              <a:t>Bottom Up ou ascendentes</a:t>
            </a:r>
          </a:p>
          <a:p>
            <a:pPr marL="457200" lvl="0" indent="-228600">
              <a:spcBef>
                <a:spcPts val="0"/>
              </a:spcBef>
              <a:buChar char="❖"/>
            </a:pPr>
            <a:r>
              <a:rPr lang="pt-BR"/>
              <a:t>Top Down ou descendentes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2775" y="2095624"/>
            <a:ext cx="4329524" cy="247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Análise documentária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163275"/>
            <a:ext cx="8520600" cy="263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pt-BR"/>
              <a:t>“Um conjunto de procedimentos efetuados com a finalidade de expressar o conteúdo de documentos científicos, sob formas destinadas a facilitar a recuperação da informação”.</a:t>
            </a:r>
          </a:p>
          <a:p>
            <a:pPr lvl="0" algn="just">
              <a:spcBef>
                <a:spcPts val="0"/>
              </a:spcBef>
              <a:buNone/>
            </a:pPr>
            <a:r>
              <a:rPr lang="pt-BR" b="1"/>
              <a:t>GARDIN, Jean-Claude (1981)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2885373"/>
            <a:ext cx="5334000" cy="197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Para recuperar a informação...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436975"/>
            <a:ext cx="8184900" cy="313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/>
              <a:t>… Produzem-se representações condensadas - 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/>
              <a:t>os </a:t>
            </a:r>
            <a:r>
              <a:rPr lang="pt-BR" b="1"/>
              <a:t>resumos</a:t>
            </a:r>
            <a:r>
              <a:rPr lang="pt-BR"/>
              <a:t> e </a:t>
            </a:r>
            <a:r>
              <a:rPr lang="pt-BR" b="1"/>
              <a:t>índices</a:t>
            </a:r>
            <a:r>
              <a:rPr lang="pt-BR"/>
              <a:t>.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975" y="2531825"/>
            <a:ext cx="6496050" cy="23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operações da análise documentária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pt-BR" b="1"/>
              <a:t>1.  ANÁLISE: </a:t>
            </a:r>
            <a:r>
              <a:rPr lang="pt-BR"/>
              <a:t>leitura e segmentação do texto;</a:t>
            </a:r>
          </a:p>
          <a:p>
            <a:pPr lvl="0" algn="just" rtl="0">
              <a:spcBef>
                <a:spcPts val="0"/>
              </a:spcBef>
              <a:buNone/>
            </a:pPr>
            <a:endParaRPr/>
          </a:p>
          <a:p>
            <a:pPr lvl="0" algn="just" rtl="0">
              <a:spcBef>
                <a:spcPts val="0"/>
              </a:spcBef>
              <a:buNone/>
            </a:pPr>
            <a:r>
              <a:rPr lang="pt-BR" b="1"/>
              <a:t>2. SÍNTESE:</a:t>
            </a:r>
            <a:r>
              <a:rPr lang="pt-BR"/>
              <a:t> construção do texto documentário com os conceitos selecionados na análise;</a:t>
            </a:r>
          </a:p>
          <a:p>
            <a:pPr lvl="0" algn="just" rtl="0">
              <a:spcBef>
                <a:spcPts val="0"/>
              </a:spcBef>
              <a:buNone/>
            </a:pPr>
            <a:endParaRPr/>
          </a:p>
          <a:p>
            <a:pPr lvl="0" algn="just">
              <a:spcBef>
                <a:spcPts val="0"/>
              </a:spcBef>
              <a:buNone/>
            </a:pPr>
            <a:r>
              <a:rPr lang="pt-BR" b="1"/>
              <a:t>3. REPRESENTAÇÃO:</a:t>
            </a:r>
            <a:r>
              <a:rPr lang="pt-BR"/>
              <a:t> condensação intensiva do texto original (</a:t>
            </a:r>
            <a:r>
              <a:rPr lang="pt-BR" b="1"/>
              <a:t>resumo</a:t>
            </a:r>
            <a:r>
              <a:rPr lang="pt-BR"/>
              <a:t>) ou representação por meio de uma linguagem documentária (</a:t>
            </a:r>
            <a:r>
              <a:rPr lang="pt-BR" b="1"/>
              <a:t>indexação</a:t>
            </a:r>
            <a:r>
              <a:rPr lang="pt-BR"/>
              <a:t>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objetivo das autoras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11700" y="1710700"/>
            <a:ext cx="8520600" cy="285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pt-BR"/>
              <a:t>Verificar os procedimentos de </a:t>
            </a:r>
            <a:r>
              <a:rPr lang="pt-BR" b="1"/>
              <a:t>ANÁLISE</a:t>
            </a:r>
            <a:r>
              <a:rPr lang="pt-BR"/>
              <a:t> existentes, já que essa operação é menos investigada que a representação.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6262" y="2759525"/>
            <a:ext cx="5648325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Método - norma iso 5963 (1985)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505425"/>
            <a:ext cx="8520600" cy="30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just">
              <a:spcBef>
                <a:spcPts val="0"/>
              </a:spcBef>
              <a:buAutoNum type="arabicPeriod"/>
            </a:pPr>
            <a:r>
              <a:rPr lang="pt-BR" b="1"/>
              <a:t>EXAME DO DOCUMENTO 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pt-BR"/>
              <a:t>Título; resumo (se houver); lista de conteúdos; introdução, conclusão; ilustrações, diagramas, tabelas; palavras em destaque.</a:t>
            </a:r>
          </a:p>
          <a:p>
            <a:pPr lvl="0" algn="just" rtl="0">
              <a:spcBef>
                <a:spcPts val="0"/>
              </a:spcBef>
              <a:buNone/>
            </a:pPr>
            <a:endParaRPr/>
          </a:p>
          <a:p>
            <a:pPr lvl="0" algn="just">
              <a:spcBef>
                <a:spcPts val="0"/>
              </a:spcBef>
              <a:buNone/>
            </a:pPr>
            <a:r>
              <a:rPr lang="pt-BR" b="1">
                <a:solidFill>
                  <a:srgbClr val="FF0000"/>
                </a:solidFill>
              </a:rPr>
              <a:t>ATENÇÃO:</a:t>
            </a:r>
            <a:r>
              <a:rPr lang="pt-BR"/>
              <a:t> a norma alerta para a impossibilidade de análise apenas pelo título ou resumo do documento.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Método - norma iso 5963 (1985)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11700" y="2166875"/>
            <a:ext cx="8520600" cy="240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pt-BR" b="1"/>
              <a:t>2. IDENTIFICAÇÃO DE CONCEITOS</a:t>
            </a:r>
          </a:p>
          <a:p>
            <a:pPr lvl="0" algn="just">
              <a:spcBef>
                <a:spcPts val="0"/>
              </a:spcBef>
              <a:buNone/>
            </a:pPr>
            <a:r>
              <a:rPr lang="pt-BR"/>
              <a:t>Questionamento do texto - objeto, conceito ativo, atividade, agente, modos específicos, contexto, variáveis e campo de estudo.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114050"/>
            <a:ext cx="8520600" cy="70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Muita informação: rapidez de análise (Farrow, 1991)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11700" y="958000"/>
            <a:ext cx="5675700" cy="404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just" rtl="0">
              <a:spcBef>
                <a:spcPts val="0"/>
              </a:spcBef>
              <a:buChar char="●"/>
            </a:pPr>
            <a:r>
              <a:rPr lang="pt-BR"/>
              <a:t>Leitura documentária: “rápido rastreamento”</a:t>
            </a:r>
          </a:p>
          <a:p>
            <a:pPr marL="457200" lvl="0" indent="-228600" algn="just" rtl="0">
              <a:spcBef>
                <a:spcPts val="0"/>
              </a:spcBef>
              <a:buChar char="●"/>
            </a:pPr>
            <a:r>
              <a:rPr lang="pt-BR"/>
              <a:t>4 minutos é o tempo ideal (CLEVERDON, 1961)</a:t>
            </a:r>
          </a:p>
          <a:p>
            <a:pPr marL="457200" lvl="0" indent="-228600" algn="just" rtl="0">
              <a:spcBef>
                <a:spcPts val="0"/>
              </a:spcBef>
              <a:buChar char="●"/>
            </a:pPr>
            <a:r>
              <a:rPr lang="pt-BR"/>
              <a:t>Similaridade entre leitores rápidos e indexadores</a:t>
            </a:r>
          </a:p>
          <a:p>
            <a:pPr marL="457200" lvl="0" indent="-228600" algn="just" rtl="0">
              <a:spcBef>
                <a:spcPts val="0"/>
              </a:spcBef>
              <a:buChar char="●"/>
            </a:pPr>
            <a:r>
              <a:rPr lang="pt-BR"/>
              <a:t>Limite de tempo do indexador</a:t>
            </a:r>
          </a:p>
          <a:p>
            <a:pPr marL="457200" lvl="0" indent="-228600" algn="just" rtl="0">
              <a:spcBef>
                <a:spcPts val="0"/>
              </a:spcBef>
              <a:buChar char="●"/>
            </a:pPr>
            <a:r>
              <a:rPr lang="pt-BR"/>
              <a:t>Compreensão apenas para classificação, indexação ou resumo</a:t>
            </a:r>
          </a:p>
          <a:p>
            <a:pPr marL="457200" lvl="0" indent="-228600" algn="just" rtl="0">
              <a:spcBef>
                <a:spcPts val="0"/>
              </a:spcBef>
              <a:buChar char="●"/>
            </a:pPr>
            <a:r>
              <a:rPr lang="pt-BR"/>
              <a:t>Elemento repetitivo: indexadores que trabalham com um conjunto limitado de textos e assuntos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475" y="1130225"/>
            <a:ext cx="2434499" cy="36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duas variáveis importantes para o indexador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11700" y="3877575"/>
            <a:ext cx="8520600" cy="69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ctr" rtl="0">
              <a:spcBef>
                <a:spcPts val="0"/>
              </a:spcBef>
              <a:buChar char="●"/>
            </a:pPr>
            <a:r>
              <a:rPr lang="pt-BR"/>
              <a:t>O sistema documentário</a:t>
            </a:r>
          </a:p>
          <a:p>
            <a:pPr marL="457200" lvl="0" indent="-228600" algn="ctr" rtl="0">
              <a:spcBef>
                <a:spcPts val="0"/>
              </a:spcBef>
              <a:buChar char="●"/>
            </a:pPr>
            <a:r>
              <a:rPr lang="pt-BR"/>
              <a:t>O usuário desse sistema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912" y="1027675"/>
            <a:ext cx="4125025" cy="274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influência da linguística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pt-BR"/>
              <a:t>Referenciais embasados naqueles já formulados em Linguística - análise conceitual baseada na interrogação do texto (sistema de indexação “PRECIS” - AUSTIN, 1974):</a:t>
            </a:r>
          </a:p>
          <a:p>
            <a:pPr lvl="0" algn="just" rtl="0">
              <a:spcBef>
                <a:spcPts val="0"/>
              </a:spcBef>
              <a:buNone/>
            </a:pPr>
            <a:endParaRPr/>
          </a:p>
          <a:p>
            <a:pPr marL="457200" lvl="0" indent="-228600" algn="just" rtl="0">
              <a:spcBef>
                <a:spcPts val="0"/>
              </a:spcBef>
              <a:buChar char="●"/>
            </a:pPr>
            <a:r>
              <a:rPr lang="pt-BR"/>
              <a:t>O que aconteceu? (ação)</a:t>
            </a:r>
          </a:p>
          <a:p>
            <a:pPr marL="457200" lvl="0" indent="-228600" algn="just" rtl="0">
              <a:spcBef>
                <a:spcPts val="0"/>
              </a:spcBef>
              <a:buChar char="●"/>
            </a:pPr>
            <a:r>
              <a:rPr lang="pt-BR"/>
              <a:t>A que ou a quem aconteceu? (objeto da ação)</a:t>
            </a:r>
          </a:p>
          <a:p>
            <a:pPr marL="457200" lvl="0" indent="-228600" algn="just" rtl="0">
              <a:spcBef>
                <a:spcPts val="0"/>
              </a:spcBef>
              <a:buChar char="●"/>
            </a:pPr>
            <a:r>
              <a:rPr lang="pt-BR"/>
              <a:t>O que ou quem fez isso? (agente da ação)</a:t>
            </a:r>
          </a:p>
          <a:p>
            <a:pPr marL="457200" lvl="0" indent="-228600" algn="just">
              <a:spcBef>
                <a:spcPts val="0"/>
              </a:spcBef>
              <a:buChar char="●"/>
            </a:pPr>
            <a:r>
              <a:rPr lang="pt-BR"/>
              <a:t>Onde aconteceu? (local)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tema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95675" y="1093850"/>
            <a:ext cx="7778100" cy="347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/>
              <a:t>Considerando o documentalista como um leitor profissional e os estágios de indexação como </a:t>
            </a:r>
            <a:r>
              <a:rPr lang="pt-BR" sz="1400" b="1"/>
              <a:t>estratégias de leitura</a:t>
            </a:r>
            <a:r>
              <a:rPr lang="pt-BR" sz="1400"/>
              <a:t>, as concepções e habilidades (conscientes ou não) por ele utilizadas no processo documentário podem contribuir para o aprimoramento de suas atividades.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t="11629"/>
          <a:stretch/>
        </p:blipFill>
        <p:spPr>
          <a:xfrm>
            <a:off x="1665000" y="2109849"/>
            <a:ext cx="6096000" cy="28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Portanto...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11700" y="1938800"/>
            <a:ext cx="8520600" cy="263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pt-BR"/>
              <a:t>… as estratégias indicadas pela Norma são metacognitivas;</a:t>
            </a:r>
          </a:p>
          <a:p>
            <a:pPr lvl="0" algn="just">
              <a:spcBef>
                <a:spcPts val="0"/>
              </a:spcBef>
              <a:buNone/>
            </a:pPr>
            <a:r>
              <a:rPr lang="pt-BR"/>
              <a:t>… os estágios da indexação indicados pela Norma ISO e a análise conceitual do sistema PRECIS podem ser considerados como </a:t>
            </a:r>
            <a:r>
              <a:rPr lang="pt-BR" b="1"/>
              <a:t>ESTRATÉGIAS DE LEITURA</a:t>
            </a:r>
            <a:r>
              <a:rPr lang="pt-BR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7200"/>
              <a:t>“A Leitura documentária na perspectiva de suas variáveis leitor-texto-contexto”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subTitle" idx="1"/>
          </p:nvPr>
        </p:nvSpPr>
        <p:spPr>
          <a:xfrm>
            <a:off x="311700" y="3592475"/>
            <a:ext cx="8520600" cy="133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pt-BR"/>
              <a:t>Mariângela Spotti Lopes Fujita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/>
              <a:t>2004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/>
              <a:t>Perspectiva Comunicacional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30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pt-BR" sz="2400"/>
              <a:t>Retomada do conceito de “leitura”</a:t>
            </a:r>
          </a:p>
          <a:p>
            <a:pPr marL="914400" lvl="1" indent="-381000" rtl="0">
              <a:spcBef>
                <a:spcPts val="0"/>
              </a:spcBef>
              <a:buSzPct val="100000"/>
              <a:buChar char="○"/>
            </a:pPr>
            <a:r>
              <a:rPr lang="pt-BR" sz="2400"/>
              <a:t>Ato Social e Processo Interativo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7199" y="2304800"/>
            <a:ext cx="3949600" cy="26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3 Práticas de Leitura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</a:pPr>
            <a:r>
              <a:rPr lang="pt-BR" sz="2400"/>
              <a:t>Formação e Atualização Profissional</a:t>
            </a:r>
          </a:p>
          <a:p>
            <a:pPr marL="9144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○"/>
            </a:pPr>
            <a:r>
              <a:rPr lang="pt-BR" sz="2000"/>
              <a:t>aumenta o conhecimento teórico e técnico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pt-BR" sz="2400"/>
              <a:t>Cidadania</a:t>
            </a:r>
          </a:p>
          <a:p>
            <a:pPr marL="914400" lvl="1" indent="-355600" rtl="0">
              <a:lnSpc>
                <a:spcPct val="150000"/>
              </a:lnSpc>
              <a:spcBef>
                <a:spcPts val="0"/>
              </a:spcBef>
              <a:buSzPct val="100000"/>
              <a:buChar char="○"/>
            </a:pPr>
            <a:r>
              <a:rPr lang="pt-BR" sz="2000"/>
              <a:t>amplia a visão de mundo, transforma o indivíduo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pt-BR" sz="2400"/>
              <a:t>Atuação Profissional</a:t>
            </a:r>
          </a:p>
          <a:p>
            <a:pPr marL="914400" lvl="1" indent="-355600" rtl="0">
              <a:lnSpc>
                <a:spcPct val="150000"/>
              </a:lnSpc>
              <a:spcBef>
                <a:spcPts val="0"/>
              </a:spcBef>
              <a:buSzPct val="100000"/>
              <a:buChar char="○"/>
            </a:pPr>
            <a:r>
              <a:rPr lang="pt-BR" sz="2000"/>
              <a:t>visa a atingir objetivos (contexto de trabalho)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O Leitor Profissional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pt-BR" sz="2400"/>
              <a:t>Atividades derivadas da Análise Documentária: indexação, produção de resumos e classificação</a:t>
            </a: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pt-BR" sz="2400"/>
              <a:t>“Análise de Assunto” - fase inicial da indexação</a:t>
            </a: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pt-BR" sz="2400"/>
              <a:t>Leitura direcionada ao tratamento da informação e à representação de conteúdos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A relação leitor-texto-contexto na atuação do indexador</a:t>
            </a: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 l="14554" t="41002" r="11600"/>
          <a:stretch/>
        </p:blipFill>
        <p:spPr>
          <a:xfrm>
            <a:off x="3630224" y="1732025"/>
            <a:ext cx="5079998" cy="30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11700" y="1884425"/>
            <a:ext cx="3257100" cy="283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pt-BR" sz="2200"/>
              <a:t>Situação Ideal:</a:t>
            </a:r>
          </a:p>
          <a:p>
            <a:pPr marL="914400" lvl="1" indent="-342900" algn="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pt-BR" sz="1800"/>
              <a:t>interação permanente entre os três componentes do processo de compreensão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Situações Adversas à Compreensão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400"/>
              <a:t>1.</a:t>
            </a:r>
          </a:p>
        </p:txBody>
      </p:sp>
      <p:sp>
        <p:nvSpPr>
          <p:cNvPr id="227" name="Shape 227"/>
          <p:cNvSpPr/>
          <p:nvPr/>
        </p:nvSpPr>
        <p:spPr>
          <a:xfrm>
            <a:off x="1850075" y="2283075"/>
            <a:ext cx="1561500" cy="15351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3000">
                <a:latin typeface="Source Code Pro"/>
                <a:ea typeface="Source Code Pro"/>
                <a:cs typeface="Source Code Pro"/>
                <a:sym typeface="Source Code Pro"/>
              </a:rPr>
              <a:t>L</a:t>
            </a:r>
          </a:p>
        </p:txBody>
      </p:sp>
      <p:sp>
        <p:nvSpPr>
          <p:cNvPr id="228" name="Shape 228"/>
          <p:cNvSpPr/>
          <p:nvPr/>
        </p:nvSpPr>
        <p:spPr>
          <a:xfrm>
            <a:off x="2907825" y="2960325"/>
            <a:ext cx="1561500" cy="1535100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3000">
                <a:latin typeface="Source Code Pro"/>
                <a:ea typeface="Source Code Pro"/>
                <a:cs typeface="Source Code Pro"/>
                <a:sym typeface="Source Code Pro"/>
              </a:rPr>
              <a:t>T</a:t>
            </a:r>
          </a:p>
        </p:txBody>
      </p:sp>
      <p:sp>
        <p:nvSpPr>
          <p:cNvPr id="229" name="Shape 229"/>
          <p:cNvSpPr/>
          <p:nvPr/>
        </p:nvSpPr>
        <p:spPr>
          <a:xfrm>
            <a:off x="3335375" y="1335737"/>
            <a:ext cx="1561500" cy="1535100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3000">
                <a:latin typeface="Source Code Pro"/>
                <a:ea typeface="Source Code Pro"/>
                <a:cs typeface="Source Code Pro"/>
                <a:sym typeface="Source Code Pro"/>
              </a:rPr>
              <a:t>C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/>
              <a:t>Situações Adversas à Compreensão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400"/>
              <a:t>2.</a:t>
            </a:r>
          </a:p>
        </p:txBody>
      </p:sp>
      <p:sp>
        <p:nvSpPr>
          <p:cNvPr id="236" name="Shape 236"/>
          <p:cNvSpPr/>
          <p:nvPr/>
        </p:nvSpPr>
        <p:spPr>
          <a:xfrm>
            <a:off x="2322450" y="1228675"/>
            <a:ext cx="1561500" cy="15351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3000">
                <a:latin typeface="Source Code Pro"/>
                <a:ea typeface="Source Code Pro"/>
                <a:cs typeface="Source Code Pro"/>
                <a:sym typeface="Source Code Pro"/>
              </a:rPr>
              <a:t>L</a:t>
            </a:r>
          </a:p>
        </p:txBody>
      </p:sp>
      <p:sp>
        <p:nvSpPr>
          <p:cNvPr id="237" name="Shape 237"/>
          <p:cNvSpPr/>
          <p:nvPr/>
        </p:nvSpPr>
        <p:spPr>
          <a:xfrm>
            <a:off x="2907825" y="2960325"/>
            <a:ext cx="1561500" cy="1535100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3000">
                <a:latin typeface="Source Code Pro"/>
                <a:ea typeface="Source Code Pro"/>
                <a:cs typeface="Source Code Pro"/>
                <a:sym typeface="Source Code Pro"/>
              </a:rPr>
              <a:t>T</a:t>
            </a:r>
          </a:p>
        </p:txBody>
      </p:sp>
      <p:sp>
        <p:nvSpPr>
          <p:cNvPr id="238" name="Shape 238"/>
          <p:cNvSpPr/>
          <p:nvPr/>
        </p:nvSpPr>
        <p:spPr>
          <a:xfrm>
            <a:off x="3563975" y="1228675"/>
            <a:ext cx="1561500" cy="1535100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3000">
                <a:latin typeface="Source Code Pro"/>
                <a:ea typeface="Source Code Pro"/>
                <a:cs typeface="Source Code Pro"/>
                <a:sym typeface="Source Code Pro"/>
              </a:rPr>
              <a:t>C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/>
              <a:t>Situações Adversas à Compreensão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400"/>
              <a:t>3.</a:t>
            </a:r>
          </a:p>
        </p:txBody>
      </p:sp>
      <p:sp>
        <p:nvSpPr>
          <p:cNvPr id="245" name="Shape 245"/>
          <p:cNvSpPr/>
          <p:nvPr/>
        </p:nvSpPr>
        <p:spPr>
          <a:xfrm>
            <a:off x="1535150" y="1425225"/>
            <a:ext cx="1561500" cy="15351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3000">
                <a:latin typeface="Source Code Pro"/>
                <a:ea typeface="Source Code Pro"/>
                <a:cs typeface="Source Code Pro"/>
                <a:sym typeface="Source Code Pro"/>
              </a:rPr>
              <a:t>L</a:t>
            </a:r>
          </a:p>
        </p:txBody>
      </p:sp>
      <p:sp>
        <p:nvSpPr>
          <p:cNvPr id="246" name="Shape 246"/>
          <p:cNvSpPr/>
          <p:nvPr/>
        </p:nvSpPr>
        <p:spPr>
          <a:xfrm>
            <a:off x="2907825" y="2960325"/>
            <a:ext cx="1561500" cy="1535100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3000">
                <a:latin typeface="Source Code Pro"/>
                <a:ea typeface="Source Code Pro"/>
                <a:cs typeface="Source Code Pro"/>
                <a:sym typeface="Source Code Pro"/>
              </a:rPr>
              <a:t>T</a:t>
            </a:r>
          </a:p>
        </p:txBody>
      </p:sp>
      <p:sp>
        <p:nvSpPr>
          <p:cNvPr id="247" name="Shape 247"/>
          <p:cNvSpPr/>
          <p:nvPr/>
        </p:nvSpPr>
        <p:spPr>
          <a:xfrm>
            <a:off x="3563975" y="1228675"/>
            <a:ext cx="1561500" cy="1535100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3000">
                <a:latin typeface="Source Code Pro"/>
                <a:ea typeface="Source Code Pro"/>
                <a:cs typeface="Source Code Pro"/>
                <a:sym typeface="Source Code Pro"/>
              </a:rPr>
              <a:t>C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Superestrutura Textual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23850" algn="just" rtl="0">
              <a:lnSpc>
                <a:spcPct val="150000"/>
              </a:lnSpc>
              <a:spcBef>
                <a:spcPts val="100"/>
              </a:spcBef>
              <a:spcAft>
                <a:spcPts val="1000"/>
              </a:spcAft>
              <a:buClr>
                <a:srgbClr val="00000A"/>
              </a:buClr>
              <a:buSzPct val="100000"/>
              <a:buChar char="●"/>
            </a:pPr>
            <a:r>
              <a:rPr lang="pt-BR" sz="1500">
                <a:solidFill>
                  <a:srgbClr val="00000A"/>
                </a:solidFill>
              </a:rPr>
              <a:t>A capacidade de identificação das estruturas textuais é uma das chaves para a efetiva compreensão de um texto pelo leitor</a:t>
            </a:r>
          </a:p>
          <a:p>
            <a:pPr marL="457200" lvl="0" indent="-323850" algn="just" rtl="0">
              <a:lnSpc>
                <a:spcPct val="150000"/>
              </a:lnSpc>
              <a:spcBef>
                <a:spcPts val="100"/>
              </a:spcBef>
              <a:spcAft>
                <a:spcPts val="1000"/>
              </a:spcAft>
              <a:buClr>
                <a:srgbClr val="00000A"/>
              </a:buClr>
              <a:buSzPct val="100000"/>
              <a:buChar char="●"/>
            </a:pPr>
            <a:r>
              <a:rPr lang="pt-BR" sz="1500">
                <a:solidFill>
                  <a:srgbClr val="00000A"/>
                </a:solidFill>
              </a:rPr>
              <a:t>Leitores se comportam de maneira distinta, de acordo com a estrutura e o gênero do texto</a:t>
            </a:r>
          </a:p>
          <a:p>
            <a:pPr marL="457200" lvl="0" indent="-323850" algn="just" rtl="0">
              <a:lnSpc>
                <a:spcPct val="150000"/>
              </a:lnSpc>
              <a:spcBef>
                <a:spcPts val="100"/>
              </a:spcBef>
              <a:spcAft>
                <a:spcPts val="1000"/>
              </a:spcAft>
              <a:buClr>
                <a:srgbClr val="00000A"/>
              </a:buClr>
              <a:buSzPct val="100000"/>
              <a:buChar char="●"/>
            </a:pPr>
            <a:r>
              <a:rPr lang="pt-BR" sz="1500">
                <a:solidFill>
                  <a:srgbClr val="00000A"/>
                </a:solidFill>
              </a:rPr>
              <a:t>Saliência-autor/relevância-leitor</a:t>
            </a:r>
          </a:p>
          <a:p>
            <a:pPr marL="457200" lvl="0" indent="-323850" algn="just" rtl="0">
              <a:lnSpc>
                <a:spcPct val="150000"/>
              </a:lnSpc>
              <a:spcBef>
                <a:spcPts val="100"/>
              </a:spcBef>
              <a:spcAft>
                <a:spcPts val="1000"/>
              </a:spcAft>
              <a:buClr>
                <a:srgbClr val="00000A"/>
              </a:buClr>
              <a:buSzPct val="100000"/>
              <a:buChar char="●"/>
            </a:pPr>
            <a:r>
              <a:rPr lang="pt-BR" sz="1500">
                <a:solidFill>
                  <a:srgbClr val="00000A"/>
                </a:solidFill>
              </a:rPr>
              <a:t>Ligação estreita entre a forma de organização textual e seu conteúdo</a:t>
            </a:r>
          </a:p>
          <a:p>
            <a:pPr marL="457200" lvl="0" indent="-323850" algn="just" rtl="0">
              <a:lnSpc>
                <a:spcPct val="150000"/>
              </a:lnSpc>
              <a:spcBef>
                <a:spcPts val="100"/>
              </a:spcBef>
              <a:spcAft>
                <a:spcPts val="1000"/>
              </a:spcAft>
              <a:buClr>
                <a:srgbClr val="00000A"/>
              </a:buClr>
              <a:buSzPct val="100000"/>
              <a:buChar char="●"/>
            </a:pPr>
            <a:r>
              <a:rPr lang="pt-BR" sz="1500">
                <a:solidFill>
                  <a:srgbClr val="00000A"/>
                </a:solidFill>
              </a:rPr>
              <a:t>A superestrutura é, portanto, uma forma de organização global que dá um sentido ao texto.</a:t>
            </a:r>
          </a:p>
          <a:p>
            <a:pPr lvl="0" algn="just" rtl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sz="1200">
              <a:solidFill>
                <a:srgbClr val="00000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pt-BR" sz="1200">
                <a:solidFill>
                  <a:srgbClr val="0000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mariângela spotti lopes fujita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pt-BR"/>
              <a:t>Doutora em Ciências da Comunicação (USP, 1992). Professora titular do Departamento de Ciência da Informação da UNESP Marília na linha de pesquisa “Produção e Organização da Informação” com enfoque em Indexação e Linguagens de Indexação.</a:t>
            </a:r>
          </a:p>
          <a:p>
            <a:pPr lvl="0" algn="just" rtl="0">
              <a:spcBef>
                <a:spcPts val="0"/>
              </a:spcBef>
              <a:buNone/>
            </a:pPr>
            <a:endParaRPr/>
          </a:p>
          <a:p>
            <a:pPr lvl="0" algn="just" rtl="0">
              <a:spcBef>
                <a:spcPts val="0"/>
              </a:spcBef>
              <a:buNone/>
            </a:pPr>
            <a:endParaRPr/>
          </a:p>
          <a:p>
            <a:pPr lvl="0" algn="just" rtl="0">
              <a:spcBef>
                <a:spcPts val="0"/>
              </a:spcBef>
              <a:buNone/>
            </a:pPr>
            <a:endParaRPr/>
          </a:p>
          <a:p>
            <a:pPr lvl="0" algn="just" rtl="0">
              <a:spcBef>
                <a:spcPts val="0"/>
              </a:spcBef>
              <a:buNone/>
            </a:pPr>
            <a:endParaRPr/>
          </a:p>
          <a:p>
            <a:pPr lvl="0" algn="just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pt-BR" b="1"/>
              <a:t>Silvana Santos</a:t>
            </a:r>
            <a:r>
              <a:rPr lang="pt-BR"/>
              <a:t> - Bolsista Ap CNPq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2862" y="2702900"/>
            <a:ext cx="2178275" cy="219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Leitor: O indexador como leitor profissional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0" y="1216350"/>
            <a:ext cx="90165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just" rtl="0">
              <a:lnSpc>
                <a:spcPct val="150000"/>
              </a:lnSpc>
              <a:spcBef>
                <a:spcPts val="0"/>
              </a:spcBef>
            </a:pPr>
            <a:r>
              <a:rPr lang="pt-BR"/>
              <a:t>O leitor profissional tem objetivos definidos para a leitura</a:t>
            </a:r>
          </a:p>
          <a:p>
            <a:pPr marL="457200" lvl="0" indent="-228600" algn="just" rtl="0">
              <a:lnSpc>
                <a:spcPct val="150000"/>
              </a:lnSpc>
              <a:spcBef>
                <a:spcPts val="0"/>
              </a:spcBef>
            </a:pPr>
            <a:r>
              <a:rPr lang="pt-BR"/>
              <a:t>Experiências por meio de manuais e treinamento especializado</a:t>
            </a:r>
          </a:p>
          <a:p>
            <a:pPr marL="457200" lvl="0" indent="-228600" algn="just" rtl="0">
              <a:lnSpc>
                <a:spcPct val="150000"/>
              </a:lnSpc>
              <a:spcBef>
                <a:spcPts val="0"/>
              </a:spcBef>
            </a:pPr>
            <a:r>
              <a:rPr lang="pt-BR"/>
              <a:t>CIN (Centro de Informações Nucleares)</a:t>
            </a:r>
          </a:p>
          <a:p>
            <a:pPr marL="457200" lvl="0" indent="-228600" algn="just" rtl="0">
              <a:lnSpc>
                <a:spcPct val="150000"/>
              </a:lnSpc>
              <a:spcBef>
                <a:spcPts val="0"/>
              </a:spcBef>
            </a:pPr>
            <a:r>
              <a:rPr lang="pt-BR"/>
              <a:t>Não dominam inteiramente a estrutura e a funcionalidade da linguagem</a:t>
            </a:r>
          </a:p>
          <a:p>
            <a:pPr marL="457200" lvl="0" indent="-228600" algn="just">
              <a:lnSpc>
                <a:spcPct val="150000"/>
              </a:lnSpc>
              <a:spcBef>
                <a:spcPts val="0"/>
              </a:spcBef>
            </a:pPr>
            <a:r>
              <a:rPr lang="pt-BR"/>
              <a:t>No CIN, a indexação e o resumo literário são realizados por terceiros contratados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15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A formação Profissional do Indexador em Leitura Documentária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0" y="1290350"/>
            <a:ext cx="8979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6550" algn="just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pt-BR" sz="1700"/>
              <a:t>Há uma necessidade de um programa de orientação em leitura para a indexação nos cursos de graduação;</a:t>
            </a:r>
          </a:p>
          <a:p>
            <a:pPr marL="457200" lvl="0" indent="-336550" algn="just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pt-BR" sz="1700"/>
              <a:t>Desde 1977 (UNESP), observa-se a temática leitura documentária subentendida no curso de Formação Profissional;</a:t>
            </a:r>
          </a:p>
          <a:p>
            <a:pPr marL="457200" lvl="0" indent="-336550" algn="just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pt-BR" sz="1700"/>
              <a:t>O indexador é formado e capacitado para realizar uma análise mais orientada pelas linguagens documentárias e menos pelo conteúdo;</a:t>
            </a:r>
          </a:p>
          <a:p>
            <a:pPr marL="457200" lvl="0" indent="-336550" algn="just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pt-BR" sz="1700"/>
              <a:t>As instituições e órgãos não reconhecem o indexador como um leitor profissional que interage com o texto.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 descr="livros-biblioteca.jpg"/>
          <p:cNvPicPr preferRelativeResize="0"/>
          <p:nvPr/>
        </p:nvPicPr>
        <p:blipFill rotWithShape="1">
          <a:blip r:embed="rId3">
            <a:alphaModFix amt="50000"/>
          </a:blip>
          <a:srcRect l="15808" r="2197" b="5970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 descr="123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19237">
            <a:off x="6277401" y="1210476"/>
            <a:ext cx="2694224" cy="38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pt-BR" b="1">
                <a:solidFill>
                  <a:srgbClr val="000000"/>
                </a:solidFill>
              </a:rPr>
              <a:t>contexto psicológico</a:t>
            </a:r>
          </a:p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</a:rPr>
              <a:t>  </a:t>
            </a:r>
            <a:r>
              <a:rPr lang="pt-BR" sz="1400">
                <a:solidFill>
                  <a:srgbClr val="000000"/>
                </a:solidFill>
              </a:rPr>
              <a:t>habilidades do leitor e conhecimento prévio;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pt-BR" b="1">
                <a:solidFill>
                  <a:srgbClr val="000000"/>
                </a:solidFill>
              </a:rPr>
              <a:t>contexto físico</a:t>
            </a:r>
          </a:p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</a:rPr>
              <a:t>  </a:t>
            </a:r>
            <a:r>
              <a:rPr lang="pt-BR" sz="1400">
                <a:solidFill>
                  <a:srgbClr val="000000"/>
                </a:solidFill>
              </a:rPr>
              <a:t>os sistemas de informação para realizar os serviços;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pt-BR" b="1">
                <a:solidFill>
                  <a:srgbClr val="000000"/>
                </a:solidFill>
              </a:rPr>
              <a:t>contexto sociocognitivo</a:t>
            </a:r>
          </a:p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</a:rPr>
              <a:t>  </a:t>
            </a:r>
            <a:r>
              <a:rPr lang="pt-BR" sz="1400">
                <a:solidFill>
                  <a:srgbClr val="000000"/>
                </a:solidFill>
              </a:rPr>
              <a:t>processo comunicativo entre o leitor e texto.</a:t>
            </a:r>
            <a:r>
              <a:rPr lang="pt-BR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contexto : a indexação em sistemas de informação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Shape 278" descr="1.png"/>
          <p:cNvPicPr preferRelativeResize="0"/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pt-BR" b="1">
                <a:solidFill>
                  <a:srgbClr val="000000"/>
                </a:solidFill>
              </a:rPr>
              <a:t>linguagem documentária </a:t>
            </a:r>
          </a:p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</a:rPr>
              <a:t>  Reduzir diversidade e ambiguidade;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pt-BR" b="1">
                <a:solidFill>
                  <a:srgbClr val="000000"/>
                </a:solidFill>
              </a:rPr>
              <a:t>manual de indexação </a:t>
            </a:r>
          </a:p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</a:rPr>
              <a:t>  Procedimentos de análise;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pt-BR" b="1">
                <a:solidFill>
                  <a:srgbClr val="000000"/>
                </a:solidFill>
              </a:rPr>
              <a:t>política de indexação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</a:rPr>
              <a:t>  Exaustividade e Especificidade.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  </a:t>
            </a:r>
          </a:p>
        </p:txBody>
      </p:sp>
      <p:pic>
        <p:nvPicPr>
          <p:cNvPr id="281" name="Shape 281" descr="12.png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 rot="-829742">
            <a:off x="6054424" y="-59149"/>
            <a:ext cx="3239249" cy="230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 descr="come_bibliotecario.jpg"/>
          <p:cNvPicPr preferRelativeResize="0"/>
          <p:nvPr/>
        </p:nvPicPr>
        <p:blipFill rotWithShape="1">
          <a:blip r:embed="rId5">
            <a:alphaModFix/>
          </a:blip>
          <a:srcRect l="52246" b="-4069"/>
          <a:stretch/>
        </p:blipFill>
        <p:spPr>
          <a:xfrm rot="436201">
            <a:off x="6757268" y="2349674"/>
            <a:ext cx="2024074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118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3600">
                <a:solidFill>
                  <a:srgbClr val="000000"/>
                </a:solidFill>
              </a:rPr>
              <a:t>Considerações finais para orientação à formação do indexador em leitura documentária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383525" y="1929975"/>
            <a:ext cx="8520600" cy="245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pt-BR"/>
              <a:t>Texto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pt-BR"/>
              <a:t>Leitor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pt-BR"/>
              <a:t>Contexto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pt-BR"/>
              <a:t>Contexto Físico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pt-BR"/>
              <a:t>Contexto Psicológico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pt-BR"/>
              <a:t>Observação do Contexto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pt-BR"/>
              <a:t>Finalizando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9050" y="1696050"/>
            <a:ext cx="4329200" cy="291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referências bibliográficas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sz="1200">
              <a:solidFill>
                <a:srgbClr val="00000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pt-BR"/>
              <a:t>FUJITA, M.S.L.; NARDI, M.I.A.; SANTOS, S. “A leitura em análise documentária”. In: </a:t>
            </a:r>
            <a:r>
              <a:rPr lang="pt-BR" i="1"/>
              <a:t>TransInformação</a:t>
            </a:r>
            <a:r>
              <a:rPr lang="pt-BR"/>
              <a:t> - v.10, n.3, p.13-31 (set/dez.1998).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algn="just" rtl="0">
              <a:spcBef>
                <a:spcPts val="0"/>
              </a:spcBef>
              <a:buNone/>
            </a:pPr>
            <a:r>
              <a:rPr lang="pt-BR"/>
              <a:t>FUJITA, M.S.L. “A leitura documentária na perspectiva leitor-texto-contexto”. In: </a:t>
            </a:r>
            <a:r>
              <a:rPr lang="pt-BR" i="1"/>
              <a:t>DataGramaZero</a:t>
            </a:r>
            <a:r>
              <a:rPr lang="pt-BR"/>
              <a:t> - v.5, n.4 (ago. 2004)</a:t>
            </a:r>
          </a:p>
          <a:p>
            <a:pPr lvl="0" algn="just">
              <a:spcBef>
                <a:spcPts val="0"/>
              </a:spcBef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http://lattes.cnpq.br/</a:t>
            </a:r>
            <a:r>
              <a:rPr lang="pt-BR"/>
              <a:t>. Acesso em 08/05/17.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textos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pt-BR"/>
              <a:t>FUJITA, M.S.L.; NARDI, M.I.A.; SANTOS, S. “A leitura em análise documentária”. In: </a:t>
            </a:r>
            <a:r>
              <a:rPr lang="pt-BR" i="1"/>
              <a:t>TransInformação</a:t>
            </a:r>
            <a:r>
              <a:rPr lang="pt-BR"/>
              <a:t> - v.10, n.3, p.13-31 (set/dez.1998).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algn="just" rtl="0">
              <a:spcBef>
                <a:spcPts val="0"/>
              </a:spcBef>
              <a:buNone/>
            </a:pPr>
            <a:r>
              <a:rPr lang="pt-BR"/>
              <a:t>FUJITA, M.S.L. “A leitura documentária na perspectiva leitor-texto-contexto”. In: </a:t>
            </a:r>
            <a:r>
              <a:rPr lang="pt-BR" i="1"/>
              <a:t>DataGramaZero</a:t>
            </a:r>
            <a:r>
              <a:rPr lang="pt-BR"/>
              <a:t> - v.5, n.4 (ago. 2004)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“A leitura em análise documentária”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311700" y="3649500"/>
            <a:ext cx="8520600" cy="106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pt-BR"/>
              <a:t>Mariângela Spotti Fujita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/>
              <a:t>Maria Izabel Aspeti Nardi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Silvana Santos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/>
              <a:t>1998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/>
              <a:t>Concepções de Leitura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000"/>
              <a:t>Modelo Serial de Gough</a:t>
            </a:r>
          </a:p>
          <a:p>
            <a:pPr marL="457200" lvl="0" indent="-228600" rtl="0">
              <a:spcBef>
                <a:spcPts val="0"/>
              </a:spcBef>
              <a:buChar char="❖"/>
            </a:pPr>
            <a:r>
              <a:rPr lang="pt-BR"/>
              <a:t>A soma das partes leva ao todo.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pt-BR" sz="2000"/>
              <a:t>Modelo Psicolinguístico</a:t>
            </a:r>
          </a:p>
          <a:p>
            <a:pPr marL="457200" lvl="0" indent="-228600" algn="r">
              <a:spcBef>
                <a:spcPts val="0"/>
              </a:spcBef>
              <a:buChar char="❖"/>
            </a:pPr>
            <a:r>
              <a:rPr lang="pt-BR"/>
              <a:t>O leitor antecipa o que ainda não leu.</a:t>
            </a:r>
          </a:p>
          <a:p>
            <a:pPr lvl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3968850" y="2171250"/>
            <a:ext cx="4485000" cy="80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3000">
                <a:latin typeface="Impact"/>
                <a:ea typeface="Impact"/>
                <a:cs typeface="Impact"/>
                <a:sym typeface="Impact"/>
              </a:rPr>
              <a:t>LINEAR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l="14117" t="8961" r="12315" b="13716"/>
          <a:stretch/>
        </p:blipFill>
        <p:spPr>
          <a:xfrm>
            <a:off x="587325" y="2569974"/>
            <a:ext cx="1833150" cy="249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Concepções de Leitura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000"/>
              <a:t>Modelo Interativo</a:t>
            </a:r>
          </a:p>
          <a:p>
            <a:pPr marL="457200" lvl="0" indent="-228600">
              <a:spcBef>
                <a:spcPts val="0"/>
              </a:spcBef>
              <a:buChar char="❖"/>
            </a:pPr>
            <a:r>
              <a:rPr lang="pt-BR"/>
              <a:t>O leitor apoia-se em ESQUEMAS.</a:t>
            </a:r>
          </a:p>
          <a:p>
            <a:pPr lvl="0">
              <a:spcBef>
                <a:spcPts val="0"/>
              </a:spcBef>
              <a:buNone/>
            </a:pPr>
            <a:r>
              <a:rPr lang="pt-BR" sz="2000"/>
              <a:t>Processo Comunicativo entre Leitor-Texto</a:t>
            </a:r>
          </a:p>
          <a:p>
            <a:pPr marL="457200" lvl="0" indent="-228600">
              <a:spcBef>
                <a:spcPts val="0"/>
              </a:spcBef>
              <a:buChar char="❖"/>
            </a:pPr>
            <a:r>
              <a:rPr lang="pt-BR"/>
              <a:t>Modelo de leitura proposto por Giasson: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5773300" y="3264050"/>
            <a:ext cx="1797600" cy="17370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7204025" y="3264050"/>
            <a:ext cx="1797600" cy="17370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6520850" y="2243850"/>
            <a:ext cx="1797600" cy="17370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6885650" y="2498275"/>
            <a:ext cx="10680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b="1"/>
              <a:t>Leitor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-estruturas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-processos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6012125" y="3632825"/>
            <a:ext cx="1313100" cy="12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b="1"/>
              <a:t>Texto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-intenção do autor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-forma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-conteúdo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7841100" y="3828450"/>
            <a:ext cx="1143600" cy="99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b="1"/>
              <a:t>Contexto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-psicológico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-social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-físico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Concepções de Leitura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000"/>
              <a:t>Princípio Cooperativo de Grice</a:t>
            </a:r>
          </a:p>
          <a:p>
            <a:pPr marL="457200" lvl="0" indent="-228600">
              <a:spcBef>
                <a:spcPts val="0"/>
              </a:spcBef>
              <a:buChar char="❖"/>
            </a:pPr>
            <a:r>
              <a:rPr lang="pt-BR"/>
              <a:t>Quantidade</a:t>
            </a:r>
          </a:p>
          <a:p>
            <a:pPr marL="457200" lvl="0" indent="-228600">
              <a:spcBef>
                <a:spcPts val="0"/>
              </a:spcBef>
              <a:buChar char="❖"/>
            </a:pPr>
            <a:r>
              <a:rPr lang="pt-BR"/>
              <a:t>Qualidade</a:t>
            </a:r>
          </a:p>
          <a:p>
            <a:pPr marL="457200" lvl="0" indent="-228600">
              <a:spcBef>
                <a:spcPts val="0"/>
              </a:spcBef>
              <a:buChar char="❖"/>
            </a:pPr>
            <a:r>
              <a:rPr lang="pt-BR"/>
              <a:t>Relação</a:t>
            </a:r>
          </a:p>
          <a:p>
            <a:pPr marL="457200" lvl="0" indent="-228600">
              <a:spcBef>
                <a:spcPts val="0"/>
              </a:spcBef>
              <a:buChar char="❖"/>
            </a:pPr>
            <a:r>
              <a:rPr lang="pt-BR"/>
              <a:t>Modo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1110" y="1873700"/>
            <a:ext cx="4334739" cy="269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Estratégias de Leitura</a:t>
            </a:r>
          </a:p>
        </p:txBody>
      </p:sp>
      <p:graphicFrame>
        <p:nvGraphicFramePr>
          <p:cNvPr id="116" name="Shape 116"/>
          <p:cNvGraphicFramePr/>
          <p:nvPr/>
        </p:nvGraphicFramePr>
        <p:xfrm>
          <a:off x="494200" y="14429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{1DDAE488-5203-4217-B353-D5C9F5127E37}</a:tableStyleId>
              </a:tblPr>
              <a:tblGrid>
                <a:gridCol w="271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8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8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7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800"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t-BR" sz="1800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Brown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800"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t-BR" sz="1800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Kato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800"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t-BR" sz="1800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Cavalcanti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0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t-BR" sz="18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Skill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t-BR" sz="18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Estratégia Cognitiva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t-BR" sz="18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Estratégia Automática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2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t-BR" sz="18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Estratégia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t-BR" sz="18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Estratégia Metacognitiva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t-BR" sz="18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Estratégia Controlada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1205</Words>
  <Application>Microsoft Office PowerPoint</Application>
  <PresentationFormat>Apresentação na tela (16:9)</PresentationFormat>
  <Paragraphs>207</Paragraphs>
  <Slides>35</Slides>
  <Notes>35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1" baseType="lpstr">
      <vt:lpstr>Source Code Pro</vt:lpstr>
      <vt:lpstr>Arial</vt:lpstr>
      <vt:lpstr>Impact</vt:lpstr>
      <vt:lpstr>Times New Roman</vt:lpstr>
      <vt:lpstr>Amatic SC</vt:lpstr>
      <vt:lpstr>beach-day</vt:lpstr>
      <vt:lpstr>Leitura e Análise documentária</vt:lpstr>
      <vt:lpstr>tema</vt:lpstr>
      <vt:lpstr>mariângela spotti lopes fujita</vt:lpstr>
      <vt:lpstr>textos</vt:lpstr>
      <vt:lpstr>“A leitura em análise documentária”</vt:lpstr>
      <vt:lpstr>Concepções de Leitura</vt:lpstr>
      <vt:lpstr>Concepções de Leitura</vt:lpstr>
      <vt:lpstr>Concepções de Leitura</vt:lpstr>
      <vt:lpstr>Estratégias de Leitura</vt:lpstr>
      <vt:lpstr>Estratégias de Leitura em Documentação</vt:lpstr>
      <vt:lpstr>Análise documentária</vt:lpstr>
      <vt:lpstr>Para recuperar a informação...</vt:lpstr>
      <vt:lpstr>operações da análise documentária</vt:lpstr>
      <vt:lpstr>objetivo das autoras</vt:lpstr>
      <vt:lpstr>Método - norma iso 5963 (1985)</vt:lpstr>
      <vt:lpstr>Método - norma iso 5963 (1985)</vt:lpstr>
      <vt:lpstr>Muita informação: rapidez de análise (Farrow, 1991)</vt:lpstr>
      <vt:lpstr>duas variáveis importantes para o indexador</vt:lpstr>
      <vt:lpstr>influência da linguística</vt:lpstr>
      <vt:lpstr>Portanto...</vt:lpstr>
      <vt:lpstr>“A Leitura documentária na perspectiva de suas variáveis leitor-texto-contexto”</vt:lpstr>
      <vt:lpstr>Perspectiva Comunicacional</vt:lpstr>
      <vt:lpstr>3 Práticas de Leitura</vt:lpstr>
      <vt:lpstr>O Leitor Profissional</vt:lpstr>
      <vt:lpstr>A relação leitor-texto-contexto na atuação do indexador</vt:lpstr>
      <vt:lpstr>Situações Adversas à Compreensão</vt:lpstr>
      <vt:lpstr>Situações Adversas à Compreensão</vt:lpstr>
      <vt:lpstr>Situações Adversas à Compreensão</vt:lpstr>
      <vt:lpstr>Superestrutura Textual</vt:lpstr>
      <vt:lpstr>Leitor: O indexador como leitor profissional</vt:lpstr>
      <vt:lpstr>A formação Profissional do Indexador em Leitura Documentária</vt:lpstr>
      <vt:lpstr>contexto : a indexação em sistemas de informação </vt:lpstr>
      <vt:lpstr>Apresentação do PowerPoint</vt:lpstr>
      <vt:lpstr>Considerações finais para orientação à formação do indexador em leitura documentária</vt:lpstr>
      <vt:lpstr>referências bibliográficas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Leitura e Análise documentária</dc:title>
  <dc:creator>cbd</dc:creator>
  <cp:lastModifiedBy>cbd</cp:lastModifiedBy>
  <cp:revision>1</cp:revision>
  <dcterms:modified xsi:type="dcterms:W3CDTF">2017-05-11T13:40:43Z</dcterms:modified>
</cp:coreProperties>
</file>