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93" r:id="rId11"/>
    <p:sldId id="267" r:id="rId12"/>
    <p:sldId id="268" r:id="rId13"/>
    <p:sldId id="291" r:id="rId14"/>
    <p:sldId id="292" r:id="rId15"/>
    <p:sldId id="269" r:id="rId16"/>
    <p:sldId id="295" r:id="rId17"/>
    <p:sldId id="296" r:id="rId18"/>
    <p:sldId id="270" r:id="rId19"/>
    <p:sldId id="271" r:id="rId20"/>
    <p:sldId id="272" r:id="rId21"/>
    <p:sldId id="273" r:id="rId22"/>
    <p:sldId id="297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3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57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0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9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7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4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98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5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863A-12AB-4D2C-B6FA-FE1BB8EFF691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6CE8-9A7B-44D4-8FBC-E3917584E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r.wikipedia.org/wiki/Image:SpinDipSolGe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fr.wikipedia.org/wiki/Image:VerresSolGel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fr.wikipedia.org/wiki/Image:HydroSolGe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Image:TetraedresSolGel.p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fr.wikipedia.org/wiki/Image:CondSolGel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Silanos</a:t>
            </a:r>
            <a:r>
              <a:rPr lang="pt-BR" b="1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Processo </a:t>
            </a:r>
            <a:r>
              <a:rPr lang="pt-BR" b="1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Sol-Gel</a:t>
            </a:r>
            <a:br>
              <a:rPr lang="pt-BR" b="1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b="1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Síntese de Cerâmicas</a:t>
            </a:r>
            <a:endParaRPr lang="pt-BR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5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Hidrólise e Condensação</a:t>
            </a:r>
            <a:br>
              <a:rPr lang="pt-BR" dirty="0" smtClean="0"/>
            </a:br>
            <a:r>
              <a:rPr lang="pt-BR" dirty="0" err="1" smtClean="0"/>
              <a:t>Silanos</a:t>
            </a:r>
            <a:endParaRPr lang="pt-BR" dirty="0"/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88281"/>
              </p:ext>
            </p:extLst>
          </p:nvPr>
        </p:nvGraphicFramePr>
        <p:xfrm>
          <a:off x="518877" y="1988840"/>
          <a:ext cx="8106246" cy="396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S ChemDraw Drawing" r:id="rId3" imgW="5371763" imgH="2688077" progId="">
                  <p:embed/>
                </p:oleObj>
              </mc:Choice>
              <mc:Fallback>
                <p:oleObj name="CS ChemDraw Drawing" r:id="rId3" imgW="5371763" imgH="26880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77" y="1988840"/>
                        <a:ext cx="8106246" cy="39655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80112" y="198884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silanol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6136" y="5949280"/>
            <a:ext cx="96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siloxano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gitalizar00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0511" b="63102"/>
          <a:stretch/>
        </p:blipFill>
        <p:spPr bwMode="auto">
          <a:xfrm>
            <a:off x="378216" y="735191"/>
            <a:ext cx="8387567" cy="57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997555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Meio ácido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92980" y="3204065"/>
            <a:ext cx="147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Meio básico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811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gitalizar00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9" b="7732"/>
          <a:stretch/>
        </p:blipFill>
        <p:spPr bwMode="auto">
          <a:xfrm>
            <a:off x="914400" y="1128156"/>
            <a:ext cx="7561263" cy="4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62880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Meio ácido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9567" y="3178453"/>
            <a:ext cx="1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Meio básico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60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 smtClean="0"/>
              <a:t>Gelificação</a:t>
            </a:r>
            <a:r>
              <a:rPr lang="pt-BR" sz="3600" dirty="0" smtClean="0"/>
              <a:t> em Meio Ácido </a:t>
            </a:r>
            <a:r>
              <a:rPr lang="pt-BR" sz="3600" dirty="0" err="1" smtClean="0"/>
              <a:t>vs</a:t>
            </a:r>
            <a:r>
              <a:rPr lang="pt-BR" sz="3600" dirty="0" smtClean="0"/>
              <a:t> Meio Básico</a:t>
            </a:r>
            <a:br>
              <a:rPr lang="pt-BR" sz="3600" dirty="0" smtClean="0"/>
            </a:br>
            <a:r>
              <a:rPr lang="pt-BR" sz="3600" dirty="0" smtClean="0"/>
              <a:t>Impacto na Morfologia da Cerâmica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7524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diferença entre os dois padrões de polimerização é função do produto de hidrólise do </a:t>
            </a:r>
            <a:r>
              <a:rPr lang="pt-BR" dirty="0" err="1" smtClean="0"/>
              <a:t>tetraetilortossilicato</a:t>
            </a:r>
            <a:r>
              <a:rPr lang="pt-BR" dirty="0" smtClean="0"/>
              <a:t> (TEOS). Em meio básico ocorre a hidrólise total dos grupos alcóxido (RO) ligados ao Si para formar Si(OH)</a:t>
            </a:r>
            <a:r>
              <a:rPr lang="pt-BR" baseline="-25000" dirty="0" smtClean="0"/>
              <a:t>4</a:t>
            </a:r>
            <a:r>
              <a:rPr lang="pt-BR" dirty="0" smtClean="0"/>
              <a:t>, ácido silícico, já em meio ácido a hidrólise é mais lenta e se formam (RO)</a:t>
            </a:r>
            <a:r>
              <a:rPr lang="pt-BR" baseline="-25000" dirty="0" smtClean="0"/>
              <a:t>4-n</a:t>
            </a:r>
            <a:r>
              <a:rPr lang="pt-BR" dirty="0" smtClean="0"/>
              <a:t>Si(OH)</a:t>
            </a:r>
            <a:r>
              <a:rPr lang="pt-BR" baseline="-25000" dirty="0" smtClean="0"/>
              <a:t>n</a:t>
            </a:r>
            <a:r>
              <a:rPr lang="pt-BR" dirty="0" smtClean="0"/>
              <a:t> . Quanto maior o número de grupos –OH maior a tendência de formar ligações siloxano (Si-O-Si) em todas as direções levando a estruturas poliméricas ramificadas e com alto grau de entrecruzamento entre as cadeias que resultam em partículas esféricas que ao se aglomerarem vão formar pós cerâmicos de sílica gel após secagem, xerogéis. </a:t>
            </a:r>
          </a:p>
          <a:p>
            <a:pPr algn="just"/>
            <a:r>
              <a:rPr lang="pt-BR" dirty="0" smtClean="0"/>
              <a:t>Em contrapartida em meio ácido as reações de policondensação formando ligações siloxano ocorrem antes que o TEOS seja completamente hidrolisado. Este TEOS parcialmente hidrolisado possui grupos alcóxido ainda na sua cadeia lateral que dificultam que a polimerização ocorra na cadeia lateral levando a formação de polímeros (ditos poli(sesquisiloxanos)) de cadeia pouca ramificada e baixo teor de ligações entrecruzadas. Estes polímeros se enovelam e se empacotam melhor levando a filmes densos e mais transparentes.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Sol-Gel para Obtenção de Outras Cerâmicas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Pode-se obter qualquer cerâmica do tipo óxido, fosfato, </a:t>
            </a:r>
            <a:r>
              <a:rPr lang="pt-BR" dirty="0" err="1" smtClean="0"/>
              <a:t>oxifluoreto</a:t>
            </a:r>
            <a:r>
              <a:rPr lang="pt-BR" dirty="0" smtClean="0"/>
              <a:t>, silicato, </a:t>
            </a:r>
            <a:r>
              <a:rPr lang="pt-BR" dirty="0" err="1" smtClean="0"/>
              <a:t>borossiliacto</a:t>
            </a:r>
            <a:r>
              <a:rPr lang="pt-BR" dirty="0" smtClean="0"/>
              <a:t>, aluminato, borato, entre outras a partir do processo sol-gel. Para tanto, é fundamental a escolha do composto químico molecular que será usado como reagente de partida (chamado de precursor). Na síntese da sílica feita no laboratório usamos o </a:t>
            </a:r>
            <a:r>
              <a:rPr lang="pt-BR" dirty="0" err="1" smtClean="0"/>
              <a:t>tetraetilortossilicato</a:t>
            </a:r>
            <a:r>
              <a:rPr lang="pt-BR" dirty="0" smtClean="0"/>
              <a:t>, um alcóxido de silício. Para cerâmicas de zircônio, podemos usar um alcóxido de zircônio, veja tabela a seguir.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2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gitalizar0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2357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Formação de Titânia pelo Processo Sol-Gel usando como precursor TiOSO</a:t>
            </a:r>
            <a:r>
              <a:rPr lang="pt-BR" baseline="-25000" dirty="0" smtClean="0"/>
              <a:t>4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6767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" y="6429944"/>
            <a:ext cx="5124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810933" y="6581007"/>
            <a:ext cx="3674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Figura </a:t>
            </a:r>
            <a:r>
              <a:rPr lang="pt-BR" sz="1200" b="1" dirty="0"/>
              <a:t>7</a:t>
            </a:r>
            <a:r>
              <a:rPr lang="pt-BR" sz="1200" b="1" dirty="0" smtClean="0"/>
              <a:t>:</a:t>
            </a:r>
            <a:r>
              <a:rPr lang="pt-BR" sz="1200" dirty="0" smtClean="0"/>
              <a:t> Estruturas cristalográficas da rutila e anatase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3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Fases Cristalinas da Cerâmica Titânia:</a:t>
            </a:r>
            <a:br>
              <a:rPr lang="pt-BR" dirty="0" smtClean="0"/>
            </a:br>
            <a:r>
              <a:rPr lang="pt-BR" dirty="0" smtClean="0"/>
              <a:t>Anatase </a:t>
            </a:r>
            <a:r>
              <a:rPr lang="pt-BR" dirty="0" err="1" smtClean="0"/>
              <a:t>vs</a:t>
            </a:r>
            <a:r>
              <a:rPr lang="pt-BR" dirty="0" smtClean="0"/>
              <a:t> Rutilo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447800" y="1412776"/>
            <a:ext cx="6796608" cy="5140017"/>
            <a:chOff x="533400" y="1370615"/>
            <a:chExt cx="7543800" cy="5507171"/>
          </a:xfrm>
        </p:grpSpPr>
        <p:pic>
          <p:nvPicPr>
            <p:cNvPr id="5" name="Imagem 4" descr="anatase_rutil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370615"/>
              <a:ext cx="7543800" cy="548738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2286000" y="6581001"/>
              <a:ext cx="205040" cy="29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Versatilidade do Processo </a:t>
            </a:r>
            <a:r>
              <a:rPr lang="pt-BR" dirty="0"/>
              <a:t>Sol-Gel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532439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5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Formando Filmes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pt-BR"/>
              <a:t>Spin casting</a:t>
            </a:r>
          </a:p>
        </p:txBody>
      </p:sp>
      <p:pic>
        <p:nvPicPr>
          <p:cNvPr id="18436" name="Picture 4" descr="Figure 6 : Schéma représentant le principe a) de la centrifugation et b) du trempage pour la préparation de film mince.">
            <a:hlinkClick r:id="rId2" tooltip="Figure 6 : Schéma représentant le principe a) de la centrifugation et b) du trempage pour la préparation de film mince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4"/>
          <a:stretch>
            <a:fillRect/>
          </a:stretch>
        </p:blipFill>
        <p:spPr bwMode="auto">
          <a:xfrm>
            <a:off x="2916238" y="2060575"/>
            <a:ext cx="28797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Image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417671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57238" y="5092700"/>
            <a:ext cx="4595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>
                <a:sym typeface="Symbol" pitchFamily="18" charset="2"/>
              </a:rPr>
              <a:t></a:t>
            </a:r>
            <a:r>
              <a:rPr lang="pt-BR" baseline="-25000"/>
              <a:t>A</a:t>
            </a:r>
            <a:r>
              <a:rPr lang="pt-BR"/>
              <a:t> =mass of volatile solvent per unit volume</a:t>
            </a:r>
          </a:p>
          <a:p>
            <a:pPr algn="ctr"/>
            <a:r>
              <a:rPr lang="pt-BR">
                <a:sym typeface="Symbol" pitchFamily="18" charset="2"/>
              </a:rPr>
              <a:t></a:t>
            </a:r>
            <a:r>
              <a:rPr lang="pt-BR" baseline="-25000"/>
              <a:t>Ao</a:t>
            </a:r>
            <a:r>
              <a:rPr lang="pt-BR"/>
              <a:t> = initial value of </a:t>
            </a:r>
            <a:r>
              <a:rPr lang="pt-BR">
                <a:sym typeface="Symbol" pitchFamily="18" charset="2"/>
              </a:rPr>
              <a:t></a:t>
            </a:r>
            <a:r>
              <a:rPr lang="pt-BR" baseline="-25000"/>
              <a:t>A</a:t>
            </a:r>
          </a:p>
          <a:p>
            <a:pPr algn="ctr"/>
            <a:r>
              <a:rPr lang="pt-BR" baseline="-25000"/>
              <a:t> </a:t>
            </a:r>
            <a:r>
              <a:rPr lang="pt-BR"/>
              <a:t>h = final thickness</a:t>
            </a:r>
          </a:p>
          <a:p>
            <a:pPr algn="ctr"/>
            <a:r>
              <a:rPr lang="pt-BR">
                <a:sym typeface="Symbol" pitchFamily="18" charset="2"/>
              </a:rPr>
              <a:t></a:t>
            </a:r>
            <a:r>
              <a:rPr lang="pt-BR"/>
              <a:t> = viscosity </a:t>
            </a:r>
            <a:r>
              <a:rPr lang="pt-BR">
                <a:sym typeface="Symbol" pitchFamily="18" charset="2"/>
              </a:rPr>
              <a:t></a:t>
            </a:r>
            <a:r>
              <a:rPr lang="pt-BR"/>
              <a:t> = angular speed</a:t>
            </a:r>
          </a:p>
          <a:p>
            <a:pPr algn="ctr"/>
            <a:r>
              <a:rPr lang="pt-BR"/>
              <a:t>m = evaporation rate of the solvent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850" y="3860800"/>
            <a:ext cx="554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/>
              <a:t>D. Meyerhofer, J. Appl. Phys., 49 (1978) 3993 - 3997</a:t>
            </a:r>
            <a:br>
              <a:rPr lang="pt-BR"/>
            </a:br>
            <a:endParaRPr lang="pt-BR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73688"/>
            <a:ext cx="313213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6165850"/>
            <a:ext cx="30876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Sol-Gel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306295"/>
            <a:ext cx="8604448" cy="25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6309320"/>
            <a:ext cx="840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Lidiane P Gonçalves, Dissertação de Mestrado, Ciência e Engenharia de Materiais, 2011.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7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Formação de Filmes</a:t>
            </a:r>
            <a:br>
              <a:rPr lang="pt-BR" sz="4000"/>
            </a:br>
            <a:r>
              <a:rPr lang="pt-BR" sz="4000"/>
              <a:t>Dip Coating</a:t>
            </a:r>
          </a:p>
        </p:txBody>
      </p:sp>
      <p:pic>
        <p:nvPicPr>
          <p:cNvPr id="19459" name="Picture 3" descr="dipcoatingtechnique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514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ipco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492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Image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2736850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207125" y="4292600"/>
            <a:ext cx="29368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/>
              <a:t>h = espesura </a:t>
            </a:r>
            <a:r>
              <a:rPr lang="pt-BR" sz="1400">
                <a:sym typeface="Symbol" pitchFamily="18" charset="2"/>
              </a:rPr>
              <a:t></a:t>
            </a:r>
            <a:r>
              <a:rPr lang="pt-BR" sz="1400"/>
              <a:t> = viscosidade</a:t>
            </a:r>
          </a:p>
          <a:p>
            <a:pPr algn="ctr"/>
            <a:r>
              <a:rPr lang="pt-BR" sz="1400">
                <a:sym typeface="Symbol" pitchFamily="18" charset="2"/>
              </a:rPr>
              <a:t></a:t>
            </a:r>
            <a:r>
              <a:rPr lang="pt-BR" sz="1400" baseline="-25000">
                <a:sym typeface="Symbol" pitchFamily="18" charset="2"/>
              </a:rPr>
              <a:t>LV</a:t>
            </a:r>
            <a:r>
              <a:rPr lang="pt-BR" sz="1400"/>
              <a:t> = tensão superficial  </a:t>
            </a:r>
            <a:r>
              <a:rPr lang="pt-BR" sz="1400">
                <a:sym typeface="Symbol" pitchFamily="18" charset="2"/>
              </a:rPr>
              <a:t></a:t>
            </a:r>
            <a:r>
              <a:rPr lang="pt-BR" sz="1400"/>
              <a:t> = density</a:t>
            </a:r>
          </a:p>
          <a:p>
            <a:pPr algn="ctr"/>
            <a:r>
              <a:rPr lang="pt-BR" sz="1400"/>
              <a:t>g = gravidade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0825" y="5229225"/>
            <a:ext cx="744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/>
              <a:t>L. D. Landau, B. G. Levich, Acta Physiochim, U.R.S.S., 17 (1942) 42-54</a:t>
            </a:r>
            <a:br>
              <a:rPr lang="pt-BR"/>
            </a:br>
            <a:endParaRPr lang="pt-BR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381750"/>
            <a:ext cx="20796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6"/>
          <a:stretch>
            <a:fillRect/>
          </a:stretch>
        </p:blipFill>
        <p:spPr bwMode="auto">
          <a:xfrm>
            <a:off x="0" y="5949950"/>
            <a:ext cx="3708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Exemplo de Procedimento </a:t>
            </a:r>
            <a:br>
              <a:rPr lang="pt-BR" sz="4000"/>
            </a:br>
            <a:r>
              <a:rPr lang="pt-BR" sz="2800"/>
              <a:t>Formação de Filmes</a:t>
            </a:r>
            <a:br>
              <a:rPr lang="pt-BR" sz="2800"/>
            </a:br>
            <a:r>
              <a:rPr lang="pt-BR" sz="2800"/>
              <a:t>Processo Sol-Gel</a:t>
            </a:r>
          </a:p>
        </p:txBody>
      </p:sp>
      <p:pic>
        <p:nvPicPr>
          <p:cNvPr id="20483" name="Picture 3" descr="17202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32861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27088" y="1557338"/>
            <a:ext cx="690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b="1"/>
              <a:t>Filmes de titânio-silício preparados por "spin" e "dip-coating"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1989138"/>
            <a:ext cx="7815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sz="1200" b="1"/>
              <a:t>Eduardo J. NassarI, </a:t>
            </a:r>
            <a:r>
              <a:rPr lang="pt-BR" sz="1200" b="1">
                <a:hlinkClick r:id="" action="ppaction://noaction"/>
              </a:rPr>
              <a:t>*</a:t>
            </a:r>
            <a:r>
              <a:rPr lang="pt-BR" sz="1200" b="1"/>
              <a:t>; Katia J. CiuffiI; Rogéria R. GonçalvesII; Younes MessaddeqII; Sidney J. L. RibeiroII</a:t>
            </a:r>
            <a:r>
              <a:rPr lang="pt-BR" sz="1200"/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16238" y="2276475"/>
            <a:ext cx="548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/>
              <a:t>Quím. Nova vol.26 no.5  São Paulo Sept./Oct. 2003 </a:t>
            </a:r>
          </a:p>
        </p:txBody>
      </p:sp>
      <p:pic>
        <p:nvPicPr>
          <p:cNvPr id="20487" name="Picture 7" descr="17202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42767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de Produtos Obtidos Via Processo Sol-Gel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veoliawaterst.com/processes/repository/193/12851,zoom,Ceramem-Illustration_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4706888" cy="32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olith wall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33536"/>
            <a:ext cx="19335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491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http://www.veoliawaterst.com/ceramem/en/about-ceramem-technology.htm</a:t>
            </a:r>
          </a:p>
        </p:txBody>
      </p:sp>
    </p:spTree>
    <p:extLst>
      <p:ext uri="{BB962C8B-B14F-4D97-AF65-F5344CB8AC3E}">
        <p14:creationId xmlns:p14="http://schemas.microsoft.com/office/powerpoint/2010/main" val="7566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Ormosil</a:t>
            </a:r>
            <a:br>
              <a:rPr lang="pt-BR" sz="4000"/>
            </a:br>
            <a:r>
              <a:rPr lang="pt-BR" sz="4000"/>
              <a:t>Híbridos Orgânico-Inorgânico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400"/>
              <a:t>Materiais cerâmicos contendo grupos orgânicos na sua composição podendo apresentar propriedades físicas e químicas intermediarias entre materiais inorgânicos e orgânicos.</a:t>
            </a:r>
          </a:p>
          <a:p>
            <a:pPr algn="just"/>
            <a:r>
              <a:rPr lang="pt-BR" sz="2400"/>
              <a:t>Estes materiais podem ser feitas pela adição do componente orgânico:</a:t>
            </a:r>
          </a:p>
          <a:p>
            <a:pPr lvl="1" algn="just"/>
            <a:r>
              <a:rPr lang="pt-BR" sz="2000"/>
              <a:t>após a gelificação</a:t>
            </a:r>
          </a:p>
          <a:p>
            <a:pPr lvl="1" algn="just"/>
            <a:r>
              <a:rPr lang="pt-BR" sz="2000"/>
              <a:t>Antes da gelificação</a:t>
            </a:r>
          </a:p>
          <a:p>
            <a:pPr lvl="1" algn="just"/>
            <a:r>
              <a:rPr lang="pt-BR" sz="2000"/>
              <a:t>Como organossilanos monoméricos, oligoméricos ou poliméricos</a:t>
            </a:r>
          </a:p>
          <a:p>
            <a:pPr lvl="1" algn="just"/>
            <a:r>
              <a:rPr lang="pt-BR" sz="2000"/>
              <a:t>Como macromoléculas orgânicas (resinas, plásticos, etc...)</a:t>
            </a:r>
          </a:p>
          <a:p>
            <a:pPr lvl="1" algn="just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792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Ormosil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r>
              <a:rPr lang="pt-BR" sz="2800"/>
              <a:t>Modelo de estrutura de vidro de silica, vidro de silica com fundentes (Na</a:t>
            </a:r>
            <a:r>
              <a:rPr lang="pt-BR" sz="2800" baseline="-25000"/>
              <a:t>2</a:t>
            </a:r>
            <a:r>
              <a:rPr lang="pt-BR" sz="2800"/>
              <a:t>O) e vidro de </a:t>
            </a:r>
            <a:r>
              <a:rPr lang="pt-BR" sz="2800">
                <a:solidFill>
                  <a:schemeClr val="accent2"/>
                </a:solidFill>
              </a:rPr>
              <a:t>Ormosil </a:t>
            </a:r>
            <a:r>
              <a:rPr lang="pt-BR" sz="2800"/>
              <a:t>contendo metiltrimetoxissilano.</a:t>
            </a:r>
          </a:p>
        </p:txBody>
      </p:sp>
      <p:pic>
        <p:nvPicPr>
          <p:cNvPr id="22532" name="Picture 4" descr="Figure 7 : a) Verre de silice, b) Verre de silice élaboré à haute température en présence d’un fondant (Na2O), c) Verre de silice élaboré par sol-gel à partir de methyltriéthoxysilane. ">
            <a:hlinkClick r:id="rId2" tooltip="Figure 7 : a) Verre de silice, b) Verre de silice élaboré à haute température en présence d’un fondant (Na2O), c) Verre de silice élaboré par sol-gel à partir de methyltriéthoxysilane.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71750"/>
            <a:ext cx="571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Ormosil</a:t>
            </a:r>
            <a:br>
              <a:rPr lang="pt-BR" sz="4000"/>
            </a:br>
            <a:r>
              <a:rPr lang="pt-BR" sz="3200"/>
              <a:t>Exemplos de Funcionalidades Orgânicas</a:t>
            </a:r>
          </a:p>
        </p:txBody>
      </p:sp>
      <p:pic>
        <p:nvPicPr>
          <p:cNvPr id="23555" name="Picture 3" descr="700px-PolymerSol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32765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0864465" flipV="1">
            <a:off x="7575550" y="1862138"/>
            <a:ext cx="1568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400"/>
              <a:t>Ancoramento de Grupos Funcionais via Silanos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77050" y="4076700"/>
            <a:ext cx="2266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400"/>
              <a:t>Silanos Formadores de Redes Siloxano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88213" y="5083175"/>
            <a:ext cx="1676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400"/>
              <a:t>Silanos precursores de Polímeros Orgânicos</a:t>
            </a:r>
          </a:p>
        </p:txBody>
      </p:sp>
    </p:spTree>
    <p:extLst>
      <p:ext uri="{BB962C8B-B14F-4D97-AF65-F5344CB8AC3E}">
        <p14:creationId xmlns:p14="http://schemas.microsoft.com/office/powerpoint/2010/main" val="27986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Síntese de IPNs</a:t>
            </a:r>
            <a:br>
              <a:rPr lang="pt-BR" sz="4000"/>
            </a:br>
            <a:r>
              <a:rPr lang="pt-BR" sz="4000"/>
              <a:t>Matriz Polimérica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92600"/>
            <a:ext cx="8229600" cy="1833563"/>
          </a:xfrm>
          <a:solidFill>
            <a:srgbClr val="33CCCC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t-BR" sz="1800"/>
              <a:t>IPN com:</a:t>
            </a:r>
          </a:p>
          <a:p>
            <a:pPr>
              <a:lnSpc>
                <a:spcPct val="80000"/>
              </a:lnSpc>
            </a:pPr>
            <a:r>
              <a:rPr lang="pt-BR" sz="1600"/>
              <a:t>Sem separação de fase</a:t>
            </a:r>
          </a:p>
          <a:p>
            <a:pPr>
              <a:lnSpc>
                <a:spcPct val="80000"/>
              </a:lnSpc>
            </a:pPr>
            <a:r>
              <a:rPr lang="pt-BR" sz="1600"/>
              <a:t>Interação entre as redes via ligações de H do polímero com grupos superficiais da rede inorgânica</a:t>
            </a:r>
          </a:p>
          <a:p>
            <a:pPr>
              <a:lnSpc>
                <a:spcPct val="80000"/>
              </a:lnSpc>
            </a:pPr>
            <a:r>
              <a:rPr lang="pt-BR" sz="1600"/>
              <a:t>Trabalho de adesão pode ser modelado pelas interações entre os grupos funcionais R dos organossilanos adicionados e variando-se a razão TEOS/RSi(OR)</a:t>
            </a:r>
            <a:r>
              <a:rPr lang="pt-BR" sz="1600" baseline="-25000"/>
              <a:t>3</a:t>
            </a:r>
          </a:p>
          <a:p>
            <a:pPr>
              <a:lnSpc>
                <a:spcPct val="80000"/>
              </a:lnSpc>
            </a:pPr>
            <a:r>
              <a:rPr lang="pt-BR" sz="1600"/>
              <a:t>Materiais de excelente qualidade óptica e homogeneidade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686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Exemplo: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35342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755650" y="3140075"/>
            <a:ext cx="431800" cy="9366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pt-BR" sz="2000" b="1"/>
              <a:t>Membranas de Acetato de Celulose e Dióxido de Zircônio</a:t>
            </a:r>
            <a:br>
              <a:rPr lang="pt-BR" sz="2000" b="1"/>
            </a:br>
            <a:r>
              <a:rPr lang="pt-BR" sz="2000" b="1"/>
              <a:t>Classe I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237288"/>
            <a:ext cx="361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Chem. Mater. </a:t>
            </a:r>
            <a:r>
              <a:rPr lang="pt-BR" b="1"/>
              <a:t>1996, </a:t>
            </a:r>
            <a:r>
              <a:rPr lang="pt-BR" i="1"/>
              <a:t>8, </a:t>
            </a:r>
            <a:r>
              <a:rPr lang="pt-BR"/>
              <a:t>1375-1379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180022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268538" y="191611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484438" y="1268413"/>
            <a:ext cx="11509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400"/>
              <a:t>Acetona/ácido acético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708400" y="1484313"/>
            <a:ext cx="863600" cy="1214437"/>
          </a:xfrm>
          <a:prstGeom prst="can">
            <a:avLst>
              <a:gd name="adj" fmla="val 35156"/>
            </a:avLst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708400" y="1916113"/>
            <a:ext cx="815975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787900" y="20605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768850" y="15033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casting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6084888" y="1484313"/>
            <a:ext cx="431800" cy="9366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659563" y="20605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2802" name="Group 34"/>
          <p:cNvGrpSpPr>
            <a:grpSpLocks/>
          </p:cNvGrpSpPr>
          <p:nvPr/>
        </p:nvGrpSpPr>
        <p:grpSpPr bwMode="auto">
          <a:xfrm>
            <a:off x="7777163" y="3644900"/>
            <a:ext cx="1366837" cy="1079500"/>
            <a:chOff x="4604" y="935"/>
            <a:chExt cx="1156" cy="771"/>
          </a:xfrm>
        </p:grpSpPr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4604" y="935"/>
              <a:ext cx="1156" cy="77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4604" y="1344"/>
              <a:ext cx="952" cy="362"/>
            </a:xfrm>
            <a:prstGeom prst="rect">
              <a:avLst/>
            </a:prstGeom>
            <a:solidFill>
              <a:srgbClr val="00FFFF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 flipV="1">
              <a:off x="5556" y="1162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814" name="Group 46"/>
          <p:cNvGrpSpPr>
            <a:grpSpLocks/>
          </p:cNvGrpSpPr>
          <p:nvPr/>
        </p:nvGrpSpPr>
        <p:grpSpPr bwMode="auto">
          <a:xfrm>
            <a:off x="250825" y="3067050"/>
            <a:ext cx="1584325" cy="1082675"/>
            <a:chOff x="158" y="1932"/>
            <a:chExt cx="1156" cy="771"/>
          </a:xfrm>
        </p:grpSpPr>
        <p:sp>
          <p:nvSpPr>
            <p:cNvPr id="32789" name="AutoShape 21"/>
            <p:cNvSpPr>
              <a:spLocks noChangeArrowheads="1"/>
            </p:cNvSpPr>
            <p:nvPr/>
          </p:nvSpPr>
          <p:spPr bwMode="auto">
            <a:xfrm>
              <a:off x="158" y="1932"/>
              <a:ext cx="1156" cy="77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58" y="2341"/>
              <a:ext cx="952" cy="362"/>
            </a:xfrm>
            <a:prstGeom prst="rect">
              <a:avLst/>
            </a:prstGeom>
            <a:solidFill>
              <a:srgbClr val="00FFFF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 flipV="1">
              <a:off x="1110" y="2159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807" name="Group 39"/>
          <p:cNvGrpSpPr>
            <a:grpSpLocks/>
          </p:cNvGrpSpPr>
          <p:nvPr/>
        </p:nvGrpSpPr>
        <p:grpSpPr bwMode="auto">
          <a:xfrm>
            <a:off x="2484438" y="3068638"/>
            <a:ext cx="1368425" cy="1152525"/>
            <a:chOff x="1791" y="2114"/>
            <a:chExt cx="1156" cy="771"/>
          </a:xfrm>
        </p:grpSpPr>
        <p:sp>
          <p:nvSpPr>
            <p:cNvPr id="32792" name="AutoShape 24"/>
            <p:cNvSpPr>
              <a:spLocks noChangeArrowheads="1"/>
            </p:cNvSpPr>
            <p:nvPr/>
          </p:nvSpPr>
          <p:spPr bwMode="auto">
            <a:xfrm>
              <a:off x="1791" y="2114"/>
              <a:ext cx="1156" cy="77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1791" y="2523"/>
              <a:ext cx="952" cy="362"/>
            </a:xfrm>
            <a:prstGeom prst="rect">
              <a:avLst/>
            </a:prstGeom>
            <a:solidFill>
              <a:srgbClr val="00FFFF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4356100" y="3068638"/>
            <a:ext cx="1368425" cy="1152525"/>
            <a:chOff x="3606" y="2115"/>
            <a:chExt cx="1156" cy="771"/>
          </a:xfrm>
        </p:grpSpPr>
        <p:grpSp>
          <p:nvGrpSpPr>
            <p:cNvPr id="32808" name="Group 40"/>
            <p:cNvGrpSpPr>
              <a:grpSpLocks/>
            </p:cNvGrpSpPr>
            <p:nvPr/>
          </p:nvGrpSpPr>
          <p:grpSpPr bwMode="auto">
            <a:xfrm>
              <a:off x="3606" y="2115"/>
              <a:ext cx="1156" cy="771"/>
              <a:chOff x="3560" y="2205"/>
              <a:chExt cx="1156" cy="771"/>
            </a:xfrm>
          </p:grpSpPr>
          <p:sp>
            <p:nvSpPr>
              <p:cNvPr id="32795" name="AutoShape 27"/>
              <p:cNvSpPr>
                <a:spLocks noChangeArrowheads="1"/>
              </p:cNvSpPr>
              <p:nvPr/>
            </p:nvSpPr>
            <p:spPr bwMode="auto">
              <a:xfrm>
                <a:off x="3560" y="2205"/>
                <a:ext cx="1156" cy="771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96" name="Rectangle 28"/>
              <p:cNvSpPr>
                <a:spLocks noChangeArrowheads="1"/>
              </p:cNvSpPr>
              <p:nvPr/>
            </p:nvSpPr>
            <p:spPr bwMode="auto">
              <a:xfrm>
                <a:off x="3560" y="2614"/>
                <a:ext cx="952" cy="362"/>
              </a:xfrm>
              <a:prstGeom prst="rect">
                <a:avLst/>
              </a:prstGeom>
              <a:solidFill>
                <a:srgbClr val="00FFFF">
                  <a:alpha val="5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flipV="1">
              <a:off x="4558" y="2341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755650" y="3644900"/>
            <a:ext cx="431800" cy="431800"/>
          </a:xfrm>
          <a:prstGeom prst="rect">
            <a:avLst/>
          </a:prstGeom>
          <a:solidFill>
            <a:srgbClr val="00808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080250" y="278130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Inversão de Fases</a:t>
            </a:r>
          </a:p>
        </p:txBody>
      </p:sp>
      <p:grpSp>
        <p:nvGrpSpPr>
          <p:cNvPr id="32803" name="Group 35"/>
          <p:cNvGrpSpPr>
            <a:grpSpLocks/>
          </p:cNvGrpSpPr>
          <p:nvPr/>
        </p:nvGrpSpPr>
        <p:grpSpPr bwMode="auto">
          <a:xfrm>
            <a:off x="6011863" y="3429000"/>
            <a:ext cx="1439862" cy="1152525"/>
            <a:chOff x="4604" y="935"/>
            <a:chExt cx="1156" cy="771"/>
          </a:xfrm>
        </p:grpSpPr>
        <p:sp>
          <p:nvSpPr>
            <p:cNvPr id="32804" name="AutoShape 36"/>
            <p:cNvSpPr>
              <a:spLocks noChangeArrowheads="1"/>
            </p:cNvSpPr>
            <p:nvPr/>
          </p:nvSpPr>
          <p:spPr bwMode="auto">
            <a:xfrm>
              <a:off x="4604" y="935"/>
              <a:ext cx="1156" cy="77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4604" y="1344"/>
              <a:ext cx="952" cy="362"/>
            </a:xfrm>
            <a:prstGeom prst="rect">
              <a:avLst/>
            </a:prstGeom>
            <a:solidFill>
              <a:srgbClr val="00FFFF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 flipV="1">
              <a:off x="5556" y="1162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323850" y="4149725"/>
            <a:ext cx="140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  <a:p>
            <a:r>
              <a:rPr lang="pt-BR"/>
              <a:t>Coagulação</a:t>
            </a:r>
          </a:p>
          <a:p>
            <a:r>
              <a:rPr lang="pt-BR"/>
              <a:t>Polímero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484438" y="4365625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Imersão </a:t>
            </a:r>
          </a:p>
          <a:p>
            <a:r>
              <a:rPr lang="pt-BR"/>
              <a:t>Isopropanol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4500563" y="4437063"/>
            <a:ext cx="124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Adsorção Precursor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6011863" y="47244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Lavagem</a:t>
            </a:r>
          </a:p>
        </p:txBody>
      </p:sp>
      <p:grpSp>
        <p:nvGrpSpPr>
          <p:cNvPr id="32816" name="Group 48"/>
          <p:cNvGrpSpPr>
            <a:grpSpLocks/>
          </p:cNvGrpSpPr>
          <p:nvPr/>
        </p:nvGrpSpPr>
        <p:grpSpPr bwMode="auto">
          <a:xfrm>
            <a:off x="7524750" y="1700213"/>
            <a:ext cx="1368425" cy="936625"/>
            <a:chOff x="4604" y="935"/>
            <a:chExt cx="1156" cy="771"/>
          </a:xfrm>
        </p:grpSpPr>
        <p:sp>
          <p:nvSpPr>
            <p:cNvPr id="32817" name="AutoShape 49"/>
            <p:cNvSpPr>
              <a:spLocks noChangeArrowheads="1"/>
            </p:cNvSpPr>
            <p:nvPr/>
          </p:nvSpPr>
          <p:spPr bwMode="auto">
            <a:xfrm>
              <a:off x="4604" y="935"/>
              <a:ext cx="1156" cy="77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4604" y="1344"/>
              <a:ext cx="952" cy="362"/>
            </a:xfrm>
            <a:prstGeom prst="rect">
              <a:avLst/>
            </a:prstGeom>
            <a:solidFill>
              <a:srgbClr val="00FFFF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 flipV="1">
              <a:off x="5556" y="1162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7793038" y="4816475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Hidrólise</a:t>
            </a:r>
          </a:p>
          <a:p>
            <a:r>
              <a:rPr lang="pt-BR"/>
              <a:t>Gelificação</a:t>
            </a:r>
          </a:p>
        </p:txBody>
      </p:sp>
    </p:spTree>
    <p:extLst>
      <p:ext uri="{BB962C8B-B14F-4D97-AF65-F5344CB8AC3E}">
        <p14:creationId xmlns:p14="http://schemas.microsoft.com/office/powerpoint/2010/main" val="26120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8171 C 0.03768 -0.1419 0.06893 -0.20208 0.1 -0.18912 C 0.13108 -0.17616 0.1783 -0.03194 0.19358 -0.00347 " pathEditMode="relative" ptsTypes="aaA">
                                      <p:cBhvr>
                                        <p:cTn id="6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6991 C 0.01528 -0.08519 0.0684 -0.15232 0.10295 -0.16135 C 0.1375 -0.17037 0.18594 -0.15116 0.20556 -0.12431 C 0.225 -0.09746 0.20191 -0.00232 0.22014 0.00023 C 0.23802 0.00278 0.28611 -0.09422 0.31476 -0.10857 C 0.3434 -0.12292 0.37378 -0.10579 0.39236 -0.08588 C 0.41076 -0.06597 0.40694 0.01412 0.42535 0.01065 C 0.44323 0.00717 0.47448 -0.09144 0.50295 -0.10695 C 0.53125 -0.12246 0.57604 -0.10996 0.59635 -0.08241 C 0.61667 -0.05486 0.61059 0.05486 0.62535 0.0581 C 0.6401 0.06134 0.65399 -0.04445 0.68455 -0.06297 C 0.7151 -0.08148 0.78681 -0.07616 0.80799 -0.05255 C 0.82951 -0.02894 0.82083 0.025 0.81215 0.07916 " pathEditMode="relative" rAng="0" ptsTypes="aaaaaaaaaaaaa">
                                      <p:cBhvr>
                                        <p:cTn id="10" dur="5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80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8" grpId="0" animBg="1"/>
      <p:bldP spid="327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/>
              <a:t>Membranas de Acetato de Celulose e Dióxido de Zircônio</a:t>
            </a:r>
            <a:br>
              <a:rPr lang="pt-BR" sz="2000" b="1"/>
            </a:br>
            <a:r>
              <a:rPr lang="pt-BR" sz="2000" b="1"/>
              <a:t>Classe I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392613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261937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321175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14398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3575" y="4889500"/>
            <a:ext cx="448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Retenção de 75-90% dos íons fosfato de fase aquosa, 2-2,5ppm.</a:t>
            </a:r>
          </a:p>
        </p:txBody>
      </p:sp>
    </p:spTree>
    <p:extLst>
      <p:ext uri="{BB962C8B-B14F-4D97-AF65-F5344CB8AC3E}">
        <p14:creationId xmlns:p14="http://schemas.microsoft.com/office/powerpoint/2010/main" val="5424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Sol-Gel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40768"/>
            <a:ext cx="8362950" cy="53006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“A importância do processo sol-gel está baseada em uma variedade de aplicações em diferentes áreas do conhecimento. Precursores de uma série de materiais tais como fibras, filmes finos e vidros podem ser preparados utilizando-se esta técnica. Em especial, filmes finos têm atraído a atenção devido à formação de poros em sua estrutura, os quais podem originar sensores químicos e membranas seletivas. A preparação de óxidos através do processo sol-gel é baseada em reações de polimerização inorgânicas de </a:t>
            </a:r>
            <a:r>
              <a:rPr lang="pt-BR" sz="2000" dirty="0" err="1"/>
              <a:t>alcóxidos</a:t>
            </a:r>
            <a:r>
              <a:rPr lang="pt-BR" sz="2000" dirty="0"/>
              <a:t> e outros precursores de diferentes metais. Uma solução do precursor molecular é convertida por uma reação química em um sol ou um gel que, ao secar, resulta em material sólido. Isto permite a produção de materiais de alta pureza a baixas temperaturas e com diferentes composições, microestruturas entrelaçadas e com maior homogeneidade química. Além disso, podem ser obtidos filmes ou fibras diretamente de sóis ou géis utilizando-se das técnicas como "</a:t>
            </a:r>
            <a:r>
              <a:rPr lang="pt-BR" sz="2000" dirty="0" err="1"/>
              <a:t>dip-coating</a:t>
            </a:r>
            <a:r>
              <a:rPr lang="pt-BR" sz="2000" dirty="0"/>
              <a:t>, spin-</a:t>
            </a:r>
            <a:r>
              <a:rPr lang="pt-BR" sz="2000" dirty="0" err="1"/>
              <a:t>coating</a:t>
            </a:r>
            <a:r>
              <a:rPr lang="pt-BR" sz="2000" dirty="0"/>
              <a:t>, spray-</a:t>
            </a:r>
            <a:r>
              <a:rPr lang="pt-BR" sz="2000" dirty="0" err="1"/>
              <a:t>drying</a:t>
            </a:r>
            <a:r>
              <a:rPr lang="pt-BR" sz="2000" dirty="0"/>
              <a:t>” 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2"/>
                </a:solidFill>
              </a:rPr>
              <a:t>Nassar, E.; et al; Quím. Nova vol.26 no.5  São Paulo </a:t>
            </a:r>
            <a:r>
              <a:rPr lang="pt-BR" sz="2000" dirty="0" err="1">
                <a:solidFill>
                  <a:schemeClr val="accent2"/>
                </a:solidFill>
              </a:rPr>
              <a:t>Sept</a:t>
            </a:r>
            <a:r>
              <a:rPr lang="pt-BR" sz="2000" dirty="0">
                <a:solidFill>
                  <a:schemeClr val="accent2"/>
                </a:solidFill>
              </a:rPr>
              <a:t>./</a:t>
            </a:r>
            <a:r>
              <a:rPr lang="pt-BR" sz="2000" dirty="0" err="1">
                <a:solidFill>
                  <a:schemeClr val="accent2"/>
                </a:solidFill>
              </a:rPr>
              <a:t>Oct</a:t>
            </a:r>
            <a:r>
              <a:rPr lang="pt-BR" sz="2000" dirty="0">
                <a:solidFill>
                  <a:schemeClr val="accent2"/>
                </a:solidFill>
              </a:rPr>
              <a:t>. 2003 </a:t>
            </a:r>
          </a:p>
        </p:txBody>
      </p:sp>
    </p:spTree>
    <p:extLst>
      <p:ext uri="{BB962C8B-B14F-4D97-AF65-F5344CB8AC3E}">
        <p14:creationId xmlns:p14="http://schemas.microsoft.com/office/powerpoint/2010/main" val="2947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/>
              <a:t>Filme Fino de Ormosil para Prevenção Ativa de Adesão Celular</a:t>
            </a:r>
            <a:br>
              <a:rPr lang="pt-BR" sz="2400"/>
            </a:br>
            <a:r>
              <a:rPr lang="pt-BR" sz="2400"/>
              <a:t>Classe II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>
                <a:latin typeface="Times New Roman" pitchFamily="18" charset="0"/>
              </a:rPr>
              <a:t>Micro-estruturação, micropatterning, foi utilizado para seletivamente modificar superfícies com uma malha de xerogel doadora de NO tornando a superfície resistente à adesão de plaquetas sangüíneas.  </a:t>
            </a:r>
          </a:p>
          <a:p>
            <a:pPr>
              <a:lnSpc>
                <a:spcPct val="80000"/>
              </a:lnSpc>
            </a:pPr>
            <a:r>
              <a:rPr lang="pt-BR" sz="1800"/>
              <a:t>Precurosres:</a:t>
            </a:r>
          </a:p>
          <a:p>
            <a:pPr>
              <a:lnSpc>
                <a:spcPct val="80000"/>
              </a:lnSpc>
            </a:pPr>
            <a:r>
              <a:rPr lang="pt-BR" sz="1800"/>
              <a:t>Metiltrimethoxissilano, (MTMOS), etanol, água, e (aminoetilaminometil)phenetilltrimethoxyssilano (AEMP3) submetido ao ultrassom por 5min.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3770312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4894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24034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56125" y="4989513"/>
            <a:ext cx="3709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NO + R-NH</a:t>
            </a:r>
            <a:r>
              <a:rPr lang="pt-BR" baseline="-25000"/>
              <a:t>2</a:t>
            </a:r>
            <a:r>
              <a:rPr lang="pt-BR"/>
              <a:t>= N-diazeniumdiolatos</a:t>
            </a:r>
          </a:p>
        </p:txBody>
      </p:sp>
    </p:spTree>
    <p:extLst>
      <p:ext uri="{BB962C8B-B14F-4D97-AF65-F5344CB8AC3E}">
        <p14:creationId xmlns:p14="http://schemas.microsoft.com/office/powerpoint/2010/main" val="2289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33375"/>
            <a:ext cx="72263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b="-1"/>
          <a:stretch/>
        </p:blipFill>
        <p:spPr bwMode="auto">
          <a:xfrm>
            <a:off x="900113" y="1948070"/>
            <a:ext cx="7659687" cy="36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3" y="1268760"/>
            <a:ext cx="4095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4288529" y="3757180"/>
            <a:ext cx="1018414" cy="2262367"/>
            <a:chOff x="4288529" y="3757180"/>
            <a:chExt cx="1018414" cy="2262367"/>
          </a:xfrm>
        </p:grpSpPr>
        <p:sp>
          <p:nvSpPr>
            <p:cNvPr id="4" name="CaixaDeTexto 3"/>
            <p:cNvSpPr txBox="1"/>
            <p:nvPr/>
          </p:nvSpPr>
          <p:spPr>
            <a:xfrm>
              <a:off x="4427984" y="5373216"/>
              <a:ext cx="878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Ligação</a:t>
              </a:r>
            </a:p>
            <a:p>
              <a:r>
                <a:rPr lang="pt-BR" dirty="0" smtClean="0"/>
                <a:t>ureia</a:t>
              </a:r>
              <a:endParaRPr lang="pt-BR" dirty="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4288529" y="3757180"/>
              <a:ext cx="859535" cy="1400012"/>
              <a:chOff x="4288529" y="3757180"/>
              <a:chExt cx="859535" cy="1400012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4644008" y="4509120"/>
                <a:ext cx="0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Elipse 4"/>
              <p:cNvSpPr/>
              <p:nvPr/>
            </p:nvSpPr>
            <p:spPr>
              <a:xfrm>
                <a:off x="4288529" y="3757180"/>
                <a:ext cx="859535" cy="952346"/>
              </a:xfrm>
              <a:prstGeom prst="ellipse">
                <a:avLst/>
              </a:prstGeom>
              <a:solidFill>
                <a:srgbClr val="FFFF00">
                  <a:alpha val="2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2051720" y="3861048"/>
            <a:ext cx="2085764" cy="2590547"/>
            <a:chOff x="2051720" y="3861048"/>
            <a:chExt cx="2085764" cy="2590547"/>
          </a:xfrm>
        </p:grpSpPr>
        <p:sp>
          <p:nvSpPr>
            <p:cNvPr id="6" name="Elipse 5"/>
            <p:cNvSpPr/>
            <p:nvPr/>
          </p:nvSpPr>
          <p:spPr>
            <a:xfrm>
              <a:off x="2843808" y="3861048"/>
              <a:ext cx="1008112" cy="1296144"/>
            </a:xfrm>
            <a:prstGeom prst="ellipse">
              <a:avLst/>
            </a:prstGeom>
            <a:solidFill>
              <a:srgbClr val="FF0000">
                <a:alpha val="2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stCxn id="6" idx="4"/>
            </p:cNvCxnSpPr>
            <p:nvPr/>
          </p:nvCxnSpPr>
          <p:spPr>
            <a:xfrm>
              <a:off x="3347864" y="5157192"/>
              <a:ext cx="0" cy="5391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051720" y="5805264"/>
              <a:ext cx="2085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Poli(dimetilsiloxano)</a:t>
              </a:r>
            </a:p>
            <a:p>
              <a:r>
                <a:rPr lang="pt-BR" dirty="0" smtClean="0"/>
                <a:t>PDMS</a:t>
              </a:r>
              <a:endParaRPr lang="pt-BR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30356" y="2134597"/>
            <a:ext cx="4018792" cy="1510427"/>
            <a:chOff x="330356" y="2134597"/>
            <a:chExt cx="4018792" cy="1510427"/>
          </a:xfrm>
        </p:grpSpPr>
        <p:sp>
          <p:nvSpPr>
            <p:cNvPr id="10" name="Retângulo 9"/>
            <p:cNvSpPr/>
            <p:nvPr/>
          </p:nvSpPr>
          <p:spPr>
            <a:xfrm>
              <a:off x="958850" y="2780928"/>
              <a:ext cx="1380902" cy="864096"/>
            </a:xfrm>
            <a:prstGeom prst="rect">
              <a:avLst/>
            </a:prstGeom>
            <a:solidFill>
              <a:srgbClr val="92D05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0356" y="2134597"/>
              <a:ext cx="4018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Radical </a:t>
              </a:r>
              <a:r>
                <a:rPr lang="pt-BR" dirty="0" err="1" smtClean="0"/>
                <a:t>alcoxisilil</a:t>
              </a:r>
              <a:endParaRPr lang="pt-BR" dirty="0" smtClean="0"/>
            </a:p>
            <a:p>
              <a:r>
                <a:rPr lang="pt-BR" dirty="0" smtClean="0"/>
                <a:t>(grupo responsável pela adesão química)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3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7"/>
          <a:stretch/>
        </p:blipFill>
        <p:spPr bwMode="auto">
          <a:xfrm>
            <a:off x="1619672" y="719668"/>
            <a:ext cx="5211365" cy="574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42017" y="260648"/>
            <a:ext cx="684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Área da Placa Corroída pela Exposição À Névoa Salina 100 h (Maresia)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081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Adesão de Plaquetas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491038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36623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735388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do Processo Sol-Gel</a:t>
            </a:r>
          </a:p>
        </p:txBody>
      </p:sp>
      <p:pic>
        <p:nvPicPr>
          <p:cNvPr id="15363" name="Picture 3" descr="Figure 1 : Schéma réactionnel de l’hydrolyse du tétraéthoxysilane. ">
            <a:hlinkClick r:id="rId2" tooltip="Figure 1 : Schéma réactionnel de l’hydrolyse du tétraéthoxysilane.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6667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igure 2 : Schéma réactionnel de la condensation de deux groupements silanols. ">
            <a:hlinkClick r:id="rId4" tooltip="Figure 2 : Schéma réactionnel de la condensation de deux groupements silanols. 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4762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87763" y="2873375"/>
            <a:ext cx="1319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Hidrólise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03663" y="4313238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Condensação</a:t>
            </a:r>
          </a:p>
        </p:txBody>
      </p:sp>
      <p:pic>
        <p:nvPicPr>
          <p:cNvPr id="15367" name="Picture 7" descr="Figure 3 : Architecture moléculaire réalisée à partir de tétraèdres SiO44- ; Les atomes d’hydrogène des groupements silanols ne sont pas représentés.">
            <a:hlinkClick r:id="rId6" tooltip="Figure 3 : Architecture moléculaire réalisée à partir de tétraèdres SiO44- ; Les atomes d’hydrogène des groupements silanols ne sont pas représentés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417671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WordArt 8" descr="Saco de papel"/>
          <p:cNvSpPr>
            <a:spLocks noChangeArrowheads="1" noChangeShapeType="1" noTextEdit="1"/>
          </p:cNvSpPr>
          <p:nvPr/>
        </p:nvSpPr>
        <p:spPr bwMode="auto">
          <a:xfrm>
            <a:off x="323850" y="5229225"/>
            <a:ext cx="2160588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Exemplo de Oligômero</a:t>
            </a:r>
          </a:p>
        </p:txBody>
      </p:sp>
    </p:spTree>
    <p:extLst>
      <p:ext uri="{BB962C8B-B14F-4D97-AF65-F5344CB8AC3E}">
        <p14:creationId xmlns:p14="http://schemas.microsoft.com/office/powerpoint/2010/main" val="36615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Processo Sol-Gel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fr-F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Chimie Douce</a:t>
            </a:r>
          </a:p>
        </p:txBody>
      </p:sp>
      <p:pic>
        <p:nvPicPr>
          <p:cNvPr id="12291" name="Picture 3" descr="Digitalizar0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7129462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Hidrólise dos </a:t>
            </a:r>
            <a:r>
              <a:rPr lang="pt-BR" sz="4000" dirty="0" err="1">
                <a:solidFill>
                  <a:schemeClr val="bg1"/>
                </a:solidFill>
              </a:rPr>
              <a:t>Silanos</a:t>
            </a:r>
            <a:r>
              <a:rPr lang="pt-BR" sz="4000" dirty="0">
                <a:solidFill>
                  <a:schemeClr val="bg1"/>
                </a:solidFill>
              </a:rPr>
              <a:t> pela Umidade do Ar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4694238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Arranjo Experimental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00" y="42211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KBr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916238" y="2420938"/>
            <a:ext cx="2016125" cy="2951162"/>
            <a:chOff x="476" y="1480"/>
            <a:chExt cx="1270" cy="1859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476" y="1480"/>
              <a:ext cx="1179" cy="18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655" y="1480"/>
              <a:ext cx="91" cy="18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68" name="AutoShape 8"/>
          <p:cNvSpPr>
            <a:spLocks noChangeArrowheads="1"/>
          </p:cNvSpPr>
          <p:nvPr/>
        </p:nvSpPr>
        <p:spPr bwMode="auto">
          <a:xfrm rot="10800000">
            <a:off x="2339975" y="3644900"/>
            <a:ext cx="3529013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127625" y="33051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Infravermelho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427538" y="551656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Filme de silano puro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559425" y="25130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Vapor d´agua</a:t>
            </a:r>
          </a:p>
        </p:txBody>
      </p:sp>
    </p:spTree>
    <p:extLst>
      <p:ext uri="{BB962C8B-B14F-4D97-AF65-F5344CB8AC3E}">
        <p14:creationId xmlns:p14="http://schemas.microsoft.com/office/powerpoint/2010/main" val="22271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Espectro FTIR</a:t>
            </a:r>
            <a:br>
              <a:rPr lang="pt-BR" sz="4000"/>
            </a:br>
            <a:r>
              <a:rPr lang="pt-BR" sz="4000"/>
              <a:t>Antes da Hidrólise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7154863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73688"/>
            <a:ext cx="4254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 rot="20110635">
            <a:off x="7047552" y="357149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Si-O-C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20110635">
            <a:off x="7057069" y="213133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Si-O-C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005141" y="1988840"/>
            <a:ext cx="735211" cy="2736304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302"/>
            <a:ext cx="4607744" cy="55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378292"/>
            <a:ext cx="4254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52689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1002</Words>
  <Application>Microsoft Office PowerPoint</Application>
  <PresentationFormat>Apresentação na tela (4:3)</PresentationFormat>
  <Paragraphs>105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CS ChemDraw Drawing</vt:lpstr>
      <vt:lpstr>Silanos e Processo Sol-Gel de Síntese de Cerâmicas</vt:lpstr>
      <vt:lpstr>Processo Sol-Gel</vt:lpstr>
      <vt:lpstr>Processo Sol-Gel</vt:lpstr>
      <vt:lpstr>Passos do Processo Sol-Gel</vt:lpstr>
      <vt:lpstr>Processo Sol-Gel la Chimie Douce</vt:lpstr>
      <vt:lpstr>Hidrólise dos Silanos pela Umidade do Ar</vt:lpstr>
      <vt:lpstr>Arranjo Experimental</vt:lpstr>
      <vt:lpstr>Espectro FTIR Antes da Hidrólise</vt:lpstr>
      <vt:lpstr>Apresentação do PowerPoint</vt:lpstr>
      <vt:lpstr>Hidrólise e Condensação Silanos</vt:lpstr>
      <vt:lpstr>Apresentação do PowerPoint</vt:lpstr>
      <vt:lpstr>Apresentação do PowerPoint</vt:lpstr>
      <vt:lpstr>Gelificação em Meio Ácido vs Meio Básico Impacto na Morfologia da Cerâmica</vt:lpstr>
      <vt:lpstr>Processo Sol-Gel para Obtenção de Outras Cerâmicas</vt:lpstr>
      <vt:lpstr>Apresentação do PowerPoint</vt:lpstr>
      <vt:lpstr>Formação de Titânia pelo Processo Sol-Gel usando como precursor TiOSO4</vt:lpstr>
      <vt:lpstr>Fases Cristalinas da Cerâmica Titânia: Anatase vs Rutilo</vt:lpstr>
      <vt:lpstr>Versatilidade do Processo Sol-Gel</vt:lpstr>
      <vt:lpstr>Formando Filmes</vt:lpstr>
      <vt:lpstr>Formação de Filmes Dip Coating</vt:lpstr>
      <vt:lpstr>Exemplo de Procedimento  Formação de Filmes Processo Sol-Gel</vt:lpstr>
      <vt:lpstr>Exemplo de Produtos Obtidos Via Processo Sol-Gel</vt:lpstr>
      <vt:lpstr>Ormosil Híbridos Orgânico-Inorgânico</vt:lpstr>
      <vt:lpstr>Ormosil</vt:lpstr>
      <vt:lpstr>Ormosil Exemplos de Funcionalidades Orgânicas</vt:lpstr>
      <vt:lpstr>Síntese de IPNs Matriz Polimérica</vt:lpstr>
      <vt:lpstr>Exemplo:</vt:lpstr>
      <vt:lpstr>Membranas de Acetato de Celulose e Dióxido de Zircônio Classe I</vt:lpstr>
      <vt:lpstr>Membranas de Acetato de Celulose e Dióxido de Zircônio Classe I</vt:lpstr>
      <vt:lpstr>Filme Fino de Ormosil para Prevenção Ativa de Adesão Celular Classe II</vt:lpstr>
      <vt:lpstr>Apresentação do PowerPoint</vt:lpstr>
      <vt:lpstr>Apresentação do PowerPoint</vt:lpstr>
      <vt:lpstr>Adesão de Plaquetas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Silanos e Processo Sol-Gel</dc:title>
  <dc:creator>Ubirajara</dc:creator>
  <cp:lastModifiedBy>Ubirajara</cp:lastModifiedBy>
  <cp:revision>36</cp:revision>
  <dcterms:created xsi:type="dcterms:W3CDTF">2014-04-09T11:58:32Z</dcterms:created>
  <dcterms:modified xsi:type="dcterms:W3CDTF">2014-05-07T16:19:04Z</dcterms:modified>
</cp:coreProperties>
</file>