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6" r:id="rId4"/>
    <p:sldId id="259" r:id="rId5"/>
    <p:sldId id="261" r:id="rId6"/>
    <p:sldId id="262" r:id="rId7"/>
    <p:sldId id="267" r:id="rId8"/>
    <p:sldId id="263" r:id="rId9"/>
    <p:sldId id="265" r:id="rId10"/>
  </p:sldIdLst>
  <p:sldSz cx="9144000" cy="6858000" type="screen4x3"/>
  <p:notesSz cx="6662738" cy="9832975"/>
  <p:defaultTextStyle>
    <a:defPPr>
      <a:defRPr lang="pt-BR"/>
    </a:defPPr>
    <a:lvl1pPr algn="l" rtl="0" fontAlgn="base">
      <a:lnSpc>
        <a:spcPct val="130000"/>
      </a:lnSpc>
      <a:spcBef>
        <a:spcPct val="20000"/>
      </a:spcBef>
      <a:spcAft>
        <a:spcPct val="0"/>
      </a:spcAft>
      <a:buChar char="•"/>
      <a:defRPr sz="1400" kern="1200">
        <a:solidFill>
          <a:schemeClr val="tx1"/>
        </a:solidFill>
        <a:latin typeface="Tahoma" charset="0"/>
        <a:ea typeface="ＭＳ Ｐゴシック" charset="0"/>
        <a:cs typeface="ＭＳ Ｐゴシック" charset="0"/>
      </a:defRPr>
    </a:lvl1pPr>
    <a:lvl2pPr marL="457200" algn="l" rtl="0" fontAlgn="base">
      <a:lnSpc>
        <a:spcPct val="130000"/>
      </a:lnSpc>
      <a:spcBef>
        <a:spcPct val="20000"/>
      </a:spcBef>
      <a:spcAft>
        <a:spcPct val="0"/>
      </a:spcAft>
      <a:buChar char="•"/>
      <a:defRPr sz="1400" kern="1200">
        <a:solidFill>
          <a:schemeClr val="tx1"/>
        </a:solidFill>
        <a:latin typeface="Tahoma" charset="0"/>
        <a:ea typeface="ＭＳ Ｐゴシック" charset="0"/>
        <a:cs typeface="ＭＳ Ｐゴシック" charset="0"/>
      </a:defRPr>
    </a:lvl2pPr>
    <a:lvl3pPr marL="914400" algn="l" rtl="0" fontAlgn="base">
      <a:lnSpc>
        <a:spcPct val="130000"/>
      </a:lnSpc>
      <a:spcBef>
        <a:spcPct val="20000"/>
      </a:spcBef>
      <a:spcAft>
        <a:spcPct val="0"/>
      </a:spcAft>
      <a:buChar char="•"/>
      <a:defRPr sz="1400" kern="1200">
        <a:solidFill>
          <a:schemeClr val="tx1"/>
        </a:solidFill>
        <a:latin typeface="Tahoma" charset="0"/>
        <a:ea typeface="ＭＳ Ｐゴシック" charset="0"/>
        <a:cs typeface="ＭＳ Ｐゴシック" charset="0"/>
      </a:defRPr>
    </a:lvl3pPr>
    <a:lvl4pPr marL="1371600" algn="l" rtl="0" fontAlgn="base">
      <a:lnSpc>
        <a:spcPct val="130000"/>
      </a:lnSpc>
      <a:spcBef>
        <a:spcPct val="20000"/>
      </a:spcBef>
      <a:spcAft>
        <a:spcPct val="0"/>
      </a:spcAft>
      <a:buChar char="•"/>
      <a:defRPr sz="1400" kern="1200">
        <a:solidFill>
          <a:schemeClr val="tx1"/>
        </a:solidFill>
        <a:latin typeface="Tahoma" charset="0"/>
        <a:ea typeface="ＭＳ Ｐゴシック" charset="0"/>
        <a:cs typeface="ＭＳ Ｐゴシック" charset="0"/>
      </a:defRPr>
    </a:lvl4pPr>
    <a:lvl5pPr marL="1828800" algn="l" rtl="0" fontAlgn="base">
      <a:lnSpc>
        <a:spcPct val="130000"/>
      </a:lnSpc>
      <a:spcBef>
        <a:spcPct val="20000"/>
      </a:spcBef>
      <a:spcAft>
        <a:spcPct val="0"/>
      </a:spcAft>
      <a:buChar char="•"/>
      <a:defRPr sz="1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1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1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1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1400"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907"/>
    <a:srgbClr val="FF59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952" y="-104"/>
      </p:cViewPr>
      <p:guideLst>
        <p:guide orient="horz" pos="2160"/>
        <p:guide pos="2880"/>
      </p:guideLst>
    </p:cSldViewPr>
  </p:slideViewPr>
  <p:outlineViewPr>
    <p:cViewPr>
      <p:scale>
        <a:sx n="33" d="100"/>
        <a:sy n="33" d="100"/>
      </p:scale>
      <p:origin x="0" y="26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2176" y="-96"/>
      </p:cViewPr>
      <p:guideLst>
        <p:guide orient="horz" pos="3097"/>
        <p:guide pos="209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1026"/>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ea typeface="+mn-ea"/>
                <a:cs typeface="Times New Roman" pitchFamily="18" charset="0"/>
              </a:defRPr>
            </a:lvl1pPr>
          </a:lstStyle>
          <a:p>
            <a:pPr>
              <a:defRPr/>
            </a:pPr>
            <a:endParaRPr lang="fr-FR"/>
          </a:p>
        </p:txBody>
      </p:sp>
      <p:sp>
        <p:nvSpPr>
          <p:cNvPr id="43011" name="Rectangle 1027"/>
          <p:cNvSpPr>
            <a:spLocks noGrp="1" noChangeArrowheads="1"/>
          </p:cNvSpPr>
          <p:nvPr>
            <p:ph type="dt" idx="1"/>
          </p:nvPr>
        </p:nvSpPr>
        <p:spPr bwMode="auto">
          <a:xfrm>
            <a:off x="3810000" y="0"/>
            <a:ext cx="2819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ea typeface="+mn-ea"/>
                <a:cs typeface="Times New Roman" pitchFamily="18" charset="0"/>
              </a:defRPr>
            </a:lvl1pPr>
          </a:lstStyle>
          <a:p>
            <a:pPr>
              <a:defRPr/>
            </a:pPr>
            <a:endParaRPr lang="fr-FR"/>
          </a:p>
        </p:txBody>
      </p:sp>
      <p:sp>
        <p:nvSpPr>
          <p:cNvPr id="2052" name="Rectangle 1028"/>
          <p:cNvSpPr>
            <a:spLocks noChangeArrowheads="1" noTextEdit="1"/>
          </p:cNvSpPr>
          <p:nvPr>
            <p:ph type="sldImg" idx="2"/>
          </p:nvPr>
        </p:nvSpPr>
        <p:spPr bwMode="auto">
          <a:xfrm>
            <a:off x="914400" y="762000"/>
            <a:ext cx="4876800"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3" name="Rectangle 1029"/>
          <p:cNvSpPr>
            <a:spLocks noGrp="1" noChangeArrowheads="1"/>
          </p:cNvSpPr>
          <p:nvPr>
            <p:ph type="body" sz="quarter" idx="3"/>
          </p:nvPr>
        </p:nvSpPr>
        <p:spPr bwMode="auto">
          <a:xfrm>
            <a:off x="914400" y="4648200"/>
            <a:ext cx="4876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3014" name="Rectangle 1030"/>
          <p:cNvSpPr>
            <a:spLocks noGrp="1" noChangeArrowheads="1"/>
          </p:cNvSpPr>
          <p:nvPr>
            <p:ph type="ftr" sz="quarter" idx="4"/>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ea typeface="+mn-ea"/>
                <a:cs typeface="Times New Roman" pitchFamily="18" charset="0"/>
              </a:defRPr>
            </a:lvl1pPr>
          </a:lstStyle>
          <a:p>
            <a:pPr>
              <a:defRPr/>
            </a:pPr>
            <a:endParaRPr lang="fr-FR"/>
          </a:p>
        </p:txBody>
      </p:sp>
      <p:sp>
        <p:nvSpPr>
          <p:cNvPr id="43015" name="Rectangle 1031"/>
          <p:cNvSpPr>
            <a:spLocks noGrp="1" noChangeArrowheads="1"/>
          </p:cNvSpPr>
          <p:nvPr>
            <p:ph type="sldNum" sz="quarter" idx="5"/>
          </p:nvPr>
        </p:nvSpPr>
        <p:spPr bwMode="auto">
          <a:xfrm>
            <a:off x="3810000" y="9372600"/>
            <a:ext cx="2819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smtClean="0">
                <a:latin typeface="Times New Roman" charset="0"/>
                <a:cs typeface="Times New Roman" charset="0"/>
              </a:defRPr>
            </a:lvl1pPr>
          </a:lstStyle>
          <a:p>
            <a:pPr>
              <a:defRPr/>
            </a:pPr>
            <a:fld id="{09E7C4D8-A6AD-4D41-9E6D-7F2403DC5AA7}" type="slidenum">
              <a:rPr lang="fr-FR"/>
              <a:pPr>
                <a:defRPr/>
              </a:pPr>
              <a:t>‹#›</a:t>
            </a:fld>
            <a:endParaRPr lang="fr-FR"/>
          </a:p>
        </p:txBody>
      </p:sp>
    </p:spTree>
    <p:extLst>
      <p:ext uri="{BB962C8B-B14F-4D97-AF65-F5344CB8AC3E}">
        <p14:creationId xmlns:p14="http://schemas.microsoft.com/office/powerpoint/2010/main" val="1817093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Times New Roman" charset="0"/>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026"/>
          <p:cNvSpPr>
            <a:spLocks noChangeArrowheads="1" noTextEdit="1"/>
          </p:cNvSpPr>
          <p:nvPr>
            <p:ph type="sldImg"/>
          </p:nvPr>
        </p:nvSpPr>
        <p:spPr>
          <a:ln/>
        </p:spPr>
      </p:sp>
      <p:sp>
        <p:nvSpPr>
          <p:cNvPr id="512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FR">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ChangeArrowheads="1" noTextEdit="1"/>
          </p:cNvSpPr>
          <p:nvPr>
            <p:ph type="sldImg"/>
          </p:nvPr>
        </p:nvSpPr>
        <p:spPr>
          <a:ln/>
        </p:spPr>
      </p:sp>
      <p:sp>
        <p:nvSpPr>
          <p:cNvPr id="71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pt-BR">
                <a:latin typeface="Times" charset="0"/>
              </a:rPr>
              <a:t>Os objetivos principais deste projeto estavam direcionados para:</a:t>
            </a:r>
          </a:p>
          <a:p>
            <a:pPr lvl="3" algn="just"/>
            <a:r>
              <a:rPr lang="pt-BR">
                <a:latin typeface="Symbol" charset="0"/>
                <a:ea typeface="ＭＳ Ｐゴシック" charset="0"/>
                <a:sym typeface="Symbol" charset="0"/>
              </a:rPr>
              <a:t>	</a:t>
            </a:r>
            <a:r>
              <a:rPr lang="pt-BR">
                <a:latin typeface="Times" charset="0"/>
                <a:cs typeface="Times New Roman" charset="0"/>
              </a:rPr>
              <a:t>Analisar o funcionamento do hospital visando entender os processos de produção ligados ao atendimento, às atividades de manutenção, às atividades de suporte e às atividades administrativas;</a:t>
            </a:r>
          </a:p>
          <a:p>
            <a:pPr lvl="3"/>
            <a:r>
              <a:rPr lang="pt-BR">
                <a:latin typeface="Symbol" charset="0"/>
                <a:ea typeface="ＭＳ Ｐゴシック" charset="0"/>
                <a:cs typeface="ＭＳ Ｐゴシック" charset="0"/>
                <a:sym typeface="Symbol" charset="0"/>
              </a:rPr>
              <a:t>	</a:t>
            </a:r>
            <a:r>
              <a:rPr lang="pt-BR">
                <a:latin typeface="Times" charset="0"/>
                <a:cs typeface="Times New Roman" charset="0"/>
              </a:rPr>
              <a:t>Fornecer, para o corpo dirigente do hospital, para os setores ligados à saúde dos trabalhadores, aos representantes dos funcionários e para os profissionais ligados aos estudos a serem desenvolvidos, subsídios para que possam avaliar problemas de saúde e de produção existentes na instituição;</a:t>
            </a:r>
          </a:p>
          <a:p>
            <a:pPr lvl="3"/>
            <a:r>
              <a:rPr lang="pt-BR">
                <a:latin typeface="Symbol" charset="0"/>
                <a:ea typeface="ＭＳ Ｐゴシック" charset="0"/>
                <a:cs typeface="ＭＳ Ｐゴシック" charset="0"/>
                <a:sym typeface="Symbol" charset="0"/>
              </a:rPr>
              <a:t>	</a:t>
            </a:r>
            <a:r>
              <a:rPr lang="pt-BR">
                <a:latin typeface="Times" charset="0"/>
                <a:cs typeface="Times New Roman" charset="0"/>
              </a:rPr>
              <a:t>Desenvolver análises que possam servir como modelos para utilização futura pelos profissionais da instituição;</a:t>
            </a:r>
          </a:p>
          <a:p>
            <a:pPr lvl="3"/>
            <a:r>
              <a:rPr lang="pt-BR">
                <a:latin typeface="Symbol" charset="0"/>
                <a:ea typeface="ＭＳ Ｐゴシック" charset="0"/>
                <a:cs typeface="ＭＳ Ｐゴシック" charset="0"/>
                <a:sym typeface="Symbol" charset="0"/>
              </a:rPr>
              <a:t>	</a:t>
            </a:r>
            <a:r>
              <a:rPr lang="pt-BR">
                <a:latin typeface="Times" charset="0"/>
                <a:cs typeface="Times New Roman" charset="0"/>
              </a:rPr>
              <a:t>Transferir técnicas e conhecimentos para profissionais do Hospital Universitário para melhor capacitá-los para a tarefa de análise e transformação das situações de trabalho encontradas no hospital.</a:t>
            </a:r>
          </a:p>
          <a:p>
            <a:endParaRPr lang="fr-FR">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noTextEdit="1"/>
          </p:cNvSpPr>
          <p:nvPr>
            <p:ph type="sldImg"/>
          </p:nvPr>
        </p:nvSpPr>
        <p:spPr>
          <a:ln/>
        </p:spPr>
      </p:sp>
      <p:sp>
        <p:nvSpPr>
          <p:cNvPr id="92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40000"/>
              </a:lnSpc>
              <a:buFontTx/>
              <a:buChar char="•"/>
            </a:pPr>
            <a:r>
              <a:rPr lang="pt-BR" sz="900">
                <a:latin typeface="Verdana" charset="0"/>
              </a:rPr>
              <a:t>Instituição Pública - submetida às políticas nacionais</a:t>
            </a:r>
          </a:p>
          <a:p>
            <a:pPr lvl="2" algn="just"/>
            <a:r>
              <a:rPr lang="pt-BR">
                <a:latin typeface="Symbol" charset="0"/>
                <a:ea typeface="ＭＳ Ｐゴシック" charset="0"/>
                <a:sym typeface="Symbol" charset="0"/>
              </a:rPr>
              <a:t></a:t>
            </a:r>
            <a:r>
              <a:rPr lang="pt-BR">
                <a:latin typeface="Arial" charset="0"/>
                <a:cs typeface="Times New Roman" charset="0"/>
              </a:rPr>
              <a:t>O sistema de contratação é baseado nas políticas da Universidade. Os cargos são preenchidos por concurso e qualquer mudança com relação à quantidade de vagas passa por aprovação das instâncias universitárias.  Reposições de vaga não são automáticas, mesmo em casos de aposentadorias. O processo da liberação da vaga até a entrada de um funcionário leva no mínimo três meses e pode levar até um ano, segundo o responsável do Departamento de Pessoal (DP). Isso significa que não há garantias que as vagas serão mantidas e que existe uma defasagem no tempo entre a saída de um funcionário e a entrada de outro, o que ocasiona grande impacto nos processos de trabalho.</a:t>
            </a:r>
          </a:p>
          <a:p>
            <a:pPr lvl="2" algn="just"/>
            <a:r>
              <a:rPr lang="pt-BR">
                <a:latin typeface="Symbol" charset="0"/>
                <a:ea typeface="ＭＳ Ｐゴシック" charset="0"/>
                <a:cs typeface="ＭＳ Ｐゴシック" charset="0"/>
                <a:sym typeface="Symbol" charset="0"/>
              </a:rPr>
              <a:t></a:t>
            </a:r>
            <a:r>
              <a:rPr lang="pt-BR">
                <a:latin typeface="Arial" charset="0"/>
                <a:cs typeface="Times New Roman" charset="0"/>
              </a:rPr>
              <a:t>O hospital possui níveis baixos de rotatividade e evita o máximo a terceirização de atividades intrínsecas a ele. Além disso, após 30 anos de serviço, os trabalhadores, contratados no regime CLT, podem escolher a idade em que querem se aposentar. Isto difere do que acontece com os servidores da USP que têm uma idade máxima (70 anos) para se aposentar. O fato de poderem continuar a trabalhar após a aposentadoria pode deslocar ainda mais a composição da distribuição da pirâmide de idade em direção às idades mais avançadas.</a:t>
            </a:r>
          </a:p>
          <a:p>
            <a:pPr lvl="2" algn="just"/>
            <a:r>
              <a:rPr lang="pt-BR">
                <a:latin typeface="Symbol" charset="0"/>
                <a:ea typeface="ＭＳ Ｐゴシック" charset="0"/>
                <a:cs typeface="ＭＳ Ｐゴシック" charset="0"/>
                <a:sym typeface="Symbol" charset="0"/>
              </a:rPr>
              <a:t></a:t>
            </a:r>
            <a:r>
              <a:rPr lang="pt-BR">
                <a:latin typeface="Arial" charset="0"/>
                <a:cs typeface="Times New Roman" charset="0"/>
              </a:rPr>
              <a:t>Devido às políticas nacionais com relação à inclusão de trabalhadores com necessidades especiais é importante que sejam avaliadas as condições de trabalho em diferentes setores, a fim de que elas possam ser adequadas ou transformadas para que estas pessoas consigam trabalhar. Trata-se de uma oportunidade para se obter melhoria nas condições gerais de trabalho, uma vez que qualquer trabalhador poderá, em algum momento, ter restrições ligadas ao seu ciclo de vida ou seqüelas de algum tipo de patologia.</a:t>
            </a:r>
          </a:p>
          <a:p>
            <a:pPr lvl="2" algn="just"/>
            <a:r>
              <a:rPr lang="pt-BR">
                <a:latin typeface="Symbol" charset="0"/>
                <a:ea typeface="ＭＳ Ｐゴシック" charset="0"/>
                <a:cs typeface="ＭＳ Ｐゴシック" charset="0"/>
                <a:sym typeface="Symbol" charset="0"/>
              </a:rPr>
              <a:t></a:t>
            </a:r>
            <a:r>
              <a:rPr lang="pt-BR">
                <a:latin typeface="Arial" charset="0"/>
                <a:cs typeface="Times New Roman" charset="0"/>
              </a:rPr>
              <a:t>A atual política do INSS com relação aos afastamentos por acidente e doença do trabalho define que as pessoas que tenham apresentado melhoria ou estabilização no seu quadro devam retornar ao trabalho. Nestes casos, os trabalhadores voltam com limitações e há uma clara indicação por parte do INSS que estes não devam realizar, por exemplo, tarefas em que seja necessário o esforço físico, principalmente quando este for repetitivo. Desta maneira há, cada vez mais, trabalhadores que são reintegrados ao quadro ativo do HU e que não podem mais desenvolver o mesmo trabalho.</a:t>
            </a:r>
          </a:p>
          <a:p>
            <a:pPr lvl="2" algn="just"/>
            <a:r>
              <a:rPr lang="pt-BR">
                <a:latin typeface="Symbol" charset="0"/>
                <a:ea typeface="ＭＳ Ｐゴシック" charset="0"/>
                <a:cs typeface="ＭＳ Ｐゴシック" charset="0"/>
                <a:sym typeface="Symbol" charset="0"/>
              </a:rPr>
              <a:t></a:t>
            </a:r>
            <a:r>
              <a:rPr lang="pt-BR">
                <a:latin typeface="Arial" charset="0"/>
                <a:cs typeface="Times New Roman" charset="0"/>
              </a:rPr>
              <a:t> Além desta política, foi introduzida uma medida provisória (número 316) que atribui às empresas o ônus do funcionário com doença profissional. Com esta medida, as empresas deverão provar que as doenças e os acidentes do trabalho não foram causados pela atividade desenvolvida pelo trabalhador. Para tal, elas deverão tomar algumas providências como fazer exames adicionais mais completos, inspecionar os antecedentes da pessoa, etc. Esta medida representa um encargo a mais para as empresas e , nosso caso, para o hospital que deverá levá-la em consideração na sua gestão.</a:t>
            </a:r>
          </a:p>
          <a:p>
            <a:pPr eaLnBrk="1" hangingPunct="1">
              <a:lnSpc>
                <a:spcPct val="140000"/>
              </a:lnSpc>
            </a:pPr>
            <a:endParaRPr lang="pt-BR" sz="900">
              <a:latin typeface="Verdana" charset="0"/>
            </a:endParaRPr>
          </a:p>
          <a:p>
            <a:pPr eaLnBrk="1" hangingPunct="1">
              <a:lnSpc>
                <a:spcPct val="140000"/>
              </a:lnSpc>
              <a:buFontTx/>
              <a:buChar char="•"/>
            </a:pPr>
            <a:r>
              <a:rPr lang="pt-BR" sz="900">
                <a:latin typeface="Verdana" charset="0"/>
              </a:rPr>
              <a:t>Colaboradores com elevado tempo de casa</a:t>
            </a:r>
          </a:p>
          <a:p>
            <a:pPr eaLnBrk="1" hangingPunct="1">
              <a:lnSpc>
                <a:spcPct val="140000"/>
              </a:lnSpc>
              <a:buFontTx/>
              <a:buChar char="•"/>
            </a:pPr>
            <a:r>
              <a:rPr lang="pt-BR" sz="900">
                <a:latin typeface="Verdana" charset="0"/>
              </a:rPr>
              <a:t>Estabilidade no emprego - desafios importantes para a concepção e para gestão dos processos de produção</a:t>
            </a:r>
          </a:p>
          <a:p>
            <a:pPr eaLnBrk="1" hangingPunct="1">
              <a:lnSpc>
                <a:spcPct val="140000"/>
              </a:lnSpc>
              <a:buFontTx/>
              <a:buChar char="•"/>
            </a:pPr>
            <a:r>
              <a:rPr lang="pt-BR" sz="900">
                <a:latin typeface="Verdana" charset="0"/>
              </a:rPr>
              <a:t>Riscos existentes para a instituição devido ao adoecimento da população e suas conseqüências (afastamentos, sobrecarga dos trabalhadores, etc.)</a:t>
            </a:r>
          </a:p>
          <a:p>
            <a:pPr lvl="2" algn="just"/>
            <a:r>
              <a:rPr lang="pt-BR">
                <a:latin typeface="Symbol" charset="0"/>
                <a:ea typeface="ＭＳ Ｐゴシック" charset="0"/>
                <a:cs typeface="ＭＳ Ｐゴシック" charset="0"/>
                <a:sym typeface="Symbol" charset="0"/>
              </a:rPr>
              <a:t></a:t>
            </a:r>
            <a:r>
              <a:rPr lang="pt-BR">
                <a:latin typeface="Arial" charset="0"/>
                <a:cs typeface="Times New Roman" charset="0"/>
              </a:rPr>
              <a:t>Com relação ao absenteísmo, há tanto os de longo prazo, restrito aos casos mais graves, como também uma quantidade significativa de ausências do trabalho de curto prazo, com menos de 15 dias. O impacto com relação à disponibilidade de pessoas para trabalhar é muito significativo.</a:t>
            </a:r>
          </a:p>
          <a:p>
            <a:pPr eaLnBrk="1" hangingPunct="1">
              <a:lnSpc>
                <a:spcPct val="140000"/>
              </a:lnSpc>
            </a:pPr>
            <a:endParaRPr lang="fr-FR" sz="900">
              <a:latin typeface="Verdan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30000"/>
              </a:lnSpc>
            </a:pPr>
            <a:r>
              <a:rPr lang="pt-BR">
                <a:latin typeface="Times" charset="0"/>
              </a:rPr>
              <a:t>Proceder desta maneira, utilizando as abordagens apontadas, deveria permitir compreender e buscar soluções para as problemáticas de forma mais completa, sob vários ângulos simultaneamente.</a:t>
            </a:r>
          </a:p>
          <a:p>
            <a:pPr eaLnBrk="1" hangingPunct="1">
              <a:lnSpc>
                <a:spcPct val="130000"/>
              </a:lnSpc>
            </a:pPr>
            <a:endParaRPr lang="pt-BR">
              <a:latin typeface="Times" charset="0"/>
            </a:endParaRPr>
          </a:p>
          <a:p>
            <a:pPr eaLnBrk="1" hangingPunct="1">
              <a:lnSpc>
                <a:spcPct val="130000"/>
              </a:lnSpc>
            </a:pPr>
            <a:r>
              <a:rPr lang="pt-BR">
                <a:latin typeface="Times" charset="0"/>
              </a:rPr>
              <a:t>COMITÊ DE MELHORIAS</a:t>
            </a:r>
          </a:p>
          <a:p>
            <a:pPr algn="just"/>
            <a:r>
              <a:rPr lang="pt-BR">
                <a:latin typeface="Times" charset="0"/>
              </a:rPr>
              <a:t>Assim, o objetivo principal da criação do Comitê de Melhorias foi, em primeiro lugar, a definição de políticas de melhorias de condições de trabalho para poder, num segundo estágio, efetivar as melhorias nas condições atuais e na definição de novos projetos.</a:t>
            </a:r>
          </a:p>
          <a:p>
            <a:pPr algn="just"/>
            <a:endParaRPr lang="pt-BR">
              <a:latin typeface="Times" charset="0"/>
            </a:endParaRPr>
          </a:p>
          <a:p>
            <a:pPr algn="just"/>
            <a:r>
              <a:rPr lang="pt-BR">
                <a:latin typeface="Times" charset="0"/>
              </a:rPr>
              <a:t>AET</a:t>
            </a:r>
          </a:p>
          <a:p>
            <a:pPr algn="just"/>
            <a:r>
              <a:rPr lang="pt-BR">
                <a:latin typeface="Times" charset="0"/>
              </a:rPr>
              <a:t>A Análise Ergonômica do Trabalho (AET) teve como objetivo avaliar o trabalho de equipes do HU-USP com base em critérios de adequação da atividade aos principais atores (agentes de saúde, enfermeiros, médicos, outros profissionais de saúde, pessoal ligado a atividades de suporte e manutenção e pessoal técnico-administrativo) e das necessidades operacionais para prestação do serviço. Tratava-se de colocar em evidência os determinantes de problemas para a saúde dos trabalhadores e para a produção </a:t>
            </a:r>
            <a:r>
              <a:rPr lang="pt-BR">
                <a:latin typeface="Times New Roman" charset="0"/>
              </a:rPr>
              <a:t>–</a:t>
            </a:r>
            <a:r>
              <a:rPr lang="pt-BR">
                <a:latin typeface="Times" charset="0"/>
              </a:rPr>
              <a:t> produtividade e qualidade.</a:t>
            </a:r>
          </a:p>
          <a:p>
            <a:pPr algn="just"/>
            <a:r>
              <a:rPr lang="pt-BR">
                <a:latin typeface="Times" charset="0"/>
              </a:rPr>
              <a:t>Apesar da formação do comitê de gestão e da capacitação técnica serem de atuação geral, apresentando atividades que envolvem profissionais de diversos setores do HU-USP, a AET está direcionada para um recorte de um setor específico, através da realização de um estudo detalhado. O setor escolhido foi o Serviço de Nutrição e Dietética (SND). A escolha por esse recorte é justificada pelo fato de que está previsto uma reforma com a intenção de modernizar os equipamentos utilizados e melhorar o processo atual. A este fato soma-se que este serviço apresenta uma distribuição da população com 71% dos trabalhadores com mais de 40 anos, sendo que 53% dos trabalhadores tem entre 40 e 50 anos. </a:t>
            </a:r>
          </a:p>
          <a:p>
            <a:pPr algn="just"/>
            <a:endParaRPr lang="pt-BR">
              <a:latin typeface="Times" charset="0"/>
            </a:endParaRPr>
          </a:p>
          <a:p>
            <a:pPr algn="just"/>
            <a:r>
              <a:rPr lang="pt-BR">
                <a:latin typeface="Times" charset="0"/>
              </a:rPr>
              <a:t>PROGRAMA DE CAPACITAçÃO TÉCNICA</a:t>
            </a:r>
          </a:p>
          <a:p>
            <a:pPr algn="just"/>
            <a:r>
              <a:rPr lang="pt-BR">
                <a:latin typeface="Times" charset="0"/>
              </a:rPr>
              <a:t>objetivo principal do Programa de Capacitação Técnica era a formação de uma equipe para a difusão dos conceitos de base em ergonomia, análise do trabalho e dos riscos na instituição. Através dele, buscamos capacitar um grupo de profissionais a analisar, do ponto de vista do trabalho e da produção, as situações de trabalho com a finalidade de diagnosticar e propor melhorias visando adequar o trabalho às características humanas, reduzir e controlar os riscos.</a:t>
            </a:r>
          </a:p>
          <a:p>
            <a:pPr algn="just">
              <a:buFontTx/>
              <a:buChar char="•"/>
            </a:pPr>
            <a:endParaRPr lang="pt-BR">
              <a:latin typeface="Times" charset="0"/>
            </a:endParaRPr>
          </a:p>
          <a:p>
            <a:pPr algn="just"/>
            <a:r>
              <a:rPr lang="pt-BR">
                <a:latin typeface="Times" charset="0"/>
              </a:rPr>
              <a:t>AçÃO EM PSICODINÂMICA DO TRABALHO</a:t>
            </a:r>
          </a:p>
          <a:p>
            <a:pPr algn="just"/>
            <a:r>
              <a:rPr lang="pt-BR">
                <a:latin typeface="Times" charset="0"/>
              </a:rPr>
              <a:t>Finalmente, a Ação em Psicodinâmica do Trabalho visava compreender os impactos do trabalho na saúde mental dos trabalhadores. </a:t>
            </a:r>
          </a:p>
          <a:p>
            <a:pPr eaLnBrk="1" hangingPunct="1">
              <a:lnSpc>
                <a:spcPct val="130000"/>
              </a:lnSpc>
              <a:buFontTx/>
              <a:buChar char="•"/>
            </a:pPr>
            <a:endParaRPr lang="pt-BR" sz="700">
              <a:latin typeface="Arial" charset="0"/>
            </a:endParaRPr>
          </a:p>
          <a:p>
            <a:endParaRPr lang="fr-FR">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noTextEdit="1"/>
          </p:cNvSpPr>
          <p:nvPr>
            <p:ph type="sldImg"/>
          </p:nvPr>
        </p:nvSpPr>
        <p:spPr>
          <a:ln/>
        </p:spPr>
      </p:sp>
      <p:sp>
        <p:nvSpPr>
          <p:cNvPr id="133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sz="900">
                <a:latin typeface="Arial" charset="0"/>
              </a:rPr>
              <a:t>La PDT se définit comme l</a:t>
            </a:r>
            <a:r>
              <a:rPr lang="ja-JP" altLang="pt-BR" sz="900">
                <a:latin typeface="Arial" charset="0"/>
              </a:rPr>
              <a:t>’</a:t>
            </a:r>
            <a:r>
              <a:rPr lang="pt-BR" altLang="ja-JP" sz="900">
                <a:latin typeface="Arial" charset="0"/>
              </a:rPr>
              <a:t>analyse des processus psychiques mobilisés par la rencontre entre sujet et contraintes de l</a:t>
            </a:r>
            <a:r>
              <a:rPr lang="ja-JP" altLang="pt-BR" sz="900">
                <a:latin typeface="Arial" charset="0"/>
              </a:rPr>
              <a:t>’</a:t>
            </a:r>
            <a:r>
              <a:rPr lang="pt-BR" altLang="ja-JP" sz="900">
                <a:latin typeface="Arial" charset="0"/>
              </a:rPr>
              <a:t>organisation du travail.</a:t>
            </a:r>
            <a:endParaRPr lang="pt-BR" altLang="ja-JP" sz="800">
              <a:latin typeface="Verdana" charset="0"/>
            </a:endParaRPr>
          </a:p>
          <a:p>
            <a:endParaRPr lang="fr-FR">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noTextEdit="1"/>
          </p:cNvSpPr>
          <p:nvPr>
            <p:ph type="sldImg"/>
          </p:nvPr>
        </p:nvSpPr>
        <p:spPr>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sz="900">
                <a:latin typeface="Arial" charset="0"/>
              </a:rPr>
              <a:t>La PDT se définit comme l</a:t>
            </a:r>
            <a:r>
              <a:rPr lang="ja-JP" altLang="pt-BR" sz="900">
                <a:latin typeface="Arial" charset="0"/>
              </a:rPr>
              <a:t>’</a:t>
            </a:r>
            <a:r>
              <a:rPr lang="pt-BR" altLang="ja-JP" sz="900">
                <a:latin typeface="Arial" charset="0"/>
              </a:rPr>
              <a:t>analyse des processus psychiques mobilisés par la rencontre entre sujet et contraintes de l</a:t>
            </a:r>
            <a:r>
              <a:rPr lang="ja-JP" altLang="pt-BR" sz="900">
                <a:latin typeface="Arial" charset="0"/>
              </a:rPr>
              <a:t>’</a:t>
            </a:r>
            <a:r>
              <a:rPr lang="pt-BR" altLang="ja-JP" sz="900">
                <a:latin typeface="Arial" charset="0"/>
              </a:rPr>
              <a:t>organisation du travail.</a:t>
            </a:r>
            <a:endParaRPr lang="pt-BR" altLang="ja-JP" sz="800">
              <a:latin typeface="Verdana" charset="0"/>
            </a:endParaRPr>
          </a:p>
          <a:p>
            <a:r>
              <a:rPr lang="pt-BR" sz="900">
                <a:latin typeface="Arial" charset="0"/>
              </a:rPr>
              <a:t>Propõe espaços de discussão que propiciem condições para que os trabalhadores se apropriem do </a:t>
            </a:r>
            <a:r>
              <a:rPr lang="pt-BR" sz="900" b="1">
                <a:latin typeface="Arial" charset="0"/>
              </a:rPr>
              <a:t>sentido do seu trabalho</a:t>
            </a:r>
            <a:r>
              <a:rPr lang="pt-BR" sz="900">
                <a:latin typeface="Arial" charset="0"/>
              </a:rPr>
              <a:t>, visando a </a:t>
            </a:r>
            <a:r>
              <a:rPr lang="pt-BR" sz="900" b="1">
                <a:latin typeface="Arial" charset="0"/>
              </a:rPr>
              <a:t>transformação</a:t>
            </a:r>
            <a:r>
              <a:rPr lang="pt-BR" sz="900">
                <a:latin typeface="Arial" charset="0"/>
              </a:rPr>
              <a:t> da relação subjetiva com o trabalho.</a:t>
            </a:r>
          </a:p>
          <a:p>
            <a:endParaRPr lang="pt-BR" sz="900">
              <a:latin typeface="Arial" charset="0"/>
            </a:endParaRPr>
          </a:p>
          <a:p>
            <a:pPr algn="just"/>
            <a:r>
              <a:rPr lang="pt-BR">
                <a:latin typeface="Times New Roman" charset="0"/>
              </a:rPr>
              <a:t>A abordagem da psicodinâmica do trabalho visa trazer à tona aspectos subjetivos do trabalho, com foco na relação sofrimento / prazer com o objetivo de propiciar um processo de reflexão sobre o trabalhar. Neste sentido propõe um trabalho de re-apropriação por parte dos sujeitos daquilo que lhes faz sentido. Para tal, propõe-se a criação de grupos de expressão nos quais se discute a vivência do trabalho. </a:t>
            </a:r>
          </a:p>
          <a:p>
            <a:r>
              <a:rPr lang="pt-BR">
                <a:latin typeface="Times" charset="0"/>
              </a:rPr>
              <a:t>A idéia é criar um espaço onde, por meio da fala dos atores de uma determinada categoria profissional, construa-se um ponto de vista compartilhado de como eles vivem os seus trabalhos para, em um segundo momento, servir como suporte para mudanças. </a:t>
            </a:r>
            <a:endParaRPr lang="fr-FR">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43867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64173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98529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57200" y="1600200"/>
            <a:ext cx="8229600" cy="4525963"/>
          </a:xfrm>
          <a:prstGeom prst="rect">
            <a:avLst/>
          </a:prstGeom>
        </p:spPr>
        <p:txBody>
          <a:bodyPr/>
          <a:lstStyle>
            <a:lvl1pPr>
              <a:defRPr sz="2800">
                <a:latin typeface="Verdana" pitchFamily="34" charset="0"/>
                <a:ea typeface="Verdana" pitchFamily="34" charset="0"/>
                <a:cs typeface="Verdana" pitchFamily="34" charset="0"/>
              </a:defRPr>
            </a:lvl1pPr>
            <a:lvl2pPr>
              <a:defRPr sz="2400">
                <a:latin typeface="Verdana" pitchFamily="34" charset="0"/>
                <a:ea typeface="Verdana" pitchFamily="34" charset="0"/>
                <a:cs typeface="Verdana" pitchFamily="34" charset="0"/>
              </a:defRPr>
            </a:lvl2pPr>
            <a:lvl3pPr>
              <a:defRPr sz="2000">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74454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extLst>
      <p:ext uri="{BB962C8B-B14F-4D97-AF65-F5344CB8AC3E}">
        <p14:creationId xmlns:p14="http://schemas.microsoft.com/office/powerpoint/2010/main" val="29424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426826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58138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Tree>
    <p:extLst>
      <p:ext uri="{BB962C8B-B14F-4D97-AF65-F5344CB8AC3E}">
        <p14:creationId xmlns:p14="http://schemas.microsoft.com/office/powerpoint/2010/main" val="121213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91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extLst>
      <p:ext uri="{BB962C8B-B14F-4D97-AF65-F5344CB8AC3E}">
        <p14:creationId xmlns:p14="http://schemas.microsoft.com/office/powerpoint/2010/main" val="3695871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extLst>
      <p:ext uri="{BB962C8B-B14F-4D97-AF65-F5344CB8AC3E}">
        <p14:creationId xmlns:p14="http://schemas.microsoft.com/office/powerpoint/2010/main" val="15473800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mascaraembaixa"/>
          <p:cNvPicPr>
            <a:picLocks noChangeAspect="1" noChangeArrowheads="1"/>
          </p:cNvPicPr>
          <p:nvPr userDrawn="1"/>
        </p:nvPicPr>
        <p:blipFill>
          <a:blip r:embed="rId13">
            <a:extLst>
              <a:ext uri="{28A0092B-C50C-407E-A947-70E740481C1C}">
                <a14:useLocalDpi xmlns:a14="http://schemas.microsoft.com/office/drawing/2010/main" val="0"/>
              </a:ext>
            </a:extLst>
          </a:blip>
          <a:srcRect t="15898" b="1129"/>
          <a:stretch>
            <a:fillRect/>
          </a:stretch>
        </p:blipFill>
        <p:spPr bwMode="auto">
          <a:xfrm>
            <a:off x="1511300" y="1295400"/>
            <a:ext cx="7632700" cy="556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LOGO 50 ANOS FINAL"/>
          <p:cNvPicPr>
            <a:picLocks noChangeAspect="1" noChangeArrowheads="1"/>
          </p:cNvPicPr>
          <p:nvPr userDrawn="1"/>
        </p:nvPicPr>
        <p:blipFill>
          <a:blip r:embed="rId14">
            <a:extLst>
              <a:ext uri="{28A0092B-C50C-407E-A947-70E740481C1C}">
                <a14:useLocalDpi xmlns:a14="http://schemas.microsoft.com/office/drawing/2010/main" val="0"/>
              </a:ext>
            </a:extLst>
          </a:blip>
          <a:srcRect l="12698" t="12495" r="11111" b="11826"/>
          <a:stretch>
            <a:fillRect/>
          </a:stretch>
        </p:blipFill>
        <p:spPr bwMode="auto">
          <a:xfrm>
            <a:off x="7924800" y="304800"/>
            <a:ext cx="1219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Times New Roman"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6"/>
          <p:cNvSpPr>
            <a:spLocks noChangeArrowheads="1"/>
          </p:cNvSpPr>
          <p:nvPr/>
        </p:nvSpPr>
        <p:spPr bwMode="auto">
          <a:xfrm>
            <a:off x="304800" y="1477963"/>
            <a:ext cx="76962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0000"/>
              </a:lnSpc>
              <a:spcBef>
                <a:spcPct val="0"/>
              </a:spcBef>
              <a:buFontTx/>
              <a:buNone/>
            </a:pPr>
            <a:r>
              <a:rPr lang="pt-BR" sz="2800" b="1"/>
              <a:t>Ergonomia e psicodinâmica do trabalho: duas abordagens em um projeto de melhorias de processos e </a:t>
            </a:r>
          </a:p>
          <a:p>
            <a:pPr algn="ctr">
              <a:lnSpc>
                <a:spcPct val="100000"/>
              </a:lnSpc>
              <a:spcBef>
                <a:spcPct val="0"/>
              </a:spcBef>
              <a:buFontTx/>
              <a:buNone/>
            </a:pPr>
            <a:r>
              <a:rPr lang="pt-BR" sz="2800" b="1"/>
              <a:t>condições de trabalho no </a:t>
            </a:r>
          </a:p>
          <a:p>
            <a:pPr algn="ctr">
              <a:lnSpc>
                <a:spcPct val="100000"/>
              </a:lnSpc>
              <a:spcBef>
                <a:spcPct val="0"/>
              </a:spcBef>
              <a:buFontTx/>
              <a:buNone/>
            </a:pPr>
            <a:r>
              <a:rPr lang="pt-BR" sz="2800" b="1"/>
              <a:t>Hospital Universitário USP</a:t>
            </a:r>
            <a:endParaRPr lang="pt-BR" sz="1600" b="1"/>
          </a:p>
        </p:txBody>
      </p:sp>
      <p:sp>
        <p:nvSpPr>
          <p:cNvPr id="3074" name="Text Box 7"/>
          <p:cNvSpPr txBox="1">
            <a:spLocks noChangeArrowheads="1"/>
          </p:cNvSpPr>
          <p:nvPr/>
        </p:nvSpPr>
        <p:spPr bwMode="auto">
          <a:xfrm>
            <a:off x="381000" y="4335463"/>
            <a:ext cx="7620000"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Tahoma" charset="0"/>
                <a:ea typeface="ＭＳ Ｐゴシック" charset="0"/>
                <a:cs typeface="ＭＳ Ｐゴシック" charset="0"/>
              </a:defRPr>
            </a:lvl1pPr>
            <a:lvl2pPr marL="742950" indent="-285750" eaLnBrk="0" hangingPunct="0">
              <a:defRPr sz="1400">
                <a:solidFill>
                  <a:schemeClr val="tx1"/>
                </a:solidFill>
                <a:latin typeface="Tahoma" charset="0"/>
                <a:ea typeface="ＭＳ Ｐゴシック" charset="0"/>
              </a:defRPr>
            </a:lvl2pPr>
            <a:lvl3pPr marL="1143000" indent="-228600" eaLnBrk="0" hangingPunct="0">
              <a:defRPr sz="1400">
                <a:solidFill>
                  <a:schemeClr val="tx1"/>
                </a:solidFill>
                <a:latin typeface="Tahoma" charset="0"/>
                <a:ea typeface="ＭＳ Ｐゴシック" charset="0"/>
              </a:defRPr>
            </a:lvl3pPr>
            <a:lvl4pPr marL="1600200" indent="-228600" eaLnBrk="0" hangingPunct="0">
              <a:defRPr sz="1400">
                <a:solidFill>
                  <a:schemeClr val="tx1"/>
                </a:solidFill>
                <a:latin typeface="Tahoma" charset="0"/>
                <a:ea typeface="ＭＳ Ｐゴシック" charset="0"/>
              </a:defRPr>
            </a:lvl4pPr>
            <a:lvl5pPr marL="2057400" indent="-228600" eaLnBrk="0" hangingPunct="0">
              <a:defRPr sz="1400">
                <a:solidFill>
                  <a:schemeClr val="tx1"/>
                </a:solidFill>
                <a:latin typeface="Tahoma" charset="0"/>
                <a:ea typeface="ＭＳ Ｐゴシック" charset="0"/>
              </a:defRPr>
            </a:lvl5pPr>
            <a:lvl6pPr marL="2514600" indent="-228600" eaLnBrk="0" fontAlgn="base" hangingPunct="0">
              <a:lnSpc>
                <a:spcPct val="130000"/>
              </a:lnSpc>
              <a:spcBef>
                <a:spcPct val="20000"/>
              </a:spcBef>
              <a:spcAft>
                <a:spcPct val="0"/>
              </a:spcAft>
              <a:buChar char="•"/>
              <a:defRPr sz="1400">
                <a:solidFill>
                  <a:schemeClr val="tx1"/>
                </a:solidFill>
                <a:latin typeface="Tahoma" charset="0"/>
                <a:ea typeface="ＭＳ Ｐゴシック" charset="0"/>
              </a:defRPr>
            </a:lvl6pPr>
            <a:lvl7pPr marL="2971800" indent="-228600" eaLnBrk="0" fontAlgn="base" hangingPunct="0">
              <a:lnSpc>
                <a:spcPct val="130000"/>
              </a:lnSpc>
              <a:spcBef>
                <a:spcPct val="20000"/>
              </a:spcBef>
              <a:spcAft>
                <a:spcPct val="0"/>
              </a:spcAft>
              <a:buChar char="•"/>
              <a:defRPr sz="1400">
                <a:solidFill>
                  <a:schemeClr val="tx1"/>
                </a:solidFill>
                <a:latin typeface="Tahoma" charset="0"/>
                <a:ea typeface="ＭＳ Ｐゴシック" charset="0"/>
              </a:defRPr>
            </a:lvl7pPr>
            <a:lvl8pPr marL="3429000" indent="-228600" eaLnBrk="0" fontAlgn="base" hangingPunct="0">
              <a:lnSpc>
                <a:spcPct val="130000"/>
              </a:lnSpc>
              <a:spcBef>
                <a:spcPct val="20000"/>
              </a:spcBef>
              <a:spcAft>
                <a:spcPct val="0"/>
              </a:spcAft>
              <a:buChar char="•"/>
              <a:defRPr sz="1400">
                <a:solidFill>
                  <a:schemeClr val="tx1"/>
                </a:solidFill>
                <a:latin typeface="Tahoma" charset="0"/>
                <a:ea typeface="ＭＳ Ｐゴシック" charset="0"/>
              </a:defRPr>
            </a:lvl8pPr>
            <a:lvl9pPr marL="3886200" indent="-228600" eaLnBrk="0" fontAlgn="base" hangingPunct="0">
              <a:lnSpc>
                <a:spcPct val="130000"/>
              </a:lnSpc>
              <a:spcBef>
                <a:spcPct val="20000"/>
              </a:spcBef>
              <a:spcAft>
                <a:spcPct val="0"/>
              </a:spcAft>
              <a:buChar char="•"/>
              <a:defRPr sz="1400">
                <a:solidFill>
                  <a:schemeClr val="tx1"/>
                </a:solidFill>
                <a:latin typeface="Tahoma" charset="0"/>
                <a:ea typeface="ＭＳ Ｐゴシック" charset="0"/>
              </a:defRPr>
            </a:lvl9pPr>
          </a:lstStyle>
          <a:p>
            <a:pPr algn="ctr" eaLnBrk="1" hangingPunct="1">
              <a:lnSpc>
                <a:spcPct val="120000"/>
              </a:lnSpc>
              <a:spcBef>
                <a:spcPct val="0"/>
              </a:spcBef>
              <a:buFontTx/>
              <a:buNone/>
            </a:pPr>
            <a:r>
              <a:rPr lang="pt-BR" sz="1800"/>
              <a:t>Andréa Geiger Neiva</a:t>
            </a:r>
          </a:p>
          <a:p>
            <a:pPr algn="ctr" eaLnBrk="1" hangingPunct="1">
              <a:lnSpc>
                <a:spcPct val="120000"/>
              </a:lnSpc>
              <a:spcBef>
                <a:spcPct val="0"/>
              </a:spcBef>
              <a:buFontTx/>
              <a:buNone/>
            </a:pPr>
            <a:r>
              <a:rPr lang="pt-BR" sz="1800"/>
              <a:t>Uiara Bandineli Montedo</a:t>
            </a:r>
          </a:p>
          <a:p>
            <a:pPr algn="ctr" eaLnBrk="1" hangingPunct="1">
              <a:lnSpc>
                <a:spcPct val="120000"/>
              </a:lnSpc>
              <a:spcBef>
                <a:spcPct val="0"/>
              </a:spcBef>
              <a:buFontTx/>
              <a:buNone/>
            </a:pPr>
            <a:r>
              <a:rPr lang="pt-BR" sz="1800"/>
              <a:t>Cláudio Marcelo Brunoro </a:t>
            </a:r>
          </a:p>
          <a:p>
            <a:pPr algn="ctr" eaLnBrk="1" hangingPunct="1">
              <a:lnSpc>
                <a:spcPct val="120000"/>
              </a:lnSpc>
              <a:spcBef>
                <a:spcPct val="0"/>
              </a:spcBef>
              <a:buFontTx/>
              <a:buNone/>
            </a:pPr>
            <a:endParaRPr lang="pt-BR" sz="1800"/>
          </a:p>
          <a:p>
            <a:pPr algn="ctr" eaLnBrk="1" hangingPunct="1">
              <a:lnSpc>
                <a:spcPct val="150000"/>
              </a:lnSpc>
              <a:spcBef>
                <a:spcPct val="0"/>
              </a:spcBef>
              <a:buFontTx/>
              <a:buNone/>
            </a:pPr>
            <a:r>
              <a:rPr lang="pt-BR" sz="1800"/>
              <a:t>São Paulo, 27 de Agosto de 2009</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bwMode="auto">
          <a:xfrm>
            <a:off x="228600" y="4572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sz="3600">
                <a:latin typeface="Tahoma" charset="0"/>
                <a:ea typeface="ＭＳ Ｐゴシック" charset="0"/>
              </a:rPr>
              <a:t>Introdução</a:t>
            </a:r>
            <a:endParaRPr lang="pt-BR">
              <a:latin typeface="Arial" charset="0"/>
              <a:ea typeface="ＭＳ Ｐゴシック" charset="0"/>
            </a:endParaRPr>
          </a:p>
        </p:txBody>
      </p:sp>
      <p:sp>
        <p:nvSpPr>
          <p:cNvPr id="4098" name="Rectangle 3"/>
          <p:cNvSpPr>
            <a:spLocks noGrp="1" noChangeArrowheads="1"/>
          </p:cNvSpPr>
          <p:nvPr>
            <p:ph type="body" idx="1"/>
          </p:nvPr>
        </p:nvSpPr>
        <p:spPr bwMode="auto">
          <a:xfrm>
            <a:off x="152400" y="1447800"/>
            <a:ext cx="8229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pt-BR">
                <a:latin typeface="Arial" charset="0"/>
                <a:ea typeface="ＭＳ Ｐゴシック" charset="0"/>
              </a:rPr>
              <a:t>Projeto de cooperação técnica entre a Escola Politécnica e o Hospital Universitário (HU) da USP, com o apoio da Fundação Vanzolini.</a:t>
            </a:r>
          </a:p>
          <a:p>
            <a:pPr eaLnBrk="1" hangingPunct="1">
              <a:lnSpc>
                <a:spcPct val="90000"/>
              </a:lnSpc>
            </a:pPr>
            <a:r>
              <a:rPr lang="pt-BR">
                <a:latin typeface="Arial" charset="0"/>
                <a:ea typeface="ＭＳ Ｐゴシック" charset="0"/>
              </a:rPr>
              <a:t>Realizado entre 2007 e 2008</a:t>
            </a:r>
          </a:p>
          <a:p>
            <a:pPr eaLnBrk="1" hangingPunct="1">
              <a:lnSpc>
                <a:spcPct val="90000"/>
              </a:lnSpc>
            </a:pPr>
            <a:r>
              <a:rPr lang="pt-BR">
                <a:latin typeface="Arial" charset="0"/>
                <a:ea typeface="ＭＳ Ｐゴシック" charset="0"/>
              </a:rPr>
              <a:t>Foco principal do projeto:</a:t>
            </a:r>
          </a:p>
          <a:p>
            <a:pPr lvl="1" eaLnBrk="1" hangingPunct="1">
              <a:lnSpc>
                <a:spcPct val="90000"/>
              </a:lnSpc>
            </a:pPr>
            <a:r>
              <a:rPr lang="pt-BR" sz="2800">
                <a:latin typeface="Arial" charset="0"/>
                <a:ea typeface="Times New Roman" charset="0"/>
                <a:cs typeface="Times New Roman" charset="0"/>
              </a:rPr>
              <a:t>Aliar as necessidades da </a:t>
            </a:r>
            <a:r>
              <a:rPr lang="pt-BR" sz="2800" b="1">
                <a:latin typeface="Arial" charset="0"/>
                <a:ea typeface="Times New Roman" charset="0"/>
                <a:cs typeface="Times New Roman" charset="0"/>
              </a:rPr>
              <a:t>produção dos serviços</a:t>
            </a:r>
            <a:r>
              <a:rPr lang="pt-BR" sz="2800">
                <a:latin typeface="Arial" charset="0"/>
                <a:ea typeface="Times New Roman" charset="0"/>
                <a:cs typeface="Times New Roman" charset="0"/>
              </a:rPr>
              <a:t>, em termos de qualidade e produtividade, com a </a:t>
            </a:r>
            <a:r>
              <a:rPr lang="pt-BR" sz="2800" b="1">
                <a:latin typeface="Arial" charset="0"/>
                <a:ea typeface="Times New Roman" charset="0"/>
                <a:cs typeface="Times New Roman" charset="0"/>
              </a:rPr>
              <a:t>promoção da saúde</a:t>
            </a:r>
            <a:r>
              <a:rPr lang="pt-BR" sz="2800">
                <a:latin typeface="Arial" charset="0"/>
                <a:ea typeface="Times New Roman" charset="0"/>
                <a:cs typeface="Times New Roman" charset="0"/>
              </a:rPr>
              <a:t> dos trabalhadores.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idx="4294967295"/>
          </p:nvPr>
        </p:nvSpPr>
        <p:spPr bwMode="auto">
          <a:xfrm>
            <a:off x="228600" y="457200"/>
            <a:ext cx="82296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FR" sz="3600">
                <a:latin typeface="Tahoma" charset="0"/>
              </a:rPr>
              <a:t>Objetivos gerais do Projeto</a:t>
            </a:r>
            <a:endParaRPr lang="pt-BR" sz="3200">
              <a:latin typeface="Arial" charset="0"/>
            </a:endParaRPr>
          </a:p>
        </p:txBody>
      </p:sp>
      <p:sp>
        <p:nvSpPr>
          <p:cNvPr id="6146" name="Rectangle 3"/>
          <p:cNvSpPr>
            <a:spLocks noGrp="1" noChangeArrowheads="1"/>
          </p:cNvSpPr>
          <p:nvPr>
            <p:ph type="body" idx="4294967295"/>
          </p:nvPr>
        </p:nvSpPr>
        <p:spPr bwMode="auto">
          <a:xfrm>
            <a:off x="152400" y="1447800"/>
            <a:ext cx="8229600"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pt-BR" sz="2800">
                <a:latin typeface="Arial" charset="0"/>
              </a:rPr>
              <a:t>Analisar o funcionamento do HU visando entender os processos de produção;</a:t>
            </a:r>
          </a:p>
          <a:p>
            <a:pPr eaLnBrk="1" hangingPunct="1">
              <a:lnSpc>
                <a:spcPct val="90000"/>
              </a:lnSpc>
              <a:buFont typeface="Symbol" charset="0"/>
              <a:buChar char="·"/>
            </a:pPr>
            <a:r>
              <a:rPr lang="pt-BR" sz="2800">
                <a:latin typeface="Arial" charset="0"/>
              </a:rPr>
              <a:t>Fornecer subsídios para avaliar problemas de saúde e de produção existentes na instituição; </a:t>
            </a:r>
          </a:p>
          <a:p>
            <a:pPr eaLnBrk="1" hangingPunct="1">
              <a:lnSpc>
                <a:spcPct val="90000"/>
              </a:lnSpc>
              <a:buFont typeface="Symbol" charset="0"/>
              <a:buChar char="·"/>
            </a:pPr>
            <a:r>
              <a:rPr lang="pt-BR" sz="2800">
                <a:latin typeface="Arial" charset="0"/>
              </a:rPr>
              <a:t>Desenvolver análises que possam servir como modelos;</a:t>
            </a:r>
          </a:p>
          <a:p>
            <a:pPr eaLnBrk="1" hangingPunct="1">
              <a:lnSpc>
                <a:spcPct val="90000"/>
              </a:lnSpc>
              <a:buFont typeface="Symbol" charset="0"/>
              <a:buChar char="·"/>
            </a:pPr>
            <a:r>
              <a:rPr lang="pt-BR" sz="2800">
                <a:latin typeface="Arial" charset="0"/>
              </a:rPr>
              <a:t>Transferir técnicas e conhecimentos para profissionais do HU.</a:t>
            </a:r>
            <a:endParaRPr lang="pt-BR" sz="2400">
              <a:latin typeface="Tahoma"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ítulo 1"/>
          <p:cNvSpPr>
            <a:spLocks noGrp="1"/>
          </p:cNvSpPr>
          <p:nvPr>
            <p:ph type="title"/>
          </p:nvPr>
        </p:nvSpPr>
        <p:spPr bwMode="auto">
          <a:xfrm>
            <a:off x="457200" y="38100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pt-BR">
                <a:latin typeface="Verdana" charset="0"/>
                <a:ea typeface="ＭＳ Ｐゴシック" charset="0"/>
              </a:rPr>
              <a:t>Problemáticas</a:t>
            </a:r>
          </a:p>
        </p:txBody>
      </p:sp>
      <p:sp>
        <p:nvSpPr>
          <p:cNvPr id="8194" name="Espaço Reservado para Conteúdo 2"/>
          <p:cNvSpPr>
            <a:spLocks noGrp="1"/>
          </p:cNvSpPr>
          <p:nvPr>
            <p:ph idx="1"/>
          </p:nvPr>
        </p:nvSpPr>
        <p:spPr bwMode="auto">
          <a:xfrm>
            <a:off x="0" y="1371600"/>
            <a:ext cx="91440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30000"/>
              </a:spcBef>
            </a:pPr>
            <a:r>
              <a:rPr lang="pt-BR" sz="2500" b="1">
                <a:latin typeface="Arial" charset="0"/>
                <a:ea typeface="ＭＳ Ｐゴシック" charset="0"/>
              </a:rPr>
              <a:t>Referentes à instituição</a:t>
            </a:r>
          </a:p>
          <a:p>
            <a:pPr lvl="1" eaLnBrk="1" hangingPunct="1">
              <a:spcBef>
                <a:spcPct val="30000"/>
              </a:spcBef>
            </a:pPr>
            <a:r>
              <a:rPr lang="pt-BR" sz="2100" b="1">
                <a:latin typeface="Arial" charset="0"/>
                <a:ea typeface="Times New Roman" charset="0"/>
                <a:cs typeface="Times New Roman" charset="0"/>
              </a:rPr>
              <a:t>Instituição pública:</a:t>
            </a:r>
            <a:r>
              <a:rPr lang="pt-BR" sz="2100">
                <a:latin typeface="Arial" charset="0"/>
                <a:ea typeface="Times New Roman" charset="0"/>
                <a:cs typeface="Times New Roman" charset="0"/>
              </a:rPr>
              <a:t> submetida às políticas nacionais e da USP.</a:t>
            </a:r>
          </a:p>
          <a:p>
            <a:pPr lvl="1" eaLnBrk="1" hangingPunct="1">
              <a:spcBef>
                <a:spcPct val="30000"/>
              </a:spcBef>
            </a:pPr>
            <a:r>
              <a:rPr lang="pt-BR" sz="2100" b="1">
                <a:latin typeface="Arial" charset="0"/>
                <a:ea typeface="Times New Roman" charset="0"/>
                <a:cs typeface="Times New Roman" charset="0"/>
              </a:rPr>
              <a:t>Pouca oportunidade para terceirização: </a:t>
            </a:r>
            <a:r>
              <a:rPr lang="pt-BR" sz="2100">
                <a:latin typeface="Arial" charset="0"/>
                <a:ea typeface="Times New Roman" charset="0"/>
                <a:cs typeface="Times New Roman" charset="0"/>
              </a:rPr>
              <a:t>dificuldade em preencher vaga deixada pelos colaboradores afastados.</a:t>
            </a:r>
          </a:p>
          <a:p>
            <a:pPr eaLnBrk="1" hangingPunct="1">
              <a:spcBef>
                <a:spcPct val="30000"/>
              </a:spcBef>
            </a:pPr>
            <a:r>
              <a:rPr lang="pt-BR" sz="2500" b="1">
                <a:latin typeface="Arial" charset="0"/>
                <a:ea typeface="ＭＳ Ｐゴシック" charset="0"/>
              </a:rPr>
              <a:t>Referentes aos Colaboradores</a:t>
            </a:r>
            <a:r>
              <a:rPr lang="pt-BR" sz="2500">
                <a:latin typeface="Arial" charset="0"/>
                <a:ea typeface="ＭＳ Ｐゴシック" charset="0"/>
              </a:rPr>
              <a:t> </a:t>
            </a:r>
          </a:p>
          <a:p>
            <a:pPr lvl="1" eaLnBrk="1" hangingPunct="1">
              <a:spcBef>
                <a:spcPct val="30000"/>
              </a:spcBef>
            </a:pPr>
            <a:r>
              <a:rPr lang="pt-BR" sz="2100" b="1">
                <a:latin typeface="Arial" charset="0"/>
                <a:ea typeface="Times New Roman" charset="0"/>
                <a:cs typeface="Times New Roman" charset="0"/>
              </a:rPr>
              <a:t>Elevado tempo de casa:</a:t>
            </a:r>
            <a:r>
              <a:rPr lang="pt-BR" sz="2100">
                <a:latin typeface="Arial" charset="0"/>
                <a:ea typeface="Times New Roman" charset="0"/>
                <a:cs typeface="Times New Roman" charset="0"/>
              </a:rPr>
              <a:t> 22% com + de 20 anos.</a:t>
            </a:r>
          </a:p>
          <a:p>
            <a:pPr lvl="1" eaLnBrk="1" hangingPunct="1">
              <a:spcBef>
                <a:spcPct val="30000"/>
              </a:spcBef>
            </a:pPr>
            <a:r>
              <a:rPr lang="pt-BR" sz="2100" b="1">
                <a:latin typeface="Arial" charset="0"/>
                <a:ea typeface="Times New Roman" charset="0"/>
                <a:cs typeface="Times New Roman" charset="0"/>
              </a:rPr>
              <a:t>Idade avançada:</a:t>
            </a:r>
            <a:r>
              <a:rPr lang="pt-BR" sz="2100">
                <a:latin typeface="Arial" charset="0"/>
                <a:ea typeface="Times New Roman" charset="0"/>
                <a:cs typeface="Times New Roman" charset="0"/>
              </a:rPr>
              <a:t> 40% da população com + de 45 anos.</a:t>
            </a:r>
          </a:p>
          <a:p>
            <a:pPr lvl="1" eaLnBrk="1" hangingPunct="1">
              <a:spcBef>
                <a:spcPct val="30000"/>
              </a:spcBef>
            </a:pPr>
            <a:r>
              <a:rPr lang="pt-BR" sz="2100" b="1">
                <a:latin typeface="Arial" charset="0"/>
                <a:ea typeface="Times New Roman" charset="0"/>
                <a:cs typeface="Times New Roman" charset="0"/>
              </a:rPr>
              <a:t>Estabilidade no emprego</a:t>
            </a:r>
            <a:r>
              <a:rPr lang="pt-BR" sz="2100">
                <a:latin typeface="Arial" charset="0"/>
                <a:ea typeface="Times New Roman" charset="0"/>
                <a:cs typeface="Times New Roman" charset="0"/>
              </a:rPr>
              <a:t>: desafios importantes para a concepção e para gestão dos processos de produção.</a:t>
            </a:r>
          </a:p>
          <a:p>
            <a:pPr lvl="1" eaLnBrk="1" hangingPunct="1">
              <a:spcBef>
                <a:spcPct val="30000"/>
              </a:spcBef>
            </a:pPr>
            <a:r>
              <a:rPr lang="pt-BR" sz="2100" b="1">
                <a:latin typeface="Arial" charset="0"/>
                <a:ea typeface="Times New Roman" charset="0"/>
                <a:cs typeface="Times New Roman" charset="0"/>
              </a:rPr>
              <a:t>Adoecimento da população</a:t>
            </a:r>
            <a:r>
              <a:rPr lang="pt-BR" sz="2100">
                <a:latin typeface="Arial" charset="0"/>
                <a:ea typeface="Times New Roman" charset="0"/>
                <a:cs typeface="Times New Roman" charset="0"/>
              </a:rPr>
              <a:t>: afastamentos, sobrecarga dos trabalhadores, etc.</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ítu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pt-BR">
                <a:latin typeface="Verdana" charset="0"/>
                <a:ea typeface="ＭＳ Ｐゴシック" charset="0"/>
              </a:rPr>
              <a:t>Proposta</a:t>
            </a:r>
          </a:p>
        </p:txBody>
      </p:sp>
      <p:sp>
        <p:nvSpPr>
          <p:cNvPr id="10242" name="Espaço Reservado para Conteúdo 2"/>
          <p:cNvSpPr>
            <a:spLocks noGrp="1"/>
          </p:cNvSpPr>
          <p:nvPr>
            <p:ph idx="1"/>
          </p:nvPr>
        </p:nvSpPr>
        <p:spPr bwMode="auto">
          <a:xfrm>
            <a:off x="457200" y="990600"/>
            <a:ext cx="74676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lnSpc>
                <a:spcPct val="90000"/>
              </a:lnSpc>
              <a:spcBef>
                <a:spcPct val="50000"/>
              </a:spcBef>
              <a:buFontTx/>
              <a:buNone/>
            </a:pPr>
            <a:r>
              <a:rPr lang="pt-BR" sz="2400">
                <a:latin typeface="Arial" charset="0"/>
                <a:ea typeface="ＭＳ Ｐゴシック" charset="0"/>
              </a:rPr>
              <a:t>4 frentes de atuação baseadas em duas abordagens que tratam da questão da produção e do trabalho : </a:t>
            </a:r>
          </a:p>
          <a:p>
            <a:pPr marL="0" indent="0" eaLnBrk="1" hangingPunct="1">
              <a:lnSpc>
                <a:spcPct val="90000"/>
              </a:lnSpc>
              <a:spcBef>
                <a:spcPct val="50000"/>
              </a:spcBef>
              <a:buFontTx/>
              <a:buNone/>
            </a:pPr>
            <a:r>
              <a:rPr lang="pt-BR" b="1">
                <a:latin typeface="Arial" charset="0"/>
                <a:ea typeface="ＭＳ Ｐゴシック" charset="0"/>
              </a:rPr>
              <a:t>ergonomia da atividade e psicodinâmica do trabalho</a:t>
            </a:r>
            <a:r>
              <a:rPr lang="pt-BR" sz="2400">
                <a:latin typeface="Arial" charset="0"/>
                <a:ea typeface="ＭＳ Ｐゴシック" charset="0"/>
              </a:rPr>
              <a:t> </a:t>
            </a:r>
          </a:p>
          <a:p>
            <a:pPr marL="0" indent="0" eaLnBrk="1" hangingPunct="1">
              <a:lnSpc>
                <a:spcPct val="90000"/>
              </a:lnSpc>
              <a:spcBef>
                <a:spcPct val="50000"/>
              </a:spcBef>
              <a:buFont typeface="Symbol" charset="0"/>
              <a:buChar char="·"/>
            </a:pPr>
            <a:r>
              <a:rPr lang="pt-BR" sz="2400">
                <a:latin typeface="Arial" charset="0"/>
                <a:ea typeface="ＭＳ Ｐゴシック" charset="0"/>
              </a:rPr>
              <a:t>Criação e institucionalização de um Comitê de Melhorias; </a:t>
            </a:r>
          </a:p>
          <a:p>
            <a:pPr marL="0" indent="0" eaLnBrk="1" hangingPunct="1">
              <a:lnSpc>
                <a:spcPct val="90000"/>
              </a:lnSpc>
              <a:spcBef>
                <a:spcPct val="50000"/>
              </a:spcBef>
              <a:buFont typeface="Symbol" charset="0"/>
              <a:buChar char="·"/>
            </a:pPr>
            <a:r>
              <a:rPr lang="pt-BR" sz="2400">
                <a:latin typeface="Arial" charset="0"/>
                <a:ea typeface="ＭＳ Ｐゴシック" charset="0"/>
              </a:rPr>
              <a:t>Análise ergonômica do trabalho (AET) (ação ergonômica - modelo);</a:t>
            </a:r>
          </a:p>
          <a:p>
            <a:pPr marL="0" indent="0" eaLnBrk="1" hangingPunct="1">
              <a:lnSpc>
                <a:spcPct val="90000"/>
              </a:lnSpc>
              <a:spcBef>
                <a:spcPct val="50000"/>
              </a:spcBef>
              <a:buFont typeface="Symbol" charset="0"/>
              <a:buNone/>
            </a:pPr>
            <a:r>
              <a:rPr lang="pt-BR" sz="2400">
                <a:latin typeface="Arial" charset="0"/>
                <a:ea typeface="ＭＳ Ｐゴシック" charset="0"/>
                <a:sym typeface="Symbol" charset="0"/>
              </a:rPr>
              <a:t></a:t>
            </a:r>
            <a:r>
              <a:rPr lang="pt-BR" sz="2400">
                <a:latin typeface="Arial" charset="0"/>
                <a:ea typeface="ＭＳ Ｐゴシック" charset="0"/>
              </a:rPr>
              <a:t>Programa de capacitação técnica para análise do trabalho e melhoria das condições de trabalho;</a:t>
            </a:r>
          </a:p>
          <a:p>
            <a:pPr marL="0" indent="0">
              <a:lnSpc>
                <a:spcPct val="90000"/>
              </a:lnSpc>
              <a:spcBef>
                <a:spcPct val="50000"/>
              </a:spcBef>
            </a:pPr>
            <a:r>
              <a:rPr lang="pt-BR" sz="2400">
                <a:latin typeface="Arial" charset="0"/>
                <a:ea typeface="ＭＳ Ｐゴシック" charset="0"/>
              </a:rPr>
              <a:t>Ação em psicodinâmica do trabalho.</a:t>
            </a:r>
          </a:p>
          <a:p>
            <a:pPr marL="0" indent="0" eaLnBrk="1" hangingPunct="1">
              <a:lnSpc>
                <a:spcPct val="130000"/>
              </a:lnSpc>
            </a:pPr>
            <a:endParaRPr lang="pt-BR" sz="240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ítu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pt-BR">
                <a:latin typeface="Verdana" charset="0"/>
                <a:ea typeface="ＭＳ Ｐゴシック" charset="0"/>
              </a:rPr>
              <a:t>Contribuições destas abordagens</a:t>
            </a:r>
          </a:p>
        </p:txBody>
      </p:sp>
      <p:sp>
        <p:nvSpPr>
          <p:cNvPr id="12290" name="Espaço Reservado para Conteúdo 2"/>
          <p:cNvSpPr>
            <a:spLocks noGrp="1"/>
          </p:cNvSpPr>
          <p:nvPr>
            <p:ph idx="1"/>
          </p:nvPr>
        </p:nvSpPr>
        <p:spPr bwMode="auto">
          <a:xfrm>
            <a:off x="457200" y="1295400"/>
            <a:ext cx="8229600"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r>
              <a:rPr lang="pt-BR" b="1">
                <a:latin typeface="Arial" charset="0"/>
                <a:ea typeface="ＭＳ Ｐゴシック" charset="0"/>
              </a:rPr>
              <a:t>Ergonomia da atividade</a:t>
            </a:r>
            <a:endParaRPr lang="pt-BR" sz="2400" b="1">
              <a:latin typeface="Arial" charset="0"/>
              <a:ea typeface="ＭＳ Ｐゴシック" charset="0"/>
            </a:endParaRPr>
          </a:p>
          <a:p>
            <a:pPr eaLnBrk="1" hangingPunct="1"/>
            <a:r>
              <a:rPr lang="pt-BR" sz="2400">
                <a:latin typeface="Arial" charset="0"/>
                <a:ea typeface="ＭＳ Ｐゴシック" charset="0"/>
              </a:rPr>
              <a:t>Propõe a </a:t>
            </a:r>
            <a:r>
              <a:rPr lang="pt-BR" sz="2400" b="1">
                <a:latin typeface="Arial" charset="0"/>
                <a:ea typeface="ＭＳ Ｐゴシック" charset="0"/>
              </a:rPr>
              <a:t>compreensão o trabalho visando a sua transformação</a:t>
            </a:r>
            <a:r>
              <a:rPr lang="pt-BR" sz="2400">
                <a:latin typeface="Arial" charset="0"/>
                <a:ea typeface="ＭＳ Ｐゴシック" charset="0"/>
              </a:rPr>
              <a:t> através de ações concretas com relação a melhorias nos equipamentos, nos arranjos físicos, no conteúdo das tarefas e na organização do trabalho.</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sz="3200">
                <a:latin typeface="Verdana" charset="0"/>
              </a:rPr>
              <a:t>Contribuições destas abordagens</a:t>
            </a:r>
          </a:p>
        </p:txBody>
      </p:sp>
      <p:sp>
        <p:nvSpPr>
          <p:cNvPr id="14338" name="Espaço Reservado para Conteúdo 2"/>
          <p:cNvSpPr>
            <a:spLocks noGrp="1"/>
          </p:cNvSpPr>
          <p:nvPr>
            <p:ph idx="4294967295"/>
          </p:nvPr>
        </p:nvSpPr>
        <p:spPr bwMode="auto">
          <a:xfrm>
            <a:off x="457200" y="1295400"/>
            <a:ext cx="8229600" cy="48307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pt-BR" sz="2800" b="1">
                <a:latin typeface="Arial" charset="0"/>
              </a:rPr>
              <a:t>Psicodinâmica do trabalho</a:t>
            </a:r>
            <a:endParaRPr lang="pt-BR" sz="2400">
              <a:latin typeface="Arial" charset="0"/>
            </a:endParaRPr>
          </a:p>
          <a:p>
            <a:pPr algn="just">
              <a:spcBef>
                <a:spcPct val="60000"/>
              </a:spcBef>
            </a:pPr>
            <a:r>
              <a:rPr lang="pt-BR" sz="2000">
                <a:latin typeface="Arial" charset="0"/>
              </a:rPr>
              <a:t>Visa trazer à tona aspectos </a:t>
            </a:r>
            <a:r>
              <a:rPr lang="pt-BR" sz="2000" b="1">
                <a:latin typeface="Arial" charset="0"/>
              </a:rPr>
              <a:t>subjetivos</a:t>
            </a:r>
            <a:r>
              <a:rPr lang="pt-BR" sz="2000">
                <a:latin typeface="Arial" charset="0"/>
              </a:rPr>
              <a:t> do trabalho, com foco na </a:t>
            </a:r>
            <a:r>
              <a:rPr lang="pt-BR" sz="2000" b="1">
                <a:latin typeface="Arial" charset="0"/>
              </a:rPr>
              <a:t>relação sofrimento / prazer</a:t>
            </a:r>
            <a:r>
              <a:rPr lang="pt-BR" sz="2000">
                <a:latin typeface="Arial" charset="0"/>
              </a:rPr>
              <a:t> com o objetivo de propiciar um processo de reflexão sobre o trabalhar. </a:t>
            </a:r>
          </a:p>
          <a:p>
            <a:pPr algn="just">
              <a:spcBef>
                <a:spcPct val="60000"/>
              </a:spcBef>
            </a:pPr>
            <a:r>
              <a:rPr lang="pt-BR" sz="2000">
                <a:latin typeface="Arial" charset="0"/>
              </a:rPr>
              <a:t>Propõe um trabalho de </a:t>
            </a:r>
            <a:r>
              <a:rPr lang="pt-BR" sz="2000" b="1">
                <a:latin typeface="Arial" charset="0"/>
              </a:rPr>
              <a:t>re-apropriação</a:t>
            </a:r>
            <a:r>
              <a:rPr lang="pt-BR" sz="2000">
                <a:latin typeface="Arial" charset="0"/>
              </a:rPr>
              <a:t> por parte dos sujeitos daquilo que lhes faz sentido. </a:t>
            </a:r>
          </a:p>
          <a:p>
            <a:pPr algn="just">
              <a:spcBef>
                <a:spcPct val="60000"/>
              </a:spcBef>
            </a:pPr>
            <a:r>
              <a:rPr lang="pt-BR" sz="2000">
                <a:latin typeface="Arial" charset="0"/>
              </a:rPr>
              <a:t>Para tal, propõe-se a criação de grupos de expressão nos quais se discute a </a:t>
            </a:r>
            <a:r>
              <a:rPr lang="pt-BR" sz="2000" b="1">
                <a:latin typeface="Arial" charset="0"/>
              </a:rPr>
              <a:t>vivência do trabalho</a:t>
            </a:r>
            <a:r>
              <a:rPr lang="pt-BR" sz="2000">
                <a:latin typeface="Arial" charset="0"/>
              </a:rPr>
              <a:t>. </a:t>
            </a:r>
          </a:p>
          <a:p>
            <a:pPr algn="just">
              <a:spcBef>
                <a:spcPct val="60000"/>
              </a:spcBef>
            </a:pPr>
            <a:r>
              <a:rPr lang="pt-BR" sz="2000">
                <a:latin typeface="Arial" charset="0"/>
              </a:rPr>
              <a:t>A idéia é criar um espaço onde, por meio da fala dos atores de uma determinada categoria profissional, construa-se um </a:t>
            </a:r>
            <a:r>
              <a:rPr lang="pt-BR" sz="2000" b="1">
                <a:latin typeface="Arial" charset="0"/>
              </a:rPr>
              <a:t>ponto de vista compartilhado</a:t>
            </a:r>
            <a:r>
              <a:rPr lang="pt-BR" sz="2000">
                <a:latin typeface="Arial" charset="0"/>
              </a:rPr>
              <a:t> de como eles vivem os seus trabalhos para, em um segundo momento, servir como </a:t>
            </a:r>
            <a:r>
              <a:rPr lang="pt-BR" sz="2000" b="1">
                <a:latin typeface="Arial" charset="0"/>
              </a:rPr>
              <a:t>suporte para mudanças</a:t>
            </a:r>
            <a:r>
              <a:rPr lang="pt-BR" sz="2000">
                <a:latin typeface="Arial" charset="0"/>
              </a:rPr>
              <a:t>.</a:t>
            </a:r>
            <a:r>
              <a:rPr lang="pt-BR">
                <a:latin typeface="Times New Roman" charset="0"/>
              </a:rPr>
              <a:t> </a:t>
            </a:r>
          </a:p>
          <a:p>
            <a:pPr eaLnBrk="1" hangingPunct="1"/>
            <a:endParaRPr lang="pt-BR" sz="20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pt-BR">
                <a:latin typeface="Verdana" charset="0"/>
                <a:ea typeface="ＭＳ Ｐゴシック" charset="0"/>
              </a:rPr>
              <a:t>Resultados</a:t>
            </a:r>
          </a:p>
        </p:txBody>
      </p:sp>
      <p:sp>
        <p:nvSpPr>
          <p:cNvPr id="16386" name="Espaço Reservado para Conteúdo 2"/>
          <p:cNvSpPr>
            <a:spLocks noGrp="1"/>
          </p:cNvSpPr>
          <p:nvPr>
            <p:ph idx="1"/>
          </p:nvPr>
        </p:nvSpPr>
        <p:spPr bwMode="auto">
          <a:xfrm>
            <a:off x="457200" y="1371600"/>
            <a:ext cx="8229600" cy="4754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spcBef>
                <a:spcPct val="60000"/>
              </a:spcBef>
              <a:buFontTx/>
              <a:buNone/>
            </a:pPr>
            <a:r>
              <a:rPr lang="pt-BR" sz="2400">
                <a:latin typeface="Arial" charset="0"/>
                <a:ea typeface="ＭＳ Ｐゴシック" charset="0"/>
              </a:rPr>
              <a:t>Um comitê de melhorias foi criado e eixos de trabalho foram evidenciados e estão sendo desenvolvidos.</a:t>
            </a:r>
          </a:p>
          <a:p>
            <a:pPr eaLnBrk="1" hangingPunct="1">
              <a:lnSpc>
                <a:spcPct val="80000"/>
              </a:lnSpc>
              <a:spcBef>
                <a:spcPct val="60000"/>
              </a:spcBef>
              <a:buFontTx/>
              <a:buNone/>
            </a:pPr>
            <a:r>
              <a:rPr lang="pt-BR" sz="2400">
                <a:latin typeface="Arial" charset="0"/>
                <a:ea typeface="ＭＳ Ｐゴシック" charset="0"/>
              </a:rPr>
              <a:t>Sugestões de melhorias de equipamentos e de processo foram evidenciadas e apresentadas no SND.</a:t>
            </a:r>
          </a:p>
          <a:p>
            <a:pPr eaLnBrk="1" hangingPunct="1">
              <a:lnSpc>
                <a:spcPct val="80000"/>
              </a:lnSpc>
              <a:spcBef>
                <a:spcPct val="60000"/>
              </a:spcBef>
              <a:buFontTx/>
              <a:buNone/>
            </a:pPr>
            <a:r>
              <a:rPr lang="pt-BR" sz="2400">
                <a:latin typeface="Arial" charset="0"/>
                <a:ea typeface="ＭＳ Ｐゴシック" charset="0"/>
              </a:rPr>
              <a:t>Psicodinâmica do trabalho??</a:t>
            </a:r>
          </a:p>
          <a:p>
            <a:pPr eaLnBrk="1" hangingPunct="1">
              <a:lnSpc>
                <a:spcPct val="80000"/>
              </a:lnSpc>
              <a:spcBef>
                <a:spcPct val="60000"/>
              </a:spcBef>
              <a:buFontTx/>
              <a:buNone/>
            </a:pPr>
            <a:r>
              <a:rPr lang="pt-BR" sz="2400">
                <a:latin typeface="Arial" charset="0"/>
                <a:ea typeface="ＭＳ Ｐゴシック" charset="0"/>
              </a:rPr>
              <a:t>Formação de um grupo de colaboradores do HU em análise da atividade.</a:t>
            </a:r>
          </a:p>
          <a:p>
            <a:pPr eaLnBrk="1" hangingPunct="1">
              <a:lnSpc>
                <a:spcPct val="80000"/>
              </a:lnSpc>
              <a:spcBef>
                <a:spcPct val="60000"/>
              </a:spcBef>
              <a:buFontTx/>
              <a:buNone/>
            </a:pPr>
            <a:r>
              <a:rPr lang="pt-BR" sz="2400">
                <a:latin typeface="Arial" charset="0"/>
                <a:ea typeface="ＭＳ Ｐゴシック" charset="0"/>
              </a:rPr>
              <a:t>X setores do HU foram analisados e sugestões de melhorias já estão sendo realizadas.</a:t>
            </a:r>
          </a:p>
          <a:p>
            <a:pPr eaLnBrk="1" hangingPunct="1">
              <a:lnSpc>
                <a:spcPct val="80000"/>
              </a:lnSpc>
              <a:spcBef>
                <a:spcPct val="60000"/>
              </a:spcBef>
              <a:buFontTx/>
              <a:buNone/>
            </a:pPr>
            <a:endParaRPr lang="pt-BR">
              <a:latin typeface="Arial" charset="0"/>
              <a:ea typeface="ＭＳ Ｐゴシック" charset="0"/>
            </a:endParaRPr>
          </a:p>
          <a:p>
            <a:pPr eaLnBrk="1" hangingPunct="1"/>
            <a:endParaRPr lang="pt-BR">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pt-BR">
                <a:latin typeface="Verdana" charset="0"/>
                <a:ea typeface="ＭＳ Ｐゴシック" charset="0"/>
              </a:rPr>
              <a:t>Conclusão</a:t>
            </a:r>
          </a:p>
        </p:txBody>
      </p:sp>
      <p:sp>
        <p:nvSpPr>
          <p:cNvPr id="17410" name="Espaço Reservado para Conteúdo 2"/>
          <p:cNvSpPr>
            <a:spLocks noGrp="1"/>
          </p:cNvSpPr>
          <p:nvPr>
            <p:ph idx="1"/>
          </p:nvPr>
        </p:nvSpPr>
        <p:spPr bwMode="auto">
          <a:xfrm>
            <a:off x="457200" y="1447800"/>
            <a:ext cx="8229600" cy="4678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pt-BR">
                <a:latin typeface="Arial" charset="0"/>
                <a:ea typeface="ＭＳ Ｐゴシック" charset="0"/>
              </a:rPr>
              <a:t>Foi levado pra o HU um outro olhar sobre o trabalho.</a:t>
            </a:r>
          </a:p>
          <a:p>
            <a:pPr eaLnBrk="1" hangingPunct="1"/>
            <a:r>
              <a:rPr lang="pt-BR">
                <a:latin typeface="Arial" charset="0"/>
                <a:ea typeface="ＭＳ Ｐゴシック" charset="0"/>
              </a:rPr>
              <a:t>No decorrer do projeto, foi possível evidenciar o desenvolvimento de uma apropriação deste olhar por parte do pessoal do HU (iniciativas tomadas…).</a:t>
            </a:r>
          </a:p>
          <a:p>
            <a:pPr eaLnBrk="1" hangingPunct="1"/>
            <a:r>
              <a:rPr lang="fr-FR">
                <a:latin typeface="Arial" charset="0"/>
                <a:ea typeface="ＭＳ Ｐゴシック" charset="0"/>
              </a:rPr>
              <a:t>… A MELHORAR</a:t>
            </a:r>
          </a:p>
        </p:txBody>
      </p:sp>
    </p:spTree>
  </p:cSld>
  <p:clrMapOvr>
    <a:masterClrMapping/>
  </p:clrMapOvr>
</p:sld>
</file>

<file path=ppt/theme/theme1.xml><?xml version="1.0" encoding="utf-8"?>
<a:theme xmlns:a="http://schemas.openxmlformats.org/drawingml/2006/main" name="pptcoloridobaixa[1]">
  <a:themeElements>
    <a:clrScheme name="pptcoloridobaix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ptcoloridobaixa[1]">
      <a:majorFont>
        <a:latin typeface="Times New Roman"/>
        <a:ea typeface=""/>
        <a:cs typeface="Times New Roman"/>
      </a:majorFont>
      <a:minorFont>
        <a:latin typeface="Times New Roman"/>
        <a:ea typeface=""/>
        <a:cs typeface="Times New Roma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30000"/>
          </a:lnSpc>
          <a:spcBef>
            <a:spcPct val="20000"/>
          </a:spcBef>
          <a:spcAft>
            <a:spcPct val="0"/>
          </a:spcAft>
          <a:buClrTx/>
          <a:buSzTx/>
          <a:buFontTx/>
          <a:buChar char="•"/>
          <a:tabLst/>
          <a:defRPr kumimoji="0" lang="pt-BR" sz="1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30000"/>
          </a:lnSpc>
          <a:spcBef>
            <a:spcPct val="20000"/>
          </a:spcBef>
          <a:spcAft>
            <a:spcPct val="0"/>
          </a:spcAft>
          <a:buClrTx/>
          <a:buSzTx/>
          <a:buFontTx/>
          <a:buChar char="•"/>
          <a:tabLst/>
          <a:defRPr kumimoji="0" lang="pt-BR" sz="1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pptcoloridobaixa[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coloridobaix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coloridobaixa[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coloridobaixa[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coloridobaixa[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coloridobaixa[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coloridobaixa[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pptcoloridobaixa[1]</Template>
  <TotalTime>1455</TotalTime>
  <Words>1808</Words>
  <Application>Microsoft Macintosh PowerPoint</Application>
  <PresentationFormat>On-screen Show (4:3)</PresentationFormat>
  <Paragraphs>89</Paragraphs>
  <Slides>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Tahoma</vt:lpstr>
      <vt:lpstr>ＭＳ Ｐゴシック</vt:lpstr>
      <vt:lpstr>Arial</vt:lpstr>
      <vt:lpstr>Times New Roman</vt:lpstr>
      <vt:lpstr>Symbol</vt:lpstr>
      <vt:lpstr>Verdana</vt:lpstr>
      <vt:lpstr>Times</vt:lpstr>
      <vt:lpstr>pptcoloridobaixa[1]</vt:lpstr>
      <vt:lpstr>PowerPoint Presentation</vt:lpstr>
      <vt:lpstr>Introdução</vt:lpstr>
      <vt:lpstr>Objetivos gerais do Projeto</vt:lpstr>
      <vt:lpstr>Problemáticas</vt:lpstr>
      <vt:lpstr>Proposta</vt:lpstr>
      <vt:lpstr>Contribuições destas abordagens</vt:lpstr>
      <vt:lpstr>Contribuições destas abordagens</vt:lpstr>
      <vt:lpstr>Resultados</vt:lpstr>
      <vt:lpstr>Conclusão</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geral</dc:creator>
  <cp:keywords/>
  <dc:description/>
  <cp:lastModifiedBy>Uiara Montedo</cp:lastModifiedBy>
  <cp:revision>329</cp:revision>
  <dcterms:created xsi:type="dcterms:W3CDTF">2006-05-02T17:24:08Z</dcterms:created>
  <dcterms:modified xsi:type="dcterms:W3CDTF">2020-03-09T13:48:39Z</dcterms:modified>
  <cp:category/>
</cp:coreProperties>
</file>