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519" r:id="rId2"/>
    <p:sldId id="560" r:id="rId3"/>
    <p:sldId id="746" r:id="rId4"/>
    <p:sldId id="817" r:id="rId5"/>
    <p:sldId id="859" r:id="rId6"/>
    <p:sldId id="857" r:id="rId7"/>
    <p:sldId id="816" r:id="rId8"/>
    <p:sldId id="820" r:id="rId9"/>
    <p:sldId id="838" r:id="rId10"/>
    <p:sldId id="837" r:id="rId11"/>
    <p:sldId id="823" r:id="rId12"/>
    <p:sldId id="841" r:id="rId13"/>
    <p:sldId id="842" r:id="rId14"/>
    <p:sldId id="824" r:id="rId15"/>
    <p:sldId id="840" r:id="rId16"/>
    <p:sldId id="843" r:id="rId17"/>
    <p:sldId id="845" r:id="rId18"/>
    <p:sldId id="846" r:id="rId19"/>
    <p:sldId id="848" r:id="rId20"/>
    <p:sldId id="847" r:id="rId21"/>
    <p:sldId id="849" r:id="rId22"/>
    <p:sldId id="818" r:id="rId23"/>
    <p:sldId id="819" r:id="rId24"/>
    <p:sldId id="844" r:id="rId25"/>
    <p:sldId id="853" r:id="rId26"/>
    <p:sldId id="850" r:id="rId27"/>
    <p:sldId id="833" r:id="rId28"/>
    <p:sldId id="834" r:id="rId29"/>
    <p:sldId id="835" r:id="rId30"/>
    <p:sldId id="836" r:id="rId31"/>
    <p:sldId id="822" r:id="rId32"/>
    <p:sldId id="827" r:id="rId33"/>
    <p:sldId id="831" r:id="rId34"/>
    <p:sldId id="854" r:id="rId35"/>
    <p:sldId id="855" r:id="rId36"/>
    <p:sldId id="856" r:id="rId37"/>
    <p:sldId id="828" r:id="rId38"/>
    <p:sldId id="829" r:id="rId39"/>
    <p:sldId id="825" r:id="rId40"/>
    <p:sldId id="839" r:id="rId41"/>
    <p:sldId id="858" r:id="rId42"/>
    <p:sldId id="826" r:id="rId43"/>
    <p:sldId id="830" r:id="rId44"/>
    <p:sldId id="832" r:id="rId45"/>
    <p:sldId id="557" r:id="rId46"/>
  </p:sldIdLst>
  <p:sldSz cx="12192000" cy="6858000"/>
  <p:notesSz cx="6858000" cy="9144000"/>
  <p:defaultTextStyle>
    <a:defPPr>
      <a:defRPr lang="id-ID"/>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583"/>
    <a:srgbClr val="283461"/>
    <a:srgbClr val="000000"/>
    <a:srgbClr val="595959"/>
    <a:srgbClr val="E3DE00"/>
    <a:srgbClr val="A6A6A6"/>
    <a:srgbClr val="008000"/>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146" autoAdjust="0"/>
  </p:normalViewPr>
  <p:slideViewPr>
    <p:cSldViewPr>
      <p:cViewPr varScale="1">
        <p:scale>
          <a:sx n="68" d="100"/>
          <a:sy n="68" d="100"/>
        </p:scale>
        <p:origin x="580" y="48"/>
      </p:cViewPr>
      <p:guideLst>
        <p:guide orient="horz" pos="2160"/>
        <p:guide pos="3840"/>
      </p:guideLst>
    </p:cSldViewPr>
  </p:slideViewPr>
  <p:outlineViewPr>
    <p:cViewPr>
      <p:scale>
        <a:sx n="33" d="100"/>
        <a:sy n="33" d="100"/>
      </p:scale>
      <p:origin x="0" y="-21200"/>
    </p:cViewPr>
  </p:outlineViewPr>
  <p:notesTextViewPr>
    <p:cViewPr>
      <p:scale>
        <a:sx n="3" d="2"/>
        <a:sy n="3" d="2"/>
      </p:scale>
      <p:origin x="0" y="0"/>
    </p:cViewPr>
  </p:notesTextViewPr>
  <p:sorterViewPr>
    <p:cViewPr>
      <p:scale>
        <a:sx n="100" d="100"/>
        <a:sy n="100" d="100"/>
      </p:scale>
      <p:origin x="0" y="-11688"/>
    </p:cViewPr>
  </p:sorterViewPr>
  <p:notesViewPr>
    <p:cSldViewPr>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00C4EB-D769-A816-5C2A-1072692FA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5D2F7E68-1D83-F073-40C0-3479A71A6B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75BF9E9-5655-4CD1-B15D-704779E4B2B1}" type="datetimeFigureOut">
              <a:rPr lang="id-ID"/>
              <a:pPr>
                <a:defRPr/>
              </a:pPr>
              <a:t>25/04/2023</a:t>
            </a:fld>
            <a:endParaRPr lang="id-ID"/>
          </a:p>
        </p:txBody>
      </p:sp>
      <p:sp>
        <p:nvSpPr>
          <p:cNvPr id="4" name="Footer Placeholder 3">
            <a:extLst>
              <a:ext uri="{FF2B5EF4-FFF2-40B4-BE49-F238E27FC236}">
                <a16:creationId xmlns:a16="http://schemas.microsoft.com/office/drawing/2014/main" id="{4DC7893A-1AE5-8923-6E5A-176318664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5" name="Slide Number Placeholder 4">
            <a:extLst>
              <a:ext uri="{FF2B5EF4-FFF2-40B4-BE49-F238E27FC236}">
                <a16:creationId xmlns:a16="http://schemas.microsoft.com/office/drawing/2014/main" id="{784819A1-A47C-5782-EC58-AF4067AFB6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AC6E370-86E6-4B9F-8EFE-5C627FF25C25}" type="slidenum">
              <a:rPr lang="id-ID" altLang="en-US"/>
              <a:pPr>
                <a:defRPr/>
              </a:pPr>
              <a:t>‹nº›</a:t>
            </a:fld>
            <a:endParaRPr lang="id-ID"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2AC5C903-D587-CB3F-1D95-F6AAF03567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t-BR"/>
          </a:p>
        </p:txBody>
      </p:sp>
      <p:sp>
        <p:nvSpPr>
          <p:cNvPr id="3" name="Espaço Reservado para Data 2">
            <a:extLst>
              <a:ext uri="{FF2B5EF4-FFF2-40B4-BE49-F238E27FC236}">
                <a16:creationId xmlns:a16="http://schemas.microsoft.com/office/drawing/2014/main" id="{C9DFEAD6-24B8-2D33-F514-7952188F3EE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7F57038-52F9-4594-BDDC-73C27E4C2C3D}" type="datetimeFigureOut">
              <a:rPr lang="pt-BR"/>
              <a:pPr>
                <a:defRPr/>
              </a:pPr>
              <a:t>25/04/2023</a:t>
            </a:fld>
            <a:endParaRPr lang="pt-BR"/>
          </a:p>
        </p:txBody>
      </p:sp>
      <p:sp>
        <p:nvSpPr>
          <p:cNvPr id="4" name="Espaço Reservado para Imagem de Slide 3">
            <a:extLst>
              <a:ext uri="{FF2B5EF4-FFF2-40B4-BE49-F238E27FC236}">
                <a16:creationId xmlns:a16="http://schemas.microsoft.com/office/drawing/2014/main" id="{C5369F58-BF2D-8FA2-8C9A-0F953397503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45D26692-48AD-01F7-CFA1-5606F317901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noProof="0"/>
              <a:t>Clique para editar os estilos de texto Mestres</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B6434C83-F95D-CE49-761B-9F1C6F7BD7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t-BR"/>
          </a:p>
        </p:txBody>
      </p:sp>
      <p:sp>
        <p:nvSpPr>
          <p:cNvPr id="7" name="Espaço Reservado para Número de Slide 6">
            <a:extLst>
              <a:ext uri="{FF2B5EF4-FFF2-40B4-BE49-F238E27FC236}">
                <a16:creationId xmlns:a16="http://schemas.microsoft.com/office/drawing/2014/main" id="{246790C0-2F60-6E29-C95C-363EFED1C78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388783E-54B1-4F11-8ADE-E43CF13638AE}" type="slidenum">
              <a:rPr lang="pt-BR" altLang="en-US"/>
              <a:pPr>
                <a:defRPr/>
              </a:pPr>
              <a:t>‹nº›</a:t>
            </a:fld>
            <a:endParaRPr lang="pt-B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a:extLst>
              <a:ext uri="{FF2B5EF4-FFF2-40B4-BE49-F238E27FC236}">
                <a16:creationId xmlns:a16="http://schemas.microsoft.com/office/drawing/2014/main" id="{A5F22C5C-A521-CADB-C6A2-234E27A651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a:extLst>
              <a:ext uri="{FF2B5EF4-FFF2-40B4-BE49-F238E27FC236}">
                <a16:creationId xmlns:a16="http://schemas.microsoft.com/office/drawing/2014/main" id="{C151BF3E-02BF-0CF2-F21B-7C5975EB41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39940" name="Espaço Reservado para Número de Slide 3">
            <a:extLst>
              <a:ext uri="{FF2B5EF4-FFF2-40B4-BE49-F238E27FC236}">
                <a16:creationId xmlns:a16="http://schemas.microsoft.com/office/drawing/2014/main" id="{29892BEF-7B0F-6B0D-3036-6D24CF405C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46EE977-A2CA-414B-92D9-DC7CC1041DF8}" type="slidenum">
              <a:rPr lang="pt-BR" altLang="pt-BR" smtClean="0"/>
              <a:pPr/>
              <a:t>1</a:t>
            </a:fld>
            <a:endParaRPr lang="pt-BR" alt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Cerâmica mista de condução iônica-eletrônica (MIEC)</a:t>
            </a:r>
          </a:p>
          <a:p>
            <a:r>
              <a:rPr lang="pt-BR" altLang="en-US" dirty="0"/>
              <a:t>Os defeitos mais importantes para materiais MIEC incluem defeitos de íons e defeitos de elétrons, para o transporte de íons de oxigênio e elétrons, respectivamente, em direções opostas através de uma membrana. Defeitos de íons podem assumir a forma de vacâncias, íons intersticiais, impurezas ou dopantes com cargas diferentes daquelas esperadas pela estequiometria </a:t>
            </a:r>
            <a:r>
              <a:rPr lang="pt-BR" altLang="en-US" dirty="0" err="1"/>
              <a:t>geral.Defeitos</a:t>
            </a:r>
            <a:r>
              <a:rPr lang="pt-BR" altLang="en-US" dirty="0"/>
              <a:t> de elétrons podem estar na forma de íons com cargas que se desviam dos íons da rede padrão, como consequência da transição de elétrons de níveis de energia normalmente preenchidos para níveis normalmente vazios. A teoria dos defeitos tem sido usada para explicar as propriedades condutivas dos materiais MIEC.</a:t>
            </a:r>
          </a:p>
          <a:p>
            <a:endParaRPr lang="pt-BR" altLang="en-US" dirty="0"/>
          </a:p>
          <a:p>
            <a:r>
              <a:rPr lang="pt-BR" altLang="en-US" dirty="0"/>
              <a:t>(1) No lado com alta pressão parcial de oxigênio, por exemplo, o lado de alimentação, as moléculas de oxigênio da fase gasosa transportam-se através de uma zona interfacial, antes de migrar para a superfície da membrana(2) Na superfície do lado da alimentação, as moléculas de oxigênio se dissociam em íons de oxigênio e atingem os defeitos de oxigênio na superfície(3) Transporte de íons de oxigênio através da membrana, com transporte de elétrons na direção oposta para manter a </a:t>
            </a:r>
            <a:r>
              <a:rPr lang="pt-BR" altLang="en-US" dirty="0" err="1"/>
              <a:t>eletroneutralidade</a:t>
            </a:r>
            <a:r>
              <a:rPr lang="pt-BR" altLang="en-US" dirty="0"/>
              <a:t> da membrana(4) Os íons de oxigênio atingem a superfície lateral do permeado e se recombinam em moléculas de oxigênio(5) Moléculas de oxigênio se difundem através da zona interfacial e são transportadas para a fase de volume do lado permeado de baixa pressão parcial de oxigênio.</a:t>
            </a:r>
          </a:p>
          <a:p>
            <a:endParaRPr lang="pt-BR" altLang="en-US" dirty="0"/>
          </a:p>
          <a:p>
            <a:r>
              <a:rPr lang="pt-BR" altLang="en-US" dirty="0"/>
              <a:t>book </a:t>
            </a:r>
            <a:r>
              <a:rPr lang="en-AU" dirty="0">
                <a:effectLst/>
              </a:rPr>
              <a:t>Membrane separation: Handbooks in Separation Science</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12</a:t>
            </a:fld>
            <a:endParaRPr lang="pt-BR" altLang="en-US"/>
          </a:p>
        </p:txBody>
      </p:sp>
    </p:spTree>
    <p:extLst>
      <p:ext uri="{BB962C8B-B14F-4D97-AF65-F5344CB8AC3E}">
        <p14:creationId xmlns:p14="http://schemas.microsoft.com/office/powerpoint/2010/main" val="259860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book </a:t>
            </a:r>
            <a:r>
              <a:rPr lang="en-AU" dirty="0">
                <a:effectLst/>
              </a:rPr>
              <a:t>Membrane separation: Handbooks in Separation Science</a:t>
            </a:r>
          </a:p>
          <a:p>
            <a:r>
              <a:rPr lang="pt-BR" altLang="en-US" dirty="0"/>
              <a:t>os prótons não são uma parte intrínseca da estequiometria da estrutura da </a:t>
            </a:r>
            <a:r>
              <a:rPr lang="pt-BR" altLang="en-US" dirty="0" err="1"/>
              <a:t>perovskita</a:t>
            </a:r>
            <a:r>
              <a:rPr lang="pt-BR" altLang="en-US" dirty="0"/>
              <a:t> e se comportam como espécies/defeitos estranhos geralmente em equilíbrio com o hidrogênio ambiente e o vapor d'água, o que dificulta o transporte do hidrogênio em estado protônico através de uma membrana densa desse tipo. Em uma estrutura de </a:t>
            </a:r>
            <a:r>
              <a:rPr lang="pt-BR" altLang="en-US" dirty="0" err="1"/>
              <a:t>perovskita</a:t>
            </a:r>
            <a:r>
              <a:rPr lang="pt-BR" altLang="en-US" dirty="0"/>
              <a:t>, os prótons são atraídos pelos íons de oxigênio para formar o íon hidróxido. Como resultado, o próton ligado a um íon de oxigênio padrão pode ser tratado como um próton intersticial, quando o sítio intersticial é ativamente deslocado em direção a um íon de oxigênio particular, ou o íon de oxigênio com o próton ligado é considerado como uma substituição íon hidróxido.</a:t>
            </a:r>
            <a:endParaRPr lang="en-AU" altLang="en-US" dirty="0">
              <a:effectLst/>
            </a:endParaRPr>
          </a:p>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13</a:t>
            </a:fld>
            <a:endParaRPr lang="pt-BR" altLang="en-US"/>
          </a:p>
        </p:txBody>
      </p:sp>
    </p:spTree>
    <p:extLst>
      <p:ext uri="{BB962C8B-B14F-4D97-AF65-F5344CB8AC3E}">
        <p14:creationId xmlns:p14="http://schemas.microsoft.com/office/powerpoint/2010/main" val="3202723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14</a:t>
            </a:fld>
            <a:endParaRPr lang="pt-BR" altLang="en-US"/>
          </a:p>
        </p:txBody>
      </p:sp>
    </p:spTree>
    <p:extLst>
      <p:ext uri="{BB962C8B-B14F-4D97-AF65-F5344CB8AC3E}">
        <p14:creationId xmlns:p14="http://schemas.microsoft.com/office/powerpoint/2010/main" val="389287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1. Moléculas de hidrogênio na fase gasosa são adsorvidas quimicamente na superfície da membrana (lado de alimentação)2. Moléculas de hidrogênio adsorvidas dissociadas em hidrogênio atômico e dissolvidas na membrana3. O hidrogênio atômico se difunde através da membrana em direção ao lado do permeado4. Na superfície lateral do permeado, o hidrogênio atômico é recombinado em moléculas5. As moléculas de hidrogênio são </a:t>
            </a:r>
            <a:r>
              <a:rPr lang="pt-BR" altLang="en-US" dirty="0" err="1"/>
              <a:t>dessorvidas</a:t>
            </a:r>
            <a:r>
              <a:rPr lang="pt-BR" altLang="en-US" dirty="0"/>
              <a:t> da superfície e migram para a fase gasosa</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15</a:t>
            </a:fld>
            <a:endParaRPr lang="pt-BR" altLang="en-US"/>
          </a:p>
        </p:txBody>
      </p:sp>
    </p:spTree>
    <p:extLst>
      <p:ext uri="{BB962C8B-B14F-4D97-AF65-F5344CB8AC3E}">
        <p14:creationId xmlns:p14="http://schemas.microsoft.com/office/powerpoint/2010/main" val="1741426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As membranas </a:t>
            </a:r>
            <a:r>
              <a:rPr lang="pt-BR" altLang="en-US" dirty="0" err="1"/>
              <a:t>macroporosas</a:t>
            </a:r>
            <a:r>
              <a:rPr lang="pt-BR" altLang="en-US" dirty="0"/>
              <a:t> e </a:t>
            </a:r>
            <a:r>
              <a:rPr lang="pt-BR" altLang="en-US" dirty="0" err="1"/>
              <a:t>mesoporosas</a:t>
            </a:r>
            <a:r>
              <a:rPr lang="pt-BR" altLang="en-US" dirty="0"/>
              <a:t> são essenciais para uma ampla gama de processos de separação por membrana, como micro e ultrafiltrações, enquanto seu tamanho de poro é muito grande para separações de gases, considerando o diâmetro cinético muito menor das moléculas de gás.</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16</a:t>
            </a:fld>
            <a:endParaRPr lang="pt-BR" altLang="en-US"/>
          </a:p>
        </p:txBody>
      </p:sp>
    </p:spTree>
    <p:extLst>
      <p:ext uri="{BB962C8B-B14F-4D97-AF65-F5344CB8AC3E}">
        <p14:creationId xmlns:p14="http://schemas.microsoft.com/office/powerpoint/2010/main" val="944550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As membranas </a:t>
            </a:r>
            <a:r>
              <a:rPr lang="pt-BR" altLang="en-US" dirty="0" err="1"/>
              <a:t>macroporosas</a:t>
            </a:r>
            <a:r>
              <a:rPr lang="pt-BR" altLang="en-US" dirty="0"/>
              <a:t> e </a:t>
            </a:r>
            <a:r>
              <a:rPr lang="pt-BR" altLang="en-US" dirty="0" err="1"/>
              <a:t>mesoporosas</a:t>
            </a:r>
            <a:r>
              <a:rPr lang="pt-BR" altLang="en-US" dirty="0"/>
              <a:t> são essenciais para uma ampla gama de processos de separação por membrana, como micro e ultrafiltrações, enquanto seu tamanho de poro é muito grande para separações de gases, considerando o diâmetro cinético muito menor das moléculas de gás.</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17</a:t>
            </a:fld>
            <a:endParaRPr lang="pt-BR" altLang="en-US"/>
          </a:p>
        </p:txBody>
      </p:sp>
    </p:spTree>
    <p:extLst>
      <p:ext uri="{BB962C8B-B14F-4D97-AF65-F5344CB8AC3E}">
        <p14:creationId xmlns:p14="http://schemas.microsoft.com/office/powerpoint/2010/main" val="58262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As membranas </a:t>
            </a:r>
            <a:r>
              <a:rPr lang="pt-BR" altLang="en-US" dirty="0" err="1"/>
              <a:t>macroporosas</a:t>
            </a:r>
            <a:r>
              <a:rPr lang="pt-BR" altLang="en-US" dirty="0"/>
              <a:t> e </a:t>
            </a:r>
            <a:r>
              <a:rPr lang="pt-BR" altLang="en-US" dirty="0" err="1"/>
              <a:t>mesoporosas</a:t>
            </a:r>
            <a:r>
              <a:rPr lang="pt-BR" altLang="en-US" dirty="0"/>
              <a:t> são essenciais para uma ampla gama de processos de separação por membrana, como micro e ultrafiltrações, enquanto seu tamanho de poro é muito grande para separações de gases, considerando o diâmetro cinético muito menor das moléculas de gás.</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18</a:t>
            </a:fld>
            <a:endParaRPr lang="pt-BR" altLang="en-US"/>
          </a:p>
        </p:txBody>
      </p:sp>
    </p:spTree>
    <p:extLst>
      <p:ext uri="{BB962C8B-B14F-4D97-AF65-F5344CB8AC3E}">
        <p14:creationId xmlns:p14="http://schemas.microsoft.com/office/powerpoint/2010/main" val="110734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As membranas </a:t>
            </a:r>
            <a:r>
              <a:rPr lang="pt-BR" altLang="en-US" dirty="0" err="1"/>
              <a:t>macroporosas</a:t>
            </a:r>
            <a:r>
              <a:rPr lang="pt-BR" altLang="en-US" dirty="0"/>
              <a:t> e </a:t>
            </a:r>
            <a:r>
              <a:rPr lang="pt-BR" altLang="en-US" dirty="0" err="1"/>
              <a:t>mesoporosas</a:t>
            </a:r>
            <a:r>
              <a:rPr lang="pt-BR" altLang="en-US" dirty="0"/>
              <a:t> são essenciais para uma ampla gama de processos de separação por membrana, como micro e ultrafiltrações, enquanto seu tamanho de poro é muito grande para separações de gases, considerando o diâmetro cinético muito menor das moléculas de gás.</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19</a:t>
            </a:fld>
            <a:endParaRPr lang="pt-BR" altLang="en-US"/>
          </a:p>
        </p:txBody>
      </p:sp>
    </p:spTree>
    <p:extLst>
      <p:ext uri="{BB962C8B-B14F-4D97-AF65-F5344CB8AC3E}">
        <p14:creationId xmlns:p14="http://schemas.microsoft.com/office/powerpoint/2010/main" val="1463644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As membranas </a:t>
            </a:r>
            <a:r>
              <a:rPr lang="pt-BR" altLang="en-US" dirty="0" err="1"/>
              <a:t>macroporosas</a:t>
            </a:r>
            <a:r>
              <a:rPr lang="pt-BR" altLang="en-US" dirty="0"/>
              <a:t> e </a:t>
            </a:r>
            <a:r>
              <a:rPr lang="pt-BR" altLang="en-US" dirty="0" err="1"/>
              <a:t>mesoporosas</a:t>
            </a:r>
            <a:r>
              <a:rPr lang="pt-BR" altLang="en-US" dirty="0"/>
              <a:t> são essenciais para uma ampla gama de processos de separação por membrana, como micro e ultrafiltrações, enquanto seu tamanho de poro é muito grande para separações de gases, considerando o diâmetro cinético muito menor das moléculas de gás.</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20</a:t>
            </a:fld>
            <a:endParaRPr lang="pt-BR" altLang="en-US"/>
          </a:p>
        </p:txBody>
      </p:sp>
    </p:spTree>
    <p:extLst>
      <p:ext uri="{BB962C8B-B14F-4D97-AF65-F5344CB8AC3E}">
        <p14:creationId xmlns:p14="http://schemas.microsoft.com/office/powerpoint/2010/main" val="3264061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As membranas </a:t>
            </a:r>
            <a:r>
              <a:rPr lang="pt-BR" altLang="en-US" dirty="0" err="1"/>
              <a:t>macroporosas</a:t>
            </a:r>
            <a:r>
              <a:rPr lang="pt-BR" altLang="en-US" dirty="0"/>
              <a:t> e </a:t>
            </a:r>
            <a:r>
              <a:rPr lang="pt-BR" altLang="en-US" dirty="0" err="1"/>
              <a:t>mesoporosas</a:t>
            </a:r>
            <a:r>
              <a:rPr lang="pt-BR" altLang="en-US" dirty="0"/>
              <a:t> são essenciais para uma ampla gama de processos de separação por membrana, como micro e ultrafiltrações, enquanto seu tamanho de poro é muito grande para separações de gases, considerando o diâmetro cinético muito menor das moléculas de gás.</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21</a:t>
            </a:fld>
            <a:endParaRPr lang="pt-BR" altLang="en-US"/>
          </a:p>
        </p:txBody>
      </p:sp>
    </p:spTree>
    <p:extLst>
      <p:ext uri="{BB962C8B-B14F-4D97-AF65-F5344CB8AC3E}">
        <p14:creationId xmlns:p14="http://schemas.microsoft.com/office/powerpoint/2010/main" val="136166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a:t>
            </a:fld>
            <a:endParaRPr lang="pt-B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https://slideplayer.com/slide/14028791/</a:t>
            </a:r>
          </a:p>
          <a:p>
            <a:r>
              <a:rPr lang="en-AU" altLang="en-US" dirty="0"/>
              <a:t>book </a:t>
            </a:r>
            <a:r>
              <a:rPr lang="en-AU" dirty="0">
                <a:effectLst/>
              </a:rPr>
              <a:t>Fundamental </a:t>
            </a:r>
            <a:r>
              <a:rPr lang="en-AU" dirty="0" err="1">
                <a:effectLst/>
              </a:rPr>
              <a:t>Modeling</a:t>
            </a:r>
            <a:r>
              <a:rPr lang="en-AU" dirty="0">
                <a:effectLst/>
              </a:rPr>
              <a:t> of Membrane Systems</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22</a:t>
            </a:fld>
            <a:endParaRPr lang="pt-BR" altLang="en-US"/>
          </a:p>
        </p:txBody>
      </p:sp>
    </p:spTree>
    <p:extLst>
      <p:ext uri="{BB962C8B-B14F-4D97-AF65-F5344CB8AC3E}">
        <p14:creationId xmlns:p14="http://schemas.microsoft.com/office/powerpoint/2010/main" val="3500708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dirty="0"/>
              <a:t>https://slideplayer.com/slide/14028791/</a:t>
            </a:r>
          </a:p>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23</a:t>
            </a:fld>
            <a:endParaRPr lang="pt-BR" altLang="en-US"/>
          </a:p>
        </p:txBody>
      </p:sp>
    </p:spTree>
    <p:extLst>
      <p:ext uri="{BB962C8B-B14F-4D97-AF65-F5344CB8AC3E}">
        <p14:creationId xmlns:p14="http://schemas.microsoft.com/office/powerpoint/2010/main" val="3336053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dirty="0"/>
              <a:t>book </a:t>
            </a:r>
            <a:r>
              <a:rPr lang="en-AU" dirty="0">
                <a:effectLst/>
              </a:rPr>
              <a:t>Fundamental </a:t>
            </a:r>
            <a:r>
              <a:rPr lang="en-AU" dirty="0" err="1">
                <a:effectLst/>
              </a:rPr>
              <a:t>Modeling</a:t>
            </a:r>
            <a:r>
              <a:rPr lang="en-AU" dirty="0">
                <a:effectLst/>
              </a:rPr>
              <a:t> of Membrane Systems</a:t>
            </a:r>
            <a:endParaRPr lang="en-AU" altLang="en-US" dirty="0"/>
          </a:p>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24</a:t>
            </a:fld>
            <a:endParaRPr lang="pt-BR" altLang="en-US"/>
          </a:p>
        </p:txBody>
      </p:sp>
    </p:spTree>
    <p:extLst>
      <p:ext uri="{BB962C8B-B14F-4D97-AF65-F5344CB8AC3E}">
        <p14:creationId xmlns:p14="http://schemas.microsoft.com/office/powerpoint/2010/main" val="2180225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dirty="0"/>
              <a:t>book </a:t>
            </a:r>
            <a:r>
              <a:rPr lang="en-AU" dirty="0">
                <a:effectLst/>
              </a:rPr>
              <a:t>Fundamental </a:t>
            </a:r>
            <a:r>
              <a:rPr lang="en-AU" dirty="0" err="1">
                <a:effectLst/>
              </a:rPr>
              <a:t>Modeling</a:t>
            </a:r>
            <a:r>
              <a:rPr lang="en-AU" dirty="0">
                <a:effectLst/>
              </a:rPr>
              <a:t> of Membrane Systems</a:t>
            </a:r>
            <a:endParaRPr lang="en-AU" altLang="en-US" dirty="0"/>
          </a:p>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25</a:t>
            </a:fld>
            <a:endParaRPr lang="pt-BR" altLang="en-US"/>
          </a:p>
        </p:txBody>
      </p:sp>
    </p:spTree>
    <p:extLst>
      <p:ext uri="{BB962C8B-B14F-4D97-AF65-F5344CB8AC3E}">
        <p14:creationId xmlns:p14="http://schemas.microsoft.com/office/powerpoint/2010/main" val="2595983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dirty="0"/>
              <a:t>book </a:t>
            </a:r>
            <a:r>
              <a:rPr lang="en-AU" dirty="0">
                <a:effectLst/>
              </a:rPr>
              <a:t>Fundamental </a:t>
            </a:r>
            <a:r>
              <a:rPr lang="en-AU" dirty="0" err="1">
                <a:effectLst/>
              </a:rPr>
              <a:t>Modeling</a:t>
            </a:r>
            <a:r>
              <a:rPr lang="en-AU" dirty="0">
                <a:effectLst/>
              </a:rPr>
              <a:t> of Membrane Systems</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26</a:t>
            </a:fld>
            <a:endParaRPr lang="pt-BR" altLang="en-US"/>
          </a:p>
        </p:txBody>
      </p:sp>
    </p:spTree>
    <p:extLst>
      <p:ext uri="{BB962C8B-B14F-4D97-AF65-F5344CB8AC3E}">
        <p14:creationId xmlns:p14="http://schemas.microsoft.com/office/powerpoint/2010/main" val="3064664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27</a:t>
            </a:fld>
            <a:endParaRPr lang="pt-BR" altLang="en-US"/>
          </a:p>
        </p:txBody>
      </p:sp>
    </p:spTree>
    <p:extLst>
      <p:ext uri="{BB962C8B-B14F-4D97-AF65-F5344CB8AC3E}">
        <p14:creationId xmlns:p14="http://schemas.microsoft.com/office/powerpoint/2010/main" val="2158306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28</a:t>
            </a:fld>
            <a:endParaRPr lang="pt-BR" altLang="en-US"/>
          </a:p>
        </p:txBody>
      </p:sp>
    </p:spTree>
    <p:extLst>
      <p:ext uri="{BB962C8B-B14F-4D97-AF65-F5344CB8AC3E}">
        <p14:creationId xmlns:p14="http://schemas.microsoft.com/office/powerpoint/2010/main" val="147706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29</a:t>
            </a:fld>
            <a:endParaRPr lang="pt-BR" altLang="en-US"/>
          </a:p>
        </p:txBody>
      </p:sp>
    </p:spTree>
    <p:extLst>
      <p:ext uri="{BB962C8B-B14F-4D97-AF65-F5344CB8AC3E}">
        <p14:creationId xmlns:p14="http://schemas.microsoft.com/office/powerpoint/2010/main" val="2961003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30</a:t>
            </a:fld>
            <a:endParaRPr lang="pt-BR" altLang="en-US"/>
          </a:p>
        </p:txBody>
      </p:sp>
    </p:spTree>
    <p:extLst>
      <p:ext uri="{BB962C8B-B14F-4D97-AF65-F5344CB8AC3E}">
        <p14:creationId xmlns:p14="http://schemas.microsoft.com/office/powerpoint/2010/main" val="2733710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https://slideplayer.com/slide/14028791/</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31</a:t>
            </a:fld>
            <a:endParaRPr lang="pt-BR" altLang="en-US"/>
          </a:p>
        </p:txBody>
      </p:sp>
    </p:spTree>
    <p:extLst>
      <p:ext uri="{BB962C8B-B14F-4D97-AF65-F5344CB8AC3E}">
        <p14:creationId xmlns:p14="http://schemas.microsoft.com/office/powerpoint/2010/main" val="205346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a:p>
            <a:r>
              <a:rPr lang="en-AU" altLang="en-US" dirty="0"/>
              <a:t>https://slideplayer.com/slide/4217483/</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4</a:t>
            </a:fld>
            <a:endParaRPr lang="pt-BR" altLang="en-US"/>
          </a:p>
        </p:txBody>
      </p:sp>
    </p:spTree>
    <p:extLst>
      <p:ext uri="{BB962C8B-B14F-4D97-AF65-F5344CB8AC3E}">
        <p14:creationId xmlns:p14="http://schemas.microsoft.com/office/powerpoint/2010/main" val="1355697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https://slideplayer.com/slide/14028791/</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32</a:t>
            </a:fld>
            <a:endParaRPr lang="pt-BR" altLang="en-US"/>
          </a:p>
        </p:txBody>
      </p:sp>
    </p:spTree>
    <p:extLst>
      <p:ext uri="{BB962C8B-B14F-4D97-AF65-F5344CB8AC3E}">
        <p14:creationId xmlns:p14="http://schemas.microsoft.com/office/powerpoint/2010/main" val="3919205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https://youtu.be/Ufz36fT5zfs</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33</a:t>
            </a:fld>
            <a:endParaRPr lang="pt-BR" altLang="en-US"/>
          </a:p>
        </p:txBody>
      </p:sp>
    </p:spTree>
    <p:extLst>
      <p:ext uri="{BB962C8B-B14F-4D97-AF65-F5344CB8AC3E}">
        <p14:creationId xmlns:p14="http://schemas.microsoft.com/office/powerpoint/2010/main" val="3208260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https://youtu.be/Ufz36fT5zfs</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34</a:t>
            </a:fld>
            <a:endParaRPr lang="pt-BR" altLang="en-US"/>
          </a:p>
        </p:txBody>
      </p:sp>
    </p:spTree>
    <p:extLst>
      <p:ext uri="{BB962C8B-B14F-4D97-AF65-F5344CB8AC3E}">
        <p14:creationId xmlns:p14="http://schemas.microsoft.com/office/powerpoint/2010/main" val="1191890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https://youtu.be/Ufz36fT5zfs</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35</a:t>
            </a:fld>
            <a:endParaRPr lang="pt-BR" altLang="en-US"/>
          </a:p>
        </p:txBody>
      </p:sp>
    </p:spTree>
    <p:extLst>
      <p:ext uri="{BB962C8B-B14F-4D97-AF65-F5344CB8AC3E}">
        <p14:creationId xmlns:p14="http://schemas.microsoft.com/office/powerpoint/2010/main" val="2494955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https://youtu.be/Ufz36fT5zfs</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36</a:t>
            </a:fld>
            <a:endParaRPr lang="pt-BR" altLang="en-US"/>
          </a:p>
        </p:txBody>
      </p:sp>
    </p:spTree>
    <p:extLst>
      <p:ext uri="{BB962C8B-B14F-4D97-AF65-F5344CB8AC3E}">
        <p14:creationId xmlns:p14="http://schemas.microsoft.com/office/powerpoint/2010/main" val="1498082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https://slideplayer.com/slide/14028791/</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37</a:t>
            </a:fld>
            <a:endParaRPr lang="pt-BR" altLang="en-US"/>
          </a:p>
        </p:txBody>
      </p:sp>
    </p:spTree>
    <p:extLst>
      <p:ext uri="{BB962C8B-B14F-4D97-AF65-F5344CB8AC3E}">
        <p14:creationId xmlns:p14="http://schemas.microsoft.com/office/powerpoint/2010/main" val="2233549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https://slideplayer.com/slide/14028791/</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38</a:t>
            </a:fld>
            <a:endParaRPr lang="pt-BR" altLang="en-US"/>
          </a:p>
        </p:txBody>
      </p:sp>
    </p:spTree>
    <p:extLst>
      <p:ext uri="{BB962C8B-B14F-4D97-AF65-F5344CB8AC3E}">
        <p14:creationId xmlns:p14="http://schemas.microsoft.com/office/powerpoint/2010/main" val="4131613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dirty="0"/>
              <a:t>https://slideplayer.com/slide/14028791/</a:t>
            </a:r>
          </a:p>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39</a:t>
            </a:fld>
            <a:endParaRPr lang="pt-BR" altLang="en-US"/>
          </a:p>
        </p:txBody>
      </p:sp>
    </p:spTree>
    <p:extLst>
      <p:ext uri="{BB962C8B-B14F-4D97-AF65-F5344CB8AC3E}">
        <p14:creationId xmlns:p14="http://schemas.microsoft.com/office/powerpoint/2010/main" val="3004587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40</a:t>
            </a:fld>
            <a:endParaRPr lang="pt-BR" altLang="en-US"/>
          </a:p>
        </p:txBody>
      </p:sp>
    </p:spTree>
    <p:extLst>
      <p:ext uri="{BB962C8B-B14F-4D97-AF65-F5344CB8AC3E}">
        <p14:creationId xmlns:p14="http://schemas.microsoft.com/office/powerpoint/2010/main" val="3414348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41</a:t>
            </a:fld>
            <a:endParaRPr lang="pt-BR" altLang="en-US"/>
          </a:p>
        </p:txBody>
      </p:sp>
    </p:spTree>
    <p:extLst>
      <p:ext uri="{BB962C8B-B14F-4D97-AF65-F5344CB8AC3E}">
        <p14:creationId xmlns:p14="http://schemas.microsoft.com/office/powerpoint/2010/main" val="131336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a:p>
            <a:r>
              <a:rPr lang="en-AU" altLang="en-US" dirty="0"/>
              <a:t>https://slideplayer.com/slide/4217483/</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5</a:t>
            </a:fld>
            <a:endParaRPr lang="pt-BR" altLang="en-US"/>
          </a:p>
        </p:txBody>
      </p:sp>
    </p:spTree>
    <p:extLst>
      <p:ext uri="{BB962C8B-B14F-4D97-AF65-F5344CB8AC3E}">
        <p14:creationId xmlns:p14="http://schemas.microsoft.com/office/powerpoint/2010/main" val="76582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book </a:t>
            </a:r>
            <a:r>
              <a:rPr lang="en-AU" dirty="0">
                <a:effectLst/>
              </a:rPr>
              <a:t>Industrial Membrane Separation Technology</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42</a:t>
            </a:fld>
            <a:endParaRPr lang="pt-BR" altLang="en-US"/>
          </a:p>
        </p:txBody>
      </p:sp>
    </p:spTree>
    <p:extLst>
      <p:ext uri="{BB962C8B-B14F-4D97-AF65-F5344CB8AC3E}">
        <p14:creationId xmlns:p14="http://schemas.microsoft.com/office/powerpoint/2010/main" val="928401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43</a:t>
            </a:fld>
            <a:endParaRPr lang="pt-BR" altLang="en-US"/>
          </a:p>
        </p:txBody>
      </p:sp>
    </p:spTree>
    <p:extLst>
      <p:ext uri="{BB962C8B-B14F-4D97-AF65-F5344CB8AC3E}">
        <p14:creationId xmlns:p14="http://schemas.microsoft.com/office/powerpoint/2010/main" val="1678109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44</a:t>
            </a:fld>
            <a:endParaRPr lang="pt-BR" altLang="en-US"/>
          </a:p>
        </p:txBody>
      </p:sp>
    </p:spTree>
    <p:extLst>
      <p:ext uri="{BB962C8B-B14F-4D97-AF65-F5344CB8AC3E}">
        <p14:creationId xmlns:p14="http://schemas.microsoft.com/office/powerpoint/2010/main" val="3216616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ço Reservado para Imagem de Slide 1">
            <a:extLst>
              <a:ext uri="{FF2B5EF4-FFF2-40B4-BE49-F238E27FC236}">
                <a16:creationId xmlns:a16="http://schemas.microsoft.com/office/drawing/2014/main" id="{D85DCB9A-836A-2CC7-F488-387F9305D4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Espaço Reservado para Anotações 2">
            <a:extLst>
              <a:ext uri="{FF2B5EF4-FFF2-40B4-BE49-F238E27FC236}">
                <a16:creationId xmlns:a16="http://schemas.microsoft.com/office/drawing/2014/main" id="{A970BA26-07D5-B5F6-0027-7A29BBEA53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131076" name="Espaço Reservado para Número de Slide 3">
            <a:extLst>
              <a:ext uri="{FF2B5EF4-FFF2-40B4-BE49-F238E27FC236}">
                <a16:creationId xmlns:a16="http://schemas.microsoft.com/office/drawing/2014/main" id="{65821302-1808-CCB1-B35D-34962CD166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69F6DCA-7D5A-437B-AFF3-0B920AC05501}" type="slidenum">
              <a:rPr lang="pt-BR" altLang="pt-BR" smtClean="0"/>
              <a:pPr/>
              <a:t>45</a:t>
            </a:fld>
            <a:endParaRPr lang="pt-BR" alt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book </a:t>
            </a:r>
            <a:r>
              <a:rPr lang="en-AU" dirty="0">
                <a:effectLst/>
              </a:rPr>
              <a:t>Membrane Separation: Processes, Theories, Problems, and Solutions </a:t>
            </a:r>
            <a:endParaRPr lang="en-AU" altLang="en-US" dirty="0"/>
          </a:p>
          <a:p>
            <a:r>
              <a:rPr lang="en-AU" altLang="en-US" dirty="0"/>
              <a:t>https://www.slideserve.com/neron/ch-9-rgas-separation-by-membranes</a:t>
            </a:r>
          </a:p>
          <a:p>
            <a:r>
              <a:rPr lang="en-AU" altLang="en-US" dirty="0"/>
              <a:t>https://smithlab.mit.edu/research - </a:t>
            </a:r>
            <a:r>
              <a:rPr lang="pt-BR" b="0" i="0" dirty="0">
                <a:solidFill>
                  <a:srgbClr val="D1D5DB"/>
                </a:solidFill>
                <a:effectLst/>
                <a:latin typeface="Söhne"/>
              </a:rPr>
              <a:t>A Lei de </a:t>
            </a:r>
            <a:r>
              <a:rPr lang="pt-BR" b="0" i="0" dirty="0" err="1">
                <a:solidFill>
                  <a:srgbClr val="D1D5DB"/>
                </a:solidFill>
                <a:effectLst/>
                <a:latin typeface="Söhne"/>
              </a:rPr>
              <a:t>Fick</a:t>
            </a:r>
            <a:r>
              <a:rPr lang="pt-BR" b="0" i="0" dirty="0">
                <a:solidFill>
                  <a:srgbClr val="D1D5DB"/>
                </a:solidFill>
                <a:effectLst/>
                <a:latin typeface="Söhne"/>
              </a:rPr>
              <a:t> estabelece que a taxa de difusão de uma substância através de um meio é diretamente proporcional ao gradiente de concentração da substância. Em outras palavras, quanto maior a diferença de concentração entre dois pontos de um meio, mais rápida será a difusão da substância do ponto de maior concentração para o ponto de menor concentração.</a:t>
            </a:r>
            <a:endParaRPr lang="en-AU" altLang="en-US" dirty="0"/>
          </a:p>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7</a:t>
            </a:fld>
            <a:endParaRPr lang="pt-BR" altLang="en-US"/>
          </a:p>
        </p:txBody>
      </p:sp>
    </p:spTree>
    <p:extLst>
      <p:ext uri="{BB962C8B-B14F-4D97-AF65-F5344CB8AC3E}">
        <p14:creationId xmlns:p14="http://schemas.microsoft.com/office/powerpoint/2010/main" val="6249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8</a:t>
            </a:fld>
            <a:endParaRPr lang="pt-BR" altLang="en-US"/>
          </a:p>
        </p:txBody>
      </p:sp>
    </p:spTree>
    <p:extLst>
      <p:ext uri="{BB962C8B-B14F-4D97-AF65-F5344CB8AC3E}">
        <p14:creationId xmlns:p14="http://schemas.microsoft.com/office/powerpoint/2010/main" val="206119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9</a:t>
            </a:fld>
            <a:endParaRPr lang="pt-BR" altLang="en-US"/>
          </a:p>
        </p:txBody>
      </p:sp>
    </p:spTree>
    <p:extLst>
      <p:ext uri="{BB962C8B-B14F-4D97-AF65-F5344CB8AC3E}">
        <p14:creationId xmlns:p14="http://schemas.microsoft.com/office/powerpoint/2010/main" val="1057029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https://slideplayer.com/slide/10253674/</a:t>
            </a:r>
          </a:p>
          <a:p>
            <a:r>
              <a:rPr lang="en-AU" altLang="en-US" dirty="0"/>
              <a:t>Ver book </a:t>
            </a:r>
            <a:r>
              <a:rPr lang="en-AU" dirty="0">
                <a:effectLst/>
              </a:rPr>
              <a:t>Membrane Separation: Processes, Theories, Problems, and Solutions </a:t>
            </a:r>
            <a:r>
              <a:rPr lang="en-AU" dirty="0" err="1">
                <a:effectLst/>
              </a:rPr>
              <a:t>página</a:t>
            </a:r>
            <a:r>
              <a:rPr lang="en-AU" dirty="0">
                <a:effectLst/>
              </a:rPr>
              <a:t> 96, </a:t>
            </a:r>
            <a:r>
              <a:rPr lang="en-AU" dirty="0" err="1">
                <a:effectLst/>
              </a:rPr>
              <a:t>capítulo</a:t>
            </a:r>
            <a:r>
              <a:rPr lang="en-AU" dirty="0">
                <a:effectLst/>
              </a:rPr>
              <a:t> 6.2.1.</a:t>
            </a:r>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10</a:t>
            </a:fld>
            <a:endParaRPr lang="pt-BR" altLang="en-US"/>
          </a:p>
        </p:txBody>
      </p:sp>
    </p:spTree>
    <p:extLst>
      <p:ext uri="{BB962C8B-B14F-4D97-AF65-F5344CB8AC3E}">
        <p14:creationId xmlns:p14="http://schemas.microsoft.com/office/powerpoint/2010/main" val="3046688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11</a:t>
            </a:fld>
            <a:endParaRPr lang="pt-BR" altLang="en-US"/>
          </a:p>
        </p:txBody>
      </p:sp>
    </p:spTree>
    <p:extLst>
      <p:ext uri="{BB962C8B-B14F-4D97-AF65-F5344CB8AC3E}">
        <p14:creationId xmlns:p14="http://schemas.microsoft.com/office/powerpoint/2010/main" val="3930884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Slide 01">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2822495"/>
            <a:ext cx="12192000" cy="4035507"/>
          </a:xfrm>
          <a:custGeom>
            <a:avLst/>
            <a:gdLst>
              <a:gd name="connsiteX0" fmla="*/ 0 w 12192000"/>
              <a:gd name="connsiteY0" fmla="*/ 0 h 4035507"/>
              <a:gd name="connsiteX1" fmla="*/ 12192000 w 12192000"/>
              <a:gd name="connsiteY1" fmla="*/ 0 h 4035507"/>
              <a:gd name="connsiteX2" fmla="*/ 12192000 w 12192000"/>
              <a:gd name="connsiteY2" fmla="*/ 4035507 h 4035507"/>
              <a:gd name="connsiteX3" fmla="*/ 0 w 12192000"/>
              <a:gd name="connsiteY3" fmla="*/ 4035507 h 4035507"/>
            </a:gdLst>
            <a:ahLst/>
            <a:cxnLst>
              <a:cxn ang="0">
                <a:pos x="connsiteX0" y="connsiteY0"/>
              </a:cxn>
              <a:cxn ang="0">
                <a:pos x="connsiteX1" y="connsiteY1"/>
              </a:cxn>
              <a:cxn ang="0">
                <a:pos x="connsiteX2" y="connsiteY2"/>
              </a:cxn>
              <a:cxn ang="0">
                <a:pos x="connsiteX3" y="connsiteY3"/>
              </a:cxn>
            </a:cxnLst>
            <a:rect l="l" t="t" r="r" b="b"/>
            <a:pathLst>
              <a:path w="12192000" h="4035507">
                <a:moveTo>
                  <a:pt x="0" y="0"/>
                </a:moveTo>
                <a:lnTo>
                  <a:pt x="12192000" y="0"/>
                </a:lnTo>
                <a:lnTo>
                  <a:pt x="12192000" y="4035507"/>
                </a:lnTo>
                <a:lnTo>
                  <a:pt x="0" y="4035507"/>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53033108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Slide 10">
    <p:spTree>
      <p:nvGrpSpPr>
        <p:cNvPr id="1" name=""/>
        <p:cNvGrpSpPr/>
        <p:nvPr/>
      </p:nvGrpSpPr>
      <p:grpSpPr>
        <a:xfrm>
          <a:off x="0" y="0"/>
          <a:ext cx="0" cy="0"/>
          <a:chOff x="0" y="0"/>
          <a:chExt cx="0" cy="0"/>
        </a:xfrm>
      </p:grpSpPr>
      <p:sp>
        <p:nvSpPr>
          <p:cNvPr id="5" name="Picture Placeholder 9"/>
          <p:cNvSpPr>
            <a:spLocks noGrp="1"/>
          </p:cNvSpPr>
          <p:nvPr>
            <p:ph type="pic" sz="quarter" idx="13"/>
          </p:nvPr>
        </p:nvSpPr>
        <p:spPr>
          <a:xfrm>
            <a:off x="0" y="1298807"/>
            <a:ext cx="4359349" cy="5559195"/>
          </a:xfrm>
          <a:custGeom>
            <a:avLst/>
            <a:gdLst>
              <a:gd name="connsiteX0" fmla="*/ 0 w 4933071"/>
              <a:gd name="connsiteY0" fmla="*/ 0 h 6858000"/>
              <a:gd name="connsiteX1" fmla="*/ 4933071 w 4933071"/>
              <a:gd name="connsiteY1" fmla="*/ 0 h 6858000"/>
              <a:gd name="connsiteX2" fmla="*/ 4933071 w 4933071"/>
              <a:gd name="connsiteY2" fmla="*/ 6858000 h 6858000"/>
              <a:gd name="connsiteX3" fmla="*/ 0 w 49330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33071" h="6858000">
                <a:moveTo>
                  <a:pt x="0" y="0"/>
                </a:moveTo>
                <a:lnTo>
                  <a:pt x="4933071" y="0"/>
                </a:lnTo>
                <a:lnTo>
                  <a:pt x="4933071"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05712330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Slide 11">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2211089" y="1"/>
            <a:ext cx="3326971"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5" name="Picture Placeholder 14"/>
          <p:cNvSpPr>
            <a:spLocks noGrp="1"/>
          </p:cNvSpPr>
          <p:nvPr>
            <p:ph type="pic" sz="quarter" idx="14"/>
          </p:nvPr>
        </p:nvSpPr>
        <p:spPr>
          <a:xfrm>
            <a:off x="8865029" y="0"/>
            <a:ext cx="3326971"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3" name="Picture Placeholder 12"/>
          <p:cNvSpPr>
            <a:spLocks noGrp="1"/>
          </p:cNvSpPr>
          <p:nvPr>
            <p:ph type="pic" sz="quarter" idx="13"/>
          </p:nvPr>
        </p:nvSpPr>
        <p:spPr>
          <a:xfrm>
            <a:off x="5538060" y="3429001"/>
            <a:ext cx="3326971"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7235929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Slide 12">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1" y="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3" name="Picture Placeholder 12"/>
          <p:cNvSpPr>
            <a:spLocks noGrp="1"/>
          </p:cNvSpPr>
          <p:nvPr>
            <p:ph type="pic" sz="quarter" idx="13"/>
          </p:nvPr>
        </p:nvSpPr>
        <p:spPr>
          <a:xfrm>
            <a:off x="8162441" y="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4" name="Picture Placeholder 13"/>
          <p:cNvSpPr>
            <a:spLocks noGrp="1"/>
          </p:cNvSpPr>
          <p:nvPr>
            <p:ph type="pic" sz="quarter" idx="14"/>
          </p:nvPr>
        </p:nvSpPr>
        <p:spPr>
          <a:xfrm>
            <a:off x="4029557" y="3429000"/>
            <a:ext cx="4132880"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402936054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Slide 13">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342900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7" name="Picture Placeholder 6"/>
          <p:cNvSpPr>
            <a:spLocks noGrp="1"/>
          </p:cNvSpPr>
          <p:nvPr>
            <p:ph type="pic" sz="quarter" idx="13"/>
          </p:nvPr>
        </p:nvSpPr>
        <p:spPr>
          <a:xfrm>
            <a:off x="8162441" y="342900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8" name="Picture Placeholder 7"/>
          <p:cNvSpPr>
            <a:spLocks noGrp="1"/>
          </p:cNvSpPr>
          <p:nvPr>
            <p:ph type="pic" sz="quarter" idx="14"/>
          </p:nvPr>
        </p:nvSpPr>
        <p:spPr>
          <a:xfrm>
            <a:off x="4029557" y="0"/>
            <a:ext cx="4132880"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65317187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Slide 14">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342900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7" name="Picture Placeholder 6"/>
          <p:cNvSpPr>
            <a:spLocks noGrp="1"/>
          </p:cNvSpPr>
          <p:nvPr>
            <p:ph type="pic" sz="quarter" idx="13"/>
          </p:nvPr>
        </p:nvSpPr>
        <p:spPr>
          <a:xfrm>
            <a:off x="8162441" y="342900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8" name="Picture Placeholder 7"/>
          <p:cNvSpPr>
            <a:spLocks noGrp="1"/>
          </p:cNvSpPr>
          <p:nvPr>
            <p:ph type="pic" sz="quarter" idx="14"/>
          </p:nvPr>
        </p:nvSpPr>
        <p:spPr>
          <a:xfrm>
            <a:off x="4029557" y="3429000"/>
            <a:ext cx="4132880"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61224174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ster Slide 15">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2" y="3429000"/>
            <a:ext cx="4029559" cy="3429000"/>
          </a:xfrm>
          <a:custGeom>
            <a:avLst/>
            <a:gdLst>
              <a:gd name="connsiteX0" fmla="*/ 0 w 4029559"/>
              <a:gd name="connsiteY0" fmla="*/ 0 h 3429000"/>
              <a:gd name="connsiteX1" fmla="*/ 4029559 w 4029559"/>
              <a:gd name="connsiteY1" fmla="*/ 0 h 3429000"/>
              <a:gd name="connsiteX2" fmla="*/ 4029559 w 4029559"/>
              <a:gd name="connsiteY2" fmla="*/ 3429000 h 3429000"/>
              <a:gd name="connsiteX3" fmla="*/ 0 w 402955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29559" h="3429000">
                <a:moveTo>
                  <a:pt x="0" y="0"/>
                </a:moveTo>
                <a:lnTo>
                  <a:pt x="4029559" y="0"/>
                </a:lnTo>
                <a:lnTo>
                  <a:pt x="4029559"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0" name="Picture Placeholder 9"/>
          <p:cNvSpPr>
            <a:spLocks noGrp="1"/>
          </p:cNvSpPr>
          <p:nvPr>
            <p:ph type="pic" sz="quarter" idx="12"/>
          </p:nvPr>
        </p:nvSpPr>
        <p:spPr>
          <a:xfrm>
            <a:off x="1" y="0"/>
            <a:ext cx="4029075" cy="3429000"/>
          </a:xfrm>
          <a:custGeom>
            <a:avLst/>
            <a:gdLst>
              <a:gd name="connsiteX0" fmla="*/ 0 w 4029075"/>
              <a:gd name="connsiteY0" fmla="*/ 0 h 3429000"/>
              <a:gd name="connsiteX1" fmla="*/ 4029075 w 4029075"/>
              <a:gd name="connsiteY1" fmla="*/ 0 h 3429000"/>
              <a:gd name="connsiteX2" fmla="*/ 4029075 w 4029075"/>
              <a:gd name="connsiteY2" fmla="*/ 3429000 h 3429000"/>
              <a:gd name="connsiteX3" fmla="*/ 0 w 402907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29075" h="3429000">
                <a:moveTo>
                  <a:pt x="0" y="0"/>
                </a:moveTo>
                <a:lnTo>
                  <a:pt x="4029075" y="0"/>
                </a:lnTo>
                <a:lnTo>
                  <a:pt x="4029075"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4" name="Picture Placeholder 13"/>
          <p:cNvSpPr>
            <a:spLocks noGrp="1"/>
          </p:cNvSpPr>
          <p:nvPr>
            <p:ph type="pic" sz="quarter" idx="14"/>
          </p:nvPr>
        </p:nvSpPr>
        <p:spPr>
          <a:xfrm>
            <a:off x="4029078" y="3429000"/>
            <a:ext cx="4029559" cy="3429000"/>
          </a:xfrm>
          <a:custGeom>
            <a:avLst/>
            <a:gdLst>
              <a:gd name="connsiteX0" fmla="*/ 0 w 4029559"/>
              <a:gd name="connsiteY0" fmla="*/ 0 h 3429000"/>
              <a:gd name="connsiteX1" fmla="*/ 4029559 w 4029559"/>
              <a:gd name="connsiteY1" fmla="*/ 0 h 3429000"/>
              <a:gd name="connsiteX2" fmla="*/ 4029559 w 4029559"/>
              <a:gd name="connsiteY2" fmla="*/ 3429000 h 3429000"/>
              <a:gd name="connsiteX3" fmla="*/ 0 w 402955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29559" h="3429000">
                <a:moveTo>
                  <a:pt x="0" y="0"/>
                </a:moveTo>
                <a:lnTo>
                  <a:pt x="4029559" y="0"/>
                </a:lnTo>
                <a:lnTo>
                  <a:pt x="4029559"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2817736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Slide 16">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054102" y="542147"/>
            <a:ext cx="4029559" cy="4614203"/>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50367674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 Slide 17">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118605" y="2"/>
            <a:ext cx="4029555" cy="4895557"/>
          </a:xfrm>
          <a:custGeom>
            <a:avLst/>
            <a:gdLst>
              <a:gd name="connsiteX0" fmla="*/ 0 w 4029555"/>
              <a:gd name="connsiteY0" fmla="*/ 0 h 4895557"/>
              <a:gd name="connsiteX1" fmla="*/ 4029555 w 4029555"/>
              <a:gd name="connsiteY1" fmla="*/ 0 h 4895557"/>
              <a:gd name="connsiteX2" fmla="*/ 4029555 w 4029555"/>
              <a:gd name="connsiteY2" fmla="*/ 4895557 h 4895557"/>
              <a:gd name="connsiteX3" fmla="*/ 0 w 4029555"/>
              <a:gd name="connsiteY3" fmla="*/ 4895557 h 4895557"/>
            </a:gdLst>
            <a:ahLst/>
            <a:cxnLst>
              <a:cxn ang="0">
                <a:pos x="connsiteX0" y="connsiteY0"/>
              </a:cxn>
              <a:cxn ang="0">
                <a:pos x="connsiteX1" y="connsiteY1"/>
              </a:cxn>
              <a:cxn ang="0">
                <a:pos x="connsiteX2" y="connsiteY2"/>
              </a:cxn>
              <a:cxn ang="0">
                <a:pos x="connsiteX3" y="connsiteY3"/>
              </a:cxn>
            </a:cxnLst>
            <a:rect l="l" t="t" r="r" b="b"/>
            <a:pathLst>
              <a:path w="4029555" h="4895557">
                <a:moveTo>
                  <a:pt x="0" y="0"/>
                </a:moveTo>
                <a:lnTo>
                  <a:pt x="4029555" y="0"/>
                </a:lnTo>
                <a:lnTo>
                  <a:pt x="4029555" y="4895557"/>
                </a:lnTo>
                <a:lnTo>
                  <a:pt x="0" y="4895557"/>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87416154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Slide 18">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820503" y="1733269"/>
            <a:ext cx="4029559" cy="4614203"/>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67278620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 Slide 19">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6286483" y="2228649"/>
            <a:ext cx="5026429" cy="2954164"/>
          </a:xfrm>
          <a:custGeom>
            <a:avLst/>
            <a:gdLst>
              <a:gd name="connsiteX0" fmla="*/ 0 w 5026429"/>
              <a:gd name="connsiteY0" fmla="*/ 0 h 2954164"/>
              <a:gd name="connsiteX1" fmla="*/ 5026429 w 5026429"/>
              <a:gd name="connsiteY1" fmla="*/ 0 h 2954164"/>
              <a:gd name="connsiteX2" fmla="*/ 5026429 w 5026429"/>
              <a:gd name="connsiteY2" fmla="*/ 2954164 h 2954164"/>
              <a:gd name="connsiteX3" fmla="*/ 0 w 5026429"/>
              <a:gd name="connsiteY3" fmla="*/ 2954164 h 2954164"/>
            </a:gdLst>
            <a:ahLst/>
            <a:cxnLst>
              <a:cxn ang="0">
                <a:pos x="connsiteX0" y="connsiteY0"/>
              </a:cxn>
              <a:cxn ang="0">
                <a:pos x="connsiteX1" y="connsiteY1"/>
              </a:cxn>
              <a:cxn ang="0">
                <a:pos x="connsiteX2" y="connsiteY2"/>
              </a:cxn>
              <a:cxn ang="0">
                <a:pos x="connsiteX3" y="connsiteY3"/>
              </a:cxn>
            </a:cxnLst>
            <a:rect l="l" t="t" r="r" b="b"/>
            <a:pathLst>
              <a:path w="5026429" h="2954164">
                <a:moveTo>
                  <a:pt x="0" y="0"/>
                </a:moveTo>
                <a:lnTo>
                  <a:pt x="5026429" y="0"/>
                </a:lnTo>
                <a:lnTo>
                  <a:pt x="5026429" y="2954164"/>
                </a:lnTo>
                <a:lnTo>
                  <a:pt x="0" y="295416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5" name="Picture Placeholder 14"/>
          <p:cNvSpPr>
            <a:spLocks noGrp="1"/>
          </p:cNvSpPr>
          <p:nvPr>
            <p:ph type="pic" sz="quarter" idx="13"/>
          </p:nvPr>
        </p:nvSpPr>
        <p:spPr>
          <a:xfrm>
            <a:off x="5796883" y="3544441"/>
            <a:ext cx="1421847" cy="2529846"/>
          </a:xfrm>
          <a:custGeom>
            <a:avLst/>
            <a:gdLst>
              <a:gd name="connsiteX0" fmla="*/ 0 w 1421846"/>
              <a:gd name="connsiteY0" fmla="*/ 0 h 2529846"/>
              <a:gd name="connsiteX1" fmla="*/ 1421846 w 1421846"/>
              <a:gd name="connsiteY1" fmla="*/ 0 h 2529846"/>
              <a:gd name="connsiteX2" fmla="*/ 1421846 w 1421846"/>
              <a:gd name="connsiteY2" fmla="*/ 2529846 h 2529846"/>
              <a:gd name="connsiteX3" fmla="*/ 0 w 1421846"/>
              <a:gd name="connsiteY3" fmla="*/ 2529846 h 2529846"/>
            </a:gdLst>
            <a:ahLst/>
            <a:cxnLst>
              <a:cxn ang="0">
                <a:pos x="connsiteX0" y="connsiteY0"/>
              </a:cxn>
              <a:cxn ang="0">
                <a:pos x="connsiteX1" y="connsiteY1"/>
              </a:cxn>
              <a:cxn ang="0">
                <a:pos x="connsiteX2" y="connsiteY2"/>
              </a:cxn>
              <a:cxn ang="0">
                <a:pos x="connsiteX3" y="connsiteY3"/>
              </a:cxn>
            </a:cxnLst>
            <a:rect l="l" t="t" r="r" b="b"/>
            <a:pathLst>
              <a:path w="1421846" h="2529846">
                <a:moveTo>
                  <a:pt x="0" y="0"/>
                </a:moveTo>
                <a:lnTo>
                  <a:pt x="1421846" y="0"/>
                </a:lnTo>
                <a:lnTo>
                  <a:pt x="1421846" y="2529846"/>
                </a:lnTo>
                <a:lnTo>
                  <a:pt x="0" y="2529846"/>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60517049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Slide 02">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 y="1"/>
            <a:ext cx="5359791" cy="6858000"/>
          </a:xfrm>
          <a:custGeom>
            <a:avLst/>
            <a:gdLst>
              <a:gd name="connsiteX0" fmla="*/ 0 w 5359791"/>
              <a:gd name="connsiteY0" fmla="*/ 0 h 6858000"/>
              <a:gd name="connsiteX1" fmla="*/ 5359791 w 5359791"/>
              <a:gd name="connsiteY1" fmla="*/ 0 h 6858000"/>
              <a:gd name="connsiteX2" fmla="*/ 5359791 w 5359791"/>
              <a:gd name="connsiteY2" fmla="*/ 6858000 h 6858000"/>
              <a:gd name="connsiteX3" fmla="*/ 0 w 53597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59791" h="6858000">
                <a:moveTo>
                  <a:pt x="0" y="0"/>
                </a:moveTo>
                <a:lnTo>
                  <a:pt x="5359791" y="0"/>
                </a:lnTo>
                <a:lnTo>
                  <a:pt x="5359791"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83932297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 Slide 20">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80409" y="1996175"/>
            <a:ext cx="5026429" cy="2954164"/>
          </a:xfrm>
          <a:custGeom>
            <a:avLst/>
            <a:gdLst>
              <a:gd name="connsiteX0" fmla="*/ 0 w 5026429"/>
              <a:gd name="connsiteY0" fmla="*/ 0 h 2954164"/>
              <a:gd name="connsiteX1" fmla="*/ 5026429 w 5026429"/>
              <a:gd name="connsiteY1" fmla="*/ 0 h 2954164"/>
              <a:gd name="connsiteX2" fmla="*/ 5026429 w 5026429"/>
              <a:gd name="connsiteY2" fmla="*/ 2954164 h 2954164"/>
              <a:gd name="connsiteX3" fmla="*/ 0 w 5026429"/>
              <a:gd name="connsiteY3" fmla="*/ 2954164 h 2954164"/>
            </a:gdLst>
            <a:ahLst/>
            <a:cxnLst>
              <a:cxn ang="0">
                <a:pos x="connsiteX0" y="connsiteY0"/>
              </a:cxn>
              <a:cxn ang="0">
                <a:pos x="connsiteX1" y="connsiteY1"/>
              </a:cxn>
              <a:cxn ang="0">
                <a:pos x="connsiteX2" y="connsiteY2"/>
              </a:cxn>
              <a:cxn ang="0">
                <a:pos x="connsiteX3" y="connsiteY3"/>
              </a:cxn>
            </a:cxnLst>
            <a:rect l="l" t="t" r="r" b="b"/>
            <a:pathLst>
              <a:path w="5026429" h="2954164">
                <a:moveTo>
                  <a:pt x="0" y="0"/>
                </a:moveTo>
                <a:lnTo>
                  <a:pt x="5026429" y="0"/>
                </a:lnTo>
                <a:lnTo>
                  <a:pt x="5026429" y="2954164"/>
                </a:lnTo>
                <a:lnTo>
                  <a:pt x="0" y="295416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83152629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Slide 21">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4836704" y="1104787"/>
            <a:ext cx="2578595" cy="4565279"/>
          </a:xfrm>
          <a:custGeom>
            <a:avLst/>
            <a:gdLst>
              <a:gd name="connsiteX0" fmla="*/ 0 w 2578595"/>
              <a:gd name="connsiteY0" fmla="*/ 0 h 4565279"/>
              <a:gd name="connsiteX1" fmla="*/ 2578595 w 2578595"/>
              <a:gd name="connsiteY1" fmla="*/ 0 h 4565279"/>
              <a:gd name="connsiteX2" fmla="*/ 2578595 w 2578595"/>
              <a:gd name="connsiteY2" fmla="*/ 4565279 h 4565279"/>
              <a:gd name="connsiteX3" fmla="*/ 0 w 2578595"/>
              <a:gd name="connsiteY3" fmla="*/ 4565279 h 4565279"/>
            </a:gdLst>
            <a:ahLst/>
            <a:cxnLst>
              <a:cxn ang="0">
                <a:pos x="connsiteX0" y="connsiteY0"/>
              </a:cxn>
              <a:cxn ang="0">
                <a:pos x="connsiteX1" y="connsiteY1"/>
              </a:cxn>
              <a:cxn ang="0">
                <a:pos x="connsiteX2" y="connsiteY2"/>
              </a:cxn>
              <a:cxn ang="0">
                <a:pos x="connsiteX3" y="connsiteY3"/>
              </a:cxn>
            </a:cxnLst>
            <a:rect l="l" t="t" r="r" b="b"/>
            <a:pathLst>
              <a:path w="2578595" h="4565279">
                <a:moveTo>
                  <a:pt x="0" y="0"/>
                </a:moveTo>
                <a:lnTo>
                  <a:pt x="2578595" y="0"/>
                </a:lnTo>
                <a:lnTo>
                  <a:pt x="2578595" y="4565279"/>
                </a:lnTo>
                <a:lnTo>
                  <a:pt x="0" y="4565279"/>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79328928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ster Slide 22">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3025389" y="2830039"/>
            <a:ext cx="1591263" cy="2831283"/>
          </a:xfrm>
          <a:custGeom>
            <a:avLst/>
            <a:gdLst>
              <a:gd name="connsiteX0" fmla="*/ 0 w 1591262"/>
              <a:gd name="connsiteY0" fmla="*/ 0 h 2831283"/>
              <a:gd name="connsiteX1" fmla="*/ 1591262 w 1591262"/>
              <a:gd name="connsiteY1" fmla="*/ 0 h 2831283"/>
              <a:gd name="connsiteX2" fmla="*/ 1591262 w 1591262"/>
              <a:gd name="connsiteY2" fmla="*/ 2831283 h 2831283"/>
              <a:gd name="connsiteX3" fmla="*/ 0 w 1591262"/>
              <a:gd name="connsiteY3" fmla="*/ 2831283 h 2831283"/>
            </a:gdLst>
            <a:ahLst/>
            <a:cxnLst>
              <a:cxn ang="0">
                <a:pos x="connsiteX0" y="connsiteY0"/>
              </a:cxn>
              <a:cxn ang="0">
                <a:pos x="connsiteX1" y="connsiteY1"/>
              </a:cxn>
              <a:cxn ang="0">
                <a:pos x="connsiteX2" y="connsiteY2"/>
              </a:cxn>
              <a:cxn ang="0">
                <a:pos x="connsiteX3" y="connsiteY3"/>
              </a:cxn>
            </a:cxnLst>
            <a:rect l="l" t="t" r="r" b="b"/>
            <a:pathLst>
              <a:path w="1591262" h="2831283">
                <a:moveTo>
                  <a:pt x="0" y="0"/>
                </a:moveTo>
                <a:lnTo>
                  <a:pt x="1591262" y="0"/>
                </a:lnTo>
                <a:lnTo>
                  <a:pt x="1591262" y="2831283"/>
                </a:lnTo>
                <a:lnTo>
                  <a:pt x="0" y="283128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5" name="Picture Placeholder 14"/>
          <p:cNvSpPr>
            <a:spLocks noGrp="1"/>
          </p:cNvSpPr>
          <p:nvPr>
            <p:ph type="pic" sz="quarter" idx="13"/>
          </p:nvPr>
        </p:nvSpPr>
        <p:spPr>
          <a:xfrm>
            <a:off x="985431" y="2050449"/>
            <a:ext cx="2146012" cy="3818332"/>
          </a:xfrm>
          <a:custGeom>
            <a:avLst/>
            <a:gdLst>
              <a:gd name="connsiteX0" fmla="*/ 0 w 2146012"/>
              <a:gd name="connsiteY0" fmla="*/ 0 h 3818332"/>
              <a:gd name="connsiteX1" fmla="*/ 2146012 w 2146012"/>
              <a:gd name="connsiteY1" fmla="*/ 0 h 3818332"/>
              <a:gd name="connsiteX2" fmla="*/ 2146012 w 2146012"/>
              <a:gd name="connsiteY2" fmla="*/ 3818332 h 3818332"/>
              <a:gd name="connsiteX3" fmla="*/ 0 w 2146012"/>
              <a:gd name="connsiteY3" fmla="*/ 3818332 h 3818332"/>
            </a:gdLst>
            <a:ahLst/>
            <a:cxnLst>
              <a:cxn ang="0">
                <a:pos x="connsiteX0" y="connsiteY0"/>
              </a:cxn>
              <a:cxn ang="0">
                <a:pos x="connsiteX1" y="connsiteY1"/>
              </a:cxn>
              <a:cxn ang="0">
                <a:pos x="connsiteX2" y="connsiteY2"/>
              </a:cxn>
              <a:cxn ang="0">
                <a:pos x="connsiteX3" y="connsiteY3"/>
              </a:cxn>
            </a:cxnLst>
            <a:rect l="l" t="t" r="r" b="b"/>
            <a:pathLst>
              <a:path w="2146012" h="3818332">
                <a:moveTo>
                  <a:pt x="0" y="0"/>
                </a:moveTo>
                <a:lnTo>
                  <a:pt x="2146012" y="0"/>
                </a:lnTo>
                <a:lnTo>
                  <a:pt x="2146012" y="3818332"/>
                </a:lnTo>
                <a:lnTo>
                  <a:pt x="0" y="3818332"/>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41041275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Slide 23">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2" y="0"/>
            <a:ext cx="7160455" cy="6858000"/>
          </a:xfrm>
          <a:custGeom>
            <a:avLst/>
            <a:gdLst>
              <a:gd name="connsiteX0" fmla="*/ 0 w 7160455"/>
              <a:gd name="connsiteY0" fmla="*/ 0 h 6858000"/>
              <a:gd name="connsiteX1" fmla="*/ 7160455 w 7160455"/>
              <a:gd name="connsiteY1" fmla="*/ 0 h 6858000"/>
              <a:gd name="connsiteX2" fmla="*/ 7160455 w 7160455"/>
              <a:gd name="connsiteY2" fmla="*/ 6858000 h 6858000"/>
              <a:gd name="connsiteX3" fmla="*/ 0 w 71604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60455" h="6858000">
                <a:moveTo>
                  <a:pt x="0" y="0"/>
                </a:moveTo>
                <a:lnTo>
                  <a:pt x="7160455" y="0"/>
                </a:lnTo>
                <a:lnTo>
                  <a:pt x="7160455"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414786967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 Slide 24">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148381" y="0"/>
            <a:ext cx="8043620" cy="6858000"/>
          </a:xfrm>
          <a:custGeom>
            <a:avLst/>
            <a:gdLst>
              <a:gd name="connsiteX0" fmla="*/ 0 w 8043620"/>
              <a:gd name="connsiteY0" fmla="*/ 0 h 6858000"/>
              <a:gd name="connsiteX1" fmla="*/ 8043620 w 8043620"/>
              <a:gd name="connsiteY1" fmla="*/ 0 h 6858000"/>
              <a:gd name="connsiteX2" fmla="*/ 8043620 w 8043620"/>
              <a:gd name="connsiteY2" fmla="*/ 6858000 h 6858000"/>
              <a:gd name="connsiteX3" fmla="*/ 0 w 80436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3620" h="6858000">
                <a:moveTo>
                  <a:pt x="0" y="0"/>
                </a:moveTo>
                <a:lnTo>
                  <a:pt x="8043620" y="0"/>
                </a:lnTo>
                <a:lnTo>
                  <a:pt x="8043620"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43949655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Slide 25">
    <p:spTree>
      <p:nvGrpSpPr>
        <p:cNvPr id="1" name=""/>
        <p:cNvGrpSpPr/>
        <p:nvPr/>
      </p:nvGrpSpPr>
      <p:grpSpPr>
        <a:xfrm>
          <a:off x="0" y="0"/>
          <a:ext cx="0" cy="0"/>
          <a:chOff x="0" y="0"/>
          <a:chExt cx="0" cy="0"/>
        </a:xfrm>
      </p:grpSpPr>
      <p:sp>
        <p:nvSpPr>
          <p:cNvPr id="10" name="Picture Placeholder 8"/>
          <p:cNvSpPr>
            <a:spLocks noGrp="1"/>
          </p:cNvSpPr>
          <p:nvPr>
            <p:ph type="pic" sz="quarter" idx="11"/>
          </p:nvPr>
        </p:nvSpPr>
        <p:spPr>
          <a:xfrm>
            <a:off x="0" y="1412777"/>
            <a:ext cx="12192000" cy="5445225"/>
          </a:xfrm>
          <a:custGeom>
            <a:avLst/>
            <a:gdLst>
              <a:gd name="connsiteX0" fmla="*/ 0 w 12192000"/>
              <a:gd name="connsiteY0" fmla="*/ 0 h 4035507"/>
              <a:gd name="connsiteX1" fmla="*/ 12192000 w 12192000"/>
              <a:gd name="connsiteY1" fmla="*/ 0 h 4035507"/>
              <a:gd name="connsiteX2" fmla="*/ 12192000 w 12192000"/>
              <a:gd name="connsiteY2" fmla="*/ 4035507 h 4035507"/>
              <a:gd name="connsiteX3" fmla="*/ 0 w 12192000"/>
              <a:gd name="connsiteY3" fmla="*/ 4035507 h 4035507"/>
            </a:gdLst>
            <a:ahLst/>
            <a:cxnLst>
              <a:cxn ang="0">
                <a:pos x="connsiteX0" y="connsiteY0"/>
              </a:cxn>
              <a:cxn ang="0">
                <a:pos x="connsiteX1" y="connsiteY1"/>
              </a:cxn>
              <a:cxn ang="0">
                <a:pos x="connsiteX2" y="connsiteY2"/>
              </a:cxn>
              <a:cxn ang="0">
                <a:pos x="connsiteX3" y="connsiteY3"/>
              </a:cxn>
            </a:cxnLst>
            <a:rect l="l" t="t" r="r" b="b"/>
            <a:pathLst>
              <a:path w="12192000" h="4035507">
                <a:moveTo>
                  <a:pt x="0" y="0"/>
                </a:moveTo>
                <a:lnTo>
                  <a:pt x="12192000" y="0"/>
                </a:lnTo>
                <a:lnTo>
                  <a:pt x="12192000" y="4035507"/>
                </a:lnTo>
                <a:lnTo>
                  <a:pt x="0" y="4035507"/>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86170827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ster Slide 26">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0"/>
            <a:ext cx="4029559" cy="3429000"/>
          </a:xfrm>
          <a:custGeom>
            <a:avLst/>
            <a:gdLst>
              <a:gd name="connsiteX0" fmla="*/ 0 w 4029559"/>
              <a:gd name="connsiteY0" fmla="*/ 0 h 3429000"/>
              <a:gd name="connsiteX1" fmla="*/ 4029559 w 4029559"/>
              <a:gd name="connsiteY1" fmla="*/ 0 h 3429000"/>
              <a:gd name="connsiteX2" fmla="*/ 4029559 w 4029559"/>
              <a:gd name="connsiteY2" fmla="*/ 3429000 h 3429000"/>
              <a:gd name="connsiteX3" fmla="*/ 0 w 402955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29559" h="3429000">
                <a:moveTo>
                  <a:pt x="0" y="0"/>
                </a:moveTo>
                <a:lnTo>
                  <a:pt x="4029559" y="0"/>
                </a:lnTo>
                <a:lnTo>
                  <a:pt x="4029559"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0" name="Picture Placeholder 9"/>
          <p:cNvSpPr>
            <a:spLocks noGrp="1"/>
          </p:cNvSpPr>
          <p:nvPr>
            <p:ph type="pic" sz="quarter" idx="13"/>
          </p:nvPr>
        </p:nvSpPr>
        <p:spPr>
          <a:xfrm>
            <a:off x="4029557" y="3429000"/>
            <a:ext cx="4132880" cy="3429000"/>
          </a:xfrm>
          <a:custGeom>
            <a:avLst/>
            <a:gdLst>
              <a:gd name="connsiteX0" fmla="*/ 0 w 4132880"/>
              <a:gd name="connsiteY0" fmla="*/ 0 h 3429000"/>
              <a:gd name="connsiteX1" fmla="*/ 4132880 w 4132880"/>
              <a:gd name="connsiteY1" fmla="*/ 0 h 3429000"/>
              <a:gd name="connsiteX2" fmla="*/ 4132880 w 4132880"/>
              <a:gd name="connsiteY2" fmla="*/ 3429000 h 3429000"/>
              <a:gd name="connsiteX3" fmla="*/ 0 w 413288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132880" h="3429000">
                <a:moveTo>
                  <a:pt x="0" y="0"/>
                </a:moveTo>
                <a:lnTo>
                  <a:pt x="4132880" y="0"/>
                </a:lnTo>
                <a:lnTo>
                  <a:pt x="413288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3895284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ster Slide 27">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 y="0"/>
            <a:ext cx="3519488" cy="6858000"/>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57943774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ster Slide 28">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8162925" y="0"/>
            <a:ext cx="4029075" cy="6858000"/>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14024351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ster Slide 29">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 y="2162177"/>
            <a:ext cx="6564313" cy="4695825"/>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8480885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Slide 03">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2"/>
            <a:ext cx="12192000" cy="3629891"/>
          </a:xfrm>
          <a:custGeom>
            <a:avLst/>
            <a:gdLst>
              <a:gd name="connsiteX0" fmla="*/ 0 w 12192000"/>
              <a:gd name="connsiteY0" fmla="*/ 0 h 4035507"/>
              <a:gd name="connsiteX1" fmla="*/ 12192000 w 12192000"/>
              <a:gd name="connsiteY1" fmla="*/ 0 h 4035507"/>
              <a:gd name="connsiteX2" fmla="*/ 12192000 w 12192000"/>
              <a:gd name="connsiteY2" fmla="*/ 4035507 h 4035507"/>
              <a:gd name="connsiteX3" fmla="*/ 0 w 12192000"/>
              <a:gd name="connsiteY3" fmla="*/ 4035507 h 4035507"/>
            </a:gdLst>
            <a:ahLst/>
            <a:cxnLst>
              <a:cxn ang="0">
                <a:pos x="connsiteX0" y="connsiteY0"/>
              </a:cxn>
              <a:cxn ang="0">
                <a:pos x="connsiteX1" y="connsiteY1"/>
              </a:cxn>
              <a:cxn ang="0">
                <a:pos x="connsiteX2" y="connsiteY2"/>
              </a:cxn>
              <a:cxn ang="0">
                <a:pos x="connsiteX3" y="connsiteY3"/>
              </a:cxn>
            </a:cxnLst>
            <a:rect l="l" t="t" r="r" b="b"/>
            <a:pathLst>
              <a:path w="12192000" h="4035507">
                <a:moveTo>
                  <a:pt x="0" y="0"/>
                </a:moveTo>
                <a:lnTo>
                  <a:pt x="12192000" y="0"/>
                </a:lnTo>
                <a:lnTo>
                  <a:pt x="12192000" y="4035507"/>
                </a:lnTo>
                <a:lnTo>
                  <a:pt x="0" y="4035507"/>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63392848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ster Slide 30">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0"/>
            <a:ext cx="12192000" cy="6858000"/>
          </a:xfrm>
          <a:custGeom>
            <a:avLst/>
            <a:gdLst>
              <a:gd name="connsiteX0" fmla="*/ 0 w 8043620"/>
              <a:gd name="connsiteY0" fmla="*/ 0 h 6858000"/>
              <a:gd name="connsiteX1" fmla="*/ 8043620 w 8043620"/>
              <a:gd name="connsiteY1" fmla="*/ 0 h 6858000"/>
              <a:gd name="connsiteX2" fmla="*/ 8043620 w 8043620"/>
              <a:gd name="connsiteY2" fmla="*/ 6858000 h 6858000"/>
              <a:gd name="connsiteX3" fmla="*/ 0 w 80436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3620" h="6858000">
                <a:moveTo>
                  <a:pt x="0" y="0"/>
                </a:moveTo>
                <a:lnTo>
                  <a:pt x="8043620" y="0"/>
                </a:lnTo>
                <a:lnTo>
                  <a:pt x="8043620"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48245716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ster Slide 31">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18256" y="5023637"/>
            <a:ext cx="5504656" cy="1836177"/>
          </a:xfrm>
          <a:custGeom>
            <a:avLst/>
            <a:gdLst>
              <a:gd name="connsiteX0" fmla="*/ 0 w 5486400"/>
              <a:gd name="connsiteY0" fmla="*/ 0 h 2623124"/>
              <a:gd name="connsiteX1" fmla="*/ 5486400 w 5486400"/>
              <a:gd name="connsiteY1" fmla="*/ 0 h 2623124"/>
              <a:gd name="connsiteX2" fmla="*/ 5486400 w 5486400"/>
              <a:gd name="connsiteY2" fmla="*/ 2623124 h 2623124"/>
              <a:gd name="connsiteX3" fmla="*/ 0 w 5486400"/>
              <a:gd name="connsiteY3" fmla="*/ 2623124 h 2623124"/>
            </a:gdLst>
            <a:ahLst/>
            <a:cxnLst>
              <a:cxn ang="0">
                <a:pos x="connsiteX0" y="connsiteY0"/>
              </a:cxn>
              <a:cxn ang="0">
                <a:pos x="connsiteX1" y="connsiteY1"/>
              </a:cxn>
              <a:cxn ang="0">
                <a:pos x="connsiteX2" y="connsiteY2"/>
              </a:cxn>
              <a:cxn ang="0">
                <a:pos x="connsiteX3" y="connsiteY3"/>
              </a:cxn>
            </a:cxnLst>
            <a:rect l="l" t="t" r="r" b="b"/>
            <a:pathLst>
              <a:path w="5486400" h="2623124">
                <a:moveTo>
                  <a:pt x="0" y="0"/>
                </a:moveTo>
                <a:lnTo>
                  <a:pt x="5486400" y="0"/>
                </a:lnTo>
                <a:lnTo>
                  <a:pt x="5486400" y="2623124"/>
                </a:lnTo>
                <a:lnTo>
                  <a:pt x="0" y="262312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5" name="Picture Placeholder 4"/>
          <p:cNvSpPr>
            <a:spLocks noGrp="1"/>
          </p:cNvSpPr>
          <p:nvPr>
            <p:ph type="pic" sz="quarter" idx="13"/>
          </p:nvPr>
        </p:nvSpPr>
        <p:spPr>
          <a:xfrm>
            <a:off x="6709405" y="2"/>
            <a:ext cx="5504656" cy="1786271"/>
          </a:xfrm>
          <a:custGeom>
            <a:avLst/>
            <a:gdLst>
              <a:gd name="connsiteX0" fmla="*/ 0 w 5504656"/>
              <a:gd name="connsiteY0" fmla="*/ 0 h 1786271"/>
              <a:gd name="connsiteX1" fmla="*/ 5504656 w 5504656"/>
              <a:gd name="connsiteY1" fmla="*/ 0 h 1786271"/>
              <a:gd name="connsiteX2" fmla="*/ 5504656 w 5504656"/>
              <a:gd name="connsiteY2" fmla="*/ 1786271 h 1786271"/>
              <a:gd name="connsiteX3" fmla="*/ 0 w 5504656"/>
              <a:gd name="connsiteY3" fmla="*/ 1786271 h 1786271"/>
            </a:gdLst>
            <a:ahLst/>
            <a:cxnLst>
              <a:cxn ang="0">
                <a:pos x="connsiteX0" y="connsiteY0"/>
              </a:cxn>
              <a:cxn ang="0">
                <a:pos x="connsiteX1" y="connsiteY1"/>
              </a:cxn>
              <a:cxn ang="0">
                <a:pos x="connsiteX2" y="connsiteY2"/>
              </a:cxn>
              <a:cxn ang="0">
                <a:pos x="connsiteX3" y="connsiteY3"/>
              </a:cxn>
            </a:cxnLst>
            <a:rect l="l" t="t" r="r" b="b"/>
            <a:pathLst>
              <a:path w="5504656" h="1786271">
                <a:moveTo>
                  <a:pt x="0" y="0"/>
                </a:moveTo>
                <a:lnTo>
                  <a:pt x="5504656" y="0"/>
                </a:lnTo>
                <a:lnTo>
                  <a:pt x="5504656" y="1786271"/>
                </a:lnTo>
                <a:lnTo>
                  <a:pt x="0" y="1786271"/>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78628293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ster Slide 33">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5627689" y="2162177"/>
            <a:ext cx="6564312" cy="4695825"/>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11947770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ster Slide 34">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7463448" cy="6858000"/>
          </a:xfrm>
          <a:custGeom>
            <a:avLst/>
            <a:gdLst>
              <a:gd name="connsiteX0" fmla="*/ 0 w 7463448"/>
              <a:gd name="connsiteY0" fmla="*/ 0 h 6858000"/>
              <a:gd name="connsiteX1" fmla="*/ 7463448 w 7463448"/>
              <a:gd name="connsiteY1" fmla="*/ 0 h 6858000"/>
              <a:gd name="connsiteX2" fmla="*/ 7463448 w 7463448"/>
              <a:gd name="connsiteY2" fmla="*/ 6858000 h 6858000"/>
              <a:gd name="connsiteX3" fmla="*/ 0 w 746344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63448" h="6858000">
                <a:moveTo>
                  <a:pt x="0" y="0"/>
                </a:moveTo>
                <a:lnTo>
                  <a:pt x="7463448" y="0"/>
                </a:lnTo>
                <a:lnTo>
                  <a:pt x="7463448"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24336266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8">
            <a:extLst>
              <a:ext uri="{FF2B5EF4-FFF2-40B4-BE49-F238E27FC236}">
                <a16:creationId xmlns:a16="http://schemas.microsoft.com/office/drawing/2014/main" id="{270F75BD-3389-EB47-54CB-E675439775C5}"/>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9">
            <a:extLst>
              <a:ext uri="{FF2B5EF4-FFF2-40B4-BE49-F238E27FC236}">
                <a16:creationId xmlns:a16="http://schemas.microsoft.com/office/drawing/2014/main" id="{F9C2B4C4-029F-F07F-9F48-F120477BA826}"/>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10">
            <a:extLst>
              <a:ext uri="{FF2B5EF4-FFF2-40B4-BE49-F238E27FC236}">
                <a16:creationId xmlns:a16="http://schemas.microsoft.com/office/drawing/2014/main" id="{25285ACC-8CEB-184D-C56A-7F1528FD92B8}"/>
              </a:ext>
            </a:extLst>
          </p:cNvPr>
          <p:cNvSpPr>
            <a:spLocks noGrp="1" noChangeArrowheads="1"/>
          </p:cNvSpPr>
          <p:nvPr>
            <p:ph type="sldNum" sz="quarter" idx="12"/>
          </p:nvPr>
        </p:nvSpPr>
        <p:spPr/>
        <p:txBody>
          <a:bodyPr/>
          <a:lstStyle>
            <a:lvl1pPr>
              <a:defRPr/>
            </a:lvl1pPr>
          </a:lstStyle>
          <a:p>
            <a:pPr>
              <a:defRPr/>
            </a:pPr>
            <a:fld id="{804AE089-21E7-400A-8976-6084C874D92F}" type="slidenum">
              <a:rPr lang="pt-BR" altLang="en-US"/>
              <a:pPr>
                <a:defRPr/>
              </a:pPr>
              <a:t>‹nº›</a:t>
            </a:fld>
            <a:endParaRPr lang="pt-BR" altLang="en-US"/>
          </a:p>
        </p:txBody>
      </p:sp>
    </p:spTree>
    <p:extLst>
      <p:ext uri="{BB962C8B-B14F-4D97-AF65-F5344CB8AC3E}">
        <p14:creationId xmlns:p14="http://schemas.microsoft.com/office/powerpoint/2010/main" val="219579819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Slide 04">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4234876"/>
            <a:ext cx="5486400" cy="2623124"/>
          </a:xfrm>
          <a:custGeom>
            <a:avLst/>
            <a:gdLst>
              <a:gd name="connsiteX0" fmla="*/ 0 w 5486400"/>
              <a:gd name="connsiteY0" fmla="*/ 0 h 2623124"/>
              <a:gd name="connsiteX1" fmla="*/ 5486400 w 5486400"/>
              <a:gd name="connsiteY1" fmla="*/ 0 h 2623124"/>
              <a:gd name="connsiteX2" fmla="*/ 5486400 w 5486400"/>
              <a:gd name="connsiteY2" fmla="*/ 2623124 h 2623124"/>
              <a:gd name="connsiteX3" fmla="*/ 0 w 5486400"/>
              <a:gd name="connsiteY3" fmla="*/ 2623124 h 2623124"/>
            </a:gdLst>
            <a:ahLst/>
            <a:cxnLst>
              <a:cxn ang="0">
                <a:pos x="connsiteX0" y="connsiteY0"/>
              </a:cxn>
              <a:cxn ang="0">
                <a:pos x="connsiteX1" y="connsiteY1"/>
              </a:cxn>
              <a:cxn ang="0">
                <a:pos x="connsiteX2" y="connsiteY2"/>
              </a:cxn>
              <a:cxn ang="0">
                <a:pos x="connsiteX3" y="connsiteY3"/>
              </a:cxn>
            </a:cxnLst>
            <a:rect l="l" t="t" r="r" b="b"/>
            <a:pathLst>
              <a:path w="5486400" h="2623124">
                <a:moveTo>
                  <a:pt x="0" y="0"/>
                </a:moveTo>
                <a:lnTo>
                  <a:pt x="5486400" y="0"/>
                </a:lnTo>
                <a:lnTo>
                  <a:pt x="5486400" y="2623124"/>
                </a:lnTo>
                <a:lnTo>
                  <a:pt x="0" y="262312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1" name="Picture Placeholder 10"/>
          <p:cNvSpPr>
            <a:spLocks noGrp="1"/>
          </p:cNvSpPr>
          <p:nvPr>
            <p:ph type="pic" sz="quarter" idx="11"/>
          </p:nvPr>
        </p:nvSpPr>
        <p:spPr>
          <a:xfrm>
            <a:off x="6705602" y="0"/>
            <a:ext cx="5486399" cy="2658794"/>
          </a:xfrm>
          <a:custGeom>
            <a:avLst/>
            <a:gdLst>
              <a:gd name="connsiteX0" fmla="*/ 0 w 5486398"/>
              <a:gd name="connsiteY0" fmla="*/ 0 h 2658794"/>
              <a:gd name="connsiteX1" fmla="*/ 5486398 w 5486398"/>
              <a:gd name="connsiteY1" fmla="*/ 0 h 2658794"/>
              <a:gd name="connsiteX2" fmla="*/ 5486398 w 5486398"/>
              <a:gd name="connsiteY2" fmla="*/ 2658794 h 2658794"/>
              <a:gd name="connsiteX3" fmla="*/ 0 w 5486398"/>
              <a:gd name="connsiteY3" fmla="*/ 2658794 h 2658794"/>
            </a:gdLst>
            <a:ahLst/>
            <a:cxnLst>
              <a:cxn ang="0">
                <a:pos x="connsiteX0" y="connsiteY0"/>
              </a:cxn>
              <a:cxn ang="0">
                <a:pos x="connsiteX1" y="connsiteY1"/>
              </a:cxn>
              <a:cxn ang="0">
                <a:pos x="connsiteX2" y="connsiteY2"/>
              </a:cxn>
              <a:cxn ang="0">
                <a:pos x="connsiteX3" y="connsiteY3"/>
              </a:cxn>
            </a:cxnLst>
            <a:rect l="l" t="t" r="r" b="b"/>
            <a:pathLst>
              <a:path w="5486398" h="2658794">
                <a:moveTo>
                  <a:pt x="0" y="0"/>
                </a:moveTo>
                <a:lnTo>
                  <a:pt x="5486398" y="0"/>
                </a:lnTo>
                <a:lnTo>
                  <a:pt x="5486398" y="2658794"/>
                </a:lnTo>
                <a:lnTo>
                  <a:pt x="0" y="265879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8652745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Slide 05">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0"/>
            <a:ext cx="5486400" cy="2623124"/>
          </a:xfrm>
          <a:custGeom>
            <a:avLst/>
            <a:gdLst>
              <a:gd name="connsiteX0" fmla="*/ 0 w 5486400"/>
              <a:gd name="connsiteY0" fmla="*/ 0 h 2623124"/>
              <a:gd name="connsiteX1" fmla="*/ 5486400 w 5486400"/>
              <a:gd name="connsiteY1" fmla="*/ 0 h 2623124"/>
              <a:gd name="connsiteX2" fmla="*/ 5486400 w 5486400"/>
              <a:gd name="connsiteY2" fmla="*/ 2623124 h 2623124"/>
              <a:gd name="connsiteX3" fmla="*/ 0 w 5486400"/>
              <a:gd name="connsiteY3" fmla="*/ 2623124 h 2623124"/>
            </a:gdLst>
            <a:ahLst/>
            <a:cxnLst>
              <a:cxn ang="0">
                <a:pos x="connsiteX0" y="connsiteY0"/>
              </a:cxn>
              <a:cxn ang="0">
                <a:pos x="connsiteX1" y="connsiteY1"/>
              </a:cxn>
              <a:cxn ang="0">
                <a:pos x="connsiteX2" y="connsiteY2"/>
              </a:cxn>
              <a:cxn ang="0">
                <a:pos x="connsiteX3" y="connsiteY3"/>
              </a:cxn>
            </a:cxnLst>
            <a:rect l="l" t="t" r="r" b="b"/>
            <a:pathLst>
              <a:path w="5486400" h="2623124">
                <a:moveTo>
                  <a:pt x="0" y="0"/>
                </a:moveTo>
                <a:lnTo>
                  <a:pt x="5486400" y="0"/>
                </a:lnTo>
                <a:lnTo>
                  <a:pt x="5486400" y="2623124"/>
                </a:lnTo>
                <a:lnTo>
                  <a:pt x="0" y="262312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1" name="Picture Placeholder 10"/>
          <p:cNvSpPr>
            <a:spLocks noGrp="1"/>
          </p:cNvSpPr>
          <p:nvPr>
            <p:ph type="pic" sz="quarter" idx="11"/>
          </p:nvPr>
        </p:nvSpPr>
        <p:spPr>
          <a:xfrm>
            <a:off x="6705602" y="4199206"/>
            <a:ext cx="5486399" cy="2658794"/>
          </a:xfrm>
          <a:custGeom>
            <a:avLst/>
            <a:gdLst>
              <a:gd name="connsiteX0" fmla="*/ 0 w 5486398"/>
              <a:gd name="connsiteY0" fmla="*/ 0 h 2658794"/>
              <a:gd name="connsiteX1" fmla="*/ 5486398 w 5486398"/>
              <a:gd name="connsiteY1" fmla="*/ 0 h 2658794"/>
              <a:gd name="connsiteX2" fmla="*/ 5486398 w 5486398"/>
              <a:gd name="connsiteY2" fmla="*/ 2658794 h 2658794"/>
              <a:gd name="connsiteX3" fmla="*/ 0 w 5486398"/>
              <a:gd name="connsiteY3" fmla="*/ 2658794 h 2658794"/>
            </a:gdLst>
            <a:ahLst/>
            <a:cxnLst>
              <a:cxn ang="0">
                <a:pos x="connsiteX0" y="connsiteY0"/>
              </a:cxn>
              <a:cxn ang="0">
                <a:pos x="connsiteX1" y="connsiteY1"/>
              </a:cxn>
              <a:cxn ang="0">
                <a:pos x="connsiteX2" y="connsiteY2"/>
              </a:cxn>
              <a:cxn ang="0">
                <a:pos x="connsiteX3" y="connsiteY3"/>
              </a:cxn>
            </a:cxnLst>
            <a:rect l="l" t="t" r="r" b="b"/>
            <a:pathLst>
              <a:path w="5486398" h="2658794">
                <a:moveTo>
                  <a:pt x="0" y="0"/>
                </a:moveTo>
                <a:lnTo>
                  <a:pt x="5486398" y="0"/>
                </a:lnTo>
                <a:lnTo>
                  <a:pt x="5486398" y="2658794"/>
                </a:lnTo>
                <a:lnTo>
                  <a:pt x="0" y="265879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08788232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Slide 06">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7484013" y="3429000"/>
            <a:ext cx="4707988" cy="3429000"/>
          </a:xfrm>
          <a:custGeom>
            <a:avLst/>
            <a:gdLst>
              <a:gd name="connsiteX0" fmla="*/ 0 w 4707988"/>
              <a:gd name="connsiteY0" fmla="*/ 0 h 3429000"/>
              <a:gd name="connsiteX1" fmla="*/ 4707988 w 4707988"/>
              <a:gd name="connsiteY1" fmla="*/ 0 h 3429000"/>
              <a:gd name="connsiteX2" fmla="*/ 4707988 w 4707988"/>
              <a:gd name="connsiteY2" fmla="*/ 3429000 h 3429000"/>
              <a:gd name="connsiteX3" fmla="*/ 0 w 47079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707988" h="3429000">
                <a:moveTo>
                  <a:pt x="0" y="0"/>
                </a:moveTo>
                <a:lnTo>
                  <a:pt x="4707988" y="0"/>
                </a:lnTo>
                <a:lnTo>
                  <a:pt x="4707988"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9" name="Picture Placeholder 8"/>
          <p:cNvSpPr>
            <a:spLocks noGrp="1"/>
          </p:cNvSpPr>
          <p:nvPr>
            <p:ph type="pic" sz="quarter" idx="12"/>
          </p:nvPr>
        </p:nvSpPr>
        <p:spPr>
          <a:xfrm>
            <a:off x="7484013" y="0"/>
            <a:ext cx="4707988" cy="3429000"/>
          </a:xfrm>
          <a:custGeom>
            <a:avLst/>
            <a:gdLst>
              <a:gd name="connsiteX0" fmla="*/ 0 w 4707988"/>
              <a:gd name="connsiteY0" fmla="*/ 0 h 3429000"/>
              <a:gd name="connsiteX1" fmla="*/ 4707988 w 4707988"/>
              <a:gd name="connsiteY1" fmla="*/ 0 h 3429000"/>
              <a:gd name="connsiteX2" fmla="*/ 4707988 w 4707988"/>
              <a:gd name="connsiteY2" fmla="*/ 3429000 h 3429000"/>
              <a:gd name="connsiteX3" fmla="*/ 0 w 47079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707988" h="3429000">
                <a:moveTo>
                  <a:pt x="0" y="0"/>
                </a:moveTo>
                <a:lnTo>
                  <a:pt x="4707988" y="0"/>
                </a:lnTo>
                <a:lnTo>
                  <a:pt x="4707988"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60554355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 Slide 07">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7129613" y="3407388"/>
            <a:ext cx="5062388" cy="3450615"/>
          </a:xfrm>
          <a:custGeom>
            <a:avLst/>
            <a:gdLst>
              <a:gd name="connsiteX0" fmla="*/ 0 w 5062388"/>
              <a:gd name="connsiteY0" fmla="*/ 0 h 3450615"/>
              <a:gd name="connsiteX1" fmla="*/ 5062388 w 5062388"/>
              <a:gd name="connsiteY1" fmla="*/ 0 h 3450615"/>
              <a:gd name="connsiteX2" fmla="*/ 5062388 w 5062388"/>
              <a:gd name="connsiteY2" fmla="*/ 3450615 h 3450615"/>
              <a:gd name="connsiteX3" fmla="*/ 0 w 5062388"/>
              <a:gd name="connsiteY3" fmla="*/ 3450615 h 3450615"/>
            </a:gdLst>
            <a:ahLst/>
            <a:cxnLst>
              <a:cxn ang="0">
                <a:pos x="connsiteX0" y="connsiteY0"/>
              </a:cxn>
              <a:cxn ang="0">
                <a:pos x="connsiteX1" y="connsiteY1"/>
              </a:cxn>
              <a:cxn ang="0">
                <a:pos x="connsiteX2" y="connsiteY2"/>
              </a:cxn>
              <a:cxn ang="0">
                <a:pos x="connsiteX3" y="connsiteY3"/>
              </a:cxn>
            </a:cxnLst>
            <a:rect l="l" t="t" r="r" b="b"/>
            <a:pathLst>
              <a:path w="5062388" h="3450615">
                <a:moveTo>
                  <a:pt x="0" y="0"/>
                </a:moveTo>
                <a:lnTo>
                  <a:pt x="5062388" y="0"/>
                </a:lnTo>
                <a:lnTo>
                  <a:pt x="5062388" y="3450615"/>
                </a:lnTo>
                <a:lnTo>
                  <a:pt x="0" y="3450615"/>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1" name="Picture Placeholder 10"/>
          <p:cNvSpPr>
            <a:spLocks noGrp="1"/>
          </p:cNvSpPr>
          <p:nvPr>
            <p:ph type="pic" sz="quarter" idx="12"/>
          </p:nvPr>
        </p:nvSpPr>
        <p:spPr>
          <a:xfrm>
            <a:off x="3884131" y="2"/>
            <a:ext cx="5062388" cy="3407385"/>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63506935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 Slide 08">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7258931" y="0"/>
            <a:ext cx="4933071" cy="6858000"/>
          </a:xfrm>
          <a:custGeom>
            <a:avLst/>
            <a:gdLst>
              <a:gd name="connsiteX0" fmla="*/ 0 w 4933071"/>
              <a:gd name="connsiteY0" fmla="*/ 0 h 6858000"/>
              <a:gd name="connsiteX1" fmla="*/ 4933071 w 4933071"/>
              <a:gd name="connsiteY1" fmla="*/ 0 h 6858000"/>
              <a:gd name="connsiteX2" fmla="*/ 4933071 w 4933071"/>
              <a:gd name="connsiteY2" fmla="*/ 6858000 h 6858000"/>
              <a:gd name="connsiteX3" fmla="*/ 0 w 49330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33071" h="6858000">
                <a:moveTo>
                  <a:pt x="0" y="0"/>
                </a:moveTo>
                <a:lnTo>
                  <a:pt x="4933071" y="0"/>
                </a:lnTo>
                <a:lnTo>
                  <a:pt x="4933071"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5630976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Slide 09">
    <p:spTree>
      <p:nvGrpSpPr>
        <p:cNvPr id="1" name=""/>
        <p:cNvGrpSpPr/>
        <p:nvPr/>
      </p:nvGrpSpPr>
      <p:grpSpPr>
        <a:xfrm>
          <a:off x="0" y="0"/>
          <a:ext cx="0" cy="0"/>
          <a:chOff x="0" y="0"/>
          <a:chExt cx="0" cy="0"/>
        </a:xfrm>
      </p:grpSpPr>
      <p:sp>
        <p:nvSpPr>
          <p:cNvPr id="5" name="Picture Placeholder 9"/>
          <p:cNvSpPr>
            <a:spLocks noGrp="1"/>
          </p:cNvSpPr>
          <p:nvPr>
            <p:ph type="pic" sz="quarter" idx="13"/>
          </p:nvPr>
        </p:nvSpPr>
        <p:spPr>
          <a:xfrm>
            <a:off x="0" y="2"/>
            <a:ext cx="4359349" cy="5559195"/>
          </a:xfrm>
          <a:custGeom>
            <a:avLst/>
            <a:gdLst>
              <a:gd name="connsiteX0" fmla="*/ 0 w 4933071"/>
              <a:gd name="connsiteY0" fmla="*/ 0 h 6858000"/>
              <a:gd name="connsiteX1" fmla="*/ 4933071 w 4933071"/>
              <a:gd name="connsiteY1" fmla="*/ 0 h 6858000"/>
              <a:gd name="connsiteX2" fmla="*/ 4933071 w 4933071"/>
              <a:gd name="connsiteY2" fmla="*/ 6858000 h 6858000"/>
              <a:gd name="connsiteX3" fmla="*/ 0 w 49330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33071" h="6858000">
                <a:moveTo>
                  <a:pt x="0" y="0"/>
                </a:moveTo>
                <a:lnTo>
                  <a:pt x="4933071" y="0"/>
                </a:lnTo>
                <a:lnTo>
                  <a:pt x="4933071"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418219926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791ABD-6EAF-5410-3C23-7B3023D2847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BR"/>
              <a:t>Click to edit Master title style</a:t>
            </a:r>
            <a:endParaRPr lang="id-ID" altLang="pt-BR"/>
          </a:p>
        </p:txBody>
      </p:sp>
      <p:sp>
        <p:nvSpPr>
          <p:cNvPr id="1027" name="Text Placeholder 2">
            <a:extLst>
              <a:ext uri="{FF2B5EF4-FFF2-40B4-BE49-F238E27FC236}">
                <a16:creationId xmlns:a16="http://schemas.microsoft.com/office/drawing/2014/main" id="{43ABC6DC-3D51-E9FA-2761-B4DFF8FE033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a:t>Edit Master text styles</a:t>
            </a:r>
          </a:p>
          <a:p>
            <a:pPr lvl="1"/>
            <a:r>
              <a:rPr lang="en-US" altLang="pt-BR"/>
              <a:t>Second level</a:t>
            </a:r>
          </a:p>
          <a:p>
            <a:pPr lvl="2"/>
            <a:r>
              <a:rPr lang="en-US" altLang="pt-BR"/>
              <a:t>Third level</a:t>
            </a:r>
          </a:p>
          <a:p>
            <a:pPr lvl="3"/>
            <a:r>
              <a:rPr lang="en-US" altLang="pt-BR"/>
              <a:t>Fourth level</a:t>
            </a:r>
          </a:p>
          <a:p>
            <a:pPr lvl="4"/>
            <a:r>
              <a:rPr lang="en-US" altLang="pt-BR"/>
              <a:t>Fifth level</a:t>
            </a:r>
            <a:endParaRPr lang="id-ID" altLang="pt-BR"/>
          </a:p>
        </p:txBody>
      </p:sp>
      <p:sp>
        <p:nvSpPr>
          <p:cNvPr id="4" name="Date Placeholder 3">
            <a:extLst>
              <a:ext uri="{FF2B5EF4-FFF2-40B4-BE49-F238E27FC236}">
                <a16:creationId xmlns:a16="http://schemas.microsoft.com/office/drawing/2014/main" id="{73B258F3-2341-A6B9-3999-D9BED2A162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id-ID"/>
          </a:p>
        </p:txBody>
      </p:sp>
      <p:sp>
        <p:nvSpPr>
          <p:cNvPr id="5" name="Footer Placeholder 4">
            <a:extLst>
              <a:ext uri="{FF2B5EF4-FFF2-40B4-BE49-F238E27FC236}">
                <a16:creationId xmlns:a16="http://schemas.microsoft.com/office/drawing/2014/main" id="{C95DD324-99A4-23B3-1CD8-8A181490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d-ID"/>
          </a:p>
        </p:txBody>
      </p:sp>
      <p:sp>
        <p:nvSpPr>
          <p:cNvPr id="6" name="Slide Number Placeholder 5">
            <a:extLst>
              <a:ext uri="{FF2B5EF4-FFF2-40B4-BE49-F238E27FC236}">
                <a16:creationId xmlns:a16="http://schemas.microsoft.com/office/drawing/2014/main" id="{4550A659-6961-51F9-AF56-ACFBCCC08A8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3EA4B0C-1F68-46EE-8576-C6875B761ECE}" type="slidenum">
              <a:rPr lang="id-ID" altLang="en-US"/>
              <a:pPr>
                <a:defRPr/>
              </a:pPr>
              <a:t>‹nº›</a:t>
            </a:fld>
            <a:endParaRPr lang="id-ID" altLang="en-US"/>
          </a:p>
        </p:txBody>
      </p:sp>
    </p:spTree>
  </p:cSld>
  <p:clrMap bg1="lt1" tx1="dk1" bg2="lt2" tx2="dk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 id="2147485842" r:id="rId12"/>
    <p:sldLayoutId id="2147485843" r:id="rId13"/>
    <p:sldLayoutId id="2147485844" r:id="rId14"/>
    <p:sldLayoutId id="2147485845" r:id="rId15"/>
    <p:sldLayoutId id="2147485846" r:id="rId16"/>
    <p:sldLayoutId id="2147485847" r:id="rId17"/>
    <p:sldLayoutId id="2147485848" r:id="rId18"/>
    <p:sldLayoutId id="2147485849" r:id="rId19"/>
    <p:sldLayoutId id="2147485850" r:id="rId20"/>
    <p:sldLayoutId id="2147485851" r:id="rId21"/>
    <p:sldLayoutId id="2147485852" r:id="rId22"/>
    <p:sldLayoutId id="2147485853" r:id="rId23"/>
    <p:sldLayoutId id="2147485854" r:id="rId24"/>
    <p:sldLayoutId id="2147485855" r:id="rId25"/>
    <p:sldLayoutId id="2147485856" r:id="rId26"/>
    <p:sldLayoutId id="2147485857" r:id="rId27"/>
    <p:sldLayoutId id="2147485858" r:id="rId28"/>
    <p:sldLayoutId id="2147485859" r:id="rId29"/>
    <p:sldLayoutId id="2147485860" r:id="rId30"/>
    <p:sldLayoutId id="2147485861" r:id="rId31"/>
    <p:sldLayoutId id="2147485862" r:id="rId32"/>
    <p:sldLayoutId id="2147485863" r:id="rId33"/>
    <p:sldLayoutId id="2147485864" r:id="rId34"/>
  </p:sldLayoutIdLst>
  <p:transition spd="slow">
    <p:fade/>
  </p:transition>
  <p:hf hdr="0" ftr="0" dt="0"/>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4.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BB0431-A114-08E7-25F4-052900864FE3}"/>
              </a:ext>
            </a:extLst>
          </p:cNvPr>
          <p:cNvSpPr txBox="1"/>
          <p:nvPr/>
        </p:nvSpPr>
        <p:spPr>
          <a:xfrm>
            <a:off x="1549400" y="4652963"/>
            <a:ext cx="9083675" cy="862012"/>
          </a:xfrm>
          <a:prstGeom prst="rect">
            <a:avLst/>
          </a:prstGeom>
          <a:noFill/>
        </p:spPr>
        <p:txBody>
          <a:bodyPr>
            <a:spAutoFit/>
          </a:bodyPr>
          <a:lstStyle/>
          <a:p>
            <a:pPr algn="ctr" eaLnBrk="1" fontAlgn="auto" hangingPunct="1">
              <a:spcBef>
                <a:spcPts val="0"/>
              </a:spcBef>
              <a:spcAft>
                <a:spcPts val="0"/>
              </a:spcAft>
              <a:defRPr/>
            </a:pPr>
            <a:r>
              <a:rPr lang="pt-BR" sz="2500" spc="600" dirty="0">
                <a:solidFill>
                  <a:srgbClr val="543961"/>
                </a:solidFill>
                <a:latin typeface="Source Sans Pro" panose="020B0503030403020204" pitchFamily="34" charset="0"/>
                <a:ea typeface="Source Sans Pro" panose="020B0503030403020204" pitchFamily="34" charset="0"/>
              </a:rPr>
              <a:t>Prof. Dr. Jorge Alberto Soares Tenório</a:t>
            </a:r>
          </a:p>
          <a:p>
            <a:pPr algn="ctr" eaLnBrk="1" fontAlgn="auto" hangingPunct="1">
              <a:spcBef>
                <a:spcPts val="0"/>
              </a:spcBef>
              <a:spcAft>
                <a:spcPts val="0"/>
              </a:spcAft>
              <a:defRPr/>
            </a:pPr>
            <a:r>
              <a:rPr lang="pt-BR" sz="2500" spc="600" dirty="0">
                <a:solidFill>
                  <a:srgbClr val="543961"/>
                </a:solidFill>
                <a:latin typeface="Source Sans Pro" panose="020B0503030403020204" pitchFamily="34" charset="0"/>
                <a:ea typeface="Source Sans Pro" panose="020B0503030403020204" pitchFamily="34" charset="0"/>
              </a:rPr>
              <a:t>Prof. Dr. Amilton Barbosa Botelho Junior</a:t>
            </a:r>
            <a:endParaRPr lang="id-ID" sz="2500" spc="600" dirty="0">
              <a:solidFill>
                <a:srgbClr val="543961"/>
              </a:solidFill>
              <a:latin typeface="Source Sans Pro" panose="020B0503030403020204" pitchFamily="34" charset="0"/>
              <a:ea typeface="Source Sans Pro" panose="020B0503030403020204" pitchFamily="34" charset="0"/>
            </a:endParaRPr>
          </a:p>
        </p:txBody>
      </p:sp>
      <p:sp>
        <p:nvSpPr>
          <p:cNvPr id="10" name="Rectangle 9">
            <a:extLst>
              <a:ext uri="{FF2B5EF4-FFF2-40B4-BE49-F238E27FC236}">
                <a16:creationId xmlns:a16="http://schemas.microsoft.com/office/drawing/2014/main" id="{D70FF10E-19CB-79A6-B8C8-9CB0DEF73188}"/>
              </a:ext>
            </a:extLst>
          </p:cNvPr>
          <p:cNvSpPr/>
          <p:nvPr/>
        </p:nvSpPr>
        <p:spPr>
          <a:xfrm>
            <a:off x="1084580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 name="Rectangle 10">
            <a:extLst>
              <a:ext uri="{FF2B5EF4-FFF2-40B4-BE49-F238E27FC236}">
                <a16:creationId xmlns:a16="http://schemas.microsoft.com/office/drawing/2014/main" id="{11CC1B2E-B35E-DC29-FF54-B428BDFC97A2}"/>
              </a:ext>
            </a:extLst>
          </p:cNvPr>
          <p:cNvSpPr/>
          <p:nvPr/>
        </p:nvSpPr>
        <p:spPr>
          <a:xfrm>
            <a:off x="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pic>
        <p:nvPicPr>
          <p:cNvPr id="38917" name="Imagem 2" descr="Uma imagem contendo traçado&#10;&#10;Descrição gerada automaticamente">
            <a:extLst>
              <a:ext uri="{FF2B5EF4-FFF2-40B4-BE49-F238E27FC236}">
                <a16:creationId xmlns:a16="http://schemas.microsoft.com/office/drawing/2014/main" id="{E22113FA-E919-1AE8-1919-E60698709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346075"/>
            <a:ext cx="1468437"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agem 6" descr="Uma imagem contendo pare, placa, desenho&#10;&#10;Descrição gerada automaticamente">
            <a:extLst>
              <a:ext uri="{FF2B5EF4-FFF2-40B4-BE49-F238E27FC236}">
                <a16:creationId xmlns:a16="http://schemas.microsoft.com/office/drawing/2014/main" id="{8426C49A-280C-6CAD-A869-32ED93ACE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476250"/>
            <a:ext cx="18811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21094326-E910-CB63-C55F-12A5EF7FEAD5}"/>
              </a:ext>
            </a:extLst>
          </p:cNvPr>
          <p:cNvSpPr/>
          <p:nvPr/>
        </p:nvSpPr>
        <p:spPr>
          <a:xfrm>
            <a:off x="1055688" y="1722438"/>
            <a:ext cx="10072687" cy="2984500"/>
          </a:xfrm>
          <a:prstGeom prst="rect">
            <a:avLst/>
          </a:prstGeom>
        </p:spPr>
        <p:txBody>
          <a:bodyPr>
            <a:spAutoFit/>
          </a:bodyPr>
          <a:lstStyle/>
          <a:p>
            <a:pPr algn="ctr" eaLnBrk="1" fontAlgn="auto" hangingPunct="1">
              <a:spcBef>
                <a:spcPts val="0"/>
              </a:spcBef>
              <a:spcAft>
                <a:spcPts val="0"/>
              </a:spcAft>
              <a:defRPr/>
            </a:pPr>
            <a:r>
              <a:rPr lang="pt-BR" sz="5000" b="1" dirty="0">
                <a:solidFill>
                  <a:schemeClr val="tx2"/>
                </a:solidFill>
                <a:latin typeface="Poppins" panose="00000500000000000000" pitchFamily="2" charset="0"/>
              </a:rPr>
              <a:t>PQI 5896 </a:t>
            </a:r>
          </a:p>
          <a:p>
            <a:pPr algn="ctr" eaLnBrk="1" fontAlgn="auto" hangingPunct="1">
              <a:spcBef>
                <a:spcPts val="0"/>
              </a:spcBef>
              <a:spcAft>
                <a:spcPts val="0"/>
              </a:spcAft>
              <a:defRPr/>
            </a:pPr>
            <a:r>
              <a:rPr lang="pt-BR" sz="4000" b="1" dirty="0">
                <a:solidFill>
                  <a:schemeClr val="bg2">
                    <a:lumMod val="50000"/>
                  </a:schemeClr>
                </a:solidFill>
                <a:latin typeface="Poppins" panose="00000500000000000000" pitchFamily="2" charset="0"/>
              </a:rPr>
              <a:t>Recuperação de Compostos Químicos em Soluções Aquosas por Membranas</a:t>
            </a:r>
            <a:br>
              <a:rPr lang="pt-BR" b="1" dirty="0">
                <a:latin typeface="Century Gothic" panose="020B0502020202020204" pitchFamily="34" charset="0"/>
              </a:rPr>
            </a:br>
            <a:endParaRPr lang="pt-BR" b="1" dirty="0">
              <a:latin typeface="Century Gothic" panose="020B0502020202020204" pitchFamily="34"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10</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Mecanismos de transporte através de membrana porosa</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011D3A29-5914-E2B7-B641-786081A6F671}"/>
              </a:ext>
            </a:extLst>
          </p:cNvPr>
          <p:cNvPicPr>
            <a:picLocks noChangeAspect="1"/>
          </p:cNvPicPr>
          <p:nvPr/>
        </p:nvPicPr>
        <p:blipFill>
          <a:blip r:embed="rId3"/>
          <a:stretch>
            <a:fillRect/>
          </a:stretch>
        </p:blipFill>
        <p:spPr>
          <a:xfrm>
            <a:off x="6744072" y="996455"/>
            <a:ext cx="3344689" cy="5625655"/>
          </a:xfrm>
          <a:prstGeom prst="rect">
            <a:avLst/>
          </a:prstGeom>
        </p:spPr>
      </p:pic>
      <p:sp>
        <p:nvSpPr>
          <p:cNvPr id="7" name="Content Placeholder 2">
            <a:extLst>
              <a:ext uri="{FF2B5EF4-FFF2-40B4-BE49-F238E27FC236}">
                <a16:creationId xmlns:a16="http://schemas.microsoft.com/office/drawing/2014/main" id="{B01F91D6-2CFD-35A7-5A52-E5CB44E30183}"/>
              </a:ext>
            </a:extLst>
          </p:cNvPr>
          <p:cNvSpPr txBox="1">
            <a:spLocks noChangeArrowheads="1"/>
          </p:cNvSpPr>
          <p:nvPr/>
        </p:nvSpPr>
        <p:spPr bwMode="auto">
          <a:xfrm>
            <a:off x="2275947" y="1455322"/>
            <a:ext cx="4591695" cy="533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u="sng" dirty="0">
                <a:solidFill>
                  <a:schemeClr val="accent1"/>
                </a:solidFill>
                <a:latin typeface="Poppins" panose="00000500000000000000" pitchFamily="2" charset="0"/>
              </a:rPr>
              <a:t>Fluxo viscoso</a:t>
            </a:r>
            <a:r>
              <a:rPr kumimoji="1" lang="pt-BR" altLang="en-US" dirty="0">
                <a:solidFill>
                  <a:schemeClr val="accent1"/>
                </a:solidFill>
                <a:latin typeface="Poppins" panose="00000500000000000000" pitchFamily="2" charset="0"/>
              </a:rPr>
              <a:t>:</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endParaRPr kumimoji="1" lang="pt-BR" altLang="en-US" u="sng" dirty="0">
              <a:solidFill>
                <a:schemeClr val="accent1"/>
              </a:solidFill>
              <a:latin typeface="Poppins" panose="00000500000000000000" pitchFamily="2" charset="0"/>
            </a:endParaRPr>
          </a:p>
          <a:p>
            <a:pPr marL="457200" indent="-457200" algn="just" eaLnBrk="1" hangingPunct="1"/>
            <a:r>
              <a:rPr kumimoji="1" lang="pt-BR" altLang="en-US" u="sng" dirty="0">
                <a:solidFill>
                  <a:schemeClr val="accent1"/>
                </a:solidFill>
                <a:latin typeface="Poppins" panose="00000500000000000000" pitchFamily="2" charset="0"/>
              </a:rPr>
              <a:t>Fluxo </a:t>
            </a:r>
            <a:r>
              <a:rPr kumimoji="1" lang="pt-BR" altLang="en-US" u="sng" dirty="0" err="1">
                <a:solidFill>
                  <a:schemeClr val="accent1"/>
                </a:solidFill>
                <a:latin typeface="Poppins" panose="00000500000000000000" pitchFamily="2" charset="0"/>
              </a:rPr>
              <a:t>Knudsen</a:t>
            </a:r>
            <a:r>
              <a:rPr kumimoji="1" lang="pt-BR" altLang="en-US" dirty="0">
                <a:solidFill>
                  <a:schemeClr val="accent1"/>
                </a:solidFill>
                <a:latin typeface="Poppins" panose="00000500000000000000" pitchFamily="2" charset="0"/>
              </a:rPr>
              <a:t>:</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endParaRPr kumimoji="1" lang="pt-BR" altLang="en-US" u="sng" dirty="0">
              <a:solidFill>
                <a:schemeClr val="accent1"/>
              </a:solidFill>
              <a:latin typeface="Poppins" panose="00000500000000000000" pitchFamily="2" charset="0"/>
            </a:endParaRPr>
          </a:p>
          <a:p>
            <a:pPr marL="457200" indent="-457200" algn="just" eaLnBrk="1" hangingPunct="1"/>
            <a:r>
              <a:rPr kumimoji="1" lang="pt-BR" altLang="en-US" u="sng" dirty="0">
                <a:solidFill>
                  <a:schemeClr val="accent1"/>
                </a:solidFill>
                <a:latin typeface="Poppins" panose="00000500000000000000" pitchFamily="2" charset="0"/>
              </a:rPr>
              <a:t>Difusão de superfície</a:t>
            </a:r>
            <a:r>
              <a:rPr kumimoji="1" lang="pt-BR" altLang="en-US" dirty="0">
                <a:solidFill>
                  <a:schemeClr val="accent1"/>
                </a:solidFill>
                <a:latin typeface="Poppins" panose="00000500000000000000" pitchFamily="2" charset="0"/>
              </a:rPr>
              <a:t>:</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u="sng" dirty="0">
                <a:solidFill>
                  <a:schemeClr val="accent1"/>
                </a:solidFill>
                <a:latin typeface="Poppins" panose="00000500000000000000" pitchFamily="2" charset="0"/>
              </a:rPr>
              <a:t>Condensação capilar</a:t>
            </a:r>
            <a:r>
              <a:rPr kumimoji="1" lang="pt-BR" altLang="en-US" dirty="0">
                <a:solidFill>
                  <a:schemeClr val="accent1"/>
                </a:solidFill>
                <a:latin typeface="Poppins" panose="00000500000000000000" pitchFamily="2" charset="0"/>
              </a:rPr>
              <a:t>:</a:t>
            </a:r>
          </a:p>
        </p:txBody>
      </p:sp>
    </p:spTree>
    <p:extLst>
      <p:ext uri="{BB962C8B-B14F-4D97-AF65-F5344CB8AC3E}">
        <p14:creationId xmlns:p14="http://schemas.microsoft.com/office/powerpoint/2010/main" val="77725356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11</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BF0D00D-24B3-69E5-B146-E97962D495D9}"/>
              </a:ext>
            </a:extLst>
          </p:cNvPr>
          <p:cNvSpPr txBox="1">
            <a:spLocks noChangeArrowheads="1"/>
          </p:cNvSpPr>
          <p:nvPr/>
        </p:nvSpPr>
        <p:spPr bwMode="auto">
          <a:xfrm>
            <a:off x="784225" y="1556792"/>
            <a:ext cx="10623550" cy="479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dirty="0">
                <a:solidFill>
                  <a:schemeClr val="accent1"/>
                </a:solidFill>
                <a:latin typeface="Poppins" panose="00000500000000000000" pitchFamily="2" charset="0"/>
              </a:rPr>
              <a:t>Poliméricas (sintéticas) - 80% do mercado global</a:t>
            </a:r>
          </a:p>
          <a:p>
            <a:pPr algn="just" eaLnBrk="1" hangingPunct="1">
              <a:buNone/>
            </a:pPr>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Inorgânicas* - cerâmicas, metálicas ou baseadas em carbono, densas ou porosas. Altas temperaturas &gt;1000°C.</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Membranas suportadas**</a:t>
            </a:r>
          </a:p>
        </p:txBody>
      </p:sp>
    </p:spTree>
    <p:extLst>
      <p:ext uri="{BB962C8B-B14F-4D97-AF65-F5344CB8AC3E}">
        <p14:creationId xmlns:p14="http://schemas.microsoft.com/office/powerpoint/2010/main" val="1950967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12</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cerâmicas densas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BF0D00D-24B3-69E5-B146-E97962D495D9}"/>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dirty="0">
                <a:solidFill>
                  <a:schemeClr val="accent1"/>
                </a:solidFill>
                <a:latin typeface="Poppins" panose="00000500000000000000" pitchFamily="2" charset="0"/>
              </a:rPr>
              <a:t>Separação de H</a:t>
            </a:r>
            <a:r>
              <a:rPr kumimoji="1" lang="pt-BR" altLang="en-US" baseline="-25000" dirty="0">
                <a:solidFill>
                  <a:schemeClr val="accent1"/>
                </a:solidFill>
                <a:latin typeface="Poppins" panose="00000500000000000000" pitchFamily="2" charset="0"/>
              </a:rPr>
              <a:t>2</a:t>
            </a:r>
            <a:r>
              <a:rPr kumimoji="1" lang="pt-BR" altLang="en-US" dirty="0">
                <a:solidFill>
                  <a:schemeClr val="accent1"/>
                </a:solidFill>
                <a:latin typeface="Poppins" panose="00000500000000000000" pitchFamily="2" charset="0"/>
              </a:rPr>
              <a:t> ou O</a:t>
            </a:r>
            <a:r>
              <a:rPr kumimoji="1" lang="pt-BR" altLang="en-US" baseline="-25000" dirty="0">
                <a:solidFill>
                  <a:schemeClr val="accent1"/>
                </a:solidFill>
                <a:latin typeface="Poppins" panose="00000500000000000000" pitchFamily="2" charset="0"/>
              </a:rPr>
              <a:t>2</a:t>
            </a:r>
            <a:r>
              <a:rPr kumimoji="1" lang="pt-BR" altLang="en-US" dirty="0">
                <a:solidFill>
                  <a:schemeClr val="accent1"/>
                </a:solidFill>
                <a:latin typeface="Poppins" panose="00000500000000000000" pitchFamily="2" charset="0"/>
              </a:rPr>
              <a:t> de misturas gasosas</a:t>
            </a:r>
          </a:p>
        </p:txBody>
      </p:sp>
      <p:pic>
        <p:nvPicPr>
          <p:cNvPr id="6" name="Imagem 5">
            <a:extLst>
              <a:ext uri="{FF2B5EF4-FFF2-40B4-BE49-F238E27FC236}">
                <a16:creationId xmlns:a16="http://schemas.microsoft.com/office/drawing/2014/main" id="{A679D16A-ABD7-075B-0185-E121605AD1DC}"/>
              </a:ext>
            </a:extLst>
          </p:cNvPr>
          <p:cNvPicPr>
            <a:picLocks noChangeAspect="1"/>
          </p:cNvPicPr>
          <p:nvPr/>
        </p:nvPicPr>
        <p:blipFill>
          <a:blip r:embed="rId3"/>
          <a:stretch>
            <a:fillRect/>
          </a:stretch>
        </p:blipFill>
        <p:spPr>
          <a:xfrm>
            <a:off x="335360" y="2535346"/>
            <a:ext cx="6048672" cy="2995533"/>
          </a:xfrm>
          <a:prstGeom prst="rect">
            <a:avLst/>
          </a:prstGeom>
        </p:spPr>
      </p:pic>
      <p:pic>
        <p:nvPicPr>
          <p:cNvPr id="8" name="Imagem 7">
            <a:extLst>
              <a:ext uri="{FF2B5EF4-FFF2-40B4-BE49-F238E27FC236}">
                <a16:creationId xmlns:a16="http://schemas.microsoft.com/office/drawing/2014/main" id="{9F46809E-C3A6-477B-D76F-652DC7993290}"/>
              </a:ext>
            </a:extLst>
          </p:cNvPr>
          <p:cNvPicPr>
            <a:picLocks noChangeAspect="1"/>
          </p:cNvPicPr>
          <p:nvPr/>
        </p:nvPicPr>
        <p:blipFill>
          <a:blip r:embed="rId4"/>
          <a:stretch>
            <a:fillRect/>
          </a:stretch>
        </p:blipFill>
        <p:spPr>
          <a:xfrm>
            <a:off x="7176120" y="2010128"/>
            <a:ext cx="3887755" cy="4202206"/>
          </a:xfrm>
          <a:prstGeom prst="rect">
            <a:avLst/>
          </a:prstGeom>
        </p:spPr>
      </p:pic>
    </p:spTree>
    <p:extLst>
      <p:ext uri="{BB962C8B-B14F-4D97-AF65-F5344CB8AC3E}">
        <p14:creationId xmlns:p14="http://schemas.microsoft.com/office/powerpoint/2010/main" val="342239076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13</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cerâmicas densas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BF0D00D-24B3-69E5-B146-E97962D495D9}"/>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dirty="0">
                <a:solidFill>
                  <a:schemeClr val="accent1"/>
                </a:solidFill>
                <a:latin typeface="Poppins" panose="00000500000000000000" pitchFamily="2" charset="0"/>
              </a:rPr>
              <a:t>Separação de H</a:t>
            </a:r>
            <a:r>
              <a:rPr kumimoji="1" lang="pt-BR" altLang="en-US" baseline="-25000" dirty="0">
                <a:solidFill>
                  <a:schemeClr val="accent1"/>
                </a:solidFill>
                <a:latin typeface="Poppins" panose="00000500000000000000" pitchFamily="2" charset="0"/>
              </a:rPr>
              <a:t>2</a:t>
            </a:r>
            <a:r>
              <a:rPr kumimoji="1" lang="pt-BR" altLang="en-US" dirty="0">
                <a:solidFill>
                  <a:schemeClr val="accent1"/>
                </a:solidFill>
                <a:latin typeface="Poppins" panose="00000500000000000000" pitchFamily="2" charset="0"/>
              </a:rPr>
              <a:t> ou O</a:t>
            </a:r>
            <a:r>
              <a:rPr kumimoji="1" lang="pt-BR" altLang="en-US" baseline="-25000" dirty="0">
                <a:solidFill>
                  <a:schemeClr val="accent1"/>
                </a:solidFill>
                <a:latin typeface="Poppins" panose="00000500000000000000" pitchFamily="2" charset="0"/>
              </a:rPr>
              <a:t>2</a:t>
            </a:r>
            <a:r>
              <a:rPr kumimoji="1" lang="pt-BR" altLang="en-US" dirty="0">
                <a:solidFill>
                  <a:schemeClr val="accent1"/>
                </a:solidFill>
                <a:latin typeface="Poppins" panose="00000500000000000000" pitchFamily="2" charset="0"/>
              </a:rPr>
              <a:t> de misturas gasosas</a:t>
            </a:r>
          </a:p>
        </p:txBody>
      </p:sp>
      <p:pic>
        <p:nvPicPr>
          <p:cNvPr id="6" name="Imagem 5">
            <a:extLst>
              <a:ext uri="{FF2B5EF4-FFF2-40B4-BE49-F238E27FC236}">
                <a16:creationId xmlns:a16="http://schemas.microsoft.com/office/drawing/2014/main" id="{A679D16A-ABD7-075B-0185-E121605AD1DC}"/>
              </a:ext>
            </a:extLst>
          </p:cNvPr>
          <p:cNvPicPr>
            <a:picLocks noChangeAspect="1"/>
          </p:cNvPicPr>
          <p:nvPr/>
        </p:nvPicPr>
        <p:blipFill>
          <a:blip r:embed="rId3"/>
          <a:stretch>
            <a:fillRect/>
          </a:stretch>
        </p:blipFill>
        <p:spPr>
          <a:xfrm>
            <a:off x="335360" y="2535346"/>
            <a:ext cx="6048672" cy="2995533"/>
          </a:xfrm>
          <a:prstGeom prst="rect">
            <a:avLst/>
          </a:prstGeom>
        </p:spPr>
      </p:pic>
      <p:pic>
        <p:nvPicPr>
          <p:cNvPr id="7" name="Imagem 6">
            <a:extLst>
              <a:ext uri="{FF2B5EF4-FFF2-40B4-BE49-F238E27FC236}">
                <a16:creationId xmlns:a16="http://schemas.microsoft.com/office/drawing/2014/main" id="{74928364-21B5-F7B0-D0D6-A47CC0BB51F8}"/>
              </a:ext>
            </a:extLst>
          </p:cNvPr>
          <p:cNvPicPr>
            <a:picLocks noChangeAspect="1"/>
          </p:cNvPicPr>
          <p:nvPr/>
        </p:nvPicPr>
        <p:blipFill>
          <a:blip r:embed="rId4"/>
          <a:stretch>
            <a:fillRect/>
          </a:stretch>
        </p:blipFill>
        <p:spPr>
          <a:xfrm>
            <a:off x="7032104" y="2415616"/>
            <a:ext cx="4129180" cy="3613033"/>
          </a:xfrm>
          <a:prstGeom prst="rect">
            <a:avLst/>
          </a:prstGeom>
        </p:spPr>
      </p:pic>
    </p:spTree>
    <p:extLst>
      <p:ext uri="{BB962C8B-B14F-4D97-AF65-F5344CB8AC3E}">
        <p14:creationId xmlns:p14="http://schemas.microsoft.com/office/powerpoint/2010/main" val="123708801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14</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metálicas densas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dirty="0">
                <a:solidFill>
                  <a:schemeClr val="accent1"/>
                </a:solidFill>
                <a:latin typeface="Poppins" panose="00000500000000000000" pitchFamily="2" charset="0"/>
              </a:rPr>
              <a:t>Membranas baseadas em </a:t>
            </a:r>
            <a:r>
              <a:rPr kumimoji="1" lang="pt-BR" altLang="en-US" dirty="0" err="1">
                <a:solidFill>
                  <a:schemeClr val="accent1"/>
                </a:solidFill>
                <a:latin typeface="Poppins" panose="00000500000000000000" pitchFamily="2" charset="0"/>
              </a:rPr>
              <a:t>Pd</a:t>
            </a:r>
            <a:r>
              <a:rPr kumimoji="1" lang="pt-BR" altLang="en-US" dirty="0">
                <a:solidFill>
                  <a:schemeClr val="accent1"/>
                </a:solidFill>
                <a:latin typeface="Poppins" panose="00000500000000000000" pitchFamily="2" charset="0"/>
              </a:rPr>
              <a:t> – usadas para separação de H</a:t>
            </a:r>
            <a:r>
              <a:rPr kumimoji="1" lang="pt-BR" altLang="en-US" baseline="-25000" dirty="0">
                <a:solidFill>
                  <a:schemeClr val="accent1"/>
                </a:solidFill>
                <a:latin typeface="Poppins" panose="00000500000000000000" pitchFamily="2" charset="0"/>
              </a:rPr>
              <a:t>2</a:t>
            </a:r>
            <a:r>
              <a:rPr kumimoji="1" lang="pt-BR" altLang="en-US" dirty="0">
                <a:solidFill>
                  <a:schemeClr val="accent1"/>
                </a:solidFill>
                <a:latin typeface="Poppins" panose="00000500000000000000" pitchFamily="2" charset="0"/>
              </a:rPr>
              <a:t> , são mais permeáveis ao hidrogênio em uma faixa de temperatura mais baixa (300–600°C) e, portanto, melhores para purificação/recuperação de hidrogênio</a:t>
            </a:r>
          </a:p>
        </p:txBody>
      </p:sp>
    </p:spTree>
    <p:extLst>
      <p:ext uri="{BB962C8B-B14F-4D97-AF65-F5344CB8AC3E}">
        <p14:creationId xmlns:p14="http://schemas.microsoft.com/office/powerpoint/2010/main" val="428874178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9A8A48A-9E71-400A-197B-CC43713798E6}"/>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dirty="0">
                <a:solidFill>
                  <a:schemeClr val="accent1"/>
                </a:solidFill>
                <a:latin typeface="Poppins" panose="00000500000000000000" pitchFamily="2" charset="0"/>
              </a:rPr>
              <a:t>Separação de H</a:t>
            </a:r>
            <a:r>
              <a:rPr kumimoji="1" lang="pt-BR" altLang="en-US" baseline="-25000" dirty="0">
                <a:solidFill>
                  <a:schemeClr val="accent1"/>
                </a:solidFill>
                <a:latin typeface="Poppins" panose="00000500000000000000" pitchFamily="2" charset="0"/>
              </a:rPr>
              <a:t>2</a:t>
            </a:r>
            <a:r>
              <a:rPr kumimoji="1" lang="pt-BR" altLang="en-US" dirty="0">
                <a:solidFill>
                  <a:schemeClr val="accent1"/>
                </a:solidFill>
                <a:latin typeface="Poppins" panose="00000500000000000000" pitchFamily="2" charset="0"/>
              </a:rPr>
              <a:t> de misturas gasosas</a:t>
            </a:r>
          </a:p>
        </p:txBody>
      </p:sp>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15</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Membranas metálicas densas</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0F47F993-28C7-6DF4-B96D-2249912C17C0}"/>
              </a:ext>
            </a:extLst>
          </p:cNvPr>
          <p:cNvPicPr>
            <a:picLocks noChangeAspect="1"/>
          </p:cNvPicPr>
          <p:nvPr/>
        </p:nvPicPr>
        <p:blipFill>
          <a:blip r:embed="rId3"/>
          <a:stretch>
            <a:fillRect/>
          </a:stretch>
        </p:blipFill>
        <p:spPr>
          <a:xfrm>
            <a:off x="28655" y="1772816"/>
            <a:ext cx="6364016" cy="3960440"/>
          </a:xfrm>
          <a:prstGeom prst="rect">
            <a:avLst/>
          </a:prstGeom>
        </p:spPr>
      </p:pic>
      <p:pic>
        <p:nvPicPr>
          <p:cNvPr id="9" name="Imagem 8">
            <a:extLst>
              <a:ext uri="{FF2B5EF4-FFF2-40B4-BE49-F238E27FC236}">
                <a16:creationId xmlns:a16="http://schemas.microsoft.com/office/drawing/2014/main" id="{AA31F523-4E24-13DC-A919-12256249A6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50374" y="4502149"/>
            <a:ext cx="6141626" cy="2365452"/>
          </a:xfrm>
          <a:prstGeom prst="rect">
            <a:avLst/>
          </a:prstGeom>
        </p:spPr>
      </p:pic>
    </p:spTree>
    <p:extLst>
      <p:ext uri="{BB962C8B-B14F-4D97-AF65-F5344CB8AC3E}">
        <p14:creationId xmlns:p14="http://schemas.microsoft.com/office/powerpoint/2010/main" val="260697229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16</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microporosas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i="1" dirty="0" err="1">
                <a:solidFill>
                  <a:schemeClr val="accent1"/>
                </a:solidFill>
                <a:latin typeface="Poppins" panose="00000500000000000000" pitchFamily="2" charset="0"/>
              </a:rPr>
              <a:t>Macroporosa</a:t>
            </a:r>
            <a:r>
              <a:rPr kumimoji="1" lang="pt-BR" altLang="en-US" i="1" dirty="0">
                <a:solidFill>
                  <a:schemeClr val="accent1"/>
                </a:solidFill>
                <a:latin typeface="Poppins" panose="00000500000000000000" pitchFamily="2" charset="0"/>
              </a:rPr>
              <a:t> (&gt; 50nm), </a:t>
            </a:r>
            <a:r>
              <a:rPr kumimoji="1" lang="pt-BR" altLang="en-US" i="1" dirty="0" err="1">
                <a:solidFill>
                  <a:schemeClr val="accent1"/>
                </a:solidFill>
                <a:latin typeface="Poppins" panose="00000500000000000000" pitchFamily="2" charset="0"/>
              </a:rPr>
              <a:t>mesoporosa</a:t>
            </a:r>
            <a:r>
              <a:rPr kumimoji="1" lang="pt-BR" altLang="en-US" i="1" dirty="0">
                <a:solidFill>
                  <a:schemeClr val="accent1"/>
                </a:solidFill>
                <a:latin typeface="Poppins" panose="00000500000000000000" pitchFamily="2" charset="0"/>
              </a:rPr>
              <a:t> (2nm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50nm) e microporosa (0nm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2nm)</a:t>
            </a:r>
            <a:r>
              <a:rPr kumimoji="1" lang="pt-BR" altLang="en-US" dirty="0">
                <a:solidFill>
                  <a:schemeClr val="accent1"/>
                </a:solidFill>
                <a:latin typeface="Poppins" panose="00000500000000000000" pitchFamily="2" charset="0"/>
              </a:rPr>
              <a:t>.</a:t>
            </a:r>
          </a:p>
          <a:p>
            <a:pPr algn="just" eaLnBrk="1" hangingPunct="1">
              <a:buNone/>
            </a:pPr>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Sílica</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Zeólitas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Carbono</a:t>
            </a:r>
          </a:p>
          <a:p>
            <a:pPr marL="457200" indent="-457200" algn="just" eaLnBrk="1" hangingPunct="1"/>
            <a:endParaRPr kumimoji="1" lang="pt-BR" altLang="en-US" dirty="0">
              <a:solidFill>
                <a:schemeClr val="accent1"/>
              </a:solidFill>
              <a:latin typeface="Poppins" panose="00000500000000000000" pitchFamily="2" charset="0"/>
            </a:endParaRPr>
          </a:p>
        </p:txBody>
      </p:sp>
    </p:spTree>
    <p:extLst>
      <p:ext uri="{BB962C8B-B14F-4D97-AF65-F5344CB8AC3E}">
        <p14:creationId xmlns:p14="http://schemas.microsoft.com/office/powerpoint/2010/main" val="11451002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17</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microporosas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i="1" dirty="0" err="1">
                <a:solidFill>
                  <a:schemeClr val="accent1"/>
                </a:solidFill>
                <a:latin typeface="Poppins" panose="00000500000000000000" pitchFamily="2" charset="0"/>
              </a:rPr>
              <a:t>Macroporosa</a:t>
            </a:r>
            <a:r>
              <a:rPr kumimoji="1" lang="pt-BR" altLang="en-US" i="1" dirty="0">
                <a:solidFill>
                  <a:schemeClr val="accent1"/>
                </a:solidFill>
                <a:latin typeface="Poppins" panose="00000500000000000000" pitchFamily="2" charset="0"/>
              </a:rPr>
              <a:t> (&gt; 50nm), </a:t>
            </a:r>
            <a:r>
              <a:rPr kumimoji="1" lang="pt-BR" altLang="en-US" i="1" dirty="0" err="1">
                <a:solidFill>
                  <a:schemeClr val="accent1"/>
                </a:solidFill>
                <a:latin typeface="Poppins" panose="00000500000000000000" pitchFamily="2" charset="0"/>
              </a:rPr>
              <a:t>mesoporosa</a:t>
            </a:r>
            <a:r>
              <a:rPr kumimoji="1" lang="pt-BR" altLang="en-US" i="1" dirty="0">
                <a:solidFill>
                  <a:schemeClr val="accent1"/>
                </a:solidFill>
                <a:latin typeface="Poppins" panose="00000500000000000000" pitchFamily="2" charset="0"/>
              </a:rPr>
              <a:t> (2nm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50nm) e microporosa (0nm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2nm)</a:t>
            </a:r>
            <a:r>
              <a:rPr kumimoji="1" lang="pt-BR" altLang="en-US" dirty="0">
                <a:solidFill>
                  <a:schemeClr val="accent1"/>
                </a:solidFill>
                <a:latin typeface="Poppins" panose="00000500000000000000" pitchFamily="2" charset="0"/>
              </a:rPr>
              <a:t>.</a:t>
            </a:r>
          </a:p>
          <a:p>
            <a:pPr algn="just" eaLnBrk="1" hangingPunct="1">
              <a:buNone/>
            </a:pPr>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Sílica – método sol-gel para síntese de membranas amorfas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Zeólitas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Carbono</a:t>
            </a:r>
          </a:p>
          <a:p>
            <a:pPr marL="457200" indent="-457200" algn="just" eaLnBrk="1" hangingPunct="1"/>
            <a:endParaRPr kumimoji="1" lang="pt-BR" altLang="en-US" dirty="0">
              <a:solidFill>
                <a:schemeClr val="accent1"/>
              </a:solidFill>
              <a:latin typeface="Poppins" panose="00000500000000000000" pitchFamily="2" charset="0"/>
            </a:endParaRPr>
          </a:p>
        </p:txBody>
      </p:sp>
    </p:spTree>
    <p:extLst>
      <p:ext uri="{BB962C8B-B14F-4D97-AF65-F5344CB8AC3E}">
        <p14:creationId xmlns:p14="http://schemas.microsoft.com/office/powerpoint/2010/main" val="306737300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18</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microporosas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i="1" dirty="0" err="1">
                <a:solidFill>
                  <a:schemeClr val="accent1"/>
                </a:solidFill>
                <a:latin typeface="Poppins" panose="00000500000000000000" pitchFamily="2" charset="0"/>
              </a:rPr>
              <a:t>Macroporosa</a:t>
            </a:r>
            <a:r>
              <a:rPr kumimoji="1" lang="pt-BR" altLang="en-US" i="1" dirty="0">
                <a:solidFill>
                  <a:schemeClr val="accent1"/>
                </a:solidFill>
                <a:latin typeface="Poppins" panose="00000500000000000000" pitchFamily="2" charset="0"/>
              </a:rPr>
              <a:t> (&gt; 50nm), </a:t>
            </a:r>
            <a:r>
              <a:rPr kumimoji="1" lang="pt-BR" altLang="en-US" i="1" dirty="0" err="1">
                <a:solidFill>
                  <a:schemeClr val="accent1"/>
                </a:solidFill>
                <a:latin typeface="Poppins" panose="00000500000000000000" pitchFamily="2" charset="0"/>
              </a:rPr>
              <a:t>mesoporosa</a:t>
            </a:r>
            <a:r>
              <a:rPr kumimoji="1" lang="pt-BR" altLang="en-US" i="1" dirty="0">
                <a:solidFill>
                  <a:schemeClr val="accent1"/>
                </a:solidFill>
                <a:latin typeface="Poppins" panose="00000500000000000000" pitchFamily="2" charset="0"/>
              </a:rPr>
              <a:t> (2nm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50nm) e microporosa (0nm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2nm)</a:t>
            </a:r>
            <a:r>
              <a:rPr kumimoji="1" lang="pt-BR" altLang="en-US" dirty="0">
                <a:solidFill>
                  <a:schemeClr val="accent1"/>
                </a:solidFill>
                <a:latin typeface="Poppins" panose="00000500000000000000" pitchFamily="2" charset="0"/>
              </a:rPr>
              <a:t>.</a:t>
            </a:r>
          </a:p>
          <a:p>
            <a:pPr algn="just" eaLnBrk="1" hangingPunct="1">
              <a:buNone/>
            </a:pPr>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Sílica</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Zeólitas - materiais </a:t>
            </a:r>
            <a:r>
              <a:rPr kumimoji="1" lang="pt-BR" altLang="en-US" dirty="0" err="1">
                <a:solidFill>
                  <a:schemeClr val="accent1"/>
                </a:solidFill>
                <a:latin typeface="Poppins" panose="00000500000000000000" pitchFamily="2" charset="0"/>
              </a:rPr>
              <a:t>aluminossilicatos</a:t>
            </a:r>
            <a:r>
              <a:rPr kumimoji="1" lang="pt-BR" altLang="en-US" dirty="0">
                <a:solidFill>
                  <a:schemeClr val="accent1"/>
                </a:solidFill>
                <a:latin typeface="Poppins" panose="00000500000000000000" pitchFamily="2" charset="0"/>
              </a:rPr>
              <a:t> cristalinos com </a:t>
            </a:r>
            <a:r>
              <a:rPr kumimoji="1" lang="pt-BR" altLang="en-US" dirty="0" err="1">
                <a:solidFill>
                  <a:schemeClr val="accent1"/>
                </a:solidFill>
                <a:latin typeface="Poppins" panose="00000500000000000000" pitchFamily="2" charset="0"/>
              </a:rPr>
              <a:t>microporos</a:t>
            </a:r>
            <a:r>
              <a:rPr kumimoji="1" lang="pt-BR" altLang="en-US" dirty="0">
                <a:solidFill>
                  <a:schemeClr val="accent1"/>
                </a:solidFill>
                <a:latin typeface="Poppins" panose="00000500000000000000" pitchFamily="2" charset="0"/>
              </a:rPr>
              <a:t> dentro de suas diversas estruturas de SiO</a:t>
            </a:r>
            <a:r>
              <a:rPr kumimoji="1" lang="pt-BR" altLang="en-US" baseline="-25000" dirty="0">
                <a:solidFill>
                  <a:schemeClr val="accent1"/>
                </a:solidFill>
                <a:latin typeface="Poppins" panose="00000500000000000000" pitchFamily="2" charset="0"/>
              </a:rPr>
              <a:t>4</a:t>
            </a:r>
            <a:r>
              <a:rPr kumimoji="1" lang="pt-BR" altLang="en-US" dirty="0">
                <a:solidFill>
                  <a:schemeClr val="accent1"/>
                </a:solidFill>
                <a:latin typeface="Poppins" panose="00000500000000000000" pitchFamily="2" charset="0"/>
              </a:rPr>
              <a:t> ou AlO</a:t>
            </a:r>
            <a:r>
              <a:rPr kumimoji="1" lang="pt-BR" altLang="en-US" baseline="-25000" dirty="0">
                <a:solidFill>
                  <a:schemeClr val="accent1"/>
                </a:solidFill>
                <a:latin typeface="Poppins" panose="00000500000000000000" pitchFamily="2" charset="0"/>
              </a:rPr>
              <a:t>4</a:t>
            </a:r>
            <a:r>
              <a:rPr kumimoji="1" lang="pt-BR" altLang="en-US" dirty="0">
                <a:solidFill>
                  <a:schemeClr val="accent1"/>
                </a:solidFill>
                <a:latin typeface="Poppins" panose="00000500000000000000" pitchFamily="2" charset="0"/>
              </a:rPr>
              <a:t> em forma tetraédrica.</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Carbono</a:t>
            </a:r>
          </a:p>
          <a:p>
            <a:pPr marL="457200" indent="-457200" algn="just" eaLnBrk="1" hangingPunct="1"/>
            <a:endParaRPr kumimoji="1" lang="pt-BR" altLang="en-US" dirty="0">
              <a:solidFill>
                <a:schemeClr val="accent1"/>
              </a:solidFill>
              <a:latin typeface="Poppins" panose="00000500000000000000" pitchFamily="2" charset="0"/>
            </a:endParaRPr>
          </a:p>
        </p:txBody>
      </p:sp>
      <p:pic>
        <p:nvPicPr>
          <p:cNvPr id="6" name="Imagem 5">
            <a:extLst>
              <a:ext uri="{FF2B5EF4-FFF2-40B4-BE49-F238E27FC236}">
                <a16:creationId xmlns:a16="http://schemas.microsoft.com/office/drawing/2014/main" id="{85C56C5A-00DB-B1EA-F669-7EA44ED5B821}"/>
              </a:ext>
            </a:extLst>
          </p:cNvPr>
          <p:cNvPicPr>
            <a:picLocks noChangeAspect="1"/>
          </p:cNvPicPr>
          <p:nvPr/>
        </p:nvPicPr>
        <p:blipFill>
          <a:blip r:embed="rId3"/>
          <a:stretch>
            <a:fillRect/>
          </a:stretch>
        </p:blipFill>
        <p:spPr>
          <a:xfrm>
            <a:off x="5487705" y="2634301"/>
            <a:ext cx="6704295" cy="2882931"/>
          </a:xfrm>
          <a:prstGeom prst="rect">
            <a:avLst/>
          </a:prstGeom>
        </p:spPr>
      </p:pic>
    </p:spTree>
    <p:extLst>
      <p:ext uri="{BB962C8B-B14F-4D97-AF65-F5344CB8AC3E}">
        <p14:creationId xmlns:p14="http://schemas.microsoft.com/office/powerpoint/2010/main" val="162007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19</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microporosas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i="1" dirty="0" err="1">
                <a:solidFill>
                  <a:schemeClr val="accent1"/>
                </a:solidFill>
                <a:latin typeface="Poppins" panose="00000500000000000000" pitchFamily="2" charset="0"/>
              </a:rPr>
              <a:t>Macroporosa</a:t>
            </a:r>
            <a:r>
              <a:rPr kumimoji="1" lang="pt-BR" altLang="en-US" i="1" dirty="0">
                <a:solidFill>
                  <a:schemeClr val="accent1"/>
                </a:solidFill>
                <a:latin typeface="Poppins" panose="00000500000000000000" pitchFamily="2" charset="0"/>
              </a:rPr>
              <a:t> (&gt; 50nm), </a:t>
            </a:r>
            <a:r>
              <a:rPr kumimoji="1" lang="pt-BR" altLang="en-US" i="1" dirty="0" err="1">
                <a:solidFill>
                  <a:schemeClr val="accent1"/>
                </a:solidFill>
                <a:latin typeface="Poppins" panose="00000500000000000000" pitchFamily="2" charset="0"/>
              </a:rPr>
              <a:t>mesoporosa</a:t>
            </a:r>
            <a:r>
              <a:rPr kumimoji="1" lang="pt-BR" altLang="en-US" i="1" dirty="0">
                <a:solidFill>
                  <a:schemeClr val="accent1"/>
                </a:solidFill>
                <a:latin typeface="Poppins" panose="00000500000000000000" pitchFamily="2" charset="0"/>
              </a:rPr>
              <a:t> (2nm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50nm) e microporosa (0nm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2nm)</a:t>
            </a:r>
            <a:r>
              <a:rPr kumimoji="1" lang="pt-BR" altLang="en-US" dirty="0">
                <a:solidFill>
                  <a:schemeClr val="accent1"/>
                </a:solidFill>
                <a:latin typeface="Poppins" panose="00000500000000000000" pitchFamily="2" charset="0"/>
              </a:rPr>
              <a:t>.</a:t>
            </a:r>
          </a:p>
          <a:p>
            <a:pPr algn="just" eaLnBrk="1" hangingPunct="1">
              <a:buNone/>
            </a:pPr>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Sílica</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Zeólitas – método hidrotérmico, crescimento secundário e transporte de fase</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Carbono</a:t>
            </a:r>
          </a:p>
          <a:p>
            <a:pPr marL="457200" indent="-457200" algn="just" eaLnBrk="1" hangingPunct="1"/>
            <a:endParaRPr kumimoji="1" lang="pt-BR" altLang="en-US" dirty="0">
              <a:solidFill>
                <a:schemeClr val="accent1"/>
              </a:solidFill>
              <a:latin typeface="Poppins" panose="00000500000000000000" pitchFamily="2" charset="0"/>
            </a:endParaRPr>
          </a:p>
        </p:txBody>
      </p:sp>
    </p:spTree>
    <p:extLst>
      <p:ext uri="{BB962C8B-B14F-4D97-AF65-F5344CB8AC3E}">
        <p14:creationId xmlns:p14="http://schemas.microsoft.com/office/powerpoint/2010/main" val="240504154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61FB6F2-7968-E840-F449-4DC2E54A0720}"/>
              </a:ext>
            </a:extLst>
          </p:cNvPr>
          <p:cNvSpPr/>
          <p:nvPr/>
        </p:nvSpPr>
        <p:spPr>
          <a:xfrm>
            <a:off x="1084580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 name="Rectangle 10">
            <a:extLst>
              <a:ext uri="{FF2B5EF4-FFF2-40B4-BE49-F238E27FC236}">
                <a16:creationId xmlns:a16="http://schemas.microsoft.com/office/drawing/2014/main" id="{F6512B5E-759D-AFA2-ED84-EC7BC54A04AC}"/>
              </a:ext>
            </a:extLst>
          </p:cNvPr>
          <p:cNvSpPr/>
          <p:nvPr/>
        </p:nvSpPr>
        <p:spPr>
          <a:xfrm>
            <a:off x="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0964" name="Retângulo 5">
            <a:extLst>
              <a:ext uri="{FF2B5EF4-FFF2-40B4-BE49-F238E27FC236}">
                <a16:creationId xmlns:a16="http://schemas.microsoft.com/office/drawing/2014/main" id="{26D1C166-BCC4-A29B-C3C4-4513C5A73C38}"/>
              </a:ext>
            </a:extLst>
          </p:cNvPr>
          <p:cNvSpPr>
            <a:spLocks noChangeArrowheads="1"/>
          </p:cNvSpPr>
          <p:nvPr/>
        </p:nvSpPr>
        <p:spPr bwMode="auto">
          <a:xfrm>
            <a:off x="1338263" y="2708275"/>
            <a:ext cx="95726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pt-BR" altLang="en-US" sz="5000" b="1" dirty="0">
                <a:solidFill>
                  <a:schemeClr val="tx2"/>
                </a:solidFill>
                <a:latin typeface="Poppins" panose="00000500000000000000" pitchFamily="2" charset="0"/>
              </a:rPr>
              <a:t>Separação de gases</a:t>
            </a:r>
            <a:endParaRPr lang="pt-BR" altLang="en-US" b="1" dirty="0">
              <a:latin typeface="Century Gothic" panose="020B0502020202020204" pitchFamily="34" charset="0"/>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20</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microporosas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i="1" dirty="0" err="1">
                <a:solidFill>
                  <a:schemeClr val="accent1"/>
                </a:solidFill>
                <a:latin typeface="Poppins" panose="00000500000000000000" pitchFamily="2" charset="0"/>
              </a:rPr>
              <a:t>Macroporosa</a:t>
            </a:r>
            <a:r>
              <a:rPr kumimoji="1" lang="pt-BR" altLang="en-US" i="1" dirty="0">
                <a:solidFill>
                  <a:schemeClr val="accent1"/>
                </a:solidFill>
                <a:latin typeface="Poppins" panose="00000500000000000000" pitchFamily="2" charset="0"/>
              </a:rPr>
              <a:t> (&gt; 50nm), </a:t>
            </a:r>
            <a:r>
              <a:rPr kumimoji="1" lang="pt-BR" altLang="en-US" i="1" dirty="0" err="1">
                <a:solidFill>
                  <a:schemeClr val="accent1"/>
                </a:solidFill>
                <a:latin typeface="Poppins" panose="00000500000000000000" pitchFamily="2" charset="0"/>
              </a:rPr>
              <a:t>mesoporosa</a:t>
            </a:r>
            <a:r>
              <a:rPr kumimoji="1" lang="pt-BR" altLang="en-US" i="1" dirty="0">
                <a:solidFill>
                  <a:schemeClr val="accent1"/>
                </a:solidFill>
                <a:latin typeface="Poppins" panose="00000500000000000000" pitchFamily="2" charset="0"/>
              </a:rPr>
              <a:t> (2nm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50nm) e microporosa (0nm &lt; </a:t>
            </a:r>
            <a:r>
              <a:rPr kumimoji="1" lang="pt-BR" altLang="en-US" i="1" dirty="0" err="1">
                <a:solidFill>
                  <a:schemeClr val="accent1"/>
                </a:solidFill>
                <a:latin typeface="Poppins" panose="00000500000000000000" pitchFamily="2" charset="0"/>
              </a:rPr>
              <a:t>dp</a:t>
            </a:r>
            <a:r>
              <a:rPr kumimoji="1" lang="pt-BR" altLang="en-US" i="1" dirty="0">
                <a:solidFill>
                  <a:schemeClr val="accent1"/>
                </a:solidFill>
                <a:latin typeface="Poppins" panose="00000500000000000000" pitchFamily="2" charset="0"/>
              </a:rPr>
              <a:t> &lt; 2nm)</a:t>
            </a:r>
            <a:r>
              <a:rPr kumimoji="1" lang="pt-BR" altLang="en-US" dirty="0">
                <a:solidFill>
                  <a:schemeClr val="accent1"/>
                </a:solidFill>
                <a:latin typeface="Poppins" panose="00000500000000000000" pitchFamily="2" charset="0"/>
              </a:rPr>
              <a:t>.</a:t>
            </a:r>
          </a:p>
          <a:p>
            <a:pPr algn="just" eaLnBrk="1" hangingPunct="1">
              <a:buNone/>
            </a:pPr>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Sílica</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Zeólitas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Carbono – membranas amorfas obtidas a partir de carbonização ou pirólise</a:t>
            </a:r>
          </a:p>
          <a:p>
            <a:pPr marL="457200" indent="-457200" algn="just" eaLnBrk="1" hangingPunct="1"/>
            <a:endParaRPr kumimoji="1" lang="pt-BR" altLang="en-US" dirty="0">
              <a:solidFill>
                <a:schemeClr val="accent1"/>
              </a:solidFill>
              <a:latin typeface="Poppins" panose="00000500000000000000" pitchFamily="2" charset="0"/>
            </a:endParaRPr>
          </a:p>
        </p:txBody>
      </p:sp>
    </p:spTree>
    <p:extLst>
      <p:ext uri="{BB962C8B-B14F-4D97-AF65-F5344CB8AC3E}">
        <p14:creationId xmlns:p14="http://schemas.microsoft.com/office/powerpoint/2010/main" val="2246820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21</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12328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Membranas microporosas – transporte de gás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dirty="0">
                <a:solidFill>
                  <a:schemeClr val="accent1"/>
                </a:solidFill>
                <a:latin typeface="Poppins" panose="00000500000000000000" pitchFamily="2" charset="0"/>
              </a:rPr>
              <a:t>Fatores: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Interações entre o material da membrana e as espécies gasosas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Distribuição real do tamanho dos poros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Condições de funcionamento</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Misturas de gases</a:t>
            </a:r>
          </a:p>
        </p:txBody>
      </p:sp>
    </p:spTree>
    <p:extLst>
      <p:ext uri="{BB962C8B-B14F-4D97-AF65-F5344CB8AC3E}">
        <p14:creationId xmlns:p14="http://schemas.microsoft.com/office/powerpoint/2010/main" val="127251996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22</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Taxas de permeação relativas através da membrana</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9C3D3C82-FE8B-9AF6-30E7-CDB29FDBEAD4}"/>
              </a:ext>
            </a:extLst>
          </p:cNvPr>
          <p:cNvPicPr>
            <a:picLocks noChangeAspect="1"/>
          </p:cNvPicPr>
          <p:nvPr/>
        </p:nvPicPr>
        <p:blipFill rotWithShape="1">
          <a:blip r:embed="rId3"/>
          <a:srcRect l="2894" t="5005" r="1265" b="5810"/>
          <a:stretch/>
        </p:blipFill>
        <p:spPr>
          <a:xfrm>
            <a:off x="0" y="2564904"/>
            <a:ext cx="6336704" cy="2088232"/>
          </a:xfrm>
          <a:prstGeom prst="rect">
            <a:avLst/>
          </a:prstGeom>
        </p:spPr>
      </p:pic>
      <p:pic>
        <p:nvPicPr>
          <p:cNvPr id="6" name="Imagem 5">
            <a:extLst>
              <a:ext uri="{FF2B5EF4-FFF2-40B4-BE49-F238E27FC236}">
                <a16:creationId xmlns:a16="http://schemas.microsoft.com/office/drawing/2014/main" id="{B4AEFD76-2729-8421-4A22-D8CFC0B2E612}"/>
              </a:ext>
            </a:extLst>
          </p:cNvPr>
          <p:cNvPicPr>
            <a:picLocks noChangeAspect="1"/>
          </p:cNvPicPr>
          <p:nvPr/>
        </p:nvPicPr>
        <p:blipFill>
          <a:blip r:embed="rId4"/>
          <a:stretch>
            <a:fillRect/>
          </a:stretch>
        </p:blipFill>
        <p:spPr>
          <a:xfrm>
            <a:off x="6336704" y="1005756"/>
            <a:ext cx="5664291" cy="5714864"/>
          </a:xfrm>
          <a:prstGeom prst="rect">
            <a:avLst/>
          </a:prstGeom>
        </p:spPr>
      </p:pic>
    </p:spTree>
    <p:extLst>
      <p:ext uri="{BB962C8B-B14F-4D97-AF65-F5344CB8AC3E}">
        <p14:creationId xmlns:p14="http://schemas.microsoft.com/office/powerpoint/2010/main" val="37246513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23</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76C203C8-FF7B-B045-0CB0-46CF6252BF58}"/>
              </a:ext>
            </a:extLst>
          </p:cNvPr>
          <p:cNvPicPr>
            <a:picLocks noChangeAspect="1"/>
          </p:cNvPicPr>
          <p:nvPr/>
        </p:nvPicPr>
        <p:blipFill>
          <a:blip r:embed="rId3"/>
          <a:stretch>
            <a:fillRect/>
          </a:stretch>
        </p:blipFill>
        <p:spPr>
          <a:xfrm>
            <a:off x="1559496" y="1628800"/>
            <a:ext cx="8324813" cy="4520146"/>
          </a:xfrm>
          <a:prstGeom prst="rect">
            <a:avLst/>
          </a:prstGeom>
        </p:spPr>
      </p:pic>
      <p:sp>
        <p:nvSpPr>
          <p:cNvPr id="6" name="Text Box 2">
            <a:extLst>
              <a:ext uri="{FF2B5EF4-FFF2-40B4-BE49-F238E27FC236}">
                <a16:creationId xmlns:a16="http://schemas.microsoft.com/office/drawing/2014/main" id="{08668EBE-7F4B-BB8C-4E9E-EAA17E5FD91A}"/>
              </a:ext>
            </a:extLst>
          </p:cNvPr>
          <p:cNvSpPr txBox="1">
            <a:spLocks noChangeArrowheads="1"/>
          </p:cNvSpPr>
          <p:nvPr/>
        </p:nvSpPr>
        <p:spPr bwMode="auto">
          <a:xfrm>
            <a:off x="839788" y="47625"/>
            <a:ext cx="100806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Taxas de permeação relativas através da membrana</a:t>
            </a:r>
            <a:endParaRPr lang="pt-BR" altLang="pt-BR" sz="3600" b="1" dirty="0">
              <a:solidFill>
                <a:srgbClr val="2834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4987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24</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Transferência de massa</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695400" y="5085184"/>
            <a:ext cx="3655591" cy="155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600" dirty="0">
                <a:solidFill>
                  <a:schemeClr val="accent1"/>
                </a:solidFill>
                <a:latin typeface="Poppins" panose="00000500000000000000" pitchFamily="2" charset="0"/>
              </a:rPr>
              <a:t>(A) fluxo de massa através dos poros, (B) difusão através dos poros, (C) difusão restrita através dos poros e (D) difusão da solução através da membrana densa</a:t>
            </a:r>
          </a:p>
        </p:txBody>
      </p:sp>
      <p:pic>
        <p:nvPicPr>
          <p:cNvPr id="6" name="Imagem 5">
            <a:extLst>
              <a:ext uri="{FF2B5EF4-FFF2-40B4-BE49-F238E27FC236}">
                <a16:creationId xmlns:a16="http://schemas.microsoft.com/office/drawing/2014/main" id="{BEA56AD6-2EBE-91BB-33BD-1402F31B8400}"/>
              </a:ext>
            </a:extLst>
          </p:cNvPr>
          <p:cNvPicPr>
            <a:picLocks noChangeAspect="1"/>
          </p:cNvPicPr>
          <p:nvPr/>
        </p:nvPicPr>
        <p:blipFill>
          <a:blip r:embed="rId3"/>
          <a:stretch>
            <a:fillRect/>
          </a:stretch>
        </p:blipFill>
        <p:spPr>
          <a:xfrm>
            <a:off x="26723" y="735013"/>
            <a:ext cx="7377289" cy="3486075"/>
          </a:xfrm>
          <a:prstGeom prst="rect">
            <a:avLst/>
          </a:prstGeom>
        </p:spPr>
      </p:pic>
      <p:pic>
        <p:nvPicPr>
          <p:cNvPr id="8" name="Imagem 7">
            <a:extLst>
              <a:ext uri="{FF2B5EF4-FFF2-40B4-BE49-F238E27FC236}">
                <a16:creationId xmlns:a16="http://schemas.microsoft.com/office/drawing/2014/main" id="{FD602E4F-1D53-5DD1-D555-E632F4B23888}"/>
              </a:ext>
            </a:extLst>
          </p:cNvPr>
          <p:cNvPicPr>
            <a:picLocks noChangeAspect="1"/>
          </p:cNvPicPr>
          <p:nvPr/>
        </p:nvPicPr>
        <p:blipFill>
          <a:blip r:embed="rId4"/>
          <a:stretch>
            <a:fillRect/>
          </a:stretch>
        </p:blipFill>
        <p:spPr>
          <a:xfrm>
            <a:off x="4871864" y="4039507"/>
            <a:ext cx="7312948" cy="2820846"/>
          </a:xfrm>
          <a:prstGeom prst="rect">
            <a:avLst/>
          </a:prstGeom>
        </p:spPr>
      </p:pic>
    </p:spTree>
    <p:extLst>
      <p:ext uri="{BB962C8B-B14F-4D97-AF65-F5344CB8AC3E}">
        <p14:creationId xmlns:p14="http://schemas.microsoft.com/office/powerpoint/2010/main" val="261345424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25</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Transferência de massa</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endParaRPr kumimoji="1" lang="pt-BR" altLang="en-US" dirty="0">
              <a:solidFill>
                <a:schemeClr val="accent1"/>
              </a:solidFill>
              <a:latin typeface="Poppins" panose="00000500000000000000" pitchFamily="2" charset="0"/>
            </a:endParaRPr>
          </a:p>
        </p:txBody>
      </p:sp>
      <p:pic>
        <p:nvPicPr>
          <p:cNvPr id="7" name="Imagem 6">
            <a:extLst>
              <a:ext uri="{FF2B5EF4-FFF2-40B4-BE49-F238E27FC236}">
                <a16:creationId xmlns:a16="http://schemas.microsoft.com/office/drawing/2014/main" id="{D0A11F7F-A8B5-A96B-D450-3C0A7B57588D}"/>
              </a:ext>
            </a:extLst>
          </p:cNvPr>
          <p:cNvPicPr>
            <a:picLocks noChangeAspect="1"/>
          </p:cNvPicPr>
          <p:nvPr/>
        </p:nvPicPr>
        <p:blipFill>
          <a:blip r:embed="rId3"/>
          <a:stretch>
            <a:fillRect/>
          </a:stretch>
        </p:blipFill>
        <p:spPr>
          <a:xfrm>
            <a:off x="6096000" y="918175"/>
            <a:ext cx="5587145" cy="5420052"/>
          </a:xfrm>
          <a:prstGeom prst="rect">
            <a:avLst/>
          </a:prstGeom>
        </p:spPr>
      </p:pic>
      <p:pic>
        <p:nvPicPr>
          <p:cNvPr id="10" name="Imagem 9">
            <a:extLst>
              <a:ext uri="{FF2B5EF4-FFF2-40B4-BE49-F238E27FC236}">
                <a16:creationId xmlns:a16="http://schemas.microsoft.com/office/drawing/2014/main" id="{E09E9A7D-4AE3-B4FC-5F0B-B0EFECEEDF71}"/>
              </a:ext>
            </a:extLst>
          </p:cNvPr>
          <p:cNvPicPr>
            <a:picLocks noChangeAspect="1"/>
          </p:cNvPicPr>
          <p:nvPr/>
        </p:nvPicPr>
        <p:blipFill rotWithShape="1">
          <a:blip r:embed="rId4"/>
          <a:srcRect l="6031"/>
          <a:stretch/>
        </p:blipFill>
        <p:spPr>
          <a:xfrm>
            <a:off x="250690" y="1161240"/>
            <a:ext cx="5413262" cy="4933922"/>
          </a:xfrm>
          <a:prstGeom prst="rect">
            <a:avLst/>
          </a:prstGeom>
        </p:spPr>
      </p:pic>
    </p:spTree>
    <p:extLst>
      <p:ext uri="{BB962C8B-B14F-4D97-AF65-F5344CB8AC3E}">
        <p14:creationId xmlns:p14="http://schemas.microsoft.com/office/powerpoint/2010/main" val="116497357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26</a:t>
            </a:fld>
            <a:endParaRPr lang="pt-BR" altLang="en-US">
              <a:solidFill>
                <a:srgbClr val="898989"/>
              </a:solidFill>
            </a:endParaRPr>
          </a:p>
        </p:txBody>
      </p:sp>
      <p:sp>
        <p:nvSpPr>
          <p:cNvPr id="3" name="Content Placeholder 2">
            <a:extLst>
              <a:ext uri="{FF2B5EF4-FFF2-40B4-BE49-F238E27FC236}">
                <a16:creationId xmlns:a16="http://schemas.microsoft.com/office/drawing/2014/main" id="{81B75296-71C5-5A8A-E6A3-6C3A3BE20E35}"/>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endParaRPr kumimoji="1" lang="pt-BR" altLang="en-US" dirty="0">
              <a:solidFill>
                <a:schemeClr val="accent1"/>
              </a:solidFill>
              <a:latin typeface="Poppins" panose="00000500000000000000" pitchFamily="2" charset="0"/>
            </a:endParaRPr>
          </a:p>
        </p:txBody>
      </p:sp>
      <p:pic>
        <p:nvPicPr>
          <p:cNvPr id="6" name="Imagem 5">
            <a:extLst>
              <a:ext uri="{FF2B5EF4-FFF2-40B4-BE49-F238E27FC236}">
                <a16:creationId xmlns:a16="http://schemas.microsoft.com/office/drawing/2014/main" id="{407CF2C1-9054-42E7-2E37-014CB8E902DD}"/>
              </a:ext>
            </a:extLst>
          </p:cNvPr>
          <p:cNvPicPr>
            <a:picLocks noChangeAspect="1"/>
          </p:cNvPicPr>
          <p:nvPr/>
        </p:nvPicPr>
        <p:blipFill>
          <a:blip r:embed="rId3"/>
          <a:stretch>
            <a:fillRect/>
          </a:stretch>
        </p:blipFill>
        <p:spPr>
          <a:xfrm>
            <a:off x="-1" y="1552202"/>
            <a:ext cx="12086105" cy="4157118"/>
          </a:xfrm>
          <a:prstGeom prst="rect">
            <a:avLst/>
          </a:prstGeom>
        </p:spPr>
      </p:pic>
      <p:sp>
        <p:nvSpPr>
          <p:cNvPr id="8" name="Text Box 2">
            <a:extLst>
              <a:ext uri="{FF2B5EF4-FFF2-40B4-BE49-F238E27FC236}">
                <a16:creationId xmlns:a16="http://schemas.microsoft.com/office/drawing/2014/main" id="{E615D482-A41A-CED0-854C-959C5EEA5CAF}"/>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Transferência de massa</a:t>
            </a:r>
            <a:endParaRPr lang="pt-BR" altLang="pt-BR" sz="3600" b="1" dirty="0">
              <a:solidFill>
                <a:srgbClr val="2834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96565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27</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convencionais: absorção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74E598DA-85FB-C435-BA64-AFA8165B4C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79604" y="679416"/>
            <a:ext cx="7548844" cy="6042059"/>
          </a:xfrm>
          <a:prstGeom prst="rect">
            <a:avLst/>
          </a:prstGeom>
        </p:spPr>
      </p:pic>
    </p:spTree>
    <p:extLst>
      <p:ext uri="{BB962C8B-B14F-4D97-AF65-F5344CB8AC3E}">
        <p14:creationId xmlns:p14="http://schemas.microsoft.com/office/powerpoint/2010/main" val="131357242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28</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convencionais: adsorção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BC31D4CC-80B9-5EB2-44EF-6BFB50A7FC50}"/>
              </a:ext>
            </a:extLst>
          </p:cNvPr>
          <p:cNvPicPr>
            <a:picLocks noChangeAspect="1"/>
          </p:cNvPicPr>
          <p:nvPr/>
        </p:nvPicPr>
        <p:blipFill>
          <a:blip r:embed="rId3"/>
          <a:stretch>
            <a:fillRect/>
          </a:stretch>
        </p:blipFill>
        <p:spPr>
          <a:xfrm>
            <a:off x="1991426" y="1133820"/>
            <a:ext cx="8209147" cy="5400374"/>
          </a:xfrm>
          <a:prstGeom prst="rect">
            <a:avLst/>
          </a:prstGeom>
        </p:spPr>
      </p:pic>
    </p:spTree>
    <p:extLst>
      <p:ext uri="{BB962C8B-B14F-4D97-AF65-F5344CB8AC3E}">
        <p14:creationId xmlns:p14="http://schemas.microsoft.com/office/powerpoint/2010/main" val="72986564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29</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convencionais: criogenia</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76731CAB-E627-5258-869E-A8127CEA9841}"/>
              </a:ext>
            </a:extLst>
          </p:cNvPr>
          <p:cNvPicPr>
            <a:picLocks noChangeAspect="1"/>
          </p:cNvPicPr>
          <p:nvPr/>
        </p:nvPicPr>
        <p:blipFill>
          <a:blip r:embed="rId3"/>
          <a:stretch>
            <a:fillRect/>
          </a:stretch>
        </p:blipFill>
        <p:spPr>
          <a:xfrm>
            <a:off x="3251684" y="735013"/>
            <a:ext cx="5548573" cy="6122987"/>
          </a:xfrm>
          <a:prstGeom prst="rect">
            <a:avLst/>
          </a:prstGeom>
        </p:spPr>
      </p:pic>
    </p:spTree>
    <p:extLst>
      <p:ext uri="{BB962C8B-B14F-4D97-AF65-F5344CB8AC3E}">
        <p14:creationId xmlns:p14="http://schemas.microsoft.com/office/powerpoint/2010/main" val="414867742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55029EC-2426-981D-AA33-ABD288A6E185}"/>
              </a:ext>
            </a:extLst>
          </p:cNvPr>
          <p:cNvSpPr txBox="1">
            <a:spLocks noChangeArrowheads="1"/>
          </p:cNvSpPr>
          <p:nvPr/>
        </p:nvSpPr>
        <p:spPr bwMode="auto">
          <a:xfrm>
            <a:off x="787122" y="741363"/>
            <a:ext cx="10623550" cy="585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dirty="0">
                <a:solidFill>
                  <a:schemeClr val="accent1"/>
                </a:solidFill>
                <a:latin typeface="Poppins" panose="00000500000000000000" pitchFamily="2" charset="0"/>
              </a:rPr>
              <a:t>Conceitos gerais de separação por membranas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Microfiltração, ultrafiltração e nanofiltração</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Osmose reversa e direta</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Eletrodiálise</a:t>
            </a:r>
          </a:p>
          <a:p>
            <a:pPr marL="457200" indent="-457200" algn="just" eaLnBrk="1" hangingPunct="1"/>
            <a:endParaRPr kumimoji="1" lang="pt-BR" altLang="en-US" sz="4000" i="1" dirty="0">
              <a:solidFill>
                <a:schemeClr val="accent1"/>
              </a:solidFill>
              <a:latin typeface="Poppins" panose="00000500000000000000" pitchFamily="2" charset="0"/>
            </a:endParaRPr>
          </a:p>
          <a:p>
            <a:pPr marL="457200" indent="-457200" algn="just" eaLnBrk="1" hangingPunct="1"/>
            <a:r>
              <a:rPr kumimoji="1" lang="pt-BR" altLang="en-US" sz="4000" i="1" dirty="0">
                <a:solidFill>
                  <a:schemeClr val="accent1"/>
                </a:solidFill>
                <a:latin typeface="Poppins" panose="00000500000000000000" pitchFamily="2" charset="0"/>
              </a:rPr>
              <a:t>Separação de gases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dirty="0">
                <a:solidFill>
                  <a:schemeClr val="accent1"/>
                </a:solidFill>
                <a:latin typeface="Poppins" panose="00000500000000000000" pitchFamily="2" charset="0"/>
              </a:rPr>
              <a:t>Pervaporação.....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3"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P spid="3" grpId="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30</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de membranas – vantagens</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26D256-1FC0-F0AC-AEBD-FDF314594ADA}"/>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dirty="0">
                <a:solidFill>
                  <a:schemeClr val="accent1"/>
                </a:solidFill>
                <a:latin typeface="Poppins" panose="00000500000000000000" pitchFamily="2" charset="0"/>
              </a:rPr>
              <a:t>Eficiência e simplicidade operacional</a:t>
            </a:r>
          </a:p>
          <a:p>
            <a:pPr marL="457200" indent="-457200" algn="just" eaLnBrk="1" hangingPunct="1"/>
            <a:r>
              <a:rPr kumimoji="1" lang="pt-BR" altLang="en-US" dirty="0">
                <a:solidFill>
                  <a:schemeClr val="accent1"/>
                </a:solidFill>
                <a:latin typeface="Poppins" panose="00000500000000000000" pitchFamily="2" charset="0"/>
              </a:rPr>
              <a:t>Alta seletividade e permeabilidade para o transporte específico de componentes</a:t>
            </a:r>
          </a:p>
          <a:p>
            <a:pPr marL="457200" indent="-457200" algn="just" eaLnBrk="1" hangingPunct="1"/>
            <a:r>
              <a:rPr kumimoji="1" lang="pt-BR" altLang="en-US" dirty="0">
                <a:solidFill>
                  <a:schemeClr val="accent1"/>
                </a:solidFill>
                <a:latin typeface="Poppins" panose="00000500000000000000" pitchFamily="2" charset="0"/>
              </a:rPr>
              <a:t>Baixo consumo de energia</a:t>
            </a:r>
          </a:p>
          <a:p>
            <a:pPr marL="457200" indent="-457200" algn="just" eaLnBrk="1" hangingPunct="1"/>
            <a:r>
              <a:rPr kumimoji="1" lang="pt-BR" altLang="en-US" dirty="0">
                <a:solidFill>
                  <a:schemeClr val="accent1"/>
                </a:solidFill>
                <a:latin typeface="Poppins" panose="00000500000000000000" pitchFamily="2" charset="0"/>
              </a:rPr>
              <a:t>Boa estabilidade e compatibilidade entre diferentes operações de membranas</a:t>
            </a:r>
          </a:p>
          <a:p>
            <a:pPr marL="457200" indent="-457200" algn="just" eaLnBrk="1" hangingPunct="1"/>
            <a:r>
              <a:rPr kumimoji="1" lang="pt-BR" altLang="en-US" dirty="0">
                <a:solidFill>
                  <a:schemeClr val="accent1"/>
                </a:solidFill>
                <a:latin typeface="Poppins" panose="00000500000000000000" pitchFamily="2" charset="0"/>
              </a:rPr>
              <a:t>Flexibilidade e fácil escalonamento</a:t>
            </a:r>
          </a:p>
          <a:p>
            <a:pPr marL="457200" indent="-457200" algn="just" eaLnBrk="1" hangingPunct="1"/>
            <a:r>
              <a:rPr kumimoji="1" lang="pt-BR" altLang="en-US" dirty="0">
                <a:solidFill>
                  <a:schemeClr val="accent1"/>
                </a:solidFill>
                <a:latin typeface="Poppins" panose="00000500000000000000" pitchFamily="2" charset="0"/>
              </a:rPr>
              <a:t>Automatização</a:t>
            </a:r>
          </a:p>
          <a:p>
            <a:pPr marL="457200" indent="-457200" algn="just" eaLnBrk="1" hangingPunct="1"/>
            <a:r>
              <a:rPr kumimoji="1" lang="pt-BR" altLang="en-US" i="1" dirty="0" err="1">
                <a:solidFill>
                  <a:schemeClr val="accent1"/>
                </a:solidFill>
                <a:latin typeface="Poppins" panose="00000500000000000000" pitchFamily="2" charset="0"/>
              </a:rPr>
              <a:t>Ecofriendly</a:t>
            </a:r>
            <a:endParaRPr kumimoji="1" lang="pt-BR" altLang="en-US" i="1" dirty="0">
              <a:solidFill>
                <a:schemeClr val="accent1"/>
              </a:solidFill>
              <a:latin typeface="Poppins" panose="00000500000000000000" pitchFamily="2" charset="0"/>
            </a:endParaRPr>
          </a:p>
          <a:p>
            <a:pPr marL="457200" indent="-457200" algn="just" eaLnBrk="1" hangingPunct="1"/>
            <a:endParaRPr kumimoji="1" lang="pt-BR" altLang="en-US" dirty="0">
              <a:solidFill>
                <a:schemeClr val="accent1"/>
              </a:solidFill>
              <a:latin typeface="Poppins" panose="00000500000000000000" pitchFamily="2" charset="0"/>
            </a:endParaRPr>
          </a:p>
        </p:txBody>
      </p:sp>
    </p:spTree>
    <p:extLst>
      <p:ext uri="{BB962C8B-B14F-4D97-AF65-F5344CB8AC3E}">
        <p14:creationId xmlns:p14="http://schemas.microsoft.com/office/powerpoint/2010/main" val="3422826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31</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Separação de nitrogênio</a:t>
            </a:r>
            <a:endParaRPr lang="pt-BR" altLang="pt-BR" sz="3600" b="1" dirty="0">
              <a:solidFill>
                <a:srgbClr val="283461"/>
              </a:solidFill>
              <a:latin typeface="Arial" panose="020B0604020202020204" pitchFamily="34" charset="0"/>
              <a:cs typeface="Arial" panose="020B0604020202020204" pitchFamily="34" charset="0"/>
            </a:endParaRPr>
          </a:p>
        </p:txBody>
      </p:sp>
      <p:grpSp>
        <p:nvGrpSpPr>
          <p:cNvPr id="7" name="Agrupar 6">
            <a:extLst>
              <a:ext uri="{FF2B5EF4-FFF2-40B4-BE49-F238E27FC236}">
                <a16:creationId xmlns:a16="http://schemas.microsoft.com/office/drawing/2014/main" id="{F7F24C51-66FD-7EA0-C60F-344E1750D03A}"/>
              </a:ext>
            </a:extLst>
          </p:cNvPr>
          <p:cNvGrpSpPr/>
          <p:nvPr/>
        </p:nvGrpSpPr>
        <p:grpSpPr>
          <a:xfrm>
            <a:off x="1775520" y="994591"/>
            <a:ext cx="8878441" cy="5700515"/>
            <a:chOff x="1775520" y="994591"/>
            <a:chExt cx="8878441" cy="5700515"/>
          </a:xfrm>
        </p:grpSpPr>
        <p:pic>
          <p:nvPicPr>
            <p:cNvPr id="4" name="Imagem 3">
              <a:extLst>
                <a:ext uri="{FF2B5EF4-FFF2-40B4-BE49-F238E27FC236}">
                  <a16:creationId xmlns:a16="http://schemas.microsoft.com/office/drawing/2014/main" id="{E3D2EA24-055E-BEAD-9D6D-2E80AEF8D88E}"/>
                </a:ext>
              </a:extLst>
            </p:cNvPr>
            <p:cNvPicPr>
              <a:picLocks noChangeAspect="1"/>
            </p:cNvPicPr>
            <p:nvPr/>
          </p:nvPicPr>
          <p:blipFill>
            <a:blip r:embed="rId3"/>
            <a:stretch>
              <a:fillRect/>
            </a:stretch>
          </p:blipFill>
          <p:spPr>
            <a:xfrm>
              <a:off x="1775520" y="994591"/>
              <a:ext cx="8878441" cy="5700515"/>
            </a:xfrm>
            <a:prstGeom prst="rect">
              <a:avLst/>
            </a:prstGeom>
          </p:spPr>
        </p:pic>
        <p:sp>
          <p:nvSpPr>
            <p:cNvPr id="6" name="Retângulo: Cantos Arredondados 5">
              <a:extLst>
                <a:ext uri="{FF2B5EF4-FFF2-40B4-BE49-F238E27FC236}">
                  <a16:creationId xmlns:a16="http://schemas.microsoft.com/office/drawing/2014/main" id="{A11B1345-665E-8C5F-E3EF-8F3A229BB369}"/>
                </a:ext>
              </a:extLst>
            </p:cNvPr>
            <p:cNvSpPr/>
            <p:nvPr/>
          </p:nvSpPr>
          <p:spPr>
            <a:xfrm>
              <a:off x="8760296" y="5733256"/>
              <a:ext cx="1656184" cy="914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28801980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32</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Separação de hidrogênio</a:t>
            </a:r>
            <a:endParaRPr lang="pt-BR" altLang="pt-BR" sz="3600" b="1" dirty="0">
              <a:solidFill>
                <a:srgbClr val="283461"/>
              </a:solidFill>
              <a:latin typeface="Arial" panose="020B0604020202020204" pitchFamily="34" charset="0"/>
              <a:cs typeface="Arial" panose="020B0604020202020204" pitchFamily="34" charset="0"/>
            </a:endParaRPr>
          </a:p>
        </p:txBody>
      </p:sp>
      <p:grpSp>
        <p:nvGrpSpPr>
          <p:cNvPr id="9" name="Agrupar 8">
            <a:extLst>
              <a:ext uri="{FF2B5EF4-FFF2-40B4-BE49-F238E27FC236}">
                <a16:creationId xmlns:a16="http://schemas.microsoft.com/office/drawing/2014/main" id="{658AC772-3306-2248-13B6-A78027F7E480}"/>
              </a:ext>
            </a:extLst>
          </p:cNvPr>
          <p:cNvGrpSpPr/>
          <p:nvPr/>
        </p:nvGrpSpPr>
        <p:grpSpPr>
          <a:xfrm>
            <a:off x="1343472" y="1268760"/>
            <a:ext cx="9289032" cy="5357573"/>
            <a:chOff x="1343472" y="1268760"/>
            <a:chExt cx="9289032" cy="5357573"/>
          </a:xfrm>
        </p:grpSpPr>
        <p:pic>
          <p:nvPicPr>
            <p:cNvPr id="8" name="Imagem 7">
              <a:extLst>
                <a:ext uri="{FF2B5EF4-FFF2-40B4-BE49-F238E27FC236}">
                  <a16:creationId xmlns:a16="http://schemas.microsoft.com/office/drawing/2014/main" id="{4BB67233-9128-E370-CC4D-7EC54AFF18F8}"/>
                </a:ext>
              </a:extLst>
            </p:cNvPr>
            <p:cNvPicPr>
              <a:picLocks noChangeAspect="1"/>
            </p:cNvPicPr>
            <p:nvPr/>
          </p:nvPicPr>
          <p:blipFill>
            <a:blip r:embed="rId3"/>
            <a:stretch>
              <a:fillRect/>
            </a:stretch>
          </p:blipFill>
          <p:spPr>
            <a:xfrm>
              <a:off x="1343472" y="1268760"/>
              <a:ext cx="9289032" cy="5357573"/>
            </a:xfrm>
            <a:prstGeom prst="rect">
              <a:avLst/>
            </a:prstGeom>
          </p:spPr>
        </p:pic>
        <p:sp>
          <p:nvSpPr>
            <p:cNvPr id="6" name="Retângulo: Cantos Arredondados 5">
              <a:extLst>
                <a:ext uri="{FF2B5EF4-FFF2-40B4-BE49-F238E27FC236}">
                  <a16:creationId xmlns:a16="http://schemas.microsoft.com/office/drawing/2014/main" id="{A11B1345-665E-8C5F-E3EF-8F3A229BB369}"/>
                </a:ext>
              </a:extLst>
            </p:cNvPr>
            <p:cNvSpPr/>
            <p:nvPr/>
          </p:nvSpPr>
          <p:spPr>
            <a:xfrm>
              <a:off x="8904312" y="5624512"/>
              <a:ext cx="1656184" cy="914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54585271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33</a:t>
            </a:fld>
            <a:endParaRPr lang="pt-BR" altLang="en-US">
              <a:solidFill>
                <a:srgbClr val="898989"/>
              </a:solidFill>
            </a:endParaRPr>
          </a:p>
        </p:txBody>
      </p:sp>
      <p:sp>
        <p:nvSpPr>
          <p:cNvPr id="4" name="Content Placeholder 2">
            <a:extLst>
              <a:ext uri="{FF2B5EF4-FFF2-40B4-BE49-F238E27FC236}">
                <a16:creationId xmlns:a16="http://schemas.microsoft.com/office/drawing/2014/main" id="{BA3599A8-DA74-6CDE-4F7A-A128F5FE8A10}"/>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endParaRPr kumimoji="1" lang="pt-BR" altLang="en-US" dirty="0">
              <a:solidFill>
                <a:schemeClr val="accent1"/>
              </a:solidFill>
              <a:latin typeface="Poppins" panose="00000500000000000000" pitchFamily="2" charset="0"/>
            </a:endParaRPr>
          </a:p>
        </p:txBody>
      </p:sp>
      <p:pic>
        <p:nvPicPr>
          <p:cNvPr id="7" name="Imagem 6">
            <a:extLst>
              <a:ext uri="{FF2B5EF4-FFF2-40B4-BE49-F238E27FC236}">
                <a16:creationId xmlns:a16="http://schemas.microsoft.com/office/drawing/2014/main" id="{06593A48-6A11-A660-921B-A9554CF1838D}"/>
              </a:ext>
            </a:extLst>
          </p:cNvPr>
          <p:cNvPicPr>
            <a:picLocks noChangeAspect="1"/>
          </p:cNvPicPr>
          <p:nvPr/>
        </p:nvPicPr>
        <p:blipFill>
          <a:blip r:embed="rId3"/>
          <a:stretch>
            <a:fillRect/>
          </a:stretch>
        </p:blipFill>
        <p:spPr>
          <a:xfrm>
            <a:off x="0" y="741363"/>
            <a:ext cx="7464151" cy="3067684"/>
          </a:xfrm>
          <a:prstGeom prst="rect">
            <a:avLst/>
          </a:prstGeom>
        </p:spPr>
      </p:pic>
      <p:sp>
        <p:nvSpPr>
          <p:cNvPr id="6" name="Text Box 2">
            <a:extLst>
              <a:ext uri="{FF2B5EF4-FFF2-40B4-BE49-F238E27FC236}">
                <a16:creationId xmlns:a16="http://schemas.microsoft.com/office/drawing/2014/main" id="{A792EA9C-E9A4-DCFB-754C-74CD53BA8439}"/>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Separação de hidrogênio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10" name="Imagem 9">
            <a:extLst>
              <a:ext uri="{FF2B5EF4-FFF2-40B4-BE49-F238E27FC236}">
                <a16:creationId xmlns:a16="http://schemas.microsoft.com/office/drawing/2014/main" id="{DC0A7B57-5F0C-15FE-5243-851A2D3983A2}"/>
              </a:ext>
            </a:extLst>
          </p:cNvPr>
          <p:cNvPicPr>
            <a:picLocks noChangeAspect="1"/>
          </p:cNvPicPr>
          <p:nvPr/>
        </p:nvPicPr>
        <p:blipFill>
          <a:blip r:embed="rId4"/>
          <a:stretch>
            <a:fillRect/>
          </a:stretch>
        </p:blipFill>
        <p:spPr>
          <a:xfrm>
            <a:off x="3441644" y="3692650"/>
            <a:ext cx="8703028" cy="3193334"/>
          </a:xfrm>
          <a:prstGeom prst="rect">
            <a:avLst/>
          </a:prstGeom>
        </p:spPr>
      </p:pic>
    </p:spTree>
    <p:extLst>
      <p:ext uri="{BB962C8B-B14F-4D97-AF65-F5344CB8AC3E}">
        <p14:creationId xmlns:p14="http://schemas.microsoft.com/office/powerpoint/2010/main" val="279007240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34</a:t>
            </a:fld>
            <a:endParaRPr lang="pt-BR" altLang="en-US">
              <a:solidFill>
                <a:srgbClr val="898989"/>
              </a:solidFill>
            </a:endParaRPr>
          </a:p>
        </p:txBody>
      </p:sp>
      <p:sp>
        <p:nvSpPr>
          <p:cNvPr id="6" name="Text Box 2">
            <a:extLst>
              <a:ext uri="{FF2B5EF4-FFF2-40B4-BE49-F238E27FC236}">
                <a16:creationId xmlns:a16="http://schemas.microsoft.com/office/drawing/2014/main" id="{A792EA9C-E9A4-DCFB-754C-74CD53BA8439}"/>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Separação de hidrogênio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04A4B159-070B-8FB2-E080-E98F7B94C4C0}"/>
              </a:ext>
            </a:extLst>
          </p:cNvPr>
          <p:cNvPicPr>
            <a:picLocks noChangeAspect="1"/>
          </p:cNvPicPr>
          <p:nvPr/>
        </p:nvPicPr>
        <p:blipFill>
          <a:blip r:embed="rId3"/>
          <a:stretch>
            <a:fillRect/>
          </a:stretch>
        </p:blipFill>
        <p:spPr>
          <a:xfrm>
            <a:off x="2381800" y="1556792"/>
            <a:ext cx="7428399" cy="4320480"/>
          </a:xfrm>
          <a:prstGeom prst="rect">
            <a:avLst/>
          </a:prstGeom>
        </p:spPr>
      </p:pic>
    </p:spTree>
    <p:extLst>
      <p:ext uri="{BB962C8B-B14F-4D97-AF65-F5344CB8AC3E}">
        <p14:creationId xmlns:p14="http://schemas.microsoft.com/office/powerpoint/2010/main" val="300542936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35</a:t>
            </a:fld>
            <a:endParaRPr lang="pt-BR" altLang="en-US">
              <a:solidFill>
                <a:srgbClr val="898989"/>
              </a:solidFill>
            </a:endParaRPr>
          </a:p>
        </p:txBody>
      </p:sp>
      <p:sp>
        <p:nvSpPr>
          <p:cNvPr id="6" name="Text Box 2">
            <a:extLst>
              <a:ext uri="{FF2B5EF4-FFF2-40B4-BE49-F238E27FC236}">
                <a16:creationId xmlns:a16="http://schemas.microsoft.com/office/drawing/2014/main" id="{A792EA9C-E9A4-DCFB-754C-74CD53BA8439}"/>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Separação de hidrogênio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04A4B159-070B-8FB2-E080-E98F7B94C4C0}"/>
              </a:ext>
            </a:extLst>
          </p:cNvPr>
          <p:cNvPicPr>
            <a:picLocks noChangeAspect="1"/>
          </p:cNvPicPr>
          <p:nvPr/>
        </p:nvPicPr>
        <p:blipFill>
          <a:blip r:embed="rId3"/>
          <a:stretch>
            <a:fillRect/>
          </a:stretch>
        </p:blipFill>
        <p:spPr>
          <a:xfrm>
            <a:off x="47327" y="1136421"/>
            <a:ext cx="6086156" cy="3539809"/>
          </a:xfrm>
          <a:prstGeom prst="rect">
            <a:avLst/>
          </a:prstGeom>
        </p:spPr>
      </p:pic>
      <p:pic>
        <p:nvPicPr>
          <p:cNvPr id="9" name="Imagem 8">
            <a:extLst>
              <a:ext uri="{FF2B5EF4-FFF2-40B4-BE49-F238E27FC236}">
                <a16:creationId xmlns:a16="http://schemas.microsoft.com/office/drawing/2014/main" id="{A96B3D95-B4C0-EDF1-28D6-3D83B98ECF74}"/>
              </a:ext>
            </a:extLst>
          </p:cNvPr>
          <p:cNvPicPr>
            <a:picLocks noChangeAspect="1"/>
          </p:cNvPicPr>
          <p:nvPr/>
        </p:nvPicPr>
        <p:blipFill>
          <a:blip r:embed="rId4"/>
          <a:stretch>
            <a:fillRect/>
          </a:stretch>
        </p:blipFill>
        <p:spPr>
          <a:xfrm>
            <a:off x="6326737" y="1164917"/>
            <a:ext cx="5864283" cy="3539809"/>
          </a:xfrm>
          <a:prstGeom prst="rect">
            <a:avLst/>
          </a:prstGeom>
        </p:spPr>
      </p:pic>
      <p:pic>
        <p:nvPicPr>
          <p:cNvPr id="12" name="Imagem 11">
            <a:extLst>
              <a:ext uri="{FF2B5EF4-FFF2-40B4-BE49-F238E27FC236}">
                <a16:creationId xmlns:a16="http://schemas.microsoft.com/office/drawing/2014/main" id="{73B57C97-3AFB-564A-8B1B-D2B4ACC73C60}"/>
              </a:ext>
            </a:extLst>
          </p:cNvPr>
          <p:cNvPicPr>
            <a:picLocks noChangeAspect="1"/>
          </p:cNvPicPr>
          <p:nvPr/>
        </p:nvPicPr>
        <p:blipFill>
          <a:blip r:embed="rId5"/>
          <a:stretch>
            <a:fillRect/>
          </a:stretch>
        </p:blipFill>
        <p:spPr>
          <a:xfrm>
            <a:off x="2818293" y="4725144"/>
            <a:ext cx="6630381" cy="2085231"/>
          </a:xfrm>
          <a:prstGeom prst="rect">
            <a:avLst/>
          </a:prstGeom>
        </p:spPr>
      </p:pic>
    </p:spTree>
    <p:extLst>
      <p:ext uri="{BB962C8B-B14F-4D97-AF65-F5344CB8AC3E}">
        <p14:creationId xmlns:p14="http://schemas.microsoft.com/office/powerpoint/2010/main" val="3260368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36</a:t>
            </a:fld>
            <a:endParaRPr lang="pt-BR" altLang="en-US">
              <a:solidFill>
                <a:srgbClr val="898989"/>
              </a:solidFill>
            </a:endParaRPr>
          </a:p>
        </p:txBody>
      </p:sp>
      <p:sp>
        <p:nvSpPr>
          <p:cNvPr id="6" name="Text Box 2">
            <a:extLst>
              <a:ext uri="{FF2B5EF4-FFF2-40B4-BE49-F238E27FC236}">
                <a16:creationId xmlns:a16="http://schemas.microsoft.com/office/drawing/2014/main" id="{A792EA9C-E9A4-DCFB-754C-74CD53BA8439}"/>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Separação de hidrogênio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9" name="Imagem 8">
            <a:extLst>
              <a:ext uri="{FF2B5EF4-FFF2-40B4-BE49-F238E27FC236}">
                <a16:creationId xmlns:a16="http://schemas.microsoft.com/office/drawing/2014/main" id="{A96B3D95-B4C0-EDF1-28D6-3D83B98ECF74}"/>
              </a:ext>
            </a:extLst>
          </p:cNvPr>
          <p:cNvPicPr>
            <a:picLocks noChangeAspect="1"/>
          </p:cNvPicPr>
          <p:nvPr/>
        </p:nvPicPr>
        <p:blipFill>
          <a:blip r:embed="rId3"/>
          <a:stretch>
            <a:fillRect/>
          </a:stretch>
        </p:blipFill>
        <p:spPr>
          <a:xfrm>
            <a:off x="8112224" y="2242676"/>
            <a:ext cx="4078796" cy="2462050"/>
          </a:xfrm>
          <a:prstGeom prst="rect">
            <a:avLst/>
          </a:prstGeom>
        </p:spPr>
      </p:pic>
      <p:pic>
        <p:nvPicPr>
          <p:cNvPr id="12" name="Imagem 11">
            <a:extLst>
              <a:ext uri="{FF2B5EF4-FFF2-40B4-BE49-F238E27FC236}">
                <a16:creationId xmlns:a16="http://schemas.microsoft.com/office/drawing/2014/main" id="{73B57C97-3AFB-564A-8B1B-D2B4ACC73C60}"/>
              </a:ext>
            </a:extLst>
          </p:cNvPr>
          <p:cNvPicPr>
            <a:picLocks noChangeAspect="1"/>
          </p:cNvPicPr>
          <p:nvPr/>
        </p:nvPicPr>
        <p:blipFill>
          <a:blip r:embed="rId4"/>
          <a:stretch>
            <a:fillRect/>
          </a:stretch>
        </p:blipFill>
        <p:spPr>
          <a:xfrm>
            <a:off x="7313743" y="5037679"/>
            <a:ext cx="4877277" cy="1533886"/>
          </a:xfrm>
          <a:prstGeom prst="rect">
            <a:avLst/>
          </a:prstGeom>
        </p:spPr>
      </p:pic>
      <p:pic>
        <p:nvPicPr>
          <p:cNvPr id="4" name="Imagem 3">
            <a:extLst>
              <a:ext uri="{FF2B5EF4-FFF2-40B4-BE49-F238E27FC236}">
                <a16:creationId xmlns:a16="http://schemas.microsoft.com/office/drawing/2014/main" id="{1F542805-9A6A-2206-7637-B7D679B5335F}"/>
              </a:ext>
            </a:extLst>
          </p:cNvPr>
          <p:cNvPicPr>
            <a:picLocks noChangeAspect="1"/>
          </p:cNvPicPr>
          <p:nvPr/>
        </p:nvPicPr>
        <p:blipFill>
          <a:blip r:embed="rId5"/>
          <a:stretch>
            <a:fillRect/>
          </a:stretch>
        </p:blipFill>
        <p:spPr>
          <a:xfrm>
            <a:off x="22963" y="1437495"/>
            <a:ext cx="8366142" cy="1991505"/>
          </a:xfrm>
          <a:prstGeom prst="rect">
            <a:avLst/>
          </a:prstGeom>
        </p:spPr>
      </p:pic>
      <p:pic>
        <p:nvPicPr>
          <p:cNvPr id="8" name="Imagem 7">
            <a:extLst>
              <a:ext uri="{FF2B5EF4-FFF2-40B4-BE49-F238E27FC236}">
                <a16:creationId xmlns:a16="http://schemas.microsoft.com/office/drawing/2014/main" id="{88AD198D-2EAA-D2C6-753A-A45144744827}"/>
              </a:ext>
            </a:extLst>
          </p:cNvPr>
          <p:cNvPicPr>
            <a:picLocks noChangeAspect="1"/>
          </p:cNvPicPr>
          <p:nvPr/>
        </p:nvPicPr>
        <p:blipFill>
          <a:blip r:embed="rId6"/>
          <a:stretch>
            <a:fillRect/>
          </a:stretch>
        </p:blipFill>
        <p:spPr>
          <a:xfrm>
            <a:off x="1646013" y="3235492"/>
            <a:ext cx="5328592" cy="3622508"/>
          </a:xfrm>
          <a:prstGeom prst="rect">
            <a:avLst/>
          </a:prstGeom>
        </p:spPr>
      </p:pic>
    </p:spTree>
    <p:extLst>
      <p:ext uri="{BB962C8B-B14F-4D97-AF65-F5344CB8AC3E}">
        <p14:creationId xmlns:p14="http://schemas.microsoft.com/office/powerpoint/2010/main" val="2337854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37</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Planta de etileno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D3D4F688-A46B-2794-8751-FDE371046496}"/>
              </a:ext>
            </a:extLst>
          </p:cNvPr>
          <p:cNvPicPr>
            <a:picLocks noChangeAspect="1"/>
          </p:cNvPicPr>
          <p:nvPr/>
        </p:nvPicPr>
        <p:blipFill>
          <a:blip r:embed="rId3"/>
          <a:stretch>
            <a:fillRect/>
          </a:stretch>
        </p:blipFill>
        <p:spPr>
          <a:xfrm>
            <a:off x="838200" y="980728"/>
            <a:ext cx="10475274" cy="5740747"/>
          </a:xfrm>
          <a:prstGeom prst="rect">
            <a:avLst/>
          </a:prstGeom>
        </p:spPr>
      </p:pic>
    </p:spTree>
    <p:extLst>
      <p:ext uri="{BB962C8B-B14F-4D97-AF65-F5344CB8AC3E}">
        <p14:creationId xmlns:p14="http://schemas.microsoft.com/office/powerpoint/2010/main" val="31369307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38</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Separação de CO</a:t>
            </a:r>
            <a:r>
              <a:rPr lang="pt-BR" altLang="pt-BR" sz="3600" b="1" baseline="-25000" dirty="0">
                <a:solidFill>
                  <a:schemeClr val="tx2"/>
                </a:solidFill>
                <a:latin typeface="Arial" panose="020B0604020202020204" pitchFamily="34" charset="0"/>
                <a:cs typeface="Arial" panose="020B0604020202020204" pitchFamily="34" charset="0"/>
              </a:rPr>
              <a:t>2</a:t>
            </a:r>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5DAF6052-438A-02E0-9F87-060EAAF9FAC4}"/>
              </a:ext>
            </a:extLst>
          </p:cNvPr>
          <p:cNvPicPr>
            <a:picLocks noChangeAspect="1"/>
          </p:cNvPicPr>
          <p:nvPr/>
        </p:nvPicPr>
        <p:blipFill>
          <a:blip r:embed="rId3"/>
          <a:stretch>
            <a:fillRect/>
          </a:stretch>
        </p:blipFill>
        <p:spPr>
          <a:xfrm>
            <a:off x="1271464" y="1920816"/>
            <a:ext cx="9891017" cy="3663339"/>
          </a:xfrm>
          <a:prstGeom prst="rect">
            <a:avLst/>
          </a:prstGeom>
        </p:spPr>
      </p:pic>
    </p:spTree>
    <p:extLst>
      <p:ext uri="{BB962C8B-B14F-4D97-AF65-F5344CB8AC3E}">
        <p14:creationId xmlns:p14="http://schemas.microsoft.com/office/powerpoint/2010/main" val="867086371"/>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39</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E54AA1EF-3EFE-0DE5-8E06-9713552DC24B}"/>
              </a:ext>
            </a:extLst>
          </p:cNvPr>
          <p:cNvPicPr>
            <a:picLocks noChangeAspect="1"/>
          </p:cNvPicPr>
          <p:nvPr/>
        </p:nvPicPr>
        <p:blipFill rotWithShape="1">
          <a:blip r:embed="rId3"/>
          <a:srcRect l="3610" r="2005" b="4359"/>
          <a:stretch/>
        </p:blipFill>
        <p:spPr>
          <a:xfrm>
            <a:off x="419894" y="986840"/>
            <a:ext cx="4746848" cy="5855989"/>
          </a:xfrm>
          <a:prstGeom prst="rect">
            <a:avLst/>
          </a:prstGeom>
        </p:spPr>
      </p:pic>
      <p:sp>
        <p:nvSpPr>
          <p:cNvPr id="6" name="Text Box 2">
            <a:extLst>
              <a:ext uri="{FF2B5EF4-FFF2-40B4-BE49-F238E27FC236}">
                <a16:creationId xmlns:a16="http://schemas.microsoft.com/office/drawing/2014/main" id="{AAA67370-DA3B-47F9-E84F-8B8E6044C352}"/>
              </a:ext>
            </a:extLst>
          </p:cNvPr>
          <p:cNvSpPr txBox="1">
            <a:spLocks noChangeArrowheads="1"/>
          </p:cNvSpPr>
          <p:nvPr/>
        </p:nvSpPr>
        <p:spPr bwMode="auto">
          <a:xfrm>
            <a:off x="835393" y="0"/>
            <a:ext cx="100806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Recuperação de CO</a:t>
            </a:r>
            <a:r>
              <a:rPr lang="pt-BR" altLang="pt-BR" sz="3600" b="1" baseline="-25000" dirty="0">
                <a:solidFill>
                  <a:schemeClr val="tx2"/>
                </a:solidFill>
                <a:latin typeface="Arial" panose="020B0604020202020204" pitchFamily="34" charset="0"/>
                <a:cs typeface="Arial" panose="020B0604020202020204" pitchFamily="34" charset="0"/>
              </a:rPr>
              <a:t>2</a:t>
            </a:r>
            <a:r>
              <a:rPr lang="pt-BR" altLang="pt-BR" sz="3600" b="1" dirty="0">
                <a:solidFill>
                  <a:schemeClr val="tx2"/>
                </a:solidFill>
                <a:latin typeface="Arial" panose="020B0604020202020204" pitchFamily="34" charset="0"/>
                <a:cs typeface="Arial" panose="020B0604020202020204" pitchFamily="34" charset="0"/>
              </a:rPr>
              <a:t> / Unidade de Amina x Sistema de Membranas</a:t>
            </a:r>
            <a:endParaRPr lang="pt-BR" altLang="pt-BR" sz="3600" b="1" dirty="0">
              <a:solidFill>
                <a:srgbClr val="283461"/>
              </a:solidFill>
              <a:latin typeface="Arial" panose="020B0604020202020204" pitchFamily="34" charset="0"/>
              <a:cs typeface="Arial" panose="020B0604020202020204" pitchFamily="34" charset="0"/>
            </a:endParaRPr>
          </a:p>
        </p:txBody>
      </p:sp>
      <p:grpSp>
        <p:nvGrpSpPr>
          <p:cNvPr id="10" name="Agrupar 9">
            <a:extLst>
              <a:ext uri="{FF2B5EF4-FFF2-40B4-BE49-F238E27FC236}">
                <a16:creationId xmlns:a16="http://schemas.microsoft.com/office/drawing/2014/main" id="{824ADE4E-BF62-50A1-B9D1-C927F2C8FF89}"/>
              </a:ext>
            </a:extLst>
          </p:cNvPr>
          <p:cNvGrpSpPr/>
          <p:nvPr/>
        </p:nvGrpSpPr>
        <p:grpSpPr>
          <a:xfrm>
            <a:off x="5340137" y="2144028"/>
            <a:ext cx="6851863" cy="4554932"/>
            <a:chOff x="5317893" y="1700808"/>
            <a:chExt cx="6851863" cy="4554932"/>
          </a:xfrm>
        </p:grpSpPr>
        <p:pic>
          <p:nvPicPr>
            <p:cNvPr id="8" name="Imagem 7">
              <a:extLst>
                <a:ext uri="{FF2B5EF4-FFF2-40B4-BE49-F238E27FC236}">
                  <a16:creationId xmlns:a16="http://schemas.microsoft.com/office/drawing/2014/main" id="{E7847139-8501-25AA-DEAE-58A01562B3EB}"/>
                </a:ext>
              </a:extLst>
            </p:cNvPr>
            <p:cNvPicPr>
              <a:picLocks noChangeAspect="1"/>
            </p:cNvPicPr>
            <p:nvPr/>
          </p:nvPicPr>
          <p:blipFill>
            <a:blip r:embed="rId4"/>
            <a:stretch>
              <a:fillRect/>
            </a:stretch>
          </p:blipFill>
          <p:spPr>
            <a:xfrm>
              <a:off x="5317893" y="1700808"/>
              <a:ext cx="6851863" cy="4554932"/>
            </a:xfrm>
            <a:prstGeom prst="rect">
              <a:avLst/>
            </a:prstGeom>
          </p:spPr>
        </p:pic>
        <p:sp>
          <p:nvSpPr>
            <p:cNvPr id="9" name="Retângulo: Cantos Arredondados 8">
              <a:extLst>
                <a:ext uri="{FF2B5EF4-FFF2-40B4-BE49-F238E27FC236}">
                  <a16:creationId xmlns:a16="http://schemas.microsoft.com/office/drawing/2014/main" id="{3D6176B2-29D0-4D85-B2ED-0F4E5944492C}"/>
                </a:ext>
              </a:extLst>
            </p:cNvPr>
            <p:cNvSpPr/>
            <p:nvPr/>
          </p:nvSpPr>
          <p:spPr>
            <a:xfrm>
              <a:off x="10572158" y="5661248"/>
              <a:ext cx="1563283" cy="5407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Tree>
    <p:extLst>
      <p:ext uri="{BB962C8B-B14F-4D97-AF65-F5344CB8AC3E}">
        <p14:creationId xmlns:p14="http://schemas.microsoft.com/office/powerpoint/2010/main" val="25587711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4</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Processos industriais</a:t>
            </a:r>
            <a:endParaRPr lang="pt-BR" altLang="pt-BR" sz="3600" b="1" dirty="0">
              <a:solidFill>
                <a:srgbClr val="283461"/>
              </a:solidFill>
              <a:latin typeface="Arial" panose="020B0604020202020204" pitchFamily="34" charset="0"/>
              <a:cs typeface="Arial" panose="020B0604020202020204" pitchFamily="34" charset="0"/>
            </a:endParaRPr>
          </a:p>
        </p:txBody>
      </p:sp>
      <p:graphicFrame>
        <p:nvGraphicFramePr>
          <p:cNvPr id="4" name="Tabela 5">
            <a:extLst>
              <a:ext uri="{FF2B5EF4-FFF2-40B4-BE49-F238E27FC236}">
                <a16:creationId xmlns:a16="http://schemas.microsoft.com/office/drawing/2014/main" id="{0BAA0C8A-95A5-5053-BF52-0F6B4D7F6DFA}"/>
              </a:ext>
            </a:extLst>
          </p:cNvPr>
          <p:cNvGraphicFramePr>
            <a:graphicFrameLocks noGrp="1"/>
          </p:cNvGraphicFramePr>
          <p:nvPr>
            <p:extLst>
              <p:ext uri="{D42A27DB-BD31-4B8C-83A1-F6EECF244321}">
                <p14:modId xmlns:p14="http://schemas.microsoft.com/office/powerpoint/2010/main" val="2120896380"/>
              </p:ext>
            </p:extLst>
          </p:nvPr>
        </p:nvGraphicFramePr>
        <p:xfrm>
          <a:off x="51841" y="1556792"/>
          <a:ext cx="12088317" cy="4053840"/>
        </p:xfrm>
        <a:graphic>
          <a:graphicData uri="http://schemas.openxmlformats.org/drawingml/2006/table">
            <a:tbl>
              <a:tblPr>
                <a:tableStyleId>{793D81CF-94F2-401A-BA57-92F5A7B2D0C5}</a:tableStyleId>
              </a:tblPr>
              <a:tblGrid>
                <a:gridCol w="3400028">
                  <a:extLst>
                    <a:ext uri="{9D8B030D-6E8A-4147-A177-3AD203B41FA5}">
                      <a16:colId xmlns:a16="http://schemas.microsoft.com/office/drawing/2014/main" val="1228091692"/>
                    </a:ext>
                  </a:extLst>
                </a:gridCol>
                <a:gridCol w="4658850">
                  <a:extLst>
                    <a:ext uri="{9D8B030D-6E8A-4147-A177-3AD203B41FA5}">
                      <a16:colId xmlns:a16="http://schemas.microsoft.com/office/drawing/2014/main" val="3580412504"/>
                    </a:ext>
                  </a:extLst>
                </a:gridCol>
                <a:gridCol w="4029439">
                  <a:extLst>
                    <a:ext uri="{9D8B030D-6E8A-4147-A177-3AD203B41FA5}">
                      <a16:colId xmlns:a16="http://schemas.microsoft.com/office/drawing/2014/main" val="3962238440"/>
                    </a:ext>
                  </a:extLst>
                </a:gridCol>
              </a:tblGrid>
              <a:tr h="370840">
                <a:tc rowSpan="5">
                  <a:txBody>
                    <a:bodyPr/>
                    <a:lstStyle/>
                    <a:p>
                      <a:pPr algn="ctr"/>
                      <a:r>
                        <a:rPr lang="pt-BR" sz="2800" dirty="0"/>
                        <a:t>Gases de combustão</a:t>
                      </a:r>
                      <a:endParaRPr lang="en-AU" sz="2800" dirty="0">
                        <a:latin typeface="Arial" panose="020B0604020202020204" pitchFamily="34" charset="0"/>
                        <a:cs typeface="Arial" panose="020B0604020202020204" pitchFamily="34" charset="0"/>
                      </a:endParaRPr>
                    </a:p>
                  </a:txBody>
                  <a:tcPr anchor="ctr">
                    <a:lnL w="12700" cmpd="sng">
                      <a:noFill/>
                    </a:lnL>
                  </a:tcPr>
                </a:tc>
                <a:tc>
                  <a:txBody>
                    <a:bodyPr/>
                    <a:lstStyle/>
                    <a:p>
                      <a:pPr algn="ctr"/>
                      <a:r>
                        <a:rPr lang="pt-BR" sz="2800" dirty="0"/>
                        <a:t>Usinas de energia</a:t>
                      </a:r>
                      <a:endParaRPr lang="en-AU" sz="2800" dirty="0">
                        <a:latin typeface="Arial" panose="020B0604020202020204" pitchFamily="34" charset="0"/>
                        <a:cs typeface="Arial" panose="020B0604020202020204" pitchFamily="34" charset="0"/>
                      </a:endParaRPr>
                    </a:p>
                  </a:txBody>
                  <a:tcPr anchor="ctr"/>
                </a:tc>
                <a:tc rowSpan="5">
                  <a:txBody>
                    <a:bodyPr/>
                    <a:lstStyle/>
                    <a:p>
                      <a:pPr algn="ctr"/>
                      <a:r>
                        <a:rPr lang="pt-BR" sz="2800" dirty="0"/>
                        <a:t>CO</a:t>
                      </a:r>
                      <a:r>
                        <a:rPr lang="pt-BR" sz="2800" baseline="-25000" dirty="0"/>
                        <a:t>2</a:t>
                      </a:r>
                      <a:r>
                        <a:rPr lang="pt-BR" sz="2800" dirty="0"/>
                        <a:t> / N</a:t>
                      </a:r>
                      <a:r>
                        <a:rPr lang="pt-BR" sz="2800" baseline="-25000" dirty="0"/>
                        <a:t>2</a:t>
                      </a:r>
                      <a:r>
                        <a:rPr lang="pt-BR" sz="2800" dirty="0"/>
                        <a:t> </a:t>
                      </a:r>
                      <a:endParaRPr lang="en-AU" sz="2800" dirty="0">
                        <a:latin typeface="Arial" panose="020B0604020202020204" pitchFamily="34" charset="0"/>
                        <a:cs typeface="Arial" panose="020B0604020202020204" pitchFamily="34" charset="0"/>
                      </a:endParaRPr>
                    </a:p>
                  </a:txBody>
                  <a:tcPr anchor="ctr">
                    <a:lnR w="12700" cmpd="sng">
                      <a:noFill/>
                    </a:lnR>
                  </a:tcPr>
                </a:tc>
                <a:extLst>
                  <a:ext uri="{0D108BD9-81ED-4DB2-BD59-A6C34878D82A}">
                    <a16:rowId xmlns:a16="http://schemas.microsoft.com/office/drawing/2014/main" val="3059443239"/>
                  </a:ext>
                </a:extLst>
              </a:tr>
              <a:tr h="370840">
                <a:tc vMerge="1">
                  <a:txBody>
                    <a:bodyPr/>
                    <a:lstStyle/>
                    <a:p>
                      <a:endParaRPr lang="en-AU" dirty="0"/>
                    </a:p>
                  </a:txBody>
                  <a:tcPr/>
                </a:tc>
                <a:tc>
                  <a:txBody>
                    <a:bodyPr/>
                    <a:lstStyle/>
                    <a:p>
                      <a:pPr algn="ctr"/>
                      <a:r>
                        <a:rPr lang="pt-BR" sz="2800" dirty="0"/>
                        <a:t>Usinas de gaseificação de carvão</a:t>
                      </a:r>
                      <a:endParaRPr lang="en-AU" sz="2800" dirty="0">
                        <a:latin typeface="Arial" panose="020B0604020202020204" pitchFamily="34" charset="0"/>
                        <a:cs typeface="Arial" panose="020B0604020202020204" pitchFamily="34" charset="0"/>
                      </a:endParaRPr>
                    </a:p>
                  </a:txBody>
                  <a:tcPr anchor="ctr"/>
                </a:tc>
                <a:tc vMerge="1">
                  <a:txBody>
                    <a:bodyPr/>
                    <a:lstStyle/>
                    <a:p>
                      <a:endParaRPr lang="en-AU" dirty="0"/>
                    </a:p>
                  </a:txBody>
                  <a:tcPr/>
                </a:tc>
                <a:extLst>
                  <a:ext uri="{0D108BD9-81ED-4DB2-BD59-A6C34878D82A}">
                    <a16:rowId xmlns:a16="http://schemas.microsoft.com/office/drawing/2014/main" val="3504245461"/>
                  </a:ext>
                </a:extLst>
              </a:tr>
              <a:tr h="370840">
                <a:tc vMerge="1">
                  <a:txBody>
                    <a:bodyPr/>
                    <a:lstStyle/>
                    <a:p>
                      <a:endParaRPr lang="en-AU" dirty="0"/>
                    </a:p>
                  </a:txBody>
                  <a:tcPr/>
                </a:tc>
                <a:tc>
                  <a:txBody>
                    <a:bodyPr/>
                    <a:lstStyle/>
                    <a:p>
                      <a:pPr algn="ctr"/>
                      <a:r>
                        <a:rPr lang="pt-BR" sz="2800" dirty="0"/>
                        <a:t>Produção de aço</a:t>
                      </a:r>
                      <a:endParaRPr lang="en-AU" sz="2800" dirty="0">
                        <a:latin typeface="Arial" panose="020B0604020202020204" pitchFamily="34" charset="0"/>
                        <a:cs typeface="Arial" panose="020B0604020202020204" pitchFamily="34" charset="0"/>
                      </a:endParaRPr>
                    </a:p>
                  </a:txBody>
                  <a:tcPr anchor="ctr"/>
                </a:tc>
                <a:tc vMerge="1">
                  <a:txBody>
                    <a:bodyPr/>
                    <a:lstStyle/>
                    <a:p>
                      <a:endParaRPr lang="en-AU" dirty="0"/>
                    </a:p>
                  </a:txBody>
                  <a:tcPr/>
                </a:tc>
                <a:extLst>
                  <a:ext uri="{0D108BD9-81ED-4DB2-BD59-A6C34878D82A}">
                    <a16:rowId xmlns:a16="http://schemas.microsoft.com/office/drawing/2014/main" val="798426365"/>
                  </a:ext>
                </a:extLst>
              </a:tr>
              <a:tr h="370840">
                <a:tc vMerge="1">
                  <a:txBody>
                    <a:bodyPr/>
                    <a:lstStyle/>
                    <a:p>
                      <a:endParaRPr lang="en-AU" dirty="0"/>
                    </a:p>
                  </a:txBody>
                  <a:tcPr/>
                </a:tc>
                <a:tc>
                  <a:txBody>
                    <a:bodyPr/>
                    <a:lstStyle/>
                    <a:p>
                      <a:pPr algn="ctr"/>
                      <a:r>
                        <a:rPr lang="pt-BR" sz="2800" dirty="0"/>
                        <a:t>Produção de cimento</a:t>
                      </a:r>
                      <a:endParaRPr lang="en-AU" sz="2800" dirty="0">
                        <a:latin typeface="Arial" panose="020B0604020202020204" pitchFamily="34" charset="0"/>
                        <a:cs typeface="Arial" panose="020B0604020202020204" pitchFamily="34" charset="0"/>
                      </a:endParaRPr>
                    </a:p>
                  </a:txBody>
                  <a:tcPr anchor="ctr"/>
                </a:tc>
                <a:tc vMerge="1">
                  <a:txBody>
                    <a:bodyPr/>
                    <a:lstStyle/>
                    <a:p>
                      <a:endParaRPr lang="en-AU" dirty="0"/>
                    </a:p>
                  </a:txBody>
                  <a:tcPr/>
                </a:tc>
                <a:extLst>
                  <a:ext uri="{0D108BD9-81ED-4DB2-BD59-A6C34878D82A}">
                    <a16:rowId xmlns:a16="http://schemas.microsoft.com/office/drawing/2014/main" val="1002131639"/>
                  </a:ext>
                </a:extLst>
              </a:tr>
              <a:tr h="370840">
                <a:tc vMerge="1">
                  <a:txBody>
                    <a:bodyPr/>
                    <a:lstStyle/>
                    <a:p>
                      <a:endParaRPr lang="en-AU" dirty="0"/>
                    </a:p>
                  </a:txBody>
                  <a:tcPr/>
                </a:tc>
                <a:tc>
                  <a:txBody>
                    <a:bodyPr/>
                    <a:lstStyle/>
                    <a:p>
                      <a:pPr algn="ctr"/>
                      <a:r>
                        <a:rPr lang="pt-BR" sz="2800" dirty="0"/>
                        <a:t>Transporte</a:t>
                      </a:r>
                      <a:endParaRPr lang="en-AU" sz="2800" dirty="0">
                        <a:latin typeface="Arial" panose="020B0604020202020204" pitchFamily="34" charset="0"/>
                        <a:cs typeface="Arial" panose="020B0604020202020204" pitchFamily="34" charset="0"/>
                      </a:endParaRPr>
                    </a:p>
                  </a:txBody>
                  <a:tcPr anchor="ctr"/>
                </a:tc>
                <a:tc vMerge="1">
                  <a:txBody>
                    <a:bodyPr/>
                    <a:lstStyle/>
                    <a:p>
                      <a:endParaRPr lang="en-AU" dirty="0"/>
                    </a:p>
                  </a:txBody>
                  <a:tcPr/>
                </a:tc>
                <a:extLst>
                  <a:ext uri="{0D108BD9-81ED-4DB2-BD59-A6C34878D82A}">
                    <a16:rowId xmlns:a16="http://schemas.microsoft.com/office/drawing/2014/main" val="1794278145"/>
                  </a:ext>
                </a:extLst>
              </a:tr>
              <a:tr h="370840">
                <a:tc>
                  <a:txBody>
                    <a:bodyPr/>
                    <a:lstStyle/>
                    <a:p>
                      <a:pPr algn="ctr"/>
                      <a:r>
                        <a:rPr lang="pt-BR" sz="2800" dirty="0"/>
                        <a:t>Gás natural</a:t>
                      </a:r>
                      <a:endParaRPr lang="en-AU" sz="2800" dirty="0">
                        <a:latin typeface="Arial" panose="020B0604020202020204" pitchFamily="34" charset="0"/>
                        <a:cs typeface="Arial" panose="020B0604020202020204" pitchFamily="34" charset="0"/>
                      </a:endParaRPr>
                    </a:p>
                  </a:txBody>
                  <a:tcPr anchor="ctr">
                    <a:lnL w="12700" cmpd="sng">
                      <a:noFill/>
                    </a:lnL>
                  </a:tcPr>
                </a:tc>
                <a:tc>
                  <a:txBody>
                    <a:bodyPr/>
                    <a:lstStyle/>
                    <a:p>
                      <a:pPr algn="ctr"/>
                      <a:r>
                        <a:rPr lang="pt-BR" sz="2800" dirty="0"/>
                        <a:t>Purificação do gás natural</a:t>
                      </a:r>
                      <a:endParaRPr lang="en-AU" sz="2800" dirty="0">
                        <a:latin typeface="Arial" panose="020B0604020202020204" pitchFamily="34" charset="0"/>
                        <a:cs typeface="Arial" panose="020B0604020202020204" pitchFamily="34" charset="0"/>
                      </a:endParaRPr>
                    </a:p>
                  </a:txBody>
                  <a:tcPr anchor="ctr"/>
                </a:tc>
                <a:tc rowSpan="2">
                  <a:txBody>
                    <a:bodyPr/>
                    <a:lstStyle/>
                    <a:p>
                      <a:pPr algn="ctr"/>
                      <a:r>
                        <a:rPr lang="pt-BR" sz="2800" dirty="0"/>
                        <a:t>CO</a:t>
                      </a:r>
                      <a:r>
                        <a:rPr lang="pt-BR" sz="2800" baseline="-25000" dirty="0"/>
                        <a:t>2</a:t>
                      </a:r>
                      <a:r>
                        <a:rPr lang="pt-BR" sz="2800" dirty="0"/>
                        <a:t> / CH</a:t>
                      </a:r>
                      <a:r>
                        <a:rPr lang="pt-BR" sz="2800" baseline="-25000" dirty="0"/>
                        <a:t>4</a:t>
                      </a:r>
                      <a:r>
                        <a:rPr lang="pt-BR" sz="2800" dirty="0"/>
                        <a:t> </a:t>
                      </a:r>
                      <a:endParaRPr lang="en-AU" sz="2800" dirty="0">
                        <a:latin typeface="Arial" panose="020B0604020202020204" pitchFamily="34" charset="0"/>
                        <a:cs typeface="Arial" panose="020B0604020202020204" pitchFamily="34" charset="0"/>
                      </a:endParaRPr>
                    </a:p>
                  </a:txBody>
                  <a:tcPr anchor="ctr">
                    <a:lnR w="12700" cmpd="sng">
                      <a:noFill/>
                    </a:lnR>
                  </a:tcPr>
                </a:tc>
                <a:extLst>
                  <a:ext uri="{0D108BD9-81ED-4DB2-BD59-A6C34878D82A}">
                    <a16:rowId xmlns:a16="http://schemas.microsoft.com/office/drawing/2014/main" val="3389148802"/>
                  </a:ext>
                </a:extLst>
              </a:tr>
              <a:tr h="370840">
                <a:tc>
                  <a:txBody>
                    <a:bodyPr/>
                    <a:lstStyle/>
                    <a:p>
                      <a:pPr algn="ctr"/>
                      <a:r>
                        <a:rPr lang="pt-BR" sz="2800" dirty="0"/>
                        <a:t>Biogás</a:t>
                      </a:r>
                      <a:endParaRPr lang="en-AU" sz="2800" dirty="0">
                        <a:latin typeface="Arial" panose="020B0604020202020204" pitchFamily="34" charset="0"/>
                        <a:cs typeface="Arial" panose="020B0604020202020204" pitchFamily="34" charset="0"/>
                      </a:endParaRPr>
                    </a:p>
                  </a:txBody>
                  <a:tcPr anchor="ctr">
                    <a:lnL w="12700" cmpd="sng">
                      <a:noFill/>
                    </a:lnL>
                  </a:tcPr>
                </a:tc>
                <a:tc>
                  <a:txBody>
                    <a:bodyPr/>
                    <a:lstStyle/>
                    <a:p>
                      <a:pPr algn="ctr"/>
                      <a:r>
                        <a:rPr lang="pt-BR" sz="2800" dirty="0"/>
                        <a:t>Diversos</a:t>
                      </a:r>
                      <a:endParaRPr lang="en-AU" sz="2800" dirty="0">
                        <a:latin typeface="Arial" panose="020B0604020202020204" pitchFamily="34" charset="0"/>
                        <a:cs typeface="Arial" panose="020B0604020202020204" pitchFamily="34" charset="0"/>
                      </a:endParaRPr>
                    </a:p>
                  </a:txBody>
                  <a:tcPr anchor="ctr"/>
                </a:tc>
                <a:tc vMerge="1">
                  <a:txBody>
                    <a:bodyPr/>
                    <a:lstStyle/>
                    <a:p>
                      <a:pPr algn="ctr"/>
                      <a:endParaRPr lang="en-AU" dirty="0"/>
                    </a:p>
                  </a:txBody>
                  <a:tcPr anchor="ctr"/>
                </a:tc>
                <a:extLst>
                  <a:ext uri="{0D108BD9-81ED-4DB2-BD59-A6C34878D82A}">
                    <a16:rowId xmlns:a16="http://schemas.microsoft.com/office/drawing/2014/main" val="3739877056"/>
                  </a:ext>
                </a:extLst>
              </a:tr>
            </a:tbl>
          </a:graphicData>
        </a:graphic>
      </p:graphicFrame>
    </p:spTree>
    <p:extLst>
      <p:ext uri="{BB962C8B-B14F-4D97-AF65-F5344CB8AC3E}">
        <p14:creationId xmlns:p14="http://schemas.microsoft.com/office/powerpoint/2010/main" val="2041775760"/>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40</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Separação de CO</a:t>
            </a:r>
            <a:r>
              <a:rPr lang="pt-BR" altLang="pt-BR" sz="3600" b="1" baseline="-25000" dirty="0">
                <a:solidFill>
                  <a:schemeClr val="tx2"/>
                </a:solidFill>
                <a:latin typeface="Arial" panose="020B0604020202020204" pitchFamily="34" charset="0"/>
                <a:cs typeface="Arial" panose="020B0604020202020204" pitchFamily="34" charset="0"/>
              </a:rPr>
              <a:t>2</a:t>
            </a:r>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39EF66DD-62A7-9C2D-012F-F5444266DEFF}"/>
              </a:ext>
            </a:extLst>
          </p:cNvPr>
          <p:cNvPicPr>
            <a:picLocks noChangeAspect="1"/>
          </p:cNvPicPr>
          <p:nvPr/>
        </p:nvPicPr>
        <p:blipFill>
          <a:blip r:embed="rId3"/>
          <a:stretch>
            <a:fillRect/>
          </a:stretch>
        </p:blipFill>
        <p:spPr>
          <a:xfrm>
            <a:off x="284681" y="1700808"/>
            <a:ext cx="11622637" cy="4536504"/>
          </a:xfrm>
          <a:prstGeom prst="rect">
            <a:avLst/>
          </a:prstGeom>
        </p:spPr>
      </p:pic>
    </p:spTree>
    <p:extLst>
      <p:ext uri="{BB962C8B-B14F-4D97-AF65-F5344CB8AC3E}">
        <p14:creationId xmlns:p14="http://schemas.microsoft.com/office/powerpoint/2010/main" val="38734801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41</a:t>
            </a:fld>
            <a:endParaRPr lang="pt-BR" altLang="en-US">
              <a:solidFill>
                <a:srgbClr val="898989"/>
              </a:solidFill>
            </a:endParaRPr>
          </a:p>
        </p:txBody>
      </p:sp>
      <p:pic>
        <p:nvPicPr>
          <p:cNvPr id="2" name="SnapSave.io-CO2 Separation - How It Works(720p)">
            <a:hlinkClick r:id="" action="ppaction://media"/>
            <a:extLst>
              <a:ext uri="{FF2B5EF4-FFF2-40B4-BE49-F238E27FC236}">
                <a16:creationId xmlns:a16="http://schemas.microsoft.com/office/drawing/2014/main" id="{F114FB9E-F8B2-89C9-82CA-ACBB6AF34B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92" y="9210"/>
            <a:ext cx="12202192" cy="6863733"/>
          </a:xfrm>
          <a:prstGeom prst="rect">
            <a:avLst/>
          </a:prstGeom>
        </p:spPr>
      </p:pic>
    </p:spTree>
    <p:extLst>
      <p:ext uri="{BB962C8B-B14F-4D97-AF65-F5344CB8AC3E}">
        <p14:creationId xmlns:p14="http://schemas.microsoft.com/office/powerpoint/2010/main" val="41967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42</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Aplicações – Enriquecimento de O</a:t>
            </a:r>
            <a:r>
              <a:rPr lang="pt-BR" altLang="pt-BR" sz="3600" b="1" baseline="-25000" dirty="0">
                <a:solidFill>
                  <a:schemeClr val="tx2"/>
                </a:solidFill>
                <a:latin typeface="Arial" panose="020B0604020202020204" pitchFamily="34" charset="0"/>
                <a:cs typeface="Arial" panose="020B0604020202020204" pitchFamily="34" charset="0"/>
              </a:rPr>
              <a:t>2</a:t>
            </a:r>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4211128-8904-3B07-65FF-BF0D31011A4A}"/>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dirty="0">
                <a:solidFill>
                  <a:schemeClr val="accent1"/>
                </a:solidFill>
                <a:latin typeface="Poppins" panose="00000500000000000000" pitchFamily="2" charset="0"/>
              </a:rPr>
              <a:t>Combustível: concentração de 28-30%</a:t>
            </a:r>
          </a:p>
          <a:p>
            <a:pPr algn="just" eaLnBrk="1" hangingPunct="1">
              <a:buNone/>
            </a:pPr>
            <a:r>
              <a:rPr kumimoji="1" lang="pt-BR" altLang="en-US" dirty="0">
                <a:solidFill>
                  <a:schemeClr val="accent1"/>
                </a:solidFill>
                <a:latin typeface="Poppins" panose="00000500000000000000" pitchFamily="2" charset="0"/>
              </a:rPr>
              <a:t>Medicinal: concentração de 40%</a:t>
            </a:r>
          </a:p>
        </p:txBody>
      </p:sp>
      <p:pic>
        <p:nvPicPr>
          <p:cNvPr id="6" name="Imagem 5">
            <a:extLst>
              <a:ext uri="{FF2B5EF4-FFF2-40B4-BE49-F238E27FC236}">
                <a16:creationId xmlns:a16="http://schemas.microsoft.com/office/drawing/2014/main" id="{7825EBEA-BDC7-FA18-25E9-040B1BC0BD92}"/>
              </a:ext>
            </a:extLst>
          </p:cNvPr>
          <p:cNvPicPr>
            <a:picLocks noChangeAspect="1"/>
          </p:cNvPicPr>
          <p:nvPr/>
        </p:nvPicPr>
        <p:blipFill>
          <a:blip r:embed="rId3"/>
          <a:stretch>
            <a:fillRect/>
          </a:stretch>
        </p:blipFill>
        <p:spPr>
          <a:xfrm>
            <a:off x="1476538" y="2852936"/>
            <a:ext cx="8866402" cy="3868539"/>
          </a:xfrm>
          <a:prstGeom prst="rect">
            <a:avLst/>
          </a:prstGeom>
        </p:spPr>
      </p:pic>
    </p:spTree>
    <p:extLst>
      <p:ext uri="{BB962C8B-B14F-4D97-AF65-F5344CB8AC3E}">
        <p14:creationId xmlns:p14="http://schemas.microsoft.com/office/powerpoint/2010/main" val="262177504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43</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1934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Aplicação industrial</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EE590F-24D9-AA1C-4BFB-5B239D1AB51E}"/>
              </a:ext>
            </a:extLst>
          </p:cNvPr>
          <p:cNvSpPr txBox="1">
            <a:spLocks noChangeArrowheads="1"/>
          </p:cNvSpPr>
          <p:nvPr/>
        </p:nvSpPr>
        <p:spPr bwMode="auto">
          <a:xfrm>
            <a:off x="1422812" y="3501008"/>
            <a:ext cx="2653204" cy="6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dirty="0">
                <a:solidFill>
                  <a:schemeClr val="accent1"/>
                </a:solidFill>
                <a:latin typeface="Poppins" panose="00000500000000000000" pitchFamily="2" charset="0"/>
              </a:rPr>
              <a:t>Fluxo cruzado</a:t>
            </a:r>
          </a:p>
        </p:txBody>
      </p:sp>
      <p:pic>
        <p:nvPicPr>
          <p:cNvPr id="6" name="Imagem 5">
            <a:extLst>
              <a:ext uri="{FF2B5EF4-FFF2-40B4-BE49-F238E27FC236}">
                <a16:creationId xmlns:a16="http://schemas.microsoft.com/office/drawing/2014/main" id="{97AC07B4-8FB2-9113-F174-B2BAACF39313}"/>
              </a:ext>
            </a:extLst>
          </p:cNvPr>
          <p:cNvPicPr>
            <a:picLocks noChangeAspect="1"/>
          </p:cNvPicPr>
          <p:nvPr/>
        </p:nvPicPr>
        <p:blipFill rotWithShape="1">
          <a:blip r:embed="rId3"/>
          <a:srcRect b="4368"/>
          <a:stretch/>
        </p:blipFill>
        <p:spPr>
          <a:xfrm>
            <a:off x="270249" y="777237"/>
            <a:ext cx="5328592" cy="2651763"/>
          </a:xfrm>
          <a:prstGeom prst="rect">
            <a:avLst/>
          </a:prstGeom>
        </p:spPr>
      </p:pic>
      <p:sp>
        <p:nvSpPr>
          <p:cNvPr id="7" name="Content Placeholder 2">
            <a:extLst>
              <a:ext uri="{FF2B5EF4-FFF2-40B4-BE49-F238E27FC236}">
                <a16:creationId xmlns:a16="http://schemas.microsoft.com/office/drawing/2014/main" id="{99AB2B20-BB17-E222-3E6D-C9F4D52C8BC1}"/>
              </a:ext>
            </a:extLst>
          </p:cNvPr>
          <p:cNvSpPr txBox="1">
            <a:spLocks noChangeArrowheads="1"/>
          </p:cNvSpPr>
          <p:nvPr/>
        </p:nvSpPr>
        <p:spPr bwMode="auto">
          <a:xfrm>
            <a:off x="7782151" y="3501008"/>
            <a:ext cx="3517300" cy="6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dirty="0">
                <a:solidFill>
                  <a:schemeClr val="accent1"/>
                </a:solidFill>
                <a:latin typeface="Poppins" panose="00000500000000000000" pitchFamily="2" charset="0"/>
              </a:rPr>
              <a:t>Fluxo </a:t>
            </a:r>
            <a:r>
              <a:rPr kumimoji="1" lang="pt-BR" altLang="en-US" dirty="0" err="1">
                <a:solidFill>
                  <a:schemeClr val="accent1"/>
                </a:solidFill>
                <a:latin typeface="Poppins" panose="00000500000000000000" pitchFamily="2" charset="0"/>
              </a:rPr>
              <a:t>co-corrente</a:t>
            </a:r>
            <a:endParaRPr kumimoji="1" lang="pt-BR" altLang="en-US" dirty="0">
              <a:solidFill>
                <a:schemeClr val="accent1"/>
              </a:solidFill>
              <a:latin typeface="Poppins" panose="00000500000000000000" pitchFamily="2" charset="0"/>
            </a:endParaRPr>
          </a:p>
        </p:txBody>
      </p:sp>
      <p:pic>
        <p:nvPicPr>
          <p:cNvPr id="11" name="Imagem 10">
            <a:extLst>
              <a:ext uri="{FF2B5EF4-FFF2-40B4-BE49-F238E27FC236}">
                <a16:creationId xmlns:a16="http://schemas.microsoft.com/office/drawing/2014/main" id="{00235904-AD15-20E1-DE3C-A82B837AD9FC}"/>
              </a:ext>
            </a:extLst>
          </p:cNvPr>
          <p:cNvPicPr>
            <a:picLocks noChangeAspect="1"/>
          </p:cNvPicPr>
          <p:nvPr/>
        </p:nvPicPr>
        <p:blipFill>
          <a:blip r:embed="rId4"/>
          <a:stretch>
            <a:fillRect/>
          </a:stretch>
        </p:blipFill>
        <p:spPr>
          <a:xfrm>
            <a:off x="6409803" y="799807"/>
            <a:ext cx="5328591" cy="2669977"/>
          </a:xfrm>
          <a:prstGeom prst="rect">
            <a:avLst/>
          </a:prstGeom>
        </p:spPr>
      </p:pic>
      <p:pic>
        <p:nvPicPr>
          <p:cNvPr id="13" name="Imagem 12">
            <a:extLst>
              <a:ext uri="{FF2B5EF4-FFF2-40B4-BE49-F238E27FC236}">
                <a16:creationId xmlns:a16="http://schemas.microsoft.com/office/drawing/2014/main" id="{222B632C-BA4E-D1FD-E794-C3BEECF9967D}"/>
              </a:ext>
            </a:extLst>
          </p:cNvPr>
          <p:cNvPicPr>
            <a:picLocks noChangeAspect="1"/>
          </p:cNvPicPr>
          <p:nvPr/>
        </p:nvPicPr>
        <p:blipFill>
          <a:blip r:embed="rId5"/>
          <a:stretch>
            <a:fillRect/>
          </a:stretch>
        </p:blipFill>
        <p:spPr>
          <a:xfrm>
            <a:off x="3439179" y="4005064"/>
            <a:ext cx="5393125" cy="2716411"/>
          </a:xfrm>
          <a:prstGeom prst="rect">
            <a:avLst/>
          </a:prstGeom>
        </p:spPr>
      </p:pic>
      <p:sp>
        <p:nvSpPr>
          <p:cNvPr id="14" name="Content Placeholder 2">
            <a:extLst>
              <a:ext uri="{FF2B5EF4-FFF2-40B4-BE49-F238E27FC236}">
                <a16:creationId xmlns:a16="http://schemas.microsoft.com/office/drawing/2014/main" id="{CD09507F-A8D0-D186-4E96-AA0D72233937}"/>
              </a:ext>
            </a:extLst>
          </p:cNvPr>
          <p:cNvSpPr txBox="1">
            <a:spLocks noChangeArrowheads="1"/>
          </p:cNvSpPr>
          <p:nvPr/>
        </p:nvSpPr>
        <p:spPr bwMode="auto">
          <a:xfrm>
            <a:off x="1239198" y="5877272"/>
            <a:ext cx="237626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dirty="0">
                <a:solidFill>
                  <a:schemeClr val="accent1"/>
                </a:solidFill>
                <a:latin typeface="Poppins" panose="00000500000000000000" pitchFamily="2" charset="0"/>
              </a:rPr>
              <a:t>Fluxo contra corrente</a:t>
            </a:r>
          </a:p>
        </p:txBody>
      </p:sp>
    </p:spTree>
    <p:extLst>
      <p:ext uri="{BB962C8B-B14F-4D97-AF65-F5344CB8AC3E}">
        <p14:creationId xmlns:p14="http://schemas.microsoft.com/office/powerpoint/2010/main" val="125551041"/>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44</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0E59D6A-9033-AF67-59BC-DCD8A9B4E069}"/>
              </a:ext>
            </a:extLst>
          </p:cNvPr>
          <p:cNvSpPr txBox="1">
            <a:spLocks noChangeArrowheads="1"/>
          </p:cNvSpPr>
          <p:nvPr/>
        </p:nvSpPr>
        <p:spPr bwMode="auto">
          <a:xfrm>
            <a:off x="784225" y="1340768"/>
            <a:ext cx="10623550" cy="50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endParaRPr kumimoji="1" lang="pt-BR" altLang="en-US" dirty="0">
              <a:solidFill>
                <a:schemeClr val="accent1"/>
              </a:solidFill>
              <a:latin typeface="Poppins" panose="00000500000000000000" pitchFamily="2" charset="0"/>
            </a:endParaRPr>
          </a:p>
        </p:txBody>
      </p:sp>
    </p:spTree>
    <p:extLst>
      <p:ext uri="{BB962C8B-B14F-4D97-AF65-F5344CB8AC3E}">
        <p14:creationId xmlns:p14="http://schemas.microsoft.com/office/powerpoint/2010/main" val="1491906746"/>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F3603D-0638-46BB-BC92-A3FC0F79301D}"/>
              </a:ext>
            </a:extLst>
          </p:cNvPr>
          <p:cNvSpPr/>
          <p:nvPr/>
        </p:nvSpPr>
        <p:spPr>
          <a:xfrm>
            <a:off x="1084580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 name="Rectangle 10">
            <a:extLst>
              <a:ext uri="{FF2B5EF4-FFF2-40B4-BE49-F238E27FC236}">
                <a16:creationId xmlns:a16="http://schemas.microsoft.com/office/drawing/2014/main" id="{D34F9C16-32BB-9C78-56C6-DA63AA117611}"/>
              </a:ext>
            </a:extLst>
          </p:cNvPr>
          <p:cNvSpPr/>
          <p:nvPr/>
        </p:nvSpPr>
        <p:spPr>
          <a:xfrm>
            <a:off x="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30052" name="Retângulo 1">
            <a:extLst>
              <a:ext uri="{FF2B5EF4-FFF2-40B4-BE49-F238E27FC236}">
                <a16:creationId xmlns:a16="http://schemas.microsoft.com/office/drawing/2014/main" id="{93607824-21F5-E935-FFAB-CC044183FD5D}"/>
              </a:ext>
            </a:extLst>
          </p:cNvPr>
          <p:cNvSpPr>
            <a:spLocks noChangeArrowheads="1"/>
          </p:cNvSpPr>
          <p:nvPr/>
        </p:nvSpPr>
        <p:spPr bwMode="auto">
          <a:xfrm>
            <a:off x="1346200" y="2795588"/>
            <a:ext cx="9499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pt-BR" altLang="en-US" sz="5000" b="1">
                <a:solidFill>
                  <a:schemeClr val="tx2"/>
                </a:solidFill>
                <a:latin typeface="Poppins" panose="00000500000000000000" pitchFamily="2" charset="0"/>
              </a:rPr>
              <a:t>Obrigado!</a:t>
            </a:r>
            <a:br>
              <a:rPr lang="pt-BR" altLang="en-US" b="1">
                <a:latin typeface="Century Gothic" panose="020B0502020202020204" pitchFamily="34" charset="0"/>
              </a:rPr>
            </a:br>
            <a:endParaRPr lang="pt-BR" altLang="en-US" b="1">
              <a:latin typeface="Century Gothic" panose="020B0502020202020204" pitchFamily="34" charset="0"/>
            </a:endParaRPr>
          </a:p>
        </p:txBody>
      </p:sp>
      <p:pic>
        <p:nvPicPr>
          <p:cNvPr id="130053" name="Imagem 8">
            <a:extLst>
              <a:ext uri="{FF2B5EF4-FFF2-40B4-BE49-F238E27FC236}">
                <a16:creationId xmlns:a16="http://schemas.microsoft.com/office/drawing/2014/main" id="{633E1A3B-0BF2-7D8A-A522-979F8A1892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333375"/>
            <a:ext cx="216058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5</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Processos industriais</a:t>
            </a:r>
            <a:endParaRPr lang="pt-BR" altLang="pt-BR" sz="3600" b="1" dirty="0">
              <a:solidFill>
                <a:srgbClr val="283461"/>
              </a:solidFill>
              <a:latin typeface="Arial" panose="020B0604020202020204" pitchFamily="34" charset="0"/>
              <a:cs typeface="Arial" panose="020B0604020202020204" pitchFamily="34" charset="0"/>
            </a:endParaRPr>
          </a:p>
        </p:txBody>
      </p:sp>
      <p:graphicFrame>
        <p:nvGraphicFramePr>
          <p:cNvPr id="4" name="Tabela 5">
            <a:extLst>
              <a:ext uri="{FF2B5EF4-FFF2-40B4-BE49-F238E27FC236}">
                <a16:creationId xmlns:a16="http://schemas.microsoft.com/office/drawing/2014/main" id="{0BAA0C8A-95A5-5053-BF52-0F6B4D7F6DFA}"/>
              </a:ext>
            </a:extLst>
          </p:cNvPr>
          <p:cNvGraphicFramePr>
            <a:graphicFrameLocks noGrp="1"/>
          </p:cNvGraphicFramePr>
          <p:nvPr/>
        </p:nvGraphicFramePr>
        <p:xfrm>
          <a:off x="51841" y="692696"/>
          <a:ext cx="12088317" cy="4053840"/>
        </p:xfrm>
        <a:graphic>
          <a:graphicData uri="http://schemas.openxmlformats.org/drawingml/2006/table">
            <a:tbl>
              <a:tblPr>
                <a:tableStyleId>{793D81CF-94F2-401A-BA57-92F5A7B2D0C5}</a:tableStyleId>
              </a:tblPr>
              <a:tblGrid>
                <a:gridCol w="3400028">
                  <a:extLst>
                    <a:ext uri="{9D8B030D-6E8A-4147-A177-3AD203B41FA5}">
                      <a16:colId xmlns:a16="http://schemas.microsoft.com/office/drawing/2014/main" val="1228091692"/>
                    </a:ext>
                  </a:extLst>
                </a:gridCol>
                <a:gridCol w="4658850">
                  <a:extLst>
                    <a:ext uri="{9D8B030D-6E8A-4147-A177-3AD203B41FA5}">
                      <a16:colId xmlns:a16="http://schemas.microsoft.com/office/drawing/2014/main" val="3580412504"/>
                    </a:ext>
                  </a:extLst>
                </a:gridCol>
                <a:gridCol w="4029439">
                  <a:extLst>
                    <a:ext uri="{9D8B030D-6E8A-4147-A177-3AD203B41FA5}">
                      <a16:colId xmlns:a16="http://schemas.microsoft.com/office/drawing/2014/main" val="3962238440"/>
                    </a:ext>
                  </a:extLst>
                </a:gridCol>
              </a:tblGrid>
              <a:tr h="370840">
                <a:tc rowSpan="5">
                  <a:txBody>
                    <a:bodyPr/>
                    <a:lstStyle/>
                    <a:p>
                      <a:pPr algn="ctr"/>
                      <a:r>
                        <a:rPr lang="pt-BR" sz="2800" dirty="0"/>
                        <a:t>Gases de combustão</a:t>
                      </a:r>
                      <a:endParaRPr lang="en-AU" sz="2800" dirty="0">
                        <a:latin typeface="Arial" panose="020B0604020202020204" pitchFamily="34" charset="0"/>
                        <a:cs typeface="Arial" panose="020B0604020202020204" pitchFamily="34" charset="0"/>
                      </a:endParaRPr>
                    </a:p>
                  </a:txBody>
                  <a:tcPr anchor="ctr">
                    <a:lnL w="12700" cmpd="sng">
                      <a:noFill/>
                    </a:lnL>
                  </a:tcPr>
                </a:tc>
                <a:tc>
                  <a:txBody>
                    <a:bodyPr/>
                    <a:lstStyle/>
                    <a:p>
                      <a:pPr algn="ctr"/>
                      <a:r>
                        <a:rPr lang="pt-BR" sz="2800" dirty="0"/>
                        <a:t>Usinas de energia</a:t>
                      </a:r>
                      <a:endParaRPr lang="en-AU" sz="2800" dirty="0">
                        <a:latin typeface="Arial" panose="020B0604020202020204" pitchFamily="34" charset="0"/>
                        <a:cs typeface="Arial" panose="020B0604020202020204" pitchFamily="34" charset="0"/>
                      </a:endParaRPr>
                    </a:p>
                  </a:txBody>
                  <a:tcPr anchor="ctr"/>
                </a:tc>
                <a:tc rowSpan="5">
                  <a:txBody>
                    <a:bodyPr/>
                    <a:lstStyle/>
                    <a:p>
                      <a:pPr algn="ctr"/>
                      <a:r>
                        <a:rPr lang="pt-BR" sz="2800" dirty="0"/>
                        <a:t>CO</a:t>
                      </a:r>
                      <a:r>
                        <a:rPr lang="pt-BR" sz="2800" baseline="-25000" dirty="0"/>
                        <a:t>2</a:t>
                      </a:r>
                      <a:r>
                        <a:rPr lang="pt-BR" sz="2800" dirty="0"/>
                        <a:t> / N</a:t>
                      </a:r>
                      <a:r>
                        <a:rPr lang="pt-BR" sz="2800" baseline="-25000" dirty="0"/>
                        <a:t>2</a:t>
                      </a:r>
                      <a:r>
                        <a:rPr lang="pt-BR" sz="2800" dirty="0"/>
                        <a:t> </a:t>
                      </a:r>
                      <a:endParaRPr lang="en-AU" sz="2800" dirty="0">
                        <a:latin typeface="Arial" panose="020B0604020202020204" pitchFamily="34" charset="0"/>
                        <a:cs typeface="Arial" panose="020B0604020202020204" pitchFamily="34" charset="0"/>
                      </a:endParaRPr>
                    </a:p>
                  </a:txBody>
                  <a:tcPr anchor="ctr">
                    <a:lnR w="12700" cmpd="sng">
                      <a:noFill/>
                    </a:lnR>
                  </a:tcPr>
                </a:tc>
                <a:extLst>
                  <a:ext uri="{0D108BD9-81ED-4DB2-BD59-A6C34878D82A}">
                    <a16:rowId xmlns:a16="http://schemas.microsoft.com/office/drawing/2014/main" val="3059443239"/>
                  </a:ext>
                </a:extLst>
              </a:tr>
              <a:tr h="370840">
                <a:tc vMerge="1">
                  <a:txBody>
                    <a:bodyPr/>
                    <a:lstStyle/>
                    <a:p>
                      <a:endParaRPr lang="en-AU" dirty="0"/>
                    </a:p>
                  </a:txBody>
                  <a:tcPr/>
                </a:tc>
                <a:tc>
                  <a:txBody>
                    <a:bodyPr/>
                    <a:lstStyle/>
                    <a:p>
                      <a:pPr algn="ctr"/>
                      <a:r>
                        <a:rPr lang="pt-BR" sz="2800" dirty="0"/>
                        <a:t>Usinas de gaseificação de carvão</a:t>
                      </a:r>
                      <a:endParaRPr lang="en-AU" sz="2800" dirty="0">
                        <a:latin typeface="Arial" panose="020B0604020202020204" pitchFamily="34" charset="0"/>
                        <a:cs typeface="Arial" panose="020B0604020202020204" pitchFamily="34" charset="0"/>
                      </a:endParaRPr>
                    </a:p>
                  </a:txBody>
                  <a:tcPr anchor="ctr"/>
                </a:tc>
                <a:tc vMerge="1">
                  <a:txBody>
                    <a:bodyPr/>
                    <a:lstStyle/>
                    <a:p>
                      <a:endParaRPr lang="en-AU" dirty="0"/>
                    </a:p>
                  </a:txBody>
                  <a:tcPr/>
                </a:tc>
                <a:extLst>
                  <a:ext uri="{0D108BD9-81ED-4DB2-BD59-A6C34878D82A}">
                    <a16:rowId xmlns:a16="http://schemas.microsoft.com/office/drawing/2014/main" val="3504245461"/>
                  </a:ext>
                </a:extLst>
              </a:tr>
              <a:tr h="370840">
                <a:tc vMerge="1">
                  <a:txBody>
                    <a:bodyPr/>
                    <a:lstStyle/>
                    <a:p>
                      <a:endParaRPr lang="en-AU" dirty="0"/>
                    </a:p>
                  </a:txBody>
                  <a:tcPr/>
                </a:tc>
                <a:tc>
                  <a:txBody>
                    <a:bodyPr/>
                    <a:lstStyle/>
                    <a:p>
                      <a:pPr algn="ctr"/>
                      <a:r>
                        <a:rPr lang="pt-BR" sz="2800" dirty="0"/>
                        <a:t>Produção de aço</a:t>
                      </a:r>
                      <a:endParaRPr lang="en-AU" sz="2800" dirty="0">
                        <a:latin typeface="Arial" panose="020B0604020202020204" pitchFamily="34" charset="0"/>
                        <a:cs typeface="Arial" panose="020B0604020202020204" pitchFamily="34" charset="0"/>
                      </a:endParaRPr>
                    </a:p>
                  </a:txBody>
                  <a:tcPr anchor="ctr"/>
                </a:tc>
                <a:tc vMerge="1">
                  <a:txBody>
                    <a:bodyPr/>
                    <a:lstStyle/>
                    <a:p>
                      <a:endParaRPr lang="en-AU" dirty="0"/>
                    </a:p>
                  </a:txBody>
                  <a:tcPr/>
                </a:tc>
                <a:extLst>
                  <a:ext uri="{0D108BD9-81ED-4DB2-BD59-A6C34878D82A}">
                    <a16:rowId xmlns:a16="http://schemas.microsoft.com/office/drawing/2014/main" val="798426365"/>
                  </a:ext>
                </a:extLst>
              </a:tr>
              <a:tr h="370840">
                <a:tc vMerge="1">
                  <a:txBody>
                    <a:bodyPr/>
                    <a:lstStyle/>
                    <a:p>
                      <a:endParaRPr lang="en-AU" dirty="0"/>
                    </a:p>
                  </a:txBody>
                  <a:tcPr/>
                </a:tc>
                <a:tc>
                  <a:txBody>
                    <a:bodyPr/>
                    <a:lstStyle/>
                    <a:p>
                      <a:pPr algn="ctr"/>
                      <a:r>
                        <a:rPr lang="pt-BR" sz="2800" dirty="0"/>
                        <a:t>Produção de cimento</a:t>
                      </a:r>
                      <a:endParaRPr lang="en-AU" sz="2800" dirty="0">
                        <a:latin typeface="Arial" panose="020B0604020202020204" pitchFamily="34" charset="0"/>
                        <a:cs typeface="Arial" panose="020B0604020202020204" pitchFamily="34" charset="0"/>
                      </a:endParaRPr>
                    </a:p>
                  </a:txBody>
                  <a:tcPr anchor="ctr"/>
                </a:tc>
                <a:tc vMerge="1">
                  <a:txBody>
                    <a:bodyPr/>
                    <a:lstStyle/>
                    <a:p>
                      <a:endParaRPr lang="en-AU" dirty="0"/>
                    </a:p>
                  </a:txBody>
                  <a:tcPr/>
                </a:tc>
                <a:extLst>
                  <a:ext uri="{0D108BD9-81ED-4DB2-BD59-A6C34878D82A}">
                    <a16:rowId xmlns:a16="http://schemas.microsoft.com/office/drawing/2014/main" val="1002131639"/>
                  </a:ext>
                </a:extLst>
              </a:tr>
              <a:tr h="370840">
                <a:tc vMerge="1">
                  <a:txBody>
                    <a:bodyPr/>
                    <a:lstStyle/>
                    <a:p>
                      <a:endParaRPr lang="en-AU" dirty="0"/>
                    </a:p>
                  </a:txBody>
                  <a:tcPr/>
                </a:tc>
                <a:tc>
                  <a:txBody>
                    <a:bodyPr/>
                    <a:lstStyle/>
                    <a:p>
                      <a:pPr algn="ctr"/>
                      <a:r>
                        <a:rPr lang="pt-BR" sz="2800" dirty="0"/>
                        <a:t>Transporte</a:t>
                      </a:r>
                      <a:endParaRPr lang="en-AU" sz="2800" dirty="0">
                        <a:latin typeface="Arial" panose="020B0604020202020204" pitchFamily="34" charset="0"/>
                        <a:cs typeface="Arial" panose="020B0604020202020204" pitchFamily="34" charset="0"/>
                      </a:endParaRPr>
                    </a:p>
                  </a:txBody>
                  <a:tcPr anchor="ctr"/>
                </a:tc>
                <a:tc vMerge="1">
                  <a:txBody>
                    <a:bodyPr/>
                    <a:lstStyle/>
                    <a:p>
                      <a:endParaRPr lang="en-AU" dirty="0"/>
                    </a:p>
                  </a:txBody>
                  <a:tcPr/>
                </a:tc>
                <a:extLst>
                  <a:ext uri="{0D108BD9-81ED-4DB2-BD59-A6C34878D82A}">
                    <a16:rowId xmlns:a16="http://schemas.microsoft.com/office/drawing/2014/main" val="1794278145"/>
                  </a:ext>
                </a:extLst>
              </a:tr>
              <a:tr h="370840">
                <a:tc>
                  <a:txBody>
                    <a:bodyPr/>
                    <a:lstStyle/>
                    <a:p>
                      <a:pPr algn="ctr"/>
                      <a:r>
                        <a:rPr lang="pt-BR" sz="2800" dirty="0"/>
                        <a:t>Gás natural</a:t>
                      </a:r>
                      <a:endParaRPr lang="en-AU" sz="2800" dirty="0">
                        <a:latin typeface="Arial" panose="020B0604020202020204" pitchFamily="34" charset="0"/>
                        <a:cs typeface="Arial" panose="020B0604020202020204" pitchFamily="34" charset="0"/>
                      </a:endParaRPr>
                    </a:p>
                  </a:txBody>
                  <a:tcPr anchor="ctr">
                    <a:lnL w="12700" cmpd="sng">
                      <a:noFill/>
                    </a:lnL>
                  </a:tcPr>
                </a:tc>
                <a:tc>
                  <a:txBody>
                    <a:bodyPr/>
                    <a:lstStyle/>
                    <a:p>
                      <a:pPr algn="ctr"/>
                      <a:r>
                        <a:rPr lang="pt-BR" sz="2800" dirty="0"/>
                        <a:t>Purificação do gás natural</a:t>
                      </a:r>
                      <a:endParaRPr lang="en-AU" sz="2800" dirty="0">
                        <a:latin typeface="Arial" panose="020B0604020202020204" pitchFamily="34" charset="0"/>
                        <a:cs typeface="Arial" panose="020B0604020202020204" pitchFamily="34" charset="0"/>
                      </a:endParaRPr>
                    </a:p>
                  </a:txBody>
                  <a:tcPr anchor="ctr"/>
                </a:tc>
                <a:tc rowSpan="2">
                  <a:txBody>
                    <a:bodyPr/>
                    <a:lstStyle/>
                    <a:p>
                      <a:pPr algn="ctr"/>
                      <a:r>
                        <a:rPr lang="pt-BR" sz="2800" dirty="0"/>
                        <a:t>CO</a:t>
                      </a:r>
                      <a:r>
                        <a:rPr lang="pt-BR" sz="2800" baseline="-25000" dirty="0"/>
                        <a:t>2</a:t>
                      </a:r>
                      <a:r>
                        <a:rPr lang="pt-BR" sz="2800" dirty="0"/>
                        <a:t> / CH</a:t>
                      </a:r>
                      <a:r>
                        <a:rPr lang="pt-BR" sz="2800" baseline="-25000" dirty="0"/>
                        <a:t>4</a:t>
                      </a:r>
                      <a:r>
                        <a:rPr lang="pt-BR" sz="2800" dirty="0"/>
                        <a:t> </a:t>
                      </a:r>
                      <a:endParaRPr lang="en-AU" sz="2800" dirty="0">
                        <a:latin typeface="Arial" panose="020B0604020202020204" pitchFamily="34" charset="0"/>
                        <a:cs typeface="Arial" panose="020B0604020202020204" pitchFamily="34" charset="0"/>
                      </a:endParaRPr>
                    </a:p>
                  </a:txBody>
                  <a:tcPr anchor="ctr">
                    <a:lnR w="12700" cmpd="sng">
                      <a:noFill/>
                    </a:lnR>
                  </a:tcPr>
                </a:tc>
                <a:extLst>
                  <a:ext uri="{0D108BD9-81ED-4DB2-BD59-A6C34878D82A}">
                    <a16:rowId xmlns:a16="http://schemas.microsoft.com/office/drawing/2014/main" val="3389148802"/>
                  </a:ext>
                </a:extLst>
              </a:tr>
              <a:tr h="370840">
                <a:tc>
                  <a:txBody>
                    <a:bodyPr/>
                    <a:lstStyle/>
                    <a:p>
                      <a:pPr algn="ctr"/>
                      <a:r>
                        <a:rPr lang="pt-BR" sz="2800" dirty="0"/>
                        <a:t>Biogás</a:t>
                      </a:r>
                      <a:endParaRPr lang="en-AU" sz="2800" dirty="0">
                        <a:latin typeface="Arial" panose="020B0604020202020204" pitchFamily="34" charset="0"/>
                        <a:cs typeface="Arial" panose="020B0604020202020204" pitchFamily="34" charset="0"/>
                      </a:endParaRPr>
                    </a:p>
                  </a:txBody>
                  <a:tcPr anchor="ctr">
                    <a:lnL w="12700" cmpd="sng">
                      <a:noFill/>
                    </a:lnL>
                  </a:tcPr>
                </a:tc>
                <a:tc>
                  <a:txBody>
                    <a:bodyPr/>
                    <a:lstStyle/>
                    <a:p>
                      <a:pPr algn="ctr"/>
                      <a:r>
                        <a:rPr lang="pt-BR" sz="2800" dirty="0"/>
                        <a:t>Diversos</a:t>
                      </a:r>
                      <a:endParaRPr lang="en-AU" sz="2800" dirty="0">
                        <a:latin typeface="Arial" panose="020B0604020202020204" pitchFamily="34" charset="0"/>
                        <a:cs typeface="Arial" panose="020B0604020202020204" pitchFamily="34" charset="0"/>
                      </a:endParaRPr>
                    </a:p>
                  </a:txBody>
                  <a:tcPr anchor="ctr"/>
                </a:tc>
                <a:tc vMerge="1">
                  <a:txBody>
                    <a:bodyPr/>
                    <a:lstStyle/>
                    <a:p>
                      <a:pPr algn="ctr"/>
                      <a:endParaRPr lang="en-AU" dirty="0"/>
                    </a:p>
                  </a:txBody>
                  <a:tcPr anchor="ctr"/>
                </a:tc>
                <a:extLst>
                  <a:ext uri="{0D108BD9-81ED-4DB2-BD59-A6C34878D82A}">
                    <a16:rowId xmlns:a16="http://schemas.microsoft.com/office/drawing/2014/main" val="3739877056"/>
                  </a:ext>
                </a:extLst>
              </a:tr>
            </a:tbl>
          </a:graphicData>
        </a:graphic>
      </p:graphicFrame>
      <p:pic>
        <p:nvPicPr>
          <p:cNvPr id="7" name="Imagem 6">
            <a:extLst>
              <a:ext uri="{FF2B5EF4-FFF2-40B4-BE49-F238E27FC236}">
                <a16:creationId xmlns:a16="http://schemas.microsoft.com/office/drawing/2014/main" id="{74FAB53B-A701-AEF5-F0D0-C80A07053228}"/>
              </a:ext>
            </a:extLst>
          </p:cNvPr>
          <p:cNvPicPr>
            <a:picLocks noChangeAspect="1"/>
          </p:cNvPicPr>
          <p:nvPr/>
        </p:nvPicPr>
        <p:blipFill>
          <a:blip r:embed="rId3"/>
          <a:stretch>
            <a:fillRect/>
          </a:stretch>
        </p:blipFill>
        <p:spPr>
          <a:xfrm>
            <a:off x="3206935" y="5822156"/>
            <a:ext cx="5403929" cy="988219"/>
          </a:xfrm>
          <a:prstGeom prst="rect">
            <a:avLst/>
          </a:prstGeom>
        </p:spPr>
      </p:pic>
      <p:sp>
        <p:nvSpPr>
          <p:cNvPr id="8" name="Content Placeholder 2">
            <a:extLst>
              <a:ext uri="{FF2B5EF4-FFF2-40B4-BE49-F238E27FC236}">
                <a16:creationId xmlns:a16="http://schemas.microsoft.com/office/drawing/2014/main" id="{6C70EB9D-CBBB-B767-D108-7EBB2DF03D0F}"/>
              </a:ext>
            </a:extLst>
          </p:cNvPr>
          <p:cNvSpPr txBox="1">
            <a:spLocks noChangeArrowheads="1"/>
          </p:cNvSpPr>
          <p:nvPr/>
        </p:nvSpPr>
        <p:spPr bwMode="auto">
          <a:xfrm>
            <a:off x="2535868" y="5116955"/>
            <a:ext cx="6688459"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dirty="0">
                <a:solidFill>
                  <a:schemeClr val="accent1"/>
                </a:solidFill>
                <a:latin typeface="Poppins" panose="00000500000000000000" pitchFamily="2" charset="0"/>
              </a:rPr>
              <a:t>Reforma do metano (produção de 95% de H</a:t>
            </a:r>
            <a:r>
              <a:rPr kumimoji="1" lang="pt-BR" altLang="en-US" baseline="-25000" dirty="0">
                <a:solidFill>
                  <a:schemeClr val="accent1"/>
                </a:solidFill>
                <a:latin typeface="Poppins" panose="00000500000000000000" pitchFamily="2" charset="0"/>
              </a:rPr>
              <a:t>2</a:t>
            </a:r>
            <a:r>
              <a:rPr kumimoji="1" lang="pt-BR" altLang="en-US" dirty="0">
                <a:solidFill>
                  <a:schemeClr val="accent1"/>
                </a:solidFill>
                <a:latin typeface="Poppins" panose="00000500000000000000" pitchFamily="2" charset="0"/>
              </a:rPr>
              <a:t>):</a:t>
            </a:r>
          </a:p>
        </p:txBody>
      </p:sp>
    </p:spTree>
    <p:extLst>
      <p:ext uri="{BB962C8B-B14F-4D97-AF65-F5344CB8AC3E}">
        <p14:creationId xmlns:p14="http://schemas.microsoft.com/office/powerpoint/2010/main" val="22806917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3"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build="p"/>
      <p:bldP spid="8" grpId="2" build="p"/>
      <p:bldP spid="8"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238B9E19-A724-6A9A-CD3C-324AF739C270}"/>
              </a:ext>
            </a:extLst>
          </p:cNvPr>
          <p:cNvSpPr>
            <a:spLocks noGrp="1"/>
          </p:cNvSpPr>
          <p:nvPr>
            <p:ph type="sldNum" sz="quarter" idx="12"/>
          </p:nvPr>
        </p:nvSpPr>
        <p:spPr/>
        <p:txBody>
          <a:bodyPr/>
          <a:lstStyle/>
          <a:p>
            <a:pPr>
              <a:defRPr/>
            </a:pPr>
            <a:fld id="{804AE089-21E7-400A-8976-6084C874D92F}" type="slidenum">
              <a:rPr lang="pt-BR" altLang="en-US" smtClean="0"/>
              <a:pPr>
                <a:defRPr/>
              </a:pPr>
              <a:t>6</a:t>
            </a:fld>
            <a:endParaRPr lang="pt-BR" altLang="en-US"/>
          </a:p>
        </p:txBody>
      </p:sp>
      <p:pic>
        <p:nvPicPr>
          <p:cNvPr id="5" name="SnapSave.io-SEPURAN® N2 Gas separation membrane technology for efficient nitrogen generation _ Evonik(720p)">
            <a:hlinkClick r:id="" action="ppaction://media"/>
            <a:extLst>
              <a:ext uri="{FF2B5EF4-FFF2-40B4-BE49-F238E27FC236}">
                <a16:creationId xmlns:a16="http://schemas.microsoft.com/office/drawing/2014/main" id="{5E8E9B64-5F59-E8FF-8A82-FAAE4C7AD7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680" y="1"/>
            <a:ext cx="12216680" cy="6835914"/>
          </a:xfrm>
          <a:prstGeom prst="rect">
            <a:avLst/>
          </a:prstGeom>
        </p:spPr>
      </p:pic>
    </p:spTree>
    <p:extLst>
      <p:ext uri="{BB962C8B-B14F-4D97-AF65-F5344CB8AC3E}">
        <p14:creationId xmlns:p14="http://schemas.microsoft.com/office/powerpoint/2010/main" val="2253672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7</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BEF2392-B340-EED7-7AC4-68F1875A8AA4}"/>
              </a:ext>
            </a:extLst>
          </p:cNvPr>
          <p:cNvSpPr txBox="1">
            <a:spLocks noChangeArrowheads="1"/>
          </p:cNvSpPr>
          <p:nvPr/>
        </p:nvSpPr>
        <p:spPr bwMode="auto">
          <a:xfrm>
            <a:off x="784225" y="782637"/>
            <a:ext cx="10623550"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dirty="0">
                <a:solidFill>
                  <a:schemeClr val="accent1"/>
                </a:solidFill>
                <a:latin typeface="Poppins" panose="00000500000000000000" pitchFamily="2" charset="0"/>
              </a:rPr>
              <a:t>Modelo solução-difusão = utilizado para o transporte de gás de membrana não porosa. O gás é dissolvido na membrana no lado da alimentação, difunde-se através da membrana e é separado da membrana no lado do permeado.</a:t>
            </a:r>
          </a:p>
        </p:txBody>
      </p:sp>
      <p:pic>
        <p:nvPicPr>
          <p:cNvPr id="6" name="Imagem 5">
            <a:extLst>
              <a:ext uri="{FF2B5EF4-FFF2-40B4-BE49-F238E27FC236}">
                <a16:creationId xmlns:a16="http://schemas.microsoft.com/office/drawing/2014/main" id="{C6C086AE-5BC7-763F-4BEA-7630C1911CA3}"/>
              </a:ext>
            </a:extLst>
          </p:cNvPr>
          <p:cNvPicPr>
            <a:picLocks noChangeAspect="1"/>
          </p:cNvPicPr>
          <p:nvPr/>
        </p:nvPicPr>
        <p:blipFill>
          <a:blip r:embed="rId3"/>
          <a:stretch>
            <a:fillRect/>
          </a:stretch>
        </p:blipFill>
        <p:spPr>
          <a:xfrm>
            <a:off x="0" y="3401616"/>
            <a:ext cx="6775427" cy="3456384"/>
          </a:xfrm>
          <a:prstGeom prst="rect">
            <a:avLst/>
          </a:prstGeom>
        </p:spPr>
      </p:pic>
      <p:pic>
        <p:nvPicPr>
          <p:cNvPr id="8" name="Imagem 7">
            <a:extLst>
              <a:ext uri="{FF2B5EF4-FFF2-40B4-BE49-F238E27FC236}">
                <a16:creationId xmlns:a16="http://schemas.microsoft.com/office/drawing/2014/main" id="{5B9365C5-8627-D3FE-0788-BEEA589FD9C7}"/>
              </a:ext>
            </a:extLst>
          </p:cNvPr>
          <p:cNvPicPr>
            <a:picLocks noChangeAspect="1"/>
          </p:cNvPicPr>
          <p:nvPr/>
        </p:nvPicPr>
        <p:blipFill rotWithShape="1">
          <a:blip r:embed="rId4"/>
          <a:srcRect t="10479"/>
          <a:stretch/>
        </p:blipFill>
        <p:spPr>
          <a:xfrm>
            <a:off x="6168008" y="2856923"/>
            <a:ext cx="5673148" cy="3874288"/>
          </a:xfrm>
          <a:prstGeom prst="rect">
            <a:avLst/>
          </a:prstGeom>
        </p:spPr>
      </p:pic>
      <p:pic>
        <p:nvPicPr>
          <p:cNvPr id="1026" name="Picture 2">
            <a:extLst>
              <a:ext uri="{FF2B5EF4-FFF2-40B4-BE49-F238E27FC236}">
                <a16:creationId xmlns:a16="http://schemas.microsoft.com/office/drawing/2014/main" id="{5D5C3C9D-6A14-9334-4AF7-9A8EC5252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907" y="2360826"/>
            <a:ext cx="5276386" cy="436064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extLst>
              <a:ext uri="{FF2B5EF4-FFF2-40B4-BE49-F238E27FC236}">
                <a16:creationId xmlns:a16="http://schemas.microsoft.com/office/drawing/2014/main" id="{B3FDB6A8-E00B-3160-7337-451AC64EA975}"/>
              </a:ext>
            </a:extLst>
          </p:cNvPr>
          <p:cNvSpPr txBox="1">
            <a:spLocks noChangeArrowheads="1"/>
          </p:cNvSpPr>
          <p:nvPr/>
        </p:nvSpPr>
        <p:spPr bwMode="auto">
          <a:xfrm>
            <a:off x="862159" y="46583"/>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Separação de gases por membranas</a:t>
            </a:r>
            <a:endParaRPr lang="pt-BR" altLang="pt-BR" sz="3600" b="1" dirty="0">
              <a:solidFill>
                <a:srgbClr val="2834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478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3"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P spid="3" grpId="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8</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Mecanismos de permeação</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597D97-190A-9661-2964-993868951BC0}"/>
              </a:ext>
            </a:extLst>
          </p:cNvPr>
          <p:cNvSpPr txBox="1">
            <a:spLocks noChangeArrowheads="1"/>
          </p:cNvSpPr>
          <p:nvPr/>
        </p:nvSpPr>
        <p:spPr bwMode="auto">
          <a:xfrm>
            <a:off x="784225" y="1052736"/>
            <a:ext cx="1062355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r>
              <a:rPr kumimoji="1" lang="pt-BR" altLang="en-US" u="sng" dirty="0">
                <a:solidFill>
                  <a:schemeClr val="accent1"/>
                </a:solidFill>
                <a:latin typeface="Poppins" panose="00000500000000000000" pitchFamily="2" charset="0"/>
              </a:rPr>
              <a:t>Absorção-difusão</a:t>
            </a:r>
            <a:r>
              <a:rPr kumimoji="1" lang="pt-BR" altLang="en-US" dirty="0">
                <a:solidFill>
                  <a:schemeClr val="accent1"/>
                </a:solidFill>
                <a:latin typeface="Poppins" panose="00000500000000000000" pitchFamily="2" charset="0"/>
              </a:rPr>
              <a:t>: membranas metálicas e poliméricas densas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u="sng" dirty="0">
                <a:solidFill>
                  <a:schemeClr val="accent1"/>
                </a:solidFill>
                <a:latin typeface="Poppins" panose="00000500000000000000" pitchFamily="2" charset="0"/>
              </a:rPr>
              <a:t>Peneira molecular</a:t>
            </a:r>
            <a:r>
              <a:rPr kumimoji="1" lang="pt-BR" altLang="en-US" dirty="0">
                <a:solidFill>
                  <a:schemeClr val="accent1"/>
                </a:solidFill>
                <a:latin typeface="Poppins" panose="00000500000000000000" pitchFamily="2" charset="0"/>
              </a:rPr>
              <a:t>: membranas cerâmicas, zeólitas, e poliméricas microporosas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u="sng" dirty="0">
                <a:solidFill>
                  <a:schemeClr val="accent1"/>
                </a:solidFill>
                <a:latin typeface="Poppins" panose="00000500000000000000" pitchFamily="2" charset="0"/>
              </a:rPr>
              <a:t>Fluxo viscoso</a:t>
            </a:r>
            <a:r>
              <a:rPr kumimoji="1" lang="pt-BR" altLang="en-US" dirty="0">
                <a:solidFill>
                  <a:schemeClr val="accent1"/>
                </a:solidFill>
                <a:latin typeface="Poppins" panose="00000500000000000000" pitchFamily="2" charset="0"/>
              </a:rPr>
              <a:t>: membranas poliméricas microporosas em reatores de membrana carregados com enzimas</a:t>
            </a:r>
          </a:p>
          <a:p>
            <a:pPr marL="457200" indent="-457200" algn="just" eaLnBrk="1" hangingPunct="1"/>
            <a:endParaRPr kumimoji="1" lang="pt-BR" altLang="en-US" dirty="0">
              <a:solidFill>
                <a:schemeClr val="accent1"/>
              </a:solidFill>
              <a:latin typeface="Poppins" panose="00000500000000000000" pitchFamily="2" charset="0"/>
            </a:endParaRPr>
          </a:p>
          <a:p>
            <a:pPr marL="457200" indent="-457200" algn="just" eaLnBrk="1" hangingPunct="1"/>
            <a:r>
              <a:rPr kumimoji="1" lang="pt-BR" altLang="en-US" u="sng" dirty="0">
                <a:solidFill>
                  <a:schemeClr val="accent1"/>
                </a:solidFill>
                <a:latin typeface="Poppins" panose="00000500000000000000" pitchFamily="2" charset="0"/>
              </a:rPr>
              <a:t>Através do fluxo de poros</a:t>
            </a:r>
            <a:r>
              <a:rPr kumimoji="1" lang="pt-BR" altLang="en-US" dirty="0">
                <a:solidFill>
                  <a:schemeClr val="accent1"/>
                </a:solidFill>
                <a:latin typeface="Poppins" panose="00000500000000000000" pitchFamily="2" charset="0"/>
              </a:rPr>
              <a:t>: membranas zeólitas e membranas poliméricas microporosas em reatores de membrana carregados com enzimas </a:t>
            </a:r>
          </a:p>
        </p:txBody>
      </p:sp>
    </p:spTree>
    <p:extLst>
      <p:ext uri="{BB962C8B-B14F-4D97-AF65-F5344CB8AC3E}">
        <p14:creationId xmlns:p14="http://schemas.microsoft.com/office/powerpoint/2010/main" val="53985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9</a:t>
            </a:fld>
            <a:endParaRPr lang="pt-BR" altLang="en-US">
              <a:solidFill>
                <a:srgbClr val="898989"/>
              </a:solidFill>
            </a:endParaRP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8728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Mecanismos de permeação: absorção-difusão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A91568F1-402D-1939-4603-AFF66A911004}"/>
              </a:ext>
            </a:extLst>
          </p:cNvPr>
          <p:cNvPicPr>
            <a:picLocks noChangeAspect="1"/>
          </p:cNvPicPr>
          <p:nvPr/>
        </p:nvPicPr>
        <p:blipFill>
          <a:blip r:embed="rId3"/>
          <a:stretch>
            <a:fillRect/>
          </a:stretch>
        </p:blipFill>
        <p:spPr>
          <a:xfrm>
            <a:off x="2063552" y="1844824"/>
            <a:ext cx="7209682" cy="3689389"/>
          </a:xfrm>
          <a:prstGeom prst="rect">
            <a:avLst/>
          </a:prstGeom>
        </p:spPr>
      </p:pic>
    </p:spTree>
    <p:extLst>
      <p:ext uri="{BB962C8B-B14F-4D97-AF65-F5344CB8AC3E}">
        <p14:creationId xmlns:p14="http://schemas.microsoft.com/office/powerpoint/2010/main" val="2129934170"/>
      </p:ext>
    </p:extLst>
  </p:cSld>
  <p:clrMapOvr>
    <a:masterClrMapping/>
  </p:clrMapOvr>
  <p:transition spd="slow">
    <p:fade/>
  </p:transition>
</p:sld>
</file>

<file path=ppt/theme/theme1.xml><?xml version="1.0" encoding="utf-8"?>
<a:theme xmlns:a="http://schemas.openxmlformats.org/drawingml/2006/main" name="Office Theme">
  <a:themeElements>
    <a:clrScheme name="Personalizada 2">
      <a:dk1>
        <a:srgbClr val="000000"/>
      </a:dk1>
      <a:lt1>
        <a:srgbClr val="FFFFFF"/>
      </a:lt1>
      <a:dk2>
        <a:srgbClr val="283461"/>
      </a:dk2>
      <a:lt2>
        <a:srgbClr val="E7E6E6"/>
      </a:lt2>
      <a:accent1>
        <a:srgbClr val="206583"/>
      </a:accent1>
      <a:accent2>
        <a:srgbClr val="00818A"/>
      </a:accent2>
      <a:accent3>
        <a:srgbClr val="F7BE16"/>
      </a:accent3>
      <a:accent4>
        <a:srgbClr val="D2A215"/>
      </a:accent4>
      <a:accent5>
        <a:srgbClr val="62BBAA"/>
      </a:accent5>
      <a:accent6>
        <a:srgbClr val="C00000"/>
      </a:accent6>
      <a:hlink>
        <a:srgbClr val="0563C1"/>
      </a:hlink>
      <a:folHlink>
        <a:srgbClr val="C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31364</TotalTime>
  <Words>1995</Words>
  <Application>Microsoft Office PowerPoint</Application>
  <PresentationFormat>Widescreen</PresentationFormat>
  <Paragraphs>301</Paragraphs>
  <Slides>45</Slides>
  <Notes>43</Notes>
  <HiddenSlides>1</HiddenSlides>
  <MMClips>2</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45</vt:i4>
      </vt:variant>
    </vt:vector>
  </HeadingPairs>
  <TitlesOfParts>
    <vt:vector size="53" baseType="lpstr">
      <vt:lpstr>Arial</vt:lpstr>
      <vt:lpstr>Calibri</vt:lpstr>
      <vt:lpstr>Calibri Light</vt:lpstr>
      <vt:lpstr>Century Gothic</vt:lpstr>
      <vt:lpstr>Poppins</vt:lpstr>
      <vt:lpstr>Söhne</vt:lpstr>
      <vt:lpstr>Source Sans Pro</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TMint Developer</dc:creator>
  <cp:lastModifiedBy>Amilton Botelho Junior</cp:lastModifiedBy>
  <cp:revision>876</cp:revision>
  <dcterms:created xsi:type="dcterms:W3CDTF">2019-02-11T03:01:40Z</dcterms:created>
  <dcterms:modified xsi:type="dcterms:W3CDTF">2023-04-25T12:56:23Z</dcterms:modified>
</cp:coreProperties>
</file>