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82" r:id="rId4"/>
    <p:sldId id="283" r:id="rId5"/>
    <p:sldId id="284" r:id="rId6"/>
    <p:sldId id="273" r:id="rId7"/>
    <p:sldId id="285" r:id="rId8"/>
    <p:sldId id="286" r:id="rId9"/>
    <p:sldId id="287" r:id="rId10"/>
    <p:sldId id="288" r:id="rId11"/>
    <p:sldId id="290" r:id="rId12"/>
    <p:sldId id="291" r:id="rId13"/>
    <p:sldId id="289" r:id="rId14"/>
    <p:sldId id="292" r:id="rId15"/>
    <p:sldId id="272" r:id="rId16"/>
    <p:sldId id="293" r:id="rId17"/>
    <p:sldId id="274" r:id="rId18"/>
    <p:sldId id="294" r:id="rId19"/>
    <p:sldId id="275" r:id="rId20"/>
    <p:sldId id="295" r:id="rId21"/>
    <p:sldId id="296" r:id="rId22"/>
    <p:sldId id="297" r:id="rId23"/>
    <p:sldId id="298" r:id="rId24"/>
    <p:sldId id="299" r:id="rId25"/>
    <p:sldId id="300" r:id="rId26"/>
    <p:sldId id="301" r:id="rId27"/>
    <p:sldId id="276" r:id="rId28"/>
    <p:sldId id="302" r:id="rId29"/>
    <p:sldId id="303" r:id="rId30"/>
    <p:sldId id="304" r:id="rId31"/>
    <p:sldId id="305" r:id="rId32"/>
    <p:sldId id="306" r:id="rId33"/>
    <p:sldId id="307" r:id="rId34"/>
    <p:sldId id="308" r:id="rId35"/>
    <p:sldId id="309" r:id="rId36"/>
    <p:sldId id="310" r:id="rId37"/>
    <p:sldId id="311" r:id="rId38"/>
    <p:sldId id="277" r:id="rId39"/>
    <p:sldId id="278" r:id="rId40"/>
    <p:sldId id="279" r:id="rId41"/>
    <p:sldId id="312" r:id="rId42"/>
    <p:sldId id="280" r:id="rId43"/>
    <p:sldId id="313" r:id="rId44"/>
    <p:sldId id="314" r:id="rId45"/>
    <p:sldId id="315" r:id="rId46"/>
    <p:sldId id="316" r:id="rId47"/>
    <p:sldId id="318" r:id="rId48"/>
    <p:sldId id="317" r:id="rId49"/>
    <p:sldId id="319" r:id="rId50"/>
    <p:sldId id="320" r:id="rId51"/>
    <p:sldId id="281" r:id="rId52"/>
    <p:sldId id="265" r:id="rId53"/>
    <p:sldId id="266" r:id="rId5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cb acb" initials="aa" lastIdx="0" clrIdx="0">
    <p:extLst>
      <p:ext uri="{19B8F6BF-5375-455C-9EA6-DF929625EA0E}">
        <p15:presenceInfo xmlns:p15="http://schemas.microsoft.com/office/powerpoint/2012/main" xmlns="" userId="eb7f490c4aae1db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1CBD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0" autoAdjust="0"/>
    <p:restoredTop sz="94660"/>
  </p:normalViewPr>
  <p:slideViewPr>
    <p:cSldViewPr snapToGrid="0">
      <p:cViewPr>
        <p:scale>
          <a:sx n="80" d="100"/>
          <a:sy n="80" d="100"/>
        </p:scale>
        <p:origin x="36" y="49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t-B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359321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231174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pt-B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419918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85910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t-B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951960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Date Placeholder 4"/>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3731320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pt-B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7" name="Date Placeholder 6"/>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38359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BR"/>
          </a:p>
        </p:txBody>
      </p:sp>
      <p:sp>
        <p:nvSpPr>
          <p:cNvPr id="3" name="Date Placeholder 2"/>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3603261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115547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159329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t-B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FE81F-F50D-49C2-9753-123ADE6FFC27}" type="datetimeFigureOut">
              <a:rPr lang="pt-BR" smtClean="0"/>
              <a:pPr/>
              <a:t>10/09/2017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26525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FE81F-F50D-49C2-9753-123ADE6FFC27}" type="datetimeFigureOut">
              <a:rPr lang="pt-BR" smtClean="0"/>
              <a:pPr/>
              <a:t>10/09/2017</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112380-0F82-4961-BA9A-6D673CED3472}" type="slidenum">
              <a:rPr lang="pt-BR" smtClean="0"/>
              <a:pPr/>
              <a:t>‹nº›</a:t>
            </a:fld>
            <a:endParaRPr lang="pt-BR"/>
          </a:p>
        </p:txBody>
      </p:sp>
    </p:spTree>
    <p:extLst>
      <p:ext uri="{BB962C8B-B14F-4D97-AF65-F5344CB8AC3E}">
        <p14:creationId xmlns:p14="http://schemas.microsoft.com/office/powerpoint/2010/main" xmlns="" val="8831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2078831"/>
            <a:ext cx="10515600" cy="4098131"/>
          </a:xfrm>
        </p:spPr>
        <p:txBody>
          <a:bodyPr>
            <a:normAutofit fontScale="77500" lnSpcReduction="20000"/>
          </a:bodyPr>
          <a:lstStyle/>
          <a:p>
            <a:pPr marL="0" indent="0">
              <a:buNone/>
            </a:pPr>
            <a:endParaRPr lang="pt-BR" dirty="0"/>
          </a:p>
          <a:p>
            <a:pPr marL="0" indent="0" algn="ctr">
              <a:buNone/>
            </a:pPr>
            <a:r>
              <a:rPr lang="pt-BR" sz="4000" b="1" dirty="0"/>
              <a:t>Gestão de Políticas Públicas</a:t>
            </a:r>
          </a:p>
          <a:p>
            <a:pPr marL="0" indent="0" algn="ctr">
              <a:buNone/>
            </a:pPr>
            <a:endParaRPr lang="pt-BR" sz="4000" b="1" dirty="0"/>
          </a:p>
          <a:p>
            <a:pPr marL="0" indent="0" algn="ctr">
              <a:buNone/>
            </a:pPr>
            <a:r>
              <a:rPr lang="pt-BR" sz="4000" b="1" dirty="0">
                <a:solidFill>
                  <a:srgbClr val="FF0000"/>
                </a:solidFill>
              </a:rPr>
              <a:t>ACH 3534</a:t>
            </a:r>
            <a:r>
              <a:rPr lang="pt-BR" sz="4000" b="1" dirty="0"/>
              <a:t> </a:t>
            </a:r>
            <a:r>
              <a:rPr lang="pt-BR" sz="4000" b="1" dirty="0">
                <a:solidFill>
                  <a:srgbClr val="FF0000"/>
                </a:solidFill>
              </a:rPr>
              <a:t>– DIREITO ADMINISTRATIVO</a:t>
            </a:r>
          </a:p>
          <a:p>
            <a:pPr marL="0" indent="0" algn="ctr">
              <a:buNone/>
            </a:pPr>
            <a:endParaRPr lang="pt-BR" sz="4000" b="1" dirty="0"/>
          </a:p>
          <a:p>
            <a:pPr marL="0" indent="0" algn="ctr">
              <a:buNone/>
            </a:pPr>
            <a:r>
              <a:rPr lang="pt-BR" sz="4000" b="1" dirty="0" smtClean="0"/>
              <a:t>Aulas 8 e 9 </a:t>
            </a:r>
            <a:r>
              <a:rPr lang="pt-BR" sz="4000" b="1" dirty="0"/>
              <a:t>– Atos Administrativos</a:t>
            </a:r>
          </a:p>
          <a:p>
            <a:pPr marL="0" indent="0" algn="ctr">
              <a:buNone/>
            </a:pPr>
            <a:endParaRPr lang="pt-BR" sz="4000" b="1" dirty="0"/>
          </a:p>
          <a:p>
            <a:pPr marL="0" indent="0" algn="ctr">
              <a:buNone/>
            </a:pPr>
            <a:endParaRPr lang="pt-BR" b="1" dirty="0"/>
          </a:p>
          <a:p>
            <a:pPr marL="0" indent="0" algn="ctr">
              <a:buNone/>
            </a:pPr>
            <a:r>
              <a:rPr lang="pt-BR" sz="2000" b="1" dirty="0"/>
              <a:t>							</a:t>
            </a:r>
            <a:r>
              <a:rPr lang="pt-BR" sz="2900" b="1" dirty="0"/>
              <a:t>Profa. Dra. Ana Carla Bliacheriene</a:t>
            </a:r>
          </a:p>
        </p:txBody>
      </p:sp>
      <p:pic>
        <p:nvPicPr>
          <p:cNvPr id="4" name="Imagem 3"/>
          <p:cNvPicPr>
            <a:picLocks noChangeAspect="1"/>
          </p:cNvPicPr>
          <p:nvPr/>
        </p:nvPicPr>
        <p:blipFill>
          <a:blip r:embed="rId2" cstate="print"/>
          <a:stretch>
            <a:fillRect/>
          </a:stretch>
        </p:blipFill>
        <p:spPr>
          <a:xfrm>
            <a:off x="71437" y="0"/>
            <a:ext cx="5314951" cy="1824321"/>
          </a:xfrm>
          <a:prstGeom prst="rect">
            <a:avLst/>
          </a:prstGeom>
        </p:spPr>
      </p:pic>
    </p:spTree>
    <p:extLst>
      <p:ext uri="{BB962C8B-B14F-4D97-AF65-F5344CB8AC3E}">
        <p14:creationId xmlns:p14="http://schemas.microsoft.com/office/powerpoint/2010/main" xmlns="" val="432281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2"/>
            <a:r>
              <a:rPr lang="pt-BR" sz="3600" b="1" dirty="0"/>
              <a:t>Ilegalidade do objeto (objeto lícito)</a:t>
            </a:r>
          </a:p>
          <a:p>
            <a:pPr lvl="2"/>
            <a:endParaRPr lang="pt-BR" sz="3600" dirty="0"/>
          </a:p>
          <a:p>
            <a:pPr lvl="3"/>
            <a:r>
              <a:rPr lang="pt-BR" sz="3400" dirty="0"/>
              <a:t>O conteúdo</a:t>
            </a:r>
            <a:r>
              <a:rPr lang="en-US" sz="3400" dirty="0"/>
              <a:t>/</a:t>
            </a:r>
            <a:r>
              <a:rPr lang="pt-BR" sz="3400" dirty="0"/>
              <a:t>objeto é o que o ato afirma ou declara.</a:t>
            </a:r>
          </a:p>
          <a:p>
            <a:pPr marL="914400" lvl="2" indent="0">
              <a:buNone/>
            </a:pPr>
            <a:endParaRPr lang="pt-BR" sz="3600" dirty="0"/>
          </a:p>
          <a:p>
            <a:pPr marL="914400" lvl="2" indent="0">
              <a:buNone/>
            </a:pPr>
            <a:endParaRPr lang="pt-BR" sz="3600" dirty="0"/>
          </a:p>
          <a:p>
            <a:pPr marL="457200" lvl="1" indent="0">
              <a:buNone/>
            </a:pPr>
            <a:endParaRPr lang="pt-BR" sz="4000" dirty="0"/>
          </a:p>
          <a:p>
            <a:pPr marL="457200" lvl="1" indent="0">
              <a:buNone/>
            </a:pPr>
            <a:endParaRPr lang="pt-BR" sz="4000" dirty="0"/>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7500" lnSpcReduction="20000"/>
          </a:bodyPr>
          <a:lstStyle/>
          <a:p>
            <a:r>
              <a:rPr lang="pt-BR" dirty="0"/>
              <a:t>Conceito</a:t>
            </a:r>
          </a:p>
          <a:p>
            <a:r>
              <a:rPr lang="pt-BR" u="sng" dirty="0">
                <a:solidFill>
                  <a:schemeClr val="bg1"/>
                </a:solidFill>
                <a:effectLst>
                  <a:outerShdw blurRad="38100" dist="38100" dir="2700000" algn="tl">
                    <a:srgbClr val="000000">
                      <a:alpha val="43137"/>
                    </a:srgbClr>
                  </a:outerShdw>
                </a:effectLst>
              </a:rPr>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464907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2"/>
            <a:r>
              <a:rPr lang="pt-BR" sz="3600" b="1" dirty="0"/>
              <a:t>Inexistência dos motivos (motivo ou motivo de fato ou pressupostos de fato)</a:t>
            </a:r>
          </a:p>
          <a:p>
            <a:pPr lvl="2"/>
            <a:endParaRPr lang="pt-BR" sz="3600" dirty="0"/>
          </a:p>
          <a:p>
            <a:pPr lvl="2"/>
            <a:r>
              <a:rPr lang="pt-BR" sz="3600" dirty="0"/>
              <a:t>É o fato que determina o ato, devendo ser plenamente justificado por meio de motivação (</a:t>
            </a:r>
            <a:r>
              <a:rPr lang="pt-BR" sz="3600" dirty="0" err="1"/>
              <a:t>Ex</a:t>
            </a:r>
            <a:r>
              <a:rPr lang="pt-BR" sz="3600" dirty="0"/>
              <a:t>: motivo de tombamento é o valor histórico)</a:t>
            </a:r>
          </a:p>
          <a:p>
            <a:pPr lvl="2"/>
            <a:endParaRPr lang="pt-BR" sz="3600" dirty="0"/>
          </a:p>
          <a:p>
            <a:pPr lvl="2"/>
            <a:r>
              <a:rPr lang="pt-BR" sz="3600" dirty="0"/>
              <a:t>Teoria dos motivos determinantes – os motivos alegados para a pratica do ato ficam a ele vinculado</a:t>
            </a:r>
          </a:p>
          <a:p>
            <a:pPr lvl="2"/>
            <a:endParaRPr lang="pt-BR" sz="3600" dirty="0"/>
          </a:p>
          <a:p>
            <a:pPr lvl="2"/>
            <a:r>
              <a:rPr lang="pt-BR" sz="3600" dirty="0"/>
              <a:t>Motivo é o fato. Motivação é a justificativa escrita. A motivação é formalidade. A forma é pressuposto (</a:t>
            </a:r>
            <a:r>
              <a:rPr lang="pt-BR" sz="3600" dirty="0" err="1"/>
              <a:t>ex</a:t>
            </a:r>
            <a:r>
              <a:rPr lang="pt-BR" sz="3600" dirty="0"/>
              <a:t>: multa de trânsito e compra de imóvel)</a:t>
            </a:r>
          </a:p>
          <a:p>
            <a:pPr lvl="2"/>
            <a:endParaRPr lang="pt-BR" sz="3600" dirty="0"/>
          </a:p>
          <a:p>
            <a:pPr lvl="2"/>
            <a:endParaRPr lang="pt-BR" sz="3600" dirty="0"/>
          </a:p>
          <a:p>
            <a:pPr marL="457200" lvl="1" indent="0">
              <a:buNone/>
            </a:pPr>
            <a:endParaRPr lang="pt-BR" sz="4000" dirty="0"/>
          </a:p>
          <a:p>
            <a:pPr marL="457200" lvl="1" indent="0">
              <a:buNone/>
            </a:pPr>
            <a:endParaRPr lang="pt-BR" sz="4000" dirty="0"/>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0000" lnSpcReduction="20000"/>
          </a:bodyPr>
          <a:lstStyle/>
          <a:p>
            <a:r>
              <a:rPr lang="pt-BR" dirty="0"/>
              <a:t>Conceito</a:t>
            </a:r>
          </a:p>
          <a:p>
            <a:r>
              <a:rPr lang="pt-BR" u="sng" dirty="0">
                <a:solidFill>
                  <a:schemeClr val="bg1"/>
                </a:solidFill>
                <a:effectLst>
                  <a:outerShdw blurRad="38100" dist="38100" dir="2700000" algn="tl">
                    <a:srgbClr val="000000">
                      <a:alpha val="43137"/>
                    </a:srgbClr>
                  </a:outerShdw>
                </a:effectLst>
              </a:rPr>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582516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2"/>
            <a:r>
              <a:rPr lang="pt-BR" sz="3600" b="1" dirty="0"/>
              <a:t>Inexistência dos motivos (motivo ou motivo de fato)</a:t>
            </a:r>
          </a:p>
          <a:p>
            <a:pPr lvl="2"/>
            <a:endParaRPr lang="pt-BR" sz="3600" dirty="0"/>
          </a:p>
          <a:p>
            <a:pPr lvl="2"/>
            <a:r>
              <a:rPr lang="pt-BR" sz="3600" dirty="0"/>
              <a:t>É o fato que determina o ato, devendo ser plenamente justificado por meio de motivação (</a:t>
            </a:r>
            <a:r>
              <a:rPr lang="pt-BR" sz="3600" dirty="0" err="1"/>
              <a:t>Ex</a:t>
            </a:r>
            <a:r>
              <a:rPr lang="pt-BR" sz="3600" dirty="0"/>
              <a:t>: motivo de tombamento é o valor histórico)</a:t>
            </a:r>
          </a:p>
          <a:p>
            <a:pPr lvl="2"/>
            <a:endParaRPr lang="pt-BR" sz="3600" dirty="0"/>
          </a:p>
          <a:p>
            <a:pPr lvl="2"/>
            <a:r>
              <a:rPr lang="pt-BR" sz="3600" dirty="0"/>
              <a:t>Teoria dos motivos determinantes – os motivos alegados para a pratica do ato ficam a ele vinculado</a:t>
            </a:r>
          </a:p>
          <a:p>
            <a:pPr lvl="2"/>
            <a:endParaRPr lang="pt-BR" sz="3600" dirty="0"/>
          </a:p>
          <a:p>
            <a:pPr lvl="2"/>
            <a:r>
              <a:rPr lang="pt-BR" sz="3600" dirty="0"/>
              <a:t>Motivo é o fato. Motivação é a justificativa escrita. A motivação é formalidade. A forma é pressuposto. Móvel é o sentimento do agente  (</a:t>
            </a:r>
            <a:r>
              <a:rPr lang="pt-BR" sz="3600" dirty="0" err="1"/>
              <a:t>ex</a:t>
            </a:r>
            <a:r>
              <a:rPr lang="pt-BR" sz="3600" dirty="0"/>
              <a:t>: multa de trânsito e compra de imóvel)</a:t>
            </a:r>
          </a:p>
          <a:p>
            <a:pPr lvl="2"/>
            <a:endParaRPr lang="pt-BR" sz="3600" dirty="0"/>
          </a:p>
          <a:p>
            <a:pPr lvl="2"/>
            <a:endParaRPr lang="pt-BR" sz="3600" dirty="0"/>
          </a:p>
          <a:p>
            <a:pPr marL="457200" lvl="1" indent="0">
              <a:buNone/>
            </a:pPr>
            <a:endParaRPr lang="pt-BR" sz="4000" dirty="0"/>
          </a:p>
          <a:p>
            <a:pPr marL="457200" lvl="1" indent="0">
              <a:buNone/>
            </a:pPr>
            <a:endParaRPr lang="pt-BR" sz="4000" dirty="0"/>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0000" lnSpcReduction="20000"/>
          </a:bodyPr>
          <a:lstStyle/>
          <a:p>
            <a:r>
              <a:rPr lang="pt-BR" dirty="0"/>
              <a:t>Conceito</a:t>
            </a:r>
          </a:p>
          <a:p>
            <a:r>
              <a:rPr lang="pt-BR" u="sng" dirty="0">
                <a:solidFill>
                  <a:schemeClr val="bg1"/>
                </a:solidFill>
                <a:effectLst>
                  <a:outerShdw blurRad="38100" dist="38100" dir="2700000" algn="tl">
                    <a:srgbClr val="000000">
                      <a:alpha val="43137"/>
                    </a:srgbClr>
                  </a:outerShdw>
                </a:effectLst>
              </a:rPr>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2123861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550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2"/>
            <a:r>
              <a:rPr lang="pt-BR" sz="4400" b="1" dirty="0"/>
              <a:t>Desvio de finalidade (finalidade)</a:t>
            </a:r>
          </a:p>
          <a:p>
            <a:pPr lvl="1"/>
            <a:endParaRPr lang="pt-BR" sz="4400" dirty="0"/>
          </a:p>
          <a:p>
            <a:pPr marL="457200" lvl="1" indent="0">
              <a:buNone/>
            </a:pPr>
            <a:r>
              <a:rPr lang="pt-BR" sz="4400" dirty="0"/>
              <a:t>O ato deve ser praticado de Acordo com a finalidade para o qual foi criado</a:t>
            </a:r>
          </a:p>
          <a:p>
            <a:pPr marL="457200" lvl="1" indent="0">
              <a:buNone/>
            </a:pPr>
            <a:endParaRPr lang="pt-BR" sz="4400" dirty="0"/>
          </a:p>
          <a:p>
            <a:pPr marL="457200" lvl="1" indent="0">
              <a:buNone/>
            </a:pPr>
            <a:r>
              <a:rPr lang="pt-BR" sz="4400" dirty="0"/>
              <a:t>É a razão jurídica pela qual um ato foi criado abstratamente pela ordem jurídica normativa</a:t>
            </a:r>
          </a:p>
          <a:p>
            <a:pPr marL="457200" lvl="1" indent="0">
              <a:buNone/>
            </a:pPr>
            <a:endParaRPr lang="pt-BR" sz="4400" dirty="0"/>
          </a:p>
          <a:p>
            <a:pPr marL="457200" lvl="1" indent="0">
              <a:buNone/>
            </a:pPr>
            <a:r>
              <a:rPr lang="pt-BR" sz="4400" dirty="0"/>
              <a:t>Pode gerar desvio de finalidade ou desvio de poder – é o vício que atinge o ato administrativo sempre que, concretamente, esse é praticado desconsiderando a finalidade, estabelecida em lei, para o qual foi criado.</a:t>
            </a:r>
          </a:p>
          <a:p>
            <a:pPr marL="457200" lvl="1" indent="0">
              <a:buNone/>
            </a:pPr>
            <a:endParaRPr lang="pt-BR" sz="4400" dirty="0"/>
          </a:p>
          <a:p>
            <a:pPr marL="457200" lvl="1" indent="0">
              <a:buNone/>
            </a:pPr>
            <a:r>
              <a:rPr lang="pt-BR" sz="4400" dirty="0"/>
              <a:t>O móvel não se exterioriza é subjetivo, já a finalidade é objetiva, mas tem relevância jurídica por ter sido exteriorizada.</a:t>
            </a:r>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383527"/>
            <a:ext cx="2895599" cy="5245873"/>
          </a:xfrm>
          <a:solidFill>
            <a:schemeClr val="accent1"/>
          </a:solidFill>
        </p:spPr>
        <p:txBody>
          <a:bodyPr>
            <a:noAutofit/>
          </a:bodyPr>
          <a:lstStyle/>
          <a:p>
            <a:r>
              <a:rPr lang="pt-BR" sz="1800" dirty="0"/>
              <a:t>Conceito</a:t>
            </a:r>
          </a:p>
          <a:p>
            <a:r>
              <a:rPr lang="pt-BR" sz="1800" u="sng" dirty="0">
                <a:solidFill>
                  <a:schemeClr val="bg1"/>
                </a:solidFill>
                <a:effectLst>
                  <a:outerShdw blurRad="38100" dist="38100" dir="2700000" algn="tl">
                    <a:srgbClr val="000000">
                      <a:alpha val="43137"/>
                    </a:srgbClr>
                  </a:outerShdw>
                </a:effectLst>
              </a:rPr>
              <a:t>Requisitos</a:t>
            </a:r>
          </a:p>
          <a:p>
            <a:r>
              <a:rPr lang="pt-BR" sz="1800" dirty="0"/>
              <a:t>Perfeição, validade e eficácia</a:t>
            </a:r>
          </a:p>
          <a:p>
            <a:r>
              <a:rPr lang="pt-BR" sz="1800" dirty="0"/>
              <a:t>Atributos</a:t>
            </a:r>
          </a:p>
          <a:p>
            <a:r>
              <a:rPr lang="pt-BR" sz="1800" dirty="0"/>
              <a:t>Classificação</a:t>
            </a:r>
          </a:p>
          <a:p>
            <a:r>
              <a:rPr lang="pt-BR" sz="1800" dirty="0"/>
              <a:t>Espécies</a:t>
            </a:r>
          </a:p>
          <a:p>
            <a:r>
              <a:rPr lang="pt-BR" sz="1800" dirty="0"/>
              <a:t>Mérito</a:t>
            </a:r>
          </a:p>
          <a:p>
            <a:r>
              <a:rPr lang="pt-BR" sz="1800" dirty="0"/>
              <a:t>Discricionariedade</a:t>
            </a:r>
          </a:p>
          <a:p>
            <a:r>
              <a:rPr lang="pt-BR" sz="1800" dirty="0"/>
              <a:t>Controle judicial  </a:t>
            </a:r>
          </a:p>
          <a:p>
            <a:r>
              <a:rPr lang="pt-BR" sz="1800" dirty="0"/>
              <a:t>Extinção e reaproveitamento dos atos administrativos</a:t>
            </a:r>
          </a:p>
          <a:p>
            <a:r>
              <a:rPr lang="pt-BR" sz="1800" dirty="0" smtClean="0"/>
              <a:t>Invalidade </a:t>
            </a:r>
            <a:r>
              <a:rPr lang="pt-BR" sz="1800"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3335349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2"/>
            <a:r>
              <a:rPr lang="pt-BR" sz="4000" b="1" dirty="0"/>
              <a:t>Declaração</a:t>
            </a:r>
            <a:r>
              <a:rPr lang="en-US" sz="4000" b="1" dirty="0"/>
              <a:t>/</a:t>
            </a:r>
            <a:r>
              <a:rPr lang="pt-BR" sz="4000" b="1" dirty="0"/>
              <a:t>Conteúdo</a:t>
            </a:r>
          </a:p>
          <a:p>
            <a:pPr marL="914400" lvl="2" indent="0">
              <a:buNone/>
            </a:pPr>
            <a:endParaRPr lang="pt-BR" sz="4000" dirty="0"/>
          </a:p>
          <a:p>
            <a:pPr marL="457200" lvl="1" indent="0">
              <a:buNone/>
            </a:pPr>
            <a:r>
              <a:rPr lang="pt-BR" sz="4000" dirty="0"/>
              <a:t>É o que o ato afirma ou declara. O Conteúdo é necessário para a existência do ato e devem estar de acordo com o ordenamento jurídico</a:t>
            </a:r>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7500" lnSpcReduction="20000"/>
          </a:bodyPr>
          <a:lstStyle/>
          <a:p>
            <a:r>
              <a:rPr lang="pt-BR" dirty="0"/>
              <a:t>Conceito</a:t>
            </a:r>
          </a:p>
          <a:p>
            <a:r>
              <a:rPr lang="pt-BR" u="sng" dirty="0">
                <a:solidFill>
                  <a:schemeClr val="bg1"/>
                </a:solidFill>
                <a:effectLst>
                  <a:outerShdw blurRad="38100" dist="38100" dir="2700000" algn="tl">
                    <a:srgbClr val="000000">
                      <a:alpha val="43137"/>
                    </a:srgbClr>
                  </a:outerShdw>
                </a:effectLst>
              </a:rPr>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3438162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lvl="1"/>
            <a:r>
              <a:rPr lang="pt-BR" b="1" dirty="0" smtClean="0"/>
              <a:t>Perfeição, validade e eficácia</a:t>
            </a:r>
          </a:p>
          <a:p>
            <a:pPr lvl="1">
              <a:buNone/>
            </a:pPr>
            <a:endParaRPr lang="pt-BR" b="1" dirty="0" smtClean="0"/>
          </a:p>
          <a:p>
            <a:pPr lvl="1"/>
            <a:r>
              <a:rPr lang="pt-BR" dirty="0" smtClean="0"/>
              <a:t>A </a:t>
            </a:r>
            <a:r>
              <a:rPr lang="pt-BR" b="1" dirty="0" smtClean="0"/>
              <a:t>perfeição</a:t>
            </a:r>
            <a:r>
              <a:rPr lang="pt-BR" dirty="0" smtClean="0"/>
              <a:t> está relacionada à própria existência do ato. O ato administrativo só se considerará perfeito, acabado, quando exaurir o ciclo necessário de sua existência</a:t>
            </a:r>
          </a:p>
          <a:p>
            <a:pPr lvl="1"/>
            <a:endParaRPr lang="pt-BR" dirty="0" smtClean="0"/>
          </a:p>
          <a:p>
            <a:pPr lvl="1"/>
            <a:r>
              <a:rPr lang="pt-BR" dirty="0" smtClean="0"/>
              <a:t>Ato </a:t>
            </a:r>
            <a:r>
              <a:rPr lang="pt-BR" b="1" dirty="0" smtClean="0"/>
              <a:t>válido</a:t>
            </a:r>
            <a:r>
              <a:rPr lang="pt-BR" dirty="0" smtClean="0"/>
              <a:t> é aquele que está em completa  harmonia com a ordem jurídica em que se baseia, ou seja, há uma adequação com o comando legal superior que amparou o ato.</a:t>
            </a:r>
          </a:p>
          <a:p>
            <a:pPr lvl="1"/>
            <a:endParaRPr lang="pt-BR" dirty="0" smtClean="0"/>
          </a:p>
          <a:p>
            <a:pPr lvl="1"/>
            <a:r>
              <a:rPr lang="pt-BR" dirty="0" smtClean="0"/>
              <a:t>Ato </a:t>
            </a:r>
            <a:r>
              <a:rPr lang="pt-BR" b="1" dirty="0" smtClean="0"/>
              <a:t>eficaz</a:t>
            </a:r>
            <a:r>
              <a:rPr lang="pt-BR" dirty="0" smtClean="0"/>
              <a:t> é o que está apto à produção de efeitos desejados; do contrário, ele é ineficaz.</a:t>
            </a:r>
          </a:p>
          <a:p>
            <a:pPr lvl="1"/>
            <a:endParaRPr lang="pt-BR" dirty="0" smtClean="0"/>
          </a:p>
          <a:p>
            <a:pPr lvl="1"/>
            <a:endParaRPr lang="pt-BR" dirty="0" smtClean="0"/>
          </a:p>
          <a:p>
            <a:pPr lvl="1"/>
            <a:endParaRPr lang="pt-BR"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7500" lnSpcReduction="20000"/>
          </a:bodyPr>
          <a:lstStyle/>
          <a:p>
            <a:r>
              <a:rPr lang="pt-BR" dirty="0"/>
              <a:t>Conceito</a:t>
            </a:r>
          </a:p>
          <a:p>
            <a:r>
              <a:rPr lang="pt-BR" dirty="0"/>
              <a:t>Requisitos</a:t>
            </a:r>
          </a:p>
          <a:p>
            <a:r>
              <a:rPr lang="pt-BR" u="sng" dirty="0">
                <a:solidFill>
                  <a:schemeClr val="bg1"/>
                </a:solidFill>
                <a:effectLst>
                  <a:outerShdw blurRad="38100" dist="38100" dir="2700000" algn="tl">
                    <a:srgbClr val="000000">
                      <a:alpha val="43137"/>
                    </a:srgbClr>
                  </a:outerShdw>
                </a:effectLst>
              </a:rPr>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a:p>
            <a:endParaRPr lang="pt-BR" dirty="0"/>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2599255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7892332" cy="4351338"/>
          </a:xfrm>
        </p:spPr>
        <p:txBody>
          <a:bodyPr>
            <a:normAutofit fontScale="62500" lnSpcReduction="20000"/>
          </a:bodyPr>
          <a:lstStyle/>
          <a:p>
            <a:r>
              <a:rPr lang="pt-BR" sz="3800" dirty="0" smtClean="0"/>
              <a:t>A</a:t>
            </a:r>
            <a:r>
              <a:rPr lang="pt-BR" sz="3800" b="1" dirty="0" smtClean="0"/>
              <a:t> ineficácia </a:t>
            </a:r>
            <a:r>
              <a:rPr lang="pt-BR" sz="3800" dirty="0" smtClean="0"/>
              <a:t>geralmente  é alcançada  em três situações:</a:t>
            </a:r>
          </a:p>
          <a:p>
            <a:pPr>
              <a:buNone/>
            </a:pPr>
            <a:endParaRPr lang="pt-BR" sz="3800" dirty="0" smtClean="0"/>
          </a:p>
          <a:p>
            <a:r>
              <a:rPr lang="pt-BR" sz="3800" dirty="0" smtClean="0"/>
              <a:t>A) quando há uma condição futura e incerta para sua </a:t>
            </a:r>
            <a:r>
              <a:rPr lang="pt-BR" sz="3800" dirty="0" err="1" smtClean="0"/>
              <a:t>executoriedade</a:t>
            </a:r>
            <a:r>
              <a:rPr lang="pt-BR" sz="3800" dirty="0" smtClean="0"/>
              <a:t>;</a:t>
            </a:r>
          </a:p>
          <a:p>
            <a:r>
              <a:rPr lang="pt-BR" sz="3800" dirty="0" smtClean="0"/>
              <a:t>B) quando a sua </a:t>
            </a:r>
            <a:r>
              <a:rPr lang="pt-BR" sz="3800" dirty="0" err="1" smtClean="0"/>
              <a:t>executoriedade</a:t>
            </a:r>
            <a:r>
              <a:rPr lang="pt-BR" sz="3800" dirty="0" smtClean="0"/>
              <a:t> está diretamente ligada  à ocorrência  de um termo futuro e certo, período em que o ato permanece ineficaz até que se alcance este termo;</a:t>
            </a:r>
          </a:p>
          <a:p>
            <a:r>
              <a:rPr lang="pt-BR" sz="3800" dirty="0" smtClean="0"/>
              <a:t>C) também é ineficaz o ato que dependa de outro ato jurídico para produzir efeitos; por exemplo, a homologação pelo governador de uma licitação ao seu vencedor.</a:t>
            </a:r>
          </a:p>
          <a:p>
            <a:endParaRPr lang="pt-BR" dirty="0"/>
          </a:p>
        </p:txBody>
      </p:sp>
      <p:sp>
        <p:nvSpPr>
          <p:cNvPr id="4" name="Espaço Reservado para Conteúdo 3"/>
          <p:cNvSpPr>
            <a:spLocks noGrp="1"/>
          </p:cNvSpPr>
          <p:nvPr>
            <p:ph sz="half" idx="2"/>
          </p:nvPr>
        </p:nvSpPr>
        <p:spPr>
          <a:xfrm>
            <a:off x="8738483" y="1828800"/>
            <a:ext cx="2742538" cy="4332260"/>
          </a:xfrm>
          <a:solidFill>
            <a:schemeClr val="accent1"/>
          </a:solidFill>
        </p:spPr>
        <p:txBody>
          <a:bodyPr>
            <a:normAutofit fontScale="62500" lnSpcReduction="20000"/>
          </a:bodyPr>
          <a:lstStyle/>
          <a:p>
            <a:r>
              <a:rPr lang="pt-BR" dirty="0" smtClean="0"/>
              <a:t>Conceito</a:t>
            </a:r>
          </a:p>
          <a:p>
            <a:r>
              <a:rPr lang="pt-BR" dirty="0" smtClean="0"/>
              <a:t>Requisitos</a:t>
            </a:r>
          </a:p>
          <a:p>
            <a:r>
              <a:rPr lang="pt-BR" u="sng" dirty="0" smtClean="0">
                <a:solidFill>
                  <a:schemeClr val="bg1"/>
                </a:solidFill>
                <a:effectLst>
                  <a:outerShdw blurRad="38100" dist="38100" dir="2700000" algn="tl">
                    <a:srgbClr val="000000">
                      <a:alpha val="43137"/>
                    </a:srgbClr>
                  </a:outerShdw>
                </a:effectLst>
              </a:rPr>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t>
            </a:r>
            <a:r>
              <a:rPr lang="pt-BR" dirty="0" smtClean="0"/>
              <a:t>administrativos</a:t>
            </a:r>
          </a:p>
          <a:p>
            <a:r>
              <a:rPr lang="pt-BR" dirty="0" smtClean="0"/>
              <a:t>Invalidade do ato administrativo</a:t>
            </a:r>
          </a:p>
          <a:p>
            <a:endParaRPr lang="pt-BR" dirty="0" smtClean="0"/>
          </a:p>
          <a:p>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r>
              <a:rPr lang="pt-BR" b="1" u="sng" dirty="0" smtClean="0"/>
              <a:t>Atributos</a:t>
            </a:r>
            <a:r>
              <a:rPr lang="pt-BR" b="1" dirty="0" smtClean="0"/>
              <a:t>:</a:t>
            </a:r>
            <a:endParaRPr lang="pt-BR" dirty="0"/>
          </a:p>
          <a:p>
            <a:r>
              <a:rPr lang="pt-BR" sz="2600" b="1" dirty="0" smtClean="0"/>
              <a:t>1- </a:t>
            </a:r>
            <a:r>
              <a:rPr lang="pt-BR" sz="2600" b="1" dirty="0" smtClean="0">
                <a:latin typeface="Berlin Sans FB Demi" pitchFamily="34" charset="0"/>
              </a:rPr>
              <a:t>Presunção </a:t>
            </a:r>
            <a:r>
              <a:rPr lang="pt-BR" sz="2600" b="1" dirty="0" smtClean="0">
                <a:latin typeface="Berlin Sans FB Demi" pitchFamily="34" charset="0"/>
              </a:rPr>
              <a:t>de legitimidade</a:t>
            </a:r>
            <a:endParaRPr lang="pt-BR" sz="2600" b="1" i="1" dirty="0" smtClean="0">
              <a:latin typeface="Berlin Sans FB Demi" pitchFamily="34" charset="0"/>
            </a:endParaRPr>
          </a:p>
          <a:p>
            <a:r>
              <a:rPr lang="pt-BR" dirty="0" smtClean="0"/>
              <a:t>A presunção de legitimidade é implícita em todo ato administrativo, no sentido de se afirmar que o ato é válido até que se prove o contrário – presunção </a:t>
            </a:r>
            <a:r>
              <a:rPr lang="pt-BR" i="1" dirty="0" err="1" smtClean="0"/>
              <a:t>iuris</a:t>
            </a:r>
            <a:r>
              <a:rPr lang="pt-BR" i="1" dirty="0" smtClean="0"/>
              <a:t> </a:t>
            </a:r>
            <a:r>
              <a:rPr lang="pt-BR" i="1" dirty="0" err="1" smtClean="0"/>
              <a:t>tantum</a:t>
            </a:r>
            <a:r>
              <a:rPr lang="pt-BR" dirty="0" smtClean="0"/>
              <a:t>.</a:t>
            </a:r>
          </a:p>
          <a:p>
            <a:r>
              <a:rPr lang="pt-BR" b="1" dirty="0" smtClean="0"/>
              <a:t>2- </a:t>
            </a:r>
            <a:r>
              <a:rPr lang="pt-BR" b="1" dirty="0" err="1" smtClean="0">
                <a:latin typeface="Berlin Sans FB Demi" pitchFamily="34" charset="0"/>
              </a:rPr>
              <a:t>Imperatividade</a:t>
            </a:r>
            <a:r>
              <a:rPr lang="pt-BR" b="1" dirty="0" smtClean="0">
                <a:latin typeface="Berlin Sans FB Demi" pitchFamily="34" charset="0"/>
              </a:rPr>
              <a:t> </a:t>
            </a:r>
            <a:r>
              <a:rPr lang="pt-BR" b="1" dirty="0" smtClean="0">
                <a:latin typeface="Berlin Sans FB Demi" pitchFamily="34" charset="0"/>
              </a:rPr>
              <a:t>e </a:t>
            </a:r>
            <a:r>
              <a:rPr lang="pt-BR" b="1" dirty="0" err="1" smtClean="0">
                <a:latin typeface="Berlin Sans FB Demi" pitchFamily="34" charset="0"/>
              </a:rPr>
              <a:t>coercibilidade</a:t>
            </a:r>
            <a:endParaRPr lang="pt-BR" b="1" i="1" dirty="0" smtClean="0">
              <a:latin typeface="Berlin Sans FB Demi" pitchFamily="34" charset="0"/>
            </a:endParaRPr>
          </a:p>
          <a:p>
            <a:r>
              <a:rPr lang="pt-BR" dirty="0" smtClean="0"/>
              <a:t>A </a:t>
            </a:r>
            <a:r>
              <a:rPr lang="pt-BR" dirty="0" err="1" smtClean="0"/>
              <a:t>imperatividade</a:t>
            </a:r>
            <a:r>
              <a:rPr lang="pt-BR" dirty="0" smtClean="0"/>
              <a:t> </a:t>
            </a:r>
            <a:r>
              <a:rPr lang="pt-BR" dirty="0" smtClean="0"/>
              <a:t>é </a:t>
            </a:r>
            <a:r>
              <a:rPr lang="pt-BR" dirty="0" smtClean="0"/>
              <a:t>o poder conferido aos atos administrativos de gerarem unilateralmente obrigações jurídicas aos administrados independentemente da sua concordância.</a:t>
            </a:r>
          </a:p>
          <a:p>
            <a:r>
              <a:rPr lang="pt-BR" dirty="0" smtClean="0"/>
              <a:t>A </a:t>
            </a:r>
            <a:r>
              <a:rPr lang="pt-BR" dirty="0" err="1" smtClean="0"/>
              <a:t>coercibilidade</a:t>
            </a:r>
            <a:r>
              <a:rPr lang="pt-BR" dirty="0" smtClean="0"/>
              <a:t> significa dizer que os atos administrativos devem ser cumpridos sob pena de sanção pelo seu descumprimento.</a:t>
            </a:r>
          </a:p>
          <a:p>
            <a:r>
              <a:rPr lang="pt-BR" dirty="0" smtClean="0"/>
              <a:t>Há várias hipóteses em que a </a:t>
            </a:r>
            <a:r>
              <a:rPr lang="pt-BR" dirty="0" err="1" smtClean="0"/>
              <a:t>imperatividade</a:t>
            </a:r>
            <a:r>
              <a:rPr lang="pt-BR" dirty="0" smtClean="0"/>
              <a:t> e a </a:t>
            </a:r>
            <a:r>
              <a:rPr lang="pt-BR" dirty="0" err="1" smtClean="0"/>
              <a:t>coercibilidade</a:t>
            </a:r>
            <a:r>
              <a:rPr lang="pt-BR" dirty="0" smtClean="0"/>
              <a:t> convivem juntas e surgem no mesmo momento. Por exemplo, em um sinal de trânsito vermelho é imperativo que se pare, porque senão decorrerá uma multa devida à </a:t>
            </a:r>
            <a:r>
              <a:rPr lang="pt-BR" dirty="0" err="1" smtClean="0"/>
              <a:t>coercibilidade</a:t>
            </a:r>
            <a:r>
              <a:rPr lang="pt-BR" dirty="0" smtClean="0"/>
              <a:t>.</a:t>
            </a:r>
          </a:p>
          <a:p>
            <a:endParaRPr lang="pt-BR" dirty="0" smtClean="0"/>
          </a:p>
          <a:p>
            <a:pPr marL="0" indent="0">
              <a:buNone/>
            </a:pPr>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7500" lnSpcReduction="20000"/>
          </a:bodyPr>
          <a:lstStyle/>
          <a:p>
            <a:r>
              <a:rPr lang="pt-BR" dirty="0"/>
              <a:t>Conceito</a:t>
            </a:r>
          </a:p>
          <a:p>
            <a:r>
              <a:rPr lang="pt-BR" dirty="0"/>
              <a:t>Requisitos</a:t>
            </a:r>
          </a:p>
          <a:p>
            <a:r>
              <a:rPr lang="pt-BR" dirty="0"/>
              <a:t>Perfeição, validade e eficácia</a:t>
            </a:r>
          </a:p>
          <a:p>
            <a:r>
              <a:rPr lang="pt-BR" u="sng" dirty="0">
                <a:solidFill>
                  <a:schemeClr val="bg1"/>
                </a:solidFill>
                <a:effectLst>
                  <a:outerShdw blurRad="38100" dist="38100" dir="2700000" algn="tl">
                    <a:srgbClr val="000000">
                      <a:alpha val="43137"/>
                    </a:srgbClr>
                  </a:outerShdw>
                </a:effectLst>
              </a:rPr>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3620934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7765111" cy="4351338"/>
          </a:xfrm>
        </p:spPr>
        <p:txBody>
          <a:bodyPr>
            <a:normAutofit fontScale="62500" lnSpcReduction="20000"/>
          </a:bodyPr>
          <a:lstStyle/>
          <a:p>
            <a:r>
              <a:rPr lang="pt-BR" sz="3800" dirty="0" smtClean="0">
                <a:latin typeface="Berlin Sans FB Demi" pitchFamily="34" charset="0"/>
              </a:rPr>
              <a:t>3- </a:t>
            </a:r>
            <a:r>
              <a:rPr lang="pt-BR" sz="3800" b="1" dirty="0" smtClean="0">
                <a:latin typeface="Berlin Sans FB Demi" pitchFamily="34" charset="0"/>
              </a:rPr>
              <a:t>Tipicidade</a:t>
            </a:r>
          </a:p>
          <a:p>
            <a:r>
              <a:rPr lang="pt-BR" sz="3800" dirty="0" smtClean="0"/>
              <a:t>A tipicidade, segundo </a:t>
            </a:r>
            <a:r>
              <a:rPr lang="pt-BR" sz="3800" dirty="0" err="1" smtClean="0"/>
              <a:t>Massimo</a:t>
            </a:r>
            <a:r>
              <a:rPr lang="pt-BR" sz="3800" dirty="0" smtClean="0"/>
              <a:t> Severo Giannini, “comporta uma conexão, estabelecida da norma, entre os diferentes elementos do ato, e uma predeterminação, sempre normativa, do efeito que esse pode produzir” (1993, p. 242). Com efeito, a tipicidade nada mais é do que a correspondência do ato administrativo a um modelo legal predeterminado.</a:t>
            </a:r>
          </a:p>
          <a:p>
            <a:pPr>
              <a:buNone/>
            </a:pPr>
            <a:endParaRPr lang="pt-BR" sz="3800" dirty="0" smtClean="0"/>
          </a:p>
          <a:p>
            <a:r>
              <a:rPr lang="pt-BR" sz="3800" b="1" dirty="0" smtClean="0"/>
              <a:t>4- </a:t>
            </a:r>
            <a:r>
              <a:rPr lang="pt-BR" sz="3800" b="1" dirty="0" err="1" smtClean="0">
                <a:latin typeface="Berlin Sans FB Demi" pitchFamily="34" charset="0"/>
              </a:rPr>
              <a:t>Autoexecutoriedade</a:t>
            </a:r>
            <a:endParaRPr lang="pt-BR" sz="3800" b="1" i="1" dirty="0" smtClean="0">
              <a:latin typeface="Berlin Sans FB Demi" pitchFamily="34" charset="0"/>
            </a:endParaRPr>
          </a:p>
          <a:p>
            <a:r>
              <a:rPr lang="pt-BR" sz="3800" dirty="0" smtClean="0"/>
              <a:t>Por fim, a </a:t>
            </a:r>
            <a:r>
              <a:rPr lang="pt-BR" sz="3800" dirty="0" err="1" smtClean="0"/>
              <a:t>autoexecutoriedade</a:t>
            </a:r>
            <a:r>
              <a:rPr lang="pt-BR" sz="3800" dirty="0" smtClean="0"/>
              <a:t> se apresenta como o poder que os atos administrativos têm de poderem ser executados pela própria Administração.</a:t>
            </a:r>
          </a:p>
          <a:p>
            <a:endParaRPr lang="pt-BR" dirty="0" smtClean="0"/>
          </a:p>
        </p:txBody>
      </p:sp>
      <p:sp>
        <p:nvSpPr>
          <p:cNvPr id="4" name="Espaço Reservado para Conteúdo 3"/>
          <p:cNvSpPr>
            <a:spLocks noGrp="1"/>
          </p:cNvSpPr>
          <p:nvPr>
            <p:ph sz="half" idx="2"/>
          </p:nvPr>
        </p:nvSpPr>
        <p:spPr>
          <a:xfrm>
            <a:off x="8603310" y="1825625"/>
            <a:ext cx="2750489" cy="4351338"/>
          </a:xfrm>
          <a:solidFill>
            <a:schemeClr val="accent1"/>
          </a:solidFill>
        </p:spPr>
        <p:txBody>
          <a:bodyPr>
            <a:normAutofit fontScale="62500" lnSpcReduction="20000"/>
          </a:bodyPr>
          <a:lstStyle/>
          <a:p>
            <a:r>
              <a:rPr lang="pt-BR" dirty="0" smtClean="0"/>
              <a:t>Conceito</a:t>
            </a:r>
          </a:p>
          <a:p>
            <a:r>
              <a:rPr lang="pt-BR" dirty="0" smtClean="0"/>
              <a:t>Requisitos</a:t>
            </a:r>
          </a:p>
          <a:p>
            <a:r>
              <a:rPr lang="pt-BR" dirty="0" smtClean="0"/>
              <a:t>Perfeição, validade e eficácia</a:t>
            </a:r>
          </a:p>
          <a:p>
            <a:r>
              <a:rPr lang="pt-BR" u="sng" dirty="0" smtClean="0">
                <a:solidFill>
                  <a:schemeClr val="bg1"/>
                </a:solidFill>
                <a:effectLst>
                  <a:outerShdw blurRad="38100" dist="38100" dir="2700000" algn="tl">
                    <a:srgbClr val="000000">
                      <a:alpha val="43137"/>
                    </a:srgbClr>
                  </a:outerShdw>
                </a:effectLst>
              </a:rPr>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a:t>
            </a:r>
            <a:r>
              <a:rPr lang="pt-BR" dirty="0" smtClean="0"/>
              <a:t>do ato administrativo</a:t>
            </a:r>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r>
              <a:rPr lang="pt-BR" b="1" u="sng" dirty="0"/>
              <a:t>Classificação</a:t>
            </a:r>
          </a:p>
          <a:p>
            <a:r>
              <a:rPr lang="pt-BR" dirty="0" smtClean="0">
                <a:latin typeface="Berlin Sans FB Demi" pitchFamily="34" charset="0"/>
              </a:rPr>
              <a:t>1- Quanto </a:t>
            </a:r>
            <a:r>
              <a:rPr lang="pt-BR" dirty="0" smtClean="0">
                <a:latin typeface="Berlin Sans FB Demi" pitchFamily="34" charset="0"/>
              </a:rPr>
              <a:t>à Estrutura</a:t>
            </a:r>
          </a:p>
          <a:p>
            <a:r>
              <a:rPr lang="pt-BR" sz="3400" dirty="0" smtClean="0"/>
              <a:t>Podem ser </a:t>
            </a:r>
            <a:r>
              <a:rPr lang="pt-BR" sz="3400" b="1" i="1" dirty="0" smtClean="0"/>
              <a:t>concretos</a:t>
            </a:r>
            <a:r>
              <a:rPr lang="pt-BR" sz="3400" dirty="0" smtClean="0"/>
              <a:t> e </a:t>
            </a:r>
            <a:r>
              <a:rPr lang="pt-BR" sz="3400" b="1" i="1" dirty="0" smtClean="0"/>
              <a:t>abstratos</a:t>
            </a:r>
            <a:r>
              <a:rPr lang="pt-BR" sz="3400" dirty="0" smtClean="0"/>
              <a:t>. </a:t>
            </a:r>
            <a:endParaRPr lang="pt-BR" sz="3400" dirty="0" smtClean="0"/>
          </a:p>
          <a:p>
            <a:r>
              <a:rPr lang="pt-BR" sz="3400" dirty="0" smtClean="0"/>
              <a:t>Os </a:t>
            </a:r>
            <a:r>
              <a:rPr lang="pt-BR" sz="3400" u="sng" dirty="0" smtClean="0"/>
              <a:t>primeiros</a:t>
            </a:r>
            <a:r>
              <a:rPr lang="pt-BR" sz="3400" dirty="0" smtClean="0"/>
              <a:t> são aqueles que se exaurem em uma única aplicação. Exemplo: uma ordem da </a:t>
            </a:r>
            <a:r>
              <a:rPr lang="pt-BR" sz="3400" dirty="0" err="1" smtClean="0"/>
              <a:t>Anvisa</a:t>
            </a:r>
            <a:r>
              <a:rPr lang="pt-BR" sz="3400" dirty="0" smtClean="0"/>
              <a:t> de apreensão de medicamentos em todos os estabelecimentos farmacêuticos em virtude do fato de se ter descoberto que estes medicamentos estavam gerando efeitos maléficos à saúde.</a:t>
            </a:r>
          </a:p>
          <a:p>
            <a:r>
              <a:rPr lang="pt-BR" sz="3400" dirty="0" smtClean="0"/>
              <a:t>A</a:t>
            </a:r>
            <a:r>
              <a:rPr lang="pt-BR" sz="3400" u="sng" dirty="0" smtClean="0"/>
              <a:t>bstratos </a:t>
            </a:r>
            <a:r>
              <a:rPr lang="pt-BR" sz="3400" dirty="0" smtClean="0"/>
              <a:t>são aqueles que comportam reiteradas e infinitas aplicações, sempre que se renovem os fatos que motivam a sua aplicação. Exemplo: aplicação de multas administrativas decorrentes de colocação na estante para venda de medicamentos com datas de vencimento ultrapassadas</a:t>
            </a:r>
            <a:endParaRPr lang="pt-BR" sz="3400"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0000" lnSpcReduction="20000"/>
          </a:bodyPr>
          <a:lstStyle/>
          <a:p>
            <a:r>
              <a:rPr lang="pt-BR" dirty="0"/>
              <a:t>Histórico</a:t>
            </a:r>
          </a:p>
          <a:p>
            <a:r>
              <a:rPr lang="pt-BR" dirty="0"/>
              <a:t>Conceito</a:t>
            </a:r>
          </a:p>
          <a:p>
            <a:r>
              <a:rPr lang="pt-BR" dirty="0"/>
              <a:t>Requisitos</a:t>
            </a:r>
          </a:p>
          <a:p>
            <a:r>
              <a:rPr lang="pt-BR" dirty="0"/>
              <a:t>Perfeição, validade e eficácia</a:t>
            </a:r>
          </a:p>
          <a:p>
            <a:r>
              <a:rPr lang="pt-BR" dirty="0"/>
              <a:t>Atributos</a:t>
            </a:r>
          </a:p>
          <a:p>
            <a:r>
              <a:rPr lang="pt-BR" u="sng" dirty="0">
                <a:solidFill>
                  <a:schemeClr val="bg1"/>
                </a:solidFill>
                <a:effectLst>
                  <a:outerShdw blurRad="38100" dist="38100" dir="2700000" algn="tl">
                    <a:srgbClr val="000000">
                      <a:alpha val="43137"/>
                    </a:srgbClr>
                  </a:outerShdw>
                </a:effectLst>
              </a:rPr>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do </a:t>
            </a:r>
            <a:r>
              <a:rPr lang="pt-BR" dirty="0"/>
              <a:t>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344594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55000" lnSpcReduction="20000"/>
          </a:bodyPr>
          <a:lstStyle/>
          <a:p>
            <a:pPr marL="457200" lvl="1" indent="0">
              <a:buNone/>
            </a:pPr>
            <a:endParaRPr lang="pt-BR" sz="2800" dirty="0"/>
          </a:p>
          <a:p>
            <a:pPr lvl="1"/>
            <a:r>
              <a:rPr lang="pt-BR" sz="4000" b="1" dirty="0">
                <a:effectLst>
                  <a:outerShdw blurRad="38100" dist="38100" dir="2700000" algn="tl">
                    <a:srgbClr val="000000">
                      <a:alpha val="43137"/>
                    </a:srgbClr>
                  </a:outerShdw>
                </a:effectLst>
              </a:rPr>
              <a:t>Conceito</a:t>
            </a:r>
          </a:p>
          <a:p>
            <a:pPr lvl="1"/>
            <a:endParaRPr lang="pt-BR" sz="4000" dirty="0"/>
          </a:p>
          <a:p>
            <a:pPr lvl="1"/>
            <a:r>
              <a:rPr lang="pt-BR" sz="4000" dirty="0"/>
              <a:t>A função administrativa se manifesta por meio da emissão de atos materiais, por meio de atos volitivos de manifestação do Estado</a:t>
            </a:r>
          </a:p>
          <a:p>
            <a:pPr lvl="1"/>
            <a:endParaRPr lang="pt-BR" sz="4000" dirty="0"/>
          </a:p>
          <a:p>
            <a:pPr lvl="1"/>
            <a:r>
              <a:rPr lang="pt-BR" sz="4000" dirty="0"/>
              <a:t>Atos jurídicos são as manifestações de vontade unilateral e plurilateral das pessoas físicas ou jurídicas, com o objetivo de produzir efeitos de direito.</a:t>
            </a:r>
          </a:p>
          <a:p>
            <a:pPr lvl="1"/>
            <a:endParaRPr lang="pt-BR" sz="4000" dirty="0"/>
          </a:p>
          <a:p>
            <a:pPr lvl="1"/>
            <a:r>
              <a:rPr lang="pt-BR" sz="4000" dirty="0"/>
              <a:t>Atos administrativos abarca atos de Direito Público e de Direito Privado. Se manifesta como uma mera declaração de vontade do homem público</a:t>
            </a:r>
          </a:p>
          <a:p>
            <a:pPr lvl="1"/>
            <a:endParaRPr lang="pt-BR" sz="4000" dirty="0"/>
          </a:p>
          <a:p>
            <a:pPr lvl="1"/>
            <a:r>
              <a:rPr lang="pt-BR" sz="4000" dirty="0"/>
              <a:t>Ato da administração – é qualquer ato praticado por órgão que seja vinculado à estrutura do Poder Executivo. </a:t>
            </a:r>
          </a:p>
          <a:p>
            <a:pPr marL="457200" lvl="1" indent="0">
              <a:buNone/>
            </a:pPr>
            <a:endParaRPr lang="pt-BR" sz="2800" dirty="0"/>
          </a:p>
          <a:p>
            <a:pPr marL="457200" lvl="1" indent="0">
              <a:buNone/>
            </a:pPr>
            <a:endParaRPr lang="pt-BR" sz="2800"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Autofit/>
          </a:bodyPr>
          <a:lstStyle/>
          <a:p>
            <a:r>
              <a:rPr lang="pt-BR" sz="1800" u="sng" dirty="0">
                <a:solidFill>
                  <a:schemeClr val="bg1"/>
                </a:solidFill>
                <a:effectLst>
                  <a:outerShdw blurRad="38100" dist="38100" dir="2700000" algn="tl">
                    <a:srgbClr val="000000">
                      <a:alpha val="43137"/>
                    </a:srgbClr>
                  </a:outerShdw>
                </a:effectLst>
              </a:rPr>
              <a:t>Conceito</a:t>
            </a:r>
          </a:p>
          <a:p>
            <a:r>
              <a:rPr lang="pt-BR" sz="1800" dirty="0"/>
              <a:t>Requisitos</a:t>
            </a:r>
          </a:p>
          <a:p>
            <a:r>
              <a:rPr lang="pt-BR" sz="1800" dirty="0"/>
              <a:t>Perfeição, validade e eficácia</a:t>
            </a:r>
          </a:p>
          <a:p>
            <a:r>
              <a:rPr lang="pt-BR" sz="1800" dirty="0"/>
              <a:t>Atributos</a:t>
            </a:r>
          </a:p>
          <a:p>
            <a:r>
              <a:rPr lang="pt-BR" sz="1800" dirty="0"/>
              <a:t>Classificação</a:t>
            </a:r>
          </a:p>
          <a:p>
            <a:r>
              <a:rPr lang="pt-BR" sz="1800" dirty="0"/>
              <a:t>Espécies</a:t>
            </a:r>
          </a:p>
          <a:p>
            <a:r>
              <a:rPr lang="pt-BR" sz="1800" dirty="0"/>
              <a:t>Mérito</a:t>
            </a:r>
          </a:p>
          <a:p>
            <a:r>
              <a:rPr lang="pt-BR" sz="1800" dirty="0"/>
              <a:t>Discricionariedade</a:t>
            </a:r>
          </a:p>
          <a:p>
            <a:r>
              <a:rPr lang="pt-BR" sz="1800" dirty="0"/>
              <a:t>Controle judicial  </a:t>
            </a:r>
          </a:p>
          <a:p>
            <a:r>
              <a:rPr lang="pt-BR" sz="1800" dirty="0"/>
              <a:t>Extinção e reaproveitamento dos atos administrativos</a:t>
            </a:r>
          </a:p>
          <a:p>
            <a:r>
              <a:rPr lang="pt-BR" sz="1800" dirty="0" smtClean="0"/>
              <a:t>Invalidade do </a:t>
            </a:r>
            <a:r>
              <a:rPr lang="pt-BR" sz="1800" dirty="0"/>
              <a:t>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1277071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7224423" cy="4351338"/>
          </a:xfrm>
        </p:spPr>
        <p:txBody>
          <a:bodyPr>
            <a:noAutofit/>
          </a:bodyPr>
          <a:lstStyle/>
          <a:p>
            <a:r>
              <a:rPr lang="pt-BR" sz="2400" dirty="0" smtClean="0"/>
              <a:t> </a:t>
            </a:r>
            <a:r>
              <a:rPr lang="pt-BR" sz="2400" b="1" i="1" dirty="0" smtClean="0"/>
              <a:t>2- </a:t>
            </a:r>
            <a:r>
              <a:rPr lang="pt-BR" sz="2400" b="1" i="1" dirty="0" smtClean="0">
                <a:latin typeface="Berlin Sans FB Demi" pitchFamily="34" charset="0"/>
              </a:rPr>
              <a:t>Quanto </a:t>
            </a:r>
            <a:r>
              <a:rPr lang="pt-BR" sz="2400" b="1" i="1" dirty="0" smtClean="0">
                <a:latin typeface="Berlin Sans FB Demi" pitchFamily="34" charset="0"/>
              </a:rPr>
              <a:t>à </a:t>
            </a:r>
            <a:r>
              <a:rPr lang="pt-BR" sz="2400" b="1" i="1" dirty="0" smtClean="0">
                <a:latin typeface="Berlin Sans FB Demi" pitchFamily="34" charset="0"/>
              </a:rPr>
              <a:t>sua formação</a:t>
            </a:r>
            <a:endParaRPr lang="pt-BR" sz="2400" b="1" i="1" dirty="0" smtClean="0">
              <a:latin typeface="Berlin Sans FB Demi" pitchFamily="34" charset="0"/>
            </a:endParaRPr>
          </a:p>
          <a:p>
            <a:r>
              <a:rPr lang="pt-BR" sz="2400" b="1" i="1" dirty="0" smtClean="0"/>
              <a:t>Atos unilaterais</a:t>
            </a:r>
            <a:r>
              <a:rPr lang="pt-BR" sz="2400" dirty="0" smtClean="0"/>
              <a:t>: são os formados pela manifestação de uma única pessoa. Exemplo: demissão de um funcionário – é o Município que o produz, se estiver envolvido um funcionário municipal</a:t>
            </a:r>
            <a:r>
              <a:rPr lang="pt-BR" sz="2400" b="1" i="1" dirty="0" smtClean="0"/>
              <a:t>.</a:t>
            </a:r>
          </a:p>
          <a:p>
            <a:r>
              <a:rPr lang="pt-BR" sz="2400" b="1" i="1" dirty="0" smtClean="0"/>
              <a:t>Atos bilaterais</a:t>
            </a:r>
            <a:r>
              <a:rPr lang="pt-BR" sz="2400" dirty="0" smtClean="0"/>
              <a:t>: são os formados pela manifestação de mais de uma pessoa. Exemplo: contrato administrativo.</a:t>
            </a:r>
          </a:p>
          <a:p>
            <a:pPr>
              <a:buNone/>
            </a:pPr>
            <a:r>
              <a:rPr lang="pt-BR" sz="2400" dirty="0" smtClean="0"/>
              <a:t> </a:t>
            </a:r>
          </a:p>
        </p:txBody>
      </p:sp>
      <p:sp>
        <p:nvSpPr>
          <p:cNvPr id="4" name="Espaço Reservado para Conteúdo 3"/>
          <p:cNvSpPr>
            <a:spLocks noGrp="1"/>
          </p:cNvSpPr>
          <p:nvPr>
            <p:ph sz="half" idx="2"/>
          </p:nvPr>
        </p:nvSpPr>
        <p:spPr>
          <a:xfrm>
            <a:off x="8086477" y="1825625"/>
            <a:ext cx="3267322" cy="4351338"/>
          </a:xfrm>
          <a:solidFill>
            <a:schemeClr val="accent1"/>
          </a:solidFill>
        </p:spPr>
        <p:txBody>
          <a:bodyPr>
            <a:normAutofit fontScale="55000" lnSpcReduction="20000"/>
          </a:bodyPr>
          <a:lstStyle/>
          <a:p>
            <a:r>
              <a:rPr lang="pt-BR" sz="3300" dirty="0" smtClean="0"/>
              <a:t>Histórico</a:t>
            </a:r>
          </a:p>
          <a:p>
            <a:r>
              <a:rPr lang="pt-BR" sz="3300" dirty="0" smtClean="0"/>
              <a:t>Conceito</a:t>
            </a:r>
          </a:p>
          <a:p>
            <a:r>
              <a:rPr lang="pt-BR" sz="3300" dirty="0" smtClean="0"/>
              <a:t>Requisitos</a:t>
            </a:r>
          </a:p>
          <a:p>
            <a:r>
              <a:rPr lang="pt-BR" sz="3300" dirty="0" smtClean="0"/>
              <a:t>Perfeição, validade e eficácia</a:t>
            </a:r>
          </a:p>
          <a:p>
            <a:r>
              <a:rPr lang="pt-BR" sz="3300" dirty="0" smtClean="0"/>
              <a:t>Atributos</a:t>
            </a:r>
          </a:p>
          <a:p>
            <a:r>
              <a:rPr lang="pt-BR" sz="3300" u="sng" dirty="0" smtClean="0">
                <a:solidFill>
                  <a:schemeClr val="bg1"/>
                </a:solidFill>
                <a:effectLst>
                  <a:outerShdw blurRad="38100" dist="38100" dir="2700000" algn="tl">
                    <a:srgbClr val="000000">
                      <a:alpha val="43137"/>
                    </a:srgbClr>
                  </a:outerShdw>
                </a:effectLst>
              </a:rPr>
              <a:t>Classificação</a:t>
            </a:r>
          </a:p>
          <a:p>
            <a:r>
              <a:rPr lang="pt-BR" sz="3300" dirty="0" smtClean="0"/>
              <a:t>Espécies</a:t>
            </a:r>
          </a:p>
          <a:p>
            <a:r>
              <a:rPr lang="pt-BR" sz="3300" dirty="0" smtClean="0"/>
              <a:t>Mérito</a:t>
            </a:r>
          </a:p>
          <a:p>
            <a:r>
              <a:rPr lang="pt-BR" sz="3300" dirty="0" smtClean="0"/>
              <a:t>Discricionariedade</a:t>
            </a:r>
          </a:p>
          <a:p>
            <a:r>
              <a:rPr lang="pt-BR" sz="3300" dirty="0" smtClean="0"/>
              <a:t>Controle judicial  </a:t>
            </a:r>
          </a:p>
          <a:p>
            <a:r>
              <a:rPr lang="pt-BR" sz="3300" dirty="0" smtClean="0"/>
              <a:t>Extinção e reaproveitamento dos atos administrativos</a:t>
            </a:r>
          </a:p>
          <a:p>
            <a:r>
              <a:rPr lang="pt-BR" sz="3300" dirty="0" smtClean="0"/>
              <a:t>Invalidade do </a:t>
            </a:r>
            <a:r>
              <a:rPr lang="pt-BR" sz="3300" dirty="0" smtClean="0"/>
              <a:t>ato administrativo</a:t>
            </a:r>
          </a:p>
          <a:p>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7351643" cy="4351338"/>
          </a:xfrm>
        </p:spPr>
        <p:txBody>
          <a:bodyPr>
            <a:noAutofit/>
          </a:bodyPr>
          <a:lstStyle/>
          <a:p>
            <a:r>
              <a:rPr lang="pt-BR" sz="2000" b="1" dirty="0" smtClean="0"/>
              <a:t>3-</a:t>
            </a:r>
            <a:r>
              <a:rPr lang="pt-BR" sz="2000" dirty="0" smtClean="0"/>
              <a:t> </a:t>
            </a:r>
            <a:r>
              <a:rPr lang="pt-BR" sz="2000" dirty="0" smtClean="0">
                <a:latin typeface="Berlin Sans FB Demi" pitchFamily="34" charset="0"/>
              </a:rPr>
              <a:t>Quanto </a:t>
            </a:r>
            <a:r>
              <a:rPr lang="pt-BR" sz="2000" dirty="0" smtClean="0">
                <a:latin typeface="Berlin Sans FB Demi" pitchFamily="34" charset="0"/>
              </a:rPr>
              <a:t>à </a:t>
            </a:r>
            <a:r>
              <a:rPr lang="pt-BR" sz="2000" dirty="0" smtClean="0">
                <a:latin typeface="Berlin Sans FB Demi" pitchFamily="34" charset="0"/>
              </a:rPr>
              <a:t>sua </a:t>
            </a:r>
            <a:r>
              <a:rPr lang="pt-BR" sz="2000" dirty="0" smtClean="0">
                <a:latin typeface="Berlin Sans FB Demi" pitchFamily="34" charset="0"/>
              </a:rPr>
              <a:t>Composição Interna (Formação do Ato)</a:t>
            </a:r>
          </a:p>
          <a:p>
            <a:r>
              <a:rPr lang="pt-BR" sz="2000" b="1" i="1" dirty="0" smtClean="0"/>
              <a:t>Atos simples</a:t>
            </a:r>
            <a:r>
              <a:rPr lang="pt-BR" sz="2000" dirty="0" smtClean="0"/>
              <a:t>: são os atos formados pela manifestação de um único órgão. Exemplo: decreto do presidente, uma licença para dirigir automóvel etc.</a:t>
            </a:r>
          </a:p>
          <a:p>
            <a:r>
              <a:rPr lang="pt-BR" sz="2000" b="1" i="1" dirty="0" smtClean="0"/>
              <a:t>Atos complexos</a:t>
            </a:r>
            <a:r>
              <a:rPr lang="pt-BR" sz="2000" dirty="0" smtClean="0"/>
              <a:t>: manifestação de mais de um órgão simultaneamente, no interior de uma mesma pessoa. Exemplo: portaria baixada pelo Estado, agregando-se mais de um órgão, ou seja, o Ministério da Justiça e da Saúde baixam uma portaria conjunta.</a:t>
            </a:r>
          </a:p>
          <a:p>
            <a:r>
              <a:rPr lang="pt-BR" sz="2000" b="1" i="1" dirty="0" smtClean="0"/>
              <a:t>Atos compostos</a:t>
            </a:r>
            <a:r>
              <a:rPr lang="pt-BR" sz="2000" dirty="0" smtClean="0"/>
              <a:t>: os formados pela manifestação de mais de um órgão, de forma sequencial, no interior de uma mesma pessoa, para que o ato administrativo se convalide. Nesse caso, acreditamos não ser um ato exclusivo, mas sim um conjunto de atos.</a:t>
            </a:r>
            <a:endParaRPr lang="pt-BR" sz="2000" dirty="0"/>
          </a:p>
        </p:txBody>
      </p:sp>
      <p:sp>
        <p:nvSpPr>
          <p:cNvPr id="4" name="Espaço Reservado para Conteúdo 3"/>
          <p:cNvSpPr>
            <a:spLocks noGrp="1"/>
          </p:cNvSpPr>
          <p:nvPr>
            <p:ph sz="half" idx="2"/>
          </p:nvPr>
        </p:nvSpPr>
        <p:spPr>
          <a:xfrm>
            <a:off x="8205746" y="1825625"/>
            <a:ext cx="3148054" cy="4351338"/>
          </a:xfrm>
          <a:solidFill>
            <a:schemeClr val="accent1"/>
          </a:solidFill>
        </p:spPr>
        <p:txBody>
          <a:bodyPr>
            <a:normAutofit fontScale="625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u="sng" dirty="0" smtClean="0">
                <a:solidFill>
                  <a:schemeClr val="bg1"/>
                </a:solidFill>
                <a:effectLst>
                  <a:outerShdw blurRad="38100" dist="38100" dir="2700000" algn="tl">
                    <a:srgbClr val="000000">
                      <a:alpha val="43137"/>
                    </a:srgbClr>
                  </a:outerShdw>
                </a:effectLst>
              </a:rPr>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a:t>
            </a:r>
            <a:r>
              <a:rPr lang="pt-BR" dirty="0" smtClean="0"/>
              <a:t>do ato administrativo</a:t>
            </a:r>
          </a:p>
          <a:p>
            <a:endParaRPr lang="pt-BR" dirty="0" smtClean="0"/>
          </a:p>
          <a:p>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7765111" cy="4351338"/>
          </a:xfrm>
        </p:spPr>
        <p:txBody>
          <a:bodyPr>
            <a:normAutofit fontScale="47500" lnSpcReduction="20000"/>
          </a:bodyPr>
          <a:lstStyle/>
          <a:p>
            <a:r>
              <a:rPr lang="pt-BR" sz="4200" b="1" dirty="0" smtClean="0"/>
              <a:t>4-</a:t>
            </a:r>
            <a:r>
              <a:rPr lang="pt-BR" sz="4200" dirty="0" smtClean="0"/>
              <a:t> </a:t>
            </a:r>
            <a:r>
              <a:rPr lang="pt-BR" sz="4200" dirty="0" smtClean="0">
                <a:latin typeface="Berlin Sans FB Demi" pitchFamily="34" charset="0"/>
              </a:rPr>
              <a:t>Quanto </a:t>
            </a:r>
            <a:r>
              <a:rPr lang="pt-BR" sz="4200" dirty="0" smtClean="0">
                <a:latin typeface="Berlin Sans FB Demi" pitchFamily="34" charset="0"/>
              </a:rPr>
              <a:t>aos </a:t>
            </a:r>
            <a:r>
              <a:rPr lang="pt-BR" sz="4200" dirty="0" smtClean="0">
                <a:latin typeface="Berlin Sans FB Demi" pitchFamily="34" charset="0"/>
              </a:rPr>
              <a:t>efeitos sobre o destinatário</a:t>
            </a:r>
            <a:endParaRPr lang="pt-BR" sz="4200" dirty="0" smtClean="0">
              <a:latin typeface="Berlin Sans FB Demi" pitchFamily="34" charset="0"/>
            </a:endParaRPr>
          </a:p>
          <a:p>
            <a:r>
              <a:rPr lang="pt-BR" sz="4200" b="1" i="1" dirty="0" smtClean="0"/>
              <a:t>Ampliativos</a:t>
            </a:r>
            <a:r>
              <a:rPr lang="pt-BR" sz="4200" dirty="0" smtClean="0"/>
              <a:t>: são aqueles que acrescem prerrogativas ou vantagens jurídicas a seu destinatário. Exemplo: outorga de permissão de uso de bem público.</a:t>
            </a:r>
          </a:p>
          <a:p>
            <a:r>
              <a:rPr lang="pt-BR" sz="4200" b="1" i="1" dirty="0" smtClean="0"/>
              <a:t>Restritivos</a:t>
            </a:r>
            <a:r>
              <a:rPr lang="pt-BR" sz="4200" dirty="0" smtClean="0"/>
              <a:t>: eliminam ou reduzem prerrogativas ou vantagens jurídicas atribuídas a seu destinatário. Exemplo: revogação da permissão</a:t>
            </a:r>
            <a:r>
              <a:rPr lang="pt-BR" sz="4200" dirty="0" smtClean="0"/>
              <a:t>.</a:t>
            </a:r>
          </a:p>
          <a:p>
            <a:r>
              <a:rPr lang="pt-BR" sz="4200" b="1" dirty="0" smtClean="0"/>
              <a:t>5- </a:t>
            </a:r>
            <a:r>
              <a:rPr lang="pt-BR" sz="4200" dirty="0" smtClean="0">
                <a:latin typeface="Berlin Sans FB Demi" pitchFamily="34" charset="0"/>
              </a:rPr>
              <a:t>Quanto </a:t>
            </a:r>
            <a:r>
              <a:rPr lang="pt-BR" sz="4200" dirty="0" smtClean="0">
                <a:latin typeface="Berlin Sans FB Demi" pitchFamily="34" charset="0"/>
              </a:rPr>
              <a:t>à </a:t>
            </a:r>
            <a:r>
              <a:rPr lang="pt-BR" sz="4200" dirty="0" smtClean="0">
                <a:latin typeface="Berlin Sans FB Demi" pitchFamily="34" charset="0"/>
              </a:rPr>
              <a:t>sua repercussão </a:t>
            </a:r>
            <a:r>
              <a:rPr lang="pt-BR" sz="4200" dirty="0" smtClean="0">
                <a:latin typeface="Berlin Sans FB Demi" pitchFamily="34" charset="0"/>
              </a:rPr>
              <a:t>sobre </a:t>
            </a:r>
            <a:r>
              <a:rPr lang="pt-BR" sz="4200" dirty="0" smtClean="0">
                <a:latin typeface="Berlin Sans FB Demi" pitchFamily="34" charset="0"/>
              </a:rPr>
              <a:t>terceiros </a:t>
            </a:r>
            <a:r>
              <a:rPr lang="pt-BR" sz="4200" dirty="0" smtClean="0">
                <a:latin typeface="Berlin Sans FB Demi" pitchFamily="34" charset="0"/>
              </a:rPr>
              <a:t>(Quanto ao Alcance)</a:t>
            </a:r>
          </a:p>
          <a:p>
            <a:r>
              <a:rPr lang="pt-BR" sz="4200" dirty="0" smtClean="0"/>
              <a:t>Atos Administrativos de </a:t>
            </a:r>
            <a:r>
              <a:rPr lang="pt-BR" sz="4200" b="1" i="1" dirty="0" smtClean="0"/>
              <a:t>efeitos internos</a:t>
            </a:r>
            <a:r>
              <a:rPr lang="pt-BR" sz="4200" dirty="0" smtClean="0"/>
              <a:t>: produzem efeitos apenas no interior da Administração. Exemplo: é vedado aos servidores públicos fazerem refeições nos locais de trabalho; edição de pareceres, informativos.</a:t>
            </a:r>
          </a:p>
          <a:p>
            <a:r>
              <a:rPr lang="pt-BR" sz="4200" dirty="0" smtClean="0"/>
              <a:t>Atos administrativos de </a:t>
            </a:r>
            <a:r>
              <a:rPr lang="pt-BR" sz="4200" b="1" i="1" dirty="0" smtClean="0"/>
              <a:t>efeitos externos</a:t>
            </a:r>
            <a:r>
              <a:rPr lang="pt-BR" sz="4200" dirty="0" smtClean="0"/>
              <a:t>: atingem terceiros estranhos à Administração. Exemplo: concessão de porte de arma, permissão de uso, licença ambiental ou urbanística.</a:t>
            </a:r>
          </a:p>
          <a:p>
            <a:endParaRPr lang="pt-BR" dirty="0"/>
          </a:p>
        </p:txBody>
      </p:sp>
      <p:sp>
        <p:nvSpPr>
          <p:cNvPr id="4" name="Espaço Reservado para Conteúdo 3"/>
          <p:cNvSpPr>
            <a:spLocks noGrp="1"/>
          </p:cNvSpPr>
          <p:nvPr>
            <p:ph sz="half" idx="2"/>
          </p:nvPr>
        </p:nvSpPr>
        <p:spPr>
          <a:xfrm>
            <a:off x="8611262" y="1825625"/>
            <a:ext cx="2742537" cy="4351338"/>
          </a:xfrm>
          <a:solidFill>
            <a:schemeClr val="accent1"/>
          </a:solidFill>
        </p:spPr>
        <p:txBody>
          <a:bodyPr>
            <a:normAutofit fontScale="47500" lnSpcReduction="20000"/>
          </a:bodyPr>
          <a:lstStyle/>
          <a:p>
            <a:r>
              <a:rPr lang="pt-BR" sz="3300" dirty="0" smtClean="0"/>
              <a:t>Histórico</a:t>
            </a:r>
          </a:p>
          <a:p>
            <a:r>
              <a:rPr lang="pt-BR" sz="3300" dirty="0" smtClean="0"/>
              <a:t>Conceito</a:t>
            </a:r>
          </a:p>
          <a:p>
            <a:r>
              <a:rPr lang="pt-BR" sz="3300" dirty="0" smtClean="0"/>
              <a:t>Requisitos</a:t>
            </a:r>
          </a:p>
          <a:p>
            <a:r>
              <a:rPr lang="pt-BR" sz="3300" dirty="0" smtClean="0"/>
              <a:t>Perfeição, validade e eficácia</a:t>
            </a:r>
          </a:p>
          <a:p>
            <a:r>
              <a:rPr lang="pt-BR" sz="3300" dirty="0" smtClean="0"/>
              <a:t>Atributos</a:t>
            </a:r>
          </a:p>
          <a:p>
            <a:r>
              <a:rPr lang="pt-BR" sz="3300" u="sng" dirty="0" smtClean="0">
                <a:solidFill>
                  <a:schemeClr val="bg1"/>
                </a:solidFill>
                <a:effectLst>
                  <a:outerShdw blurRad="38100" dist="38100" dir="2700000" algn="tl">
                    <a:srgbClr val="000000">
                      <a:alpha val="43137"/>
                    </a:srgbClr>
                  </a:outerShdw>
                </a:effectLst>
              </a:rPr>
              <a:t>Classificação</a:t>
            </a:r>
          </a:p>
          <a:p>
            <a:r>
              <a:rPr lang="pt-BR" sz="3300" dirty="0" smtClean="0"/>
              <a:t>Espécies</a:t>
            </a:r>
          </a:p>
          <a:p>
            <a:r>
              <a:rPr lang="pt-BR" sz="3300" dirty="0" smtClean="0"/>
              <a:t>Mérito</a:t>
            </a:r>
          </a:p>
          <a:p>
            <a:r>
              <a:rPr lang="pt-BR" sz="3300" dirty="0" smtClean="0"/>
              <a:t>Discricionariedade</a:t>
            </a:r>
          </a:p>
          <a:p>
            <a:r>
              <a:rPr lang="pt-BR" sz="3300" dirty="0" smtClean="0"/>
              <a:t>Controle judicial  </a:t>
            </a:r>
          </a:p>
          <a:p>
            <a:r>
              <a:rPr lang="pt-BR" sz="3300" dirty="0" smtClean="0"/>
              <a:t>Extinção e reaproveitamento dos atos administrativos</a:t>
            </a:r>
          </a:p>
          <a:p>
            <a:r>
              <a:rPr lang="pt-BR" sz="3300" dirty="0" smtClean="0"/>
              <a:t>Invalidade </a:t>
            </a:r>
            <a:r>
              <a:rPr lang="pt-BR" sz="3300" dirty="0" smtClean="0"/>
              <a:t>do ato administrativo</a:t>
            </a:r>
          </a:p>
          <a:p>
            <a:endParaRPr lang="pt-BR" dirty="0" smtClean="0"/>
          </a:p>
          <a:p>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011602" cy="4351338"/>
          </a:xfrm>
        </p:spPr>
        <p:txBody>
          <a:bodyPr>
            <a:normAutofit fontScale="55000" lnSpcReduction="20000"/>
          </a:bodyPr>
          <a:lstStyle/>
          <a:p>
            <a:r>
              <a:rPr lang="pt-BR" sz="3600" b="1" dirty="0" smtClean="0"/>
              <a:t>6-</a:t>
            </a:r>
            <a:r>
              <a:rPr lang="pt-BR" sz="3600" dirty="0" smtClean="0"/>
              <a:t> </a:t>
            </a:r>
            <a:r>
              <a:rPr lang="pt-BR" sz="3600" dirty="0" smtClean="0">
                <a:latin typeface="Berlin Sans FB Demi" pitchFamily="34" charset="0"/>
              </a:rPr>
              <a:t>Quanto </a:t>
            </a:r>
            <a:r>
              <a:rPr lang="pt-BR" sz="3600" dirty="0" smtClean="0">
                <a:latin typeface="Berlin Sans FB Demi" pitchFamily="34" charset="0"/>
              </a:rPr>
              <a:t>às </a:t>
            </a:r>
            <a:r>
              <a:rPr lang="pt-BR" sz="3600" dirty="0" smtClean="0">
                <a:latin typeface="Berlin Sans FB Demi" pitchFamily="34" charset="0"/>
              </a:rPr>
              <a:t>prerrogativas </a:t>
            </a:r>
            <a:r>
              <a:rPr lang="pt-BR" sz="3600" dirty="0" smtClean="0">
                <a:latin typeface="Berlin Sans FB Demi" pitchFamily="34" charset="0"/>
              </a:rPr>
              <a:t>da Administração para a </a:t>
            </a:r>
            <a:r>
              <a:rPr lang="pt-BR" sz="3600" dirty="0" smtClean="0">
                <a:latin typeface="Berlin Sans FB Demi" pitchFamily="34" charset="0"/>
              </a:rPr>
              <a:t>sua prática </a:t>
            </a:r>
            <a:r>
              <a:rPr lang="pt-BR" sz="3600" dirty="0" smtClean="0">
                <a:latin typeface="Berlin Sans FB Demi" pitchFamily="34" charset="0"/>
              </a:rPr>
              <a:t>(Quanto ao Objeto</a:t>
            </a:r>
            <a:r>
              <a:rPr lang="pt-BR" sz="3600" dirty="0" smtClean="0">
                <a:latin typeface="Berlin Sans FB Demi" pitchFamily="34" charset="0"/>
              </a:rPr>
              <a:t>)</a:t>
            </a:r>
          </a:p>
          <a:p>
            <a:pPr>
              <a:buNone/>
            </a:pPr>
            <a:endParaRPr lang="pt-BR" sz="3600" dirty="0" smtClean="0">
              <a:latin typeface="Berlin Sans FB Demi" pitchFamily="34" charset="0"/>
            </a:endParaRPr>
          </a:p>
          <a:p>
            <a:r>
              <a:rPr lang="pt-BR" sz="3600" b="1" i="1" dirty="0" smtClean="0"/>
              <a:t>Atos de Império</a:t>
            </a:r>
            <a:r>
              <a:rPr lang="pt-BR" sz="3600" dirty="0" smtClean="0"/>
              <a:t>: praticados sob o requisito de prerrogativas públicas e de forma unilateral. Exemplo: interdição de estabelecimento comercial por encontrar-se com irregularidades; embargo de obra com irregularidades</a:t>
            </a:r>
            <a:r>
              <a:rPr lang="pt-BR" sz="3600" dirty="0" smtClean="0"/>
              <a:t>.</a:t>
            </a:r>
          </a:p>
          <a:p>
            <a:pPr>
              <a:buNone/>
            </a:pPr>
            <a:endParaRPr lang="pt-BR" sz="3600" dirty="0" smtClean="0"/>
          </a:p>
          <a:p>
            <a:r>
              <a:rPr lang="pt-BR" sz="3600" b="1" i="1" dirty="0" smtClean="0"/>
              <a:t>Atos de Gestão</a:t>
            </a:r>
            <a:r>
              <a:rPr lang="pt-BR" sz="3600" dirty="0" smtClean="0"/>
              <a:t>: são os praticados sob regime de Direito Privado. Exemplo: quando o Poder Público celebra contrato de locação com particulares, na qualidade de locatário. Todavia, atualmente é incompatível com o conceito de ato administrativo que adotamos porque, para nós, só é ato administrativo se for sobre o regime de Direito Público. </a:t>
            </a:r>
          </a:p>
          <a:p>
            <a:endParaRPr lang="pt-BR" dirty="0"/>
          </a:p>
        </p:txBody>
      </p:sp>
      <p:sp>
        <p:nvSpPr>
          <p:cNvPr id="4" name="Espaço Reservado para Conteúdo 3"/>
          <p:cNvSpPr>
            <a:spLocks noGrp="1"/>
          </p:cNvSpPr>
          <p:nvPr>
            <p:ph sz="half" idx="2"/>
          </p:nvPr>
        </p:nvSpPr>
        <p:spPr>
          <a:xfrm>
            <a:off x="8881606" y="1825624"/>
            <a:ext cx="2472193" cy="4734201"/>
          </a:xfrm>
          <a:solidFill>
            <a:schemeClr val="accent1"/>
          </a:solidFill>
        </p:spPr>
        <p:txBody>
          <a:bodyPr>
            <a:normAutofit fontScale="55000" lnSpcReduction="20000"/>
          </a:bodyPr>
          <a:lstStyle/>
          <a:p>
            <a:r>
              <a:rPr lang="pt-BR" sz="3300" dirty="0" smtClean="0"/>
              <a:t>Histórico</a:t>
            </a:r>
          </a:p>
          <a:p>
            <a:r>
              <a:rPr lang="pt-BR" sz="3300" dirty="0" smtClean="0"/>
              <a:t>Conceito</a:t>
            </a:r>
          </a:p>
          <a:p>
            <a:r>
              <a:rPr lang="pt-BR" sz="3300" dirty="0" smtClean="0"/>
              <a:t>Requisitos</a:t>
            </a:r>
          </a:p>
          <a:p>
            <a:r>
              <a:rPr lang="pt-BR" sz="3300" dirty="0" smtClean="0"/>
              <a:t>Perfeição, validade e eficácia</a:t>
            </a:r>
          </a:p>
          <a:p>
            <a:r>
              <a:rPr lang="pt-BR" sz="3300" dirty="0" smtClean="0"/>
              <a:t>Atributos</a:t>
            </a:r>
          </a:p>
          <a:p>
            <a:r>
              <a:rPr lang="pt-BR" sz="3300" u="sng" dirty="0" smtClean="0">
                <a:solidFill>
                  <a:schemeClr val="bg1"/>
                </a:solidFill>
                <a:effectLst>
                  <a:outerShdw blurRad="38100" dist="38100" dir="2700000" algn="tl">
                    <a:srgbClr val="000000">
                      <a:alpha val="43137"/>
                    </a:srgbClr>
                  </a:outerShdw>
                </a:effectLst>
              </a:rPr>
              <a:t>Classificação</a:t>
            </a:r>
          </a:p>
          <a:p>
            <a:r>
              <a:rPr lang="pt-BR" sz="3300" dirty="0" smtClean="0"/>
              <a:t>Espécies</a:t>
            </a:r>
          </a:p>
          <a:p>
            <a:r>
              <a:rPr lang="pt-BR" sz="3300" dirty="0" smtClean="0"/>
              <a:t>Mérito</a:t>
            </a:r>
          </a:p>
          <a:p>
            <a:r>
              <a:rPr lang="pt-BR" sz="3300" dirty="0" smtClean="0"/>
              <a:t>Discricionariedade</a:t>
            </a:r>
          </a:p>
          <a:p>
            <a:r>
              <a:rPr lang="pt-BR" sz="3300" dirty="0" smtClean="0"/>
              <a:t>Controle judicial  </a:t>
            </a:r>
          </a:p>
          <a:p>
            <a:r>
              <a:rPr lang="pt-BR" sz="3300" dirty="0" smtClean="0"/>
              <a:t>Extinção e reaproveitamento dos atos administrativos</a:t>
            </a:r>
          </a:p>
          <a:p>
            <a:r>
              <a:rPr lang="pt-BR" sz="3300" dirty="0" smtClean="0"/>
              <a:t>Invalidade do </a:t>
            </a:r>
            <a:r>
              <a:rPr lang="pt-BR" sz="3300" dirty="0" smtClean="0"/>
              <a:t>ato administrativo</a:t>
            </a:r>
          </a:p>
          <a:p>
            <a:endParaRPr lang="pt-B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003650" cy="4351338"/>
          </a:xfrm>
        </p:spPr>
        <p:txBody>
          <a:bodyPr>
            <a:normAutofit fontScale="40000" lnSpcReduction="20000"/>
          </a:bodyPr>
          <a:lstStyle/>
          <a:p>
            <a:r>
              <a:rPr lang="pt-BR" sz="5000" b="1" dirty="0" smtClean="0"/>
              <a:t>7- </a:t>
            </a:r>
            <a:r>
              <a:rPr lang="pt-BR" sz="5000" dirty="0" smtClean="0">
                <a:latin typeface="Berlin Sans FB Demi" pitchFamily="34" charset="0"/>
              </a:rPr>
              <a:t>Quanto </a:t>
            </a:r>
            <a:r>
              <a:rPr lang="pt-BR" sz="5000" dirty="0" smtClean="0">
                <a:latin typeface="Berlin Sans FB Demi" pitchFamily="34" charset="0"/>
              </a:rPr>
              <a:t>à </a:t>
            </a:r>
            <a:r>
              <a:rPr lang="pt-BR" sz="5000" dirty="0" smtClean="0">
                <a:latin typeface="Berlin Sans FB Demi" pitchFamily="34" charset="0"/>
              </a:rPr>
              <a:t>liberdade </a:t>
            </a:r>
            <a:r>
              <a:rPr lang="pt-BR" sz="5000" dirty="0" smtClean="0">
                <a:latin typeface="Berlin Sans FB Demi" pitchFamily="34" charset="0"/>
              </a:rPr>
              <a:t>da Administração para </a:t>
            </a:r>
            <a:r>
              <a:rPr lang="pt-BR" sz="5000" dirty="0" smtClean="0">
                <a:latin typeface="Berlin Sans FB Demi" pitchFamily="34" charset="0"/>
              </a:rPr>
              <a:t>sua prática</a:t>
            </a:r>
            <a:endParaRPr lang="pt-BR" sz="5000" dirty="0" smtClean="0">
              <a:latin typeface="Berlin Sans FB Demi" pitchFamily="34" charset="0"/>
            </a:endParaRPr>
          </a:p>
          <a:p>
            <a:r>
              <a:rPr lang="pt-BR" sz="5000" b="1" i="1" dirty="0" smtClean="0"/>
              <a:t>Vinculados</a:t>
            </a:r>
            <a:r>
              <a:rPr lang="pt-BR" sz="5000" dirty="0" smtClean="0"/>
              <a:t>: são os praticados sem margem nenhuma de liberdade por parte da Administração; vale dizer, a lei previamente estabelece o comportamento a ser seguido diante de determinada hipótese de incidência. Exemplo: funcionários </a:t>
            </a:r>
            <a:r>
              <a:rPr lang="pt-BR" sz="5000" dirty="0" smtClean="0"/>
              <a:t>com </a:t>
            </a:r>
            <a:r>
              <a:rPr lang="pt-BR" sz="5000" dirty="0" smtClean="0"/>
              <a:t>70 anos devem ser aposentados, licença para construir, entre outros</a:t>
            </a:r>
            <a:r>
              <a:rPr lang="pt-BR" sz="5000" dirty="0" smtClean="0"/>
              <a:t>.</a:t>
            </a:r>
          </a:p>
          <a:p>
            <a:endParaRPr lang="pt-BR" sz="5000" dirty="0" smtClean="0"/>
          </a:p>
          <a:p>
            <a:r>
              <a:rPr lang="pt-BR" sz="5000" b="1" i="1" dirty="0" smtClean="0"/>
              <a:t>Discricionários</a:t>
            </a:r>
            <a:r>
              <a:rPr lang="pt-BR" sz="5000" dirty="0" smtClean="0"/>
              <a:t>: com liberdade subjetiva para a Administração, ou seja, a Administração os pratica diante de determinada margem de liberdade deixada pelo comando legal que regulou a emissão daquele ato. Exemplo: permissão de uso de bem público, autorização para porte de arma.</a:t>
            </a:r>
          </a:p>
          <a:p>
            <a:endParaRPr lang="pt-BR" sz="3800" dirty="0"/>
          </a:p>
        </p:txBody>
      </p:sp>
      <p:sp>
        <p:nvSpPr>
          <p:cNvPr id="4" name="Espaço Reservado para Conteúdo 3"/>
          <p:cNvSpPr>
            <a:spLocks noGrp="1"/>
          </p:cNvSpPr>
          <p:nvPr>
            <p:ph sz="half" idx="2"/>
          </p:nvPr>
        </p:nvSpPr>
        <p:spPr>
          <a:xfrm>
            <a:off x="8873656" y="1717482"/>
            <a:ext cx="2480144" cy="4459481"/>
          </a:xfrm>
          <a:solidFill>
            <a:schemeClr val="accent1"/>
          </a:solidFill>
        </p:spPr>
        <p:txBody>
          <a:bodyPr>
            <a:normAutofit fontScale="40000" lnSpcReduction="20000"/>
          </a:bodyPr>
          <a:lstStyle/>
          <a:p>
            <a:r>
              <a:rPr lang="pt-BR" sz="3800" dirty="0" smtClean="0"/>
              <a:t>Histórico</a:t>
            </a:r>
          </a:p>
          <a:p>
            <a:r>
              <a:rPr lang="pt-BR" sz="3800" dirty="0" smtClean="0"/>
              <a:t>Conceito</a:t>
            </a:r>
          </a:p>
          <a:p>
            <a:r>
              <a:rPr lang="pt-BR" sz="3800" dirty="0" smtClean="0"/>
              <a:t>Requisitos</a:t>
            </a:r>
          </a:p>
          <a:p>
            <a:r>
              <a:rPr lang="pt-BR" sz="3800" dirty="0" smtClean="0"/>
              <a:t>Perfeição, validade e eficácia</a:t>
            </a:r>
          </a:p>
          <a:p>
            <a:r>
              <a:rPr lang="pt-BR" sz="3800" dirty="0" smtClean="0"/>
              <a:t>Atributos</a:t>
            </a:r>
          </a:p>
          <a:p>
            <a:r>
              <a:rPr lang="pt-BR" sz="3800" u="sng" dirty="0" smtClean="0">
                <a:solidFill>
                  <a:schemeClr val="bg1"/>
                </a:solidFill>
                <a:effectLst>
                  <a:outerShdw blurRad="38100" dist="38100" dir="2700000" algn="tl">
                    <a:srgbClr val="000000">
                      <a:alpha val="43137"/>
                    </a:srgbClr>
                  </a:outerShdw>
                </a:effectLst>
              </a:rPr>
              <a:t>Classificação</a:t>
            </a:r>
          </a:p>
          <a:p>
            <a:r>
              <a:rPr lang="pt-BR" sz="3800" dirty="0" smtClean="0"/>
              <a:t>Espécies</a:t>
            </a:r>
          </a:p>
          <a:p>
            <a:r>
              <a:rPr lang="pt-BR" sz="3800" dirty="0" smtClean="0"/>
              <a:t>Mérito</a:t>
            </a:r>
          </a:p>
          <a:p>
            <a:r>
              <a:rPr lang="pt-BR" sz="3800" dirty="0" smtClean="0"/>
              <a:t>Discricionariedade</a:t>
            </a:r>
          </a:p>
          <a:p>
            <a:r>
              <a:rPr lang="pt-BR" sz="3800" dirty="0" smtClean="0"/>
              <a:t>Controle judicial  </a:t>
            </a:r>
          </a:p>
          <a:p>
            <a:r>
              <a:rPr lang="pt-BR" sz="3800" dirty="0" smtClean="0"/>
              <a:t>Extinção e reaproveitamento dos atos administrativos</a:t>
            </a:r>
          </a:p>
          <a:p>
            <a:r>
              <a:rPr lang="pt-BR" sz="3800" dirty="0" smtClean="0"/>
              <a:t>Invalidade do </a:t>
            </a:r>
            <a:r>
              <a:rPr lang="pt-BR" sz="3800" dirty="0" smtClean="0"/>
              <a:t>ato administrativo</a:t>
            </a:r>
          </a:p>
          <a:p>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4"/>
            <a:ext cx="7574280" cy="4646737"/>
          </a:xfrm>
        </p:spPr>
        <p:txBody>
          <a:bodyPr>
            <a:normAutofit fontScale="85000" lnSpcReduction="20000"/>
          </a:bodyPr>
          <a:lstStyle/>
          <a:p>
            <a:r>
              <a:rPr lang="pt-BR" b="1" dirty="0" smtClean="0"/>
              <a:t>8 - </a:t>
            </a:r>
            <a:r>
              <a:rPr lang="pt-BR" dirty="0" smtClean="0">
                <a:latin typeface="Berlin Sans FB Demi" pitchFamily="34" charset="0"/>
              </a:rPr>
              <a:t>Quanto </a:t>
            </a:r>
            <a:r>
              <a:rPr lang="pt-BR" dirty="0" smtClean="0">
                <a:latin typeface="Berlin Sans FB Demi" pitchFamily="34" charset="0"/>
              </a:rPr>
              <a:t>aos </a:t>
            </a:r>
            <a:r>
              <a:rPr lang="pt-BR" dirty="0" smtClean="0">
                <a:latin typeface="Berlin Sans FB Demi" pitchFamily="34" charset="0"/>
              </a:rPr>
              <a:t>destinatários</a:t>
            </a:r>
            <a:endParaRPr lang="pt-BR" dirty="0" smtClean="0">
              <a:latin typeface="Berlin Sans FB Demi" pitchFamily="34" charset="0"/>
            </a:endParaRPr>
          </a:p>
          <a:p>
            <a:r>
              <a:rPr lang="pt-BR" b="1" i="1" dirty="0" smtClean="0"/>
              <a:t>Gerais</a:t>
            </a:r>
            <a:r>
              <a:rPr lang="pt-BR" dirty="0" smtClean="0"/>
              <a:t>: editados sem um destinatário específico. Exemplo: edital de concurso.</a:t>
            </a:r>
          </a:p>
          <a:p>
            <a:r>
              <a:rPr lang="pt-BR" b="1" i="1" dirty="0" smtClean="0"/>
              <a:t>Individuais</a:t>
            </a:r>
            <a:r>
              <a:rPr lang="pt-BR" dirty="0" smtClean="0"/>
              <a:t>: editados com um destinatário certo. Exemplo: permissão de uso, nomeação de um funcionário ou sua exoneração.</a:t>
            </a:r>
          </a:p>
          <a:p>
            <a:r>
              <a:rPr lang="pt-BR" dirty="0" smtClean="0"/>
              <a:t> </a:t>
            </a:r>
            <a:r>
              <a:rPr lang="pt-BR" b="1" dirty="0" smtClean="0"/>
              <a:t>9-</a:t>
            </a:r>
            <a:r>
              <a:rPr lang="pt-BR" dirty="0" smtClean="0"/>
              <a:t>  </a:t>
            </a:r>
            <a:r>
              <a:rPr lang="pt-BR" dirty="0" smtClean="0">
                <a:latin typeface="Berlin Sans FB Demi" pitchFamily="34" charset="0"/>
              </a:rPr>
              <a:t>Quanto aos </a:t>
            </a:r>
            <a:r>
              <a:rPr lang="pt-BR" dirty="0" smtClean="0">
                <a:latin typeface="Berlin Sans FB Demi" pitchFamily="34" charset="0"/>
              </a:rPr>
              <a:t>efeitos jurídicos</a:t>
            </a:r>
            <a:endParaRPr lang="pt-BR" dirty="0" smtClean="0">
              <a:latin typeface="Berlin Sans FB Demi" pitchFamily="34" charset="0"/>
            </a:endParaRPr>
          </a:p>
          <a:p>
            <a:r>
              <a:rPr lang="pt-BR" b="1" i="1" dirty="0" smtClean="0"/>
              <a:t>Atos constitutivos</a:t>
            </a:r>
            <a:r>
              <a:rPr lang="pt-BR" dirty="0" smtClean="0"/>
              <a:t>: fazem nascer originalmente uma situação jurídica. Exemplo: demissão de um funcionário.</a:t>
            </a:r>
          </a:p>
          <a:p>
            <a:r>
              <a:rPr lang="pt-BR" b="1" i="1" dirty="0" smtClean="0"/>
              <a:t>Atos declaratórios</a:t>
            </a:r>
            <a:r>
              <a:rPr lang="pt-BR" dirty="0" smtClean="0"/>
              <a:t>: afirmam a preexistência de uma situação de fato ou de Direito. Exemplo: a emissão de uma certidão que declare que determinado funcionário exerce um cargo público.</a:t>
            </a:r>
          </a:p>
          <a:p>
            <a:pPr>
              <a:buNone/>
            </a:pPr>
            <a:r>
              <a:rPr lang="pt-BR" dirty="0" smtClean="0"/>
              <a:t> </a:t>
            </a:r>
          </a:p>
          <a:p>
            <a:endParaRPr lang="pt-BR" dirty="0" smtClean="0"/>
          </a:p>
          <a:p>
            <a:endParaRPr lang="pt-BR" dirty="0"/>
          </a:p>
        </p:txBody>
      </p:sp>
      <p:sp>
        <p:nvSpPr>
          <p:cNvPr id="4" name="Espaço Reservado para Conteúdo 3"/>
          <p:cNvSpPr>
            <a:spLocks noGrp="1"/>
          </p:cNvSpPr>
          <p:nvPr>
            <p:ph sz="half" idx="2"/>
          </p:nvPr>
        </p:nvSpPr>
        <p:spPr>
          <a:xfrm>
            <a:off x="8420430" y="1825624"/>
            <a:ext cx="2933369" cy="4686493"/>
          </a:xfrm>
          <a:solidFill>
            <a:schemeClr val="accent1"/>
          </a:solidFill>
        </p:spPr>
        <p:txBody>
          <a:bodyPr>
            <a:noAutofit/>
          </a:bodyPr>
          <a:lstStyle/>
          <a:p>
            <a:r>
              <a:rPr lang="pt-BR" sz="1600" dirty="0" smtClean="0"/>
              <a:t>Histórico</a:t>
            </a:r>
          </a:p>
          <a:p>
            <a:r>
              <a:rPr lang="pt-BR" sz="1600" dirty="0" smtClean="0"/>
              <a:t>Conceito</a:t>
            </a:r>
          </a:p>
          <a:p>
            <a:r>
              <a:rPr lang="pt-BR" sz="1600" dirty="0" smtClean="0"/>
              <a:t>Requisitos</a:t>
            </a:r>
          </a:p>
          <a:p>
            <a:r>
              <a:rPr lang="pt-BR" sz="1600" dirty="0" smtClean="0"/>
              <a:t>Perfeição, validade e eficácia</a:t>
            </a:r>
          </a:p>
          <a:p>
            <a:r>
              <a:rPr lang="pt-BR" sz="1600" dirty="0" smtClean="0"/>
              <a:t>Atributos</a:t>
            </a:r>
          </a:p>
          <a:p>
            <a:r>
              <a:rPr lang="pt-BR" sz="1600" u="sng" dirty="0" smtClean="0">
                <a:solidFill>
                  <a:schemeClr val="bg1"/>
                </a:solidFill>
                <a:effectLst>
                  <a:outerShdw blurRad="38100" dist="38100" dir="2700000" algn="tl">
                    <a:srgbClr val="000000">
                      <a:alpha val="43137"/>
                    </a:srgbClr>
                  </a:outerShdw>
                </a:effectLst>
              </a:rPr>
              <a:t>Classificação</a:t>
            </a:r>
          </a:p>
          <a:p>
            <a:r>
              <a:rPr lang="pt-BR" sz="1600" dirty="0" smtClean="0"/>
              <a:t>Espécies</a:t>
            </a:r>
          </a:p>
          <a:p>
            <a:r>
              <a:rPr lang="pt-BR" sz="1600" dirty="0" smtClean="0"/>
              <a:t>Mérito</a:t>
            </a:r>
          </a:p>
          <a:p>
            <a:r>
              <a:rPr lang="pt-BR" sz="1600" dirty="0" smtClean="0"/>
              <a:t>Discricionariedade</a:t>
            </a:r>
          </a:p>
          <a:p>
            <a:r>
              <a:rPr lang="pt-BR" sz="1600" dirty="0" smtClean="0"/>
              <a:t>Controle judicial  </a:t>
            </a:r>
          </a:p>
          <a:p>
            <a:r>
              <a:rPr lang="pt-BR" sz="1600" dirty="0" smtClean="0"/>
              <a:t>Extinção e reaproveitamento dos atos administrativos</a:t>
            </a:r>
          </a:p>
          <a:p>
            <a:r>
              <a:rPr lang="pt-BR" sz="1600" dirty="0" smtClean="0"/>
              <a:t>Invalidade do </a:t>
            </a:r>
            <a:r>
              <a:rPr lang="pt-BR" sz="1600" dirty="0" smtClean="0"/>
              <a:t>ato administrativo</a:t>
            </a:r>
          </a:p>
          <a:p>
            <a:endParaRPr lang="pt-B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8226287" cy="4351338"/>
          </a:xfrm>
        </p:spPr>
        <p:txBody>
          <a:bodyPr>
            <a:normAutofit fontScale="55000" lnSpcReduction="20000"/>
          </a:bodyPr>
          <a:lstStyle/>
          <a:p>
            <a:r>
              <a:rPr lang="pt-BR" sz="4400" b="1" dirty="0" smtClean="0"/>
              <a:t>10 - </a:t>
            </a:r>
            <a:r>
              <a:rPr lang="pt-BR" sz="4400" dirty="0" smtClean="0">
                <a:latin typeface="Berlin Sans FB Demi" pitchFamily="34" charset="0"/>
              </a:rPr>
              <a:t>Quanto </a:t>
            </a:r>
            <a:r>
              <a:rPr lang="pt-BR" sz="4400" dirty="0" smtClean="0">
                <a:latin typeface="Berlin Sans FB Demi" pitchFamily="34" charset="0"/>
              </a:rPr>
              <a:t>à </a:t>
            </a:r>
            <a:r>
              <a:rPr lang="pt-BR" sz="4400" dirty="0" smtClean="0">
                <a:latin typeface="Berlin Sans FB Demi" pitchFamily="34" charset="0"/>
              </a:rPr>
              <a:t>eficácia</a:t>
            </a:r>
            <a:endParaRPr lang="pt-BR" sz="4400" dirty="0" smtClean="0">
              <a:latin typeface="Berlin Sans FB Demi" pitchFamily="34" charset="0"/>
            </a:endParaRPr>
          </a:p>
          <a:p>
            <a:r>
              <a:rPr lang="pt-BR" sz="4400" b="1" i="1" dirty="0" smtClean="0"/>
              <a:t>Atos válidos</a:t>
            </a:r>
            <a:r>
              <a:rPr lang="pt-BR" sz="4400" dirty="0" smtClean="0"/>
              <a:t>: são os preenchidos de todos os requisitos necessários à sua eficácia.</a:t>
            </a:r>
          </a:p>
          <a:p>
            <a:r>
              <a:rPr lang="pt-BR" sz="4400" b="1" dirty="0" smtClean="0"/>
              <a:t>Atos nulos</a:t>
            </a:r>
            <a:r>
              <a:rPr lang="pt-BR" sz="4400" dirty="0" smtClean="0"/>
              <a:t>: são os que estão acometidos de vício incurável, e dessa forma não podem perpetrar no mundo jurídico, devendo ser declarada a sua nulidade.</a:t>
            </a:r>
          </a:p>
          <a:p>
            <a:r>
              <a:rPr lang="pt-BR" sz="4400" b="1" i="1" dirty="0" smtClean="0"/>
              <a:t>Atos anuláveis</a:t>
            </a:r>
            <a:r>
              <a:rPr lang="pt-BR" sz="4400" dirty="0" smtClean="0"/>
              <a:t>: são os que poderiam ter sido anulados, mas que por critérios de razoabilidade não foram e, consequentemente, poderão ser convalidados.</a:t>
            </a:r>
          </a:p>
          <a:p>
            <a:r>
              <a:rPr lang="pt-BR" sz="4400" b="1" i="1" dirty="0" smtClean="0"/>
              <a:t>Atos inexistentes</a:t>
            </a:r>
            <a:r>
              <a:rPr lang="pt-BR" sz="4400" dirty="0" smtClean="0"/>
              <a:t>: têm apenas a aparência de atos administrativos, mas não chegam a se aperfeiçoar.</a:t>
            </a:r>
          </a:p>
          <a:p>
            <a:endParaRPr lang="pt-BR" dirty="0"/>
          </a:p>
        </p:txBody>
      </p:sp>
      <p:sp>
        <p:nvSpPr>
          <p:cNvPr id="4" name="Espaço Reservado para Conteúdo 3"/>
          <p:cNvSpPr>
            <a:spLocks noGrp="1"/>
          </p:cNvSpPr>
          <p:nvPr>
            <p:ph sz="half" idx="2"/>
          </p:nvPr>
        </p:nvSpPr>
        <p:spPr>
          <a:xfrm>
            <a:off x="9080390" y="1825625"/>
            <a:ext cx="2273410"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u="sng" dirty="0" smtClean="0">
                <a:solidFill>
                  <a:schemeClr val="bg1"/>
                </a:solidFill>
                <a:effectLst>
                  <a:outerShdw blurRad="38100" dist="38100" dir="2700000" algn="tl">
                    <a:srgbClr val="000000">
                      <a:alpha val="43137"/>
                    </a:srgbClr>
                  </a:outerShdw>
                </a:effectLst>
              </a:rPr>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
            </a:r>
            <a:r>
              <a:rPr lang="pt-BR" dirty="0" smtClean="0"/>
              <a:t>ato administrativo</a:t>
            </a:r>
          </a:p>
          <a:p>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r>
              <a:rPr lang="pt-BR" b="1" u="sng" dirty="0"/>
              <a:t>Espécies</a:t>
            </a:r>
          </a:p>
          <a:p>
            <a:r>
              <a:rPr lang="pt-BR" dirty="0" smtClean="0"/>
              <a:t>a)	</a:t>
            </a:r>
            <a:r>
              <a:rPr lang="pt-BR" b="1" i="1" dirty="0" smtClean="0"/>
              <a:t>atos normativos </a:t>
            </a:r>
            <a:r>
              <a:rPr lang="pt-BR" dirty="0" smtClean="0"/>
              <a:t>– que são aqueles que contêm um comando geral do Executivo, objetivando a aplicação adequada da lei;</a:t>
            </a:r>
          </a:p>
          <a:p>
            <a:r>
              <a:rPr lang="pt-BR" dirty="0" smtClean="0"/>
              <a:t>b)	</a:t>
            </a:r>
            <a:r>
              <a:rPr lang="pt-BR" b="1" i="1" dirty="0" smtClean="0"/>
              <a:t>atos ordinatórios </a:t>
            </a:r>
            <a:r>
              <a:rPr lang="pt-BR" dirty="0" smtClean="0"/>
              <a:t>– que visam disciplinar o funcionamento da Administração e a conduta funcional de seus agentes;</a:t>
            </a:r>
          </a:p>
          <a:p>
            <a:r>
              <a:rPr lang="pt-BR" dirty="0" smtClean="0"/>
              <a:t>c)	</a:t>
            </a:r>
            <a:r>
              <a:rPr lang="pt-BR" b="1" i="1" dirty="0" smtClean="0"/>
              <a:t>atos negociais </a:t>
            </a:r>
            <a:r>
              <a:rPr lang="pt-BR" dirty="0" smtClean="0"/>
              <a:t>– são os que contêm uma declaração de vontade da Administração que coincide com a pretensão do administrado;</a:t>
            </a:r>
          </a:p>
          <a:p>
            <a:r>
              <a:rPr lang="pt-BR" dirty="0" smtClean="0"/>
              <a:t>d)	</a:t>
            </a:r>
            <a:r>
              <a:rPr lang="pt-BR" b="1" i="1" dirty="0" smtClean="0"/>
              <a:t>atos enunciativos </a:t>
            </a:r>
            <a:r>
              <a:rPr lang="pt-BR" dirty="0" smtClean="0"/>
              <a:t>– são os que enunciam uma situação existente sem manifestação de vontade da Administração;</a:t>
            </a:r>
          </a:p>
          <a:p>
            <a:r>
              <a:rPr lang="pt-BR" dirty="0" smtClean="0"/>
              <a:t>e) </a:t>
            </a:r>
            <a:r>
              <a:rPr lang="pt-BR" b="1" dirty="0" smtClean="0"/>
              <a:t>atos punitivos </a:t>
            </a:r>
            <a:r>
              <a:rPr lang="pt-BR" dirty="0" smtClean="0"/>
              <a:t>– são os que contêm uma sanção imposta pela Administração àqueles que infringem disposições legais, regulamentares ou ordinatórias dos bens ou serviços públicos.</a:t>
            </a:r>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0000" lnSpcReduction="20000"/>
          </a:bodyPr>
          <a:lstStyle/>
          <a:p>
            <a:r>
              <a:rPr lang="pt-BR" dirty="0"/>
              <a:t>Histórico</a:t>
            </a:r>
          </a:p>
          <a:p>
            <a:r>
              <a:rPr lang="pt-BR" dirty="0"/>
              <a:t>Conceito</a:t>
            </a:r>
          </a:p>
          <a:p>
            <a:r>
              <a:rPr lang="pt-BR" dirty="0"/>
              <a:t>Requisitos</a:t>
            </a:r>
          </a:p>
          <a:p>
            <a:r>
              <a:rPr lang="pt-BR" dirty="0"/>
              <a:t>Perfeição, validade e eficácia</a:t>
            </a:r>
          </a:p>
          <a:p>
            <a:r>
              <a:rPr lang="pt-BR" dirty="0"/>
              <a:t>Atributos</a:t>
            </a:r>
          </a:p>
          <a:p>
            <a:r>
              <a:rPr lang="pt-BR" dirty="0"/>
              <a:t>Classificação</a:t>
            </a:r>
          </a:p>
          <a:p>
            <a:r>
              <a:rPr lang="pt-BR" u="sng" dirty="0">
                <a:solidFill>
                  <a:schemeClr val="bg1"/>
                </a:solidFill>
                <a:effectLst>
                  <a:outerShdw blurRad="38100" dist="38100" dir="2700000" algn="tl">
                    <a:srgbClr val="000000">
                      <a:alpha val="43137"/>
                    </a:srgbClr>
                  </a:outerShdw>
                </a:effectLst>
              </a:rPr>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2907175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518699"/>
            <a:ext cx="7741257" cy="4658264"/>
          </a:xfrm>
        </p:spPr>
        <p:txBody>
          <a:bodyPr>
            <a:normAutofit fontScale="25000" lnSpcReduction="20000"/>
          </a:bodyPr>
          <a:lstStyle/>
          <a:p>
            <a:pPr>
              <a:buNone/>
            </a:pPr>
            <a:r>
              <a:rPr lang="pt-BR" sz="5600" b="1" u="sng" dirty="0" smtClean="0"/>
              <a:t>ATOS NORMATIVOS</a:t>
            </a:r>
            <a:r>
              <a:rPr lang="pt-BR" sz="4200" b="1" dirty="0" smtClean="0"/>
              <a:t>	</a:t>
            </a:r>
          </a:p>
          <a:p>
            <a:pPr>
              <a:buNone/>
            </a:pPr>
            <a:r>
              <a:rPr lang="pt-BR" sz="6200" b="1" dirty="0" smtClean="0"/>
              <a:t>	1 - Decretos</a:t>
            </a:r>
            <a:endParaRPr lang="pt-BR" sz="6200" b="1" dirty="0" smtClean="0"/>
          </a:p>
          <a:p>
            <a:r>
              <a:rPr lang="pt-BR" sz="6200" dirty="0" smtClean="0"/>
              <a:t>É a forma pela qual são expedidos atos administrativos de competência privativa do chefe do Executivo. O decreto decorre do poder regulamentar da Administração Pública, visa a explicar como a lei deve ser aplicada, facilitando a sua execução. Também pode estabelecer situações novas dentro da competência do Poder Executivo e respeitando a normatividade da lei. Exemplo: poder de expedir atos que regulamentam uma lei, a forma pela qual o regulamento é baixado é o decreto.</a:t>
            </a:r>
          </a:p>
          <a:p>
            <a:pPr>
              <a:buNone/>
            </a:pPr>
            <a:r>
              <a:rPr lang="pt-BR" sz="6200" b="1" i="1" dirty="0" smtClean="0"/>
              <a:t>	 2 - </a:t>
            </a:r>
            <a:r>
              <a:rPr lang="pt-BR" sz="6200" b="1" dirty="0" smtClean="0"/>
              <a:t>Regimentos</a:t>
            </a:r>
            <a:endParaRPr lang="pt-BR" sz="6200" b="1" dirty="0" smtClean="0"/>
          </a:p>
          <a:p>
            <a:r>
              <a:rPr lang="pt-BR" sz="6200" dirty="0" smtClean="0"/>
              <a:t>São atos administrativos destinados ao estabelecimento de regras de funcionamento para os órgãos públicos, sendo dirigidos apenas a quem deve executar o serviço ou realizar uma atividade funcional. Assim, temos o Regimento Interno da Câmara de Deputados, do Supremo Tribunal Federal etc.</a:t>
            </a:r>
          </a:p>
          <a:p>
            <a:pPr>
              <a:buNone/>
            </a:pPr>
            <a:r>
              <a:rPr lang="pt-BR" sz="6200" dirty="0" smtClean="0"/>
              <a:t> </a:t>
            </a:r>
          </a:p>
          <a:p>
            <a:pPr>
              <a:buNone/>
            </a:pPr>
            <a:r>
              <a:rPr lang="pt-BR" sz="6200" b="1" dirty="0" smtClean="0"/>
              <a:t>	3 - </a:t>
            </a:r>
            <a:r>
              <a:rPr lang="pt-BR" sz="6200" b="1" i="1" dirty="0" smtClean="0"/>
              <a:t> </a:t>
            </a:r>
            <a:r>
              <a:rPr lang="pt-BR" sz="6200" b="1" dirty="0" smtClean="0"/>
              <a:t>Resoluções</a:t>
            </a:r>
          </a:p>
          <a:p>
            <a:r>
              <a:rPr lang="pt-BR" sz="6200" dirty="0" smtClean="0"/>
              <a:t>São atos administrativos normativos expedidos pelo alto escalão do Poder Executivo (excluído o chefe do Poder Executivo pois este expede exclusivamente decretos), por órgãos legislativos, colegiados administrativos, presidentes de tribunais, entre outros</a:t>
            </a:r>
            <a:r>
              <a:rPr lang="pt-BR" sz="6200" dirty="0" smtClean="0"/>
              <a:t>.</a:t>
            </a:r>
            <a:endParaRPr lang="pt-BR" sz="6200" dirty="0" smtClean="0"/>
          </a:p>
        </p:txBody>
      </p:sp>
      <p:sp>
        <p:nvSpPr>
          <p:cNvPr id="4" name="Espaço Reservado para Conteúdo 3"/>
          <p:cNvSpPr>
            <a:spLocks noGrp="1"/>
          </p:cNvSpPr>
          <p:nvPr>
            <p:ph sz="half" idx="2"/>
          </p:nvPr>
        </p:nvSpPr>
        <p:spPr>
          <a:xfrm>
            <a:off x="8571506" y="1825625"/>
            <a:ext cx="2782294" cy="4351338"/>
          </a:xfrm>
          <a:solidFill>
            <a:schemeClr val="accent1"/>
          </a:solidFill>
        </p:spPr>
        <p:txBody>
          <a:bodyPr>
            <a:normAutofit fontScale="25000" lnSpcReduction="20000"/>
          </a:bodyPr>
          <a:lstStyle/>
          <a:p>
            <a:r>
              <a:rPr lang="pt-BR" sz="6400" dirty="0" smtClean="0"/>
              <a:t>Histórico</a:t>
            </a:r>
          </a:p>
          <a:p>
            <a:r>
              <a:rPr lang="pt-BR" sz="6400" dirty="0" smtClean="0"/>
              <a:t>Conceito</a:t>
            </a:r>
          </a:p>
          <a:p>
            <a:r>
              <a:rPr lang="pt-BR" sz="6400" dirty="0" smtClean="0"/>
              <a:t>Requisitos</a:t>
            </a:r>
          </a:p>
          <a:p>
            <a:r>
              <a:rPr lang="pt-BR" sz="6400" dirty="0" smtClean="0"/>
              <a:t>Perfeição, validade e eficácia</a:t>
            </a:r>
          </a:p>
          <a:p>
            <a:r>
              <a:rPr lang="pt-BR" sz="6400" dirty="0" smtClean="0"/>
              <a:t>Atributos</a:t>
            </a:r>
          </a:p>
          <a:p>
            <a:r>
              <a:rPr lang="pt-BR" sz="6400" dirty="0" smtClean="0"/>
              <a:t>Classificação</a:t>
            </a:r>
          </a:p>
          <a:p>
            <a:r>
              <a:rPr lang="pt-BR" sz="6400" u="sng" dirty="0" smtClean="0">
                <a:solidFill>
                  <a:schemeClr val="bg1"/>
                </a:solidFill>
                <a:effectLst>
                  <a:outerShdw blurRad="38100" dist="38100" dir="2700000" algn="tl">
                    <a:srgbClr val="000000">
                      <a:alpha val="43137"/>
                    </a:srgbClr>
                  </a:outerShdw>
                </a:effectLst>
              </a:rPr>
              <a:t>Espécies</a:t>
            </a:r>
          </a:p>
          <a:p>
            <a:r>
              <a:rPr lang="pt-BR" sz="6400" dirty="0" smtClean="0"/>
              <a:t>Mérito</a:t>
            </a:r>
          </a:p>
          <a:p>
            <a:r>
              <a:rPr lang="pt-BR" sz="6400" dirty="0" smtClean="0"/>
              <a:t>Discricionariedade</a:t>
            </a:r>
          </a:p>
          <a:p>
            <a:r>
              <a:rPr lang="pt-BR" sz="6400" dirty="0" smtClean="0"/>
              <a:t>Controle judicial  </a:t>
            </a:r>
          </a:p>
          <a:p>
            <a:r>
              <a:rPr lang="pt-BR" sz="6400" dirty="0" smtClean="0"/>
              <a:t>Extinção e reaproveitamento dos atos administrativos</a:t>
            </a:r>
          </a:p>
          <a:p>
            <a:r>
              <a:rPr lang="pt-BR" sz="6400" dirty="0" smtClean="0"/>
              <a:t>Invalidade  do ato administrativo</a:t>
            </a:r>
          </a:p>
          <a:p>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7924137" cy="4351338"/>
          </a:xfrm>
        </p:spPr>
        <p:txBody>
          <a:bodyPr>
            <a:normAutofit fontScale="47500" lnSpcReduction="20000"/>
          </a:bodyPr>
          <a:lstStyle/>
          <a:p>
            <a:pPr>
              <a:buNone/>
            </a:pPr>
            <a:r>
              <a:rPr lang="pt-BR" b="1" dirty="0" smtClean="0"/>
              <a:t>	</a:t>
            </a:r>
            <a:r>
              <a:rPr lang="pt-BR" sz="3300" b="1" dirty="0" smtClean="0"/>
              <a:t>4 - Deliberações</a:t>
            </a:r>
            <a:endParaRPr lang="pt-BR" sz="3300" b="1" dirty="0" smtClean="0"/>
          </a:p>
          <a:p>
            <a:r>
              <a:rPr lang="pt-BR" sz="3300" dirty="0" smtClean="0"/>
              <a:t>São atos administrativos de cunho normativo ou decisório oriundos de órgãos colegiados. Se </a:t>
            </a:r>
            <a:r>
              <a:rPr lang="pt-BR" sz="3300" i="1" dirty="0" smtClean="0"/>
              <a:t>normativas</a:t>
            </a:r>
            <a:r>
              <a:rPr lang="pt-BR" sz="3300" dirty="0" smtClean="0"/>
              <a:t>, apresentam-se como atos gerais; se </a:t>
            </a:r>
            <a:r>
              <a:rPr lang="pt-BR" sz="3300" i="1" dirty="0" smtClean="0"/>
              <a:t>decisórias, </a:t>
            </a:r>
            <a:r>
              <a:rPr lang="pt-BR" sz="3300" dirty="0" smtClean="0"/>
              <a:t>como individuais. A deliberação normativa é sempre superior às decisórias se confrontadas, podendo ser revogada ou modificada apenas por outra da mesma categoria.</a:t>
            </a:r>
          </a:p>
          <a:p>
            <a:pPr>
              <a:buNone/>
            </a:pPr>
            <a:r>
              <a:rPr lang="pt-BR" sz="3300" i="1" dirty="0" smtClean="0"/>
              <a:t> </a:t>
            </a:r>
            <a:endParaRPr lang="pt-BR" sz="3300" dirty="0" smtClean="0"/>
          </a:p>
          <a:p>
            <a:pPr>
              <a:buNone/>
            </a:pPr>
            <a:r>
              <a:rPr lang="pt-BR" sz="3300" b="1" dirty="0" smtClean="0"/>
              <a:t>	5 - Instruções </a:t>
            </a:r>
            <a:r>
              <a:rPr lang="pt-BR" sz="3300" b="1" dirty="0" smtClean="0"/>
              <a:t>normativas</a:t>
            </a:r>
          </a:p>
          <a:p>
            <a:r>
              <a:rPr lang="pt-BR" sz="3300" dirty="0" smtClean="0"/>
              <a:t>São atos administrativos oriundos dos Ministérios de Estado e outros órgãos superiores que visam a estabelecer critérios de execução de leis, decretos e outros atos normativos</a:t>
            </a:r>
            <a:r>
              <a:rPr lang="pt-BR" sz="3300" dirty="0" smtClean="0"/>
              <a:t>.</a:t>
            </a:r>
          </a:p>
          <a:p>
            <a:pPr>
              <a:buNone/>
            </a:pPr>
            <a:r>
              <a:rPr lang="pt-BR" sz="3300" dirty="0" smtClean="0"/>
              <a:t> </a:t>
            </a:r>
          </a:p>
          <a:p>
            <a:pPr>
              <a:buNone/>
            </a:pPr>
            <a:r>
              <a:rPr lang="pt-BR" sz="3300" b="1" dirty="0" smtClean="0"/>
              <a:t>	6- Parecer </a:t>
            </a:r>
            <a:r>
              <a:rPr lang="pt-BR" sz="3300" b="1" dirty="0" smtClean="0"/>
              <a:t>normativo</a:t>
            </a:r>
          </a:p>
          <a:p>
            <a:r>
              <a:rPr lang="pt-BR" sz="3300" dirty="0" smtClean="0"/>
              <a:t>Os pareceres são manifestações de órgãos técnicos sobre questões que lhes são apresentadas. Podem ter caráter opinativo – o que não vincula à Administração – ou impositivo – o que vincula os órgãos inferiores à autoridade que o emitiu.</a:t>
            </a:r>
          </a:p>
          <a:p>
            <a:r>
              <a:rPr lang="pt-BR" sz="3300" dirty="0" smtClean="0"/>
              <a:t>Parecer normativo é aquele que, ao ser aprovado pela autoridade competente, é convertido em norma de procedimento interno, tornando-se impositivo e vinculante para todos os órgãos</a:t>
            </a:r>
            <a:endParaRPr lang="pt-BR" sz="3300" dirty="0"/>
          </a:p>
        </p:txBody>
      </p:sp>
      <p:sp>
        <p:nvSpPr>
          <p:cNvPr id="4" name="Espaço Reservado para Conteúdo 3"/>
          <p:cNvSpPr>
            <a:spLocks noGrp="1"/>
          </p:cNvSpPr>
          <p:nvPr>
            <p:ph sz="half" idx="2"/>
          </p:nvPr>
        </p:nvSpPr>
        <p:spPr>
          <a:xfrm>
            <a:off x="8762336" y="1825625"/>
            <a:ext cx="2591463" cy="4351338"/>
          </a:xfrm>
          <a:solidFill>
            <a:schemeClr val="accent1"/>
          </a:solidFill>
        </p:spPr>
        <p:txBody>
          <a:bodyPr>
            <a:normAutofit fontScale="475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smtClean="0"/>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marL="457200" lvl="1" indent="0">
              <a:buNone/>
            </a:pPr>
            <a:endParaRPr lang="pt-BR" sz="2800" dirty="0"/>
          </a:p>
          <a:p>
            <a:pPr lvl="1"/>
            <a:r>
              <a:rPr lang="pt-BR" sz="4000" b="1" dirty="0">
                <a:effectLst>
                  <a:outerShdw blurRad="38100" dist="38100" dir="2700000" algn="tl">
                    <a:srgbClr val="000000">
                      <a:alpha val="43137"/>
                    </a:srgbClr>
                  </a:outerShdw>
                </a:effectLst>
              </a:rPr>
              <a:t>Conceito</a:t>
            </a:r>
          </a:p>
          <a:p>
            <a:pPr lvl="1"/>
            <a:endParaRPr lang="pt-BR" sz="4000" dirty="0"/>
          </a:p>
          <a:p>
            <a:pPr lvl="1"/>
            <a:r>
              <a:rPr lang="pt-BR" sz="4000" dirty="0"/>
              <a:t>Fatos jurídicos –são acontecimentos naturais que geram consequências no mundo jurídico enquanto os atos jurídicos são de correntes da vontade humana</a:t>
            </a:r>
          </a:p>
          <a:p>
            <a:pPr lvl="1"/>
            <a:endParaRPr lang="pt-BR" sz="4000" dirty="0"/>
          </a:p>
          <a:p>
            <a:pPr lvl="1"/>
            <a:r>
              <a:rPr lang="pt-BR" sz="4000" dirty="0"/>
              <a:t> Fato administrativo – é qualquer acontecimento que traga consequências jurídicas para a Administração Pública</a:t>
            </a:r>
          </a:p>
          <a:p>
            <a:pPr marL="457200" lvl="1" indent="0">
              <a:buNone/>
            </a:pPr>
            <a:endParaRPr lang="pt-BR" sz="2800" dirty="0"/>
          </a:p>
          <a:p>
            <a:pPr marL="457200" lvl="1" indent="0">
              <a:buNone/>
            </a:pPr>
            <a:endParaRPr lang="pt-BR" sz="2800"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7500" lnSpcReduction="20000"/>
          </a:bodyPr>
          <a:lstStyle/>
          <a:p>
            <a:r>
              <a:rPr lang="pt-BR" u="sng" dirty="0">
                <a:solidFill>
                  <a:schemeClr val="bg1"/>
                </a:solidFill>
                <a:effectLst>
                  <a:outerShdw blurRad="38100" dist="38100" dir="2700000" algn="tl">
                    <a:srgbClr val="000000">
                      <a:alpha val="43137"/>
                    </a:srgbClr>
                  </a:outerShdw>
                </a:effectLst>
              </a:rPr>
              <a:t>Conceito</a:t>
            </a:r>
          </a:p>
          <a:p>
            <a:r>
              <a:rPr lang="pt-BR" dirty="0"/>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1023108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8107017" cy="4351338"/>
          </a:xfrm>
        </p:spPr>
        <p:txBody>
          <a:bodyPr>
            <a:noAutofit/>
          </a:bodyPr>
          <a:lstStyle/>
          <a:p>
            <a:r>
              <a:rPr lang="pt-BR" sz="1600" b="1" u="sng" dirty="0" smtClean="0"/>
              <a:t>ATOS ORDINATÓRIOS</a:t>
            </a:r>
          </a:p>
          <a:p>
            <a:pPr>
              <a:buNone/>
            </a:pPr>
            <a:r>
              <a:rPr lang="pt-BR" sz="1600" b="1" dirty="0" smtClean="0"/>
              <a:t>	</a:t>
            </a:r>
            <a:r>
              <a:rPr lang="pt-BR" sz="1600" b="1" dirty="0" smtClean="0"/>
              <a:t>1- Instruções</a:t>
            </a:r>
            <a:endParaRPr lang="pt-BR" sz="1600" b="1" dirty="0" smtClean="0"/>
          </a:p>
          <a:p>
            <a:r>
              <a:rPr lang="pt-BR" sz="1600" dirty="0" smtClean="0"/>
              <a:t>São ordens escritas e gerais a respeito do modo e forma de execução de determinado serviço público, expedida pelo superior hierárquico com o escopo de orientar os subalternos no desempenho das atribuições que lhes estão afetas e assegurar a unidade de ação no organismo administrativo </a:t>
            </a:r>
          </a:p>
          <a:p>
            <a:pPr>
              <a:buNone/>
            </a:pPr>
            <a:r>
              <a:rPr lang="pt-BR" sz="1600" b="1" dirty="0" smtClean="0"/>
              <a:t>	2- Circulares</a:t>
            </a:r>
            <a:endParaRPr lang="pt-BR" sz="1600" b="1" dirty="0" smtClean="0"/>
          </a:p>
          <a:p>
            <a:r>
              <a:rPr lang="pt-BR" sz="1600" dirty="0" smtClean="0"/>
              <a:t>Circular é a fórmula pela qual autoridades superiores transmitem determinações uniformes a toda uma classe de funcionários a elas subordinados. São expedidas pelos chefes de repartições ou encarregados de serviços ou pelos Ministros e secretários, mediante instruções. Circulam nas repartições ou são remetidas aos </a:t>
            </a:r>
            <a:r>
              <a:rPr lang="pt-BR" sz="1600" dirty="0" smtClean="0"/>
              <a:t>interessados</a:t>
            </a:r>
          </a:p>
          <a:p>
            <a:pPr>
              <a:buNone/>
            </a:pPr>
            <a:r>
              <a:rPr lang="pt-BR" sz="1600" b="1" dirty="0" smtClean="0"/>
              <a:t>	</a:t>
            </a:r>
            <a:r>
              <a:rPr lang="pt-BR" sz="1600" b="1" dirty="0" smtClean="0"/>
              <a:t>3- Avisos</a:t>
            </a:r>
            <a:endParaRPr lang="pt-BR" sz="1600" b="1" dirty="0" smtClean="0"/>
          </a:p>
          <a:p>
            <a:r>
              <a:rPr lang="pt-BR" sz="1600" dirty="0" smtClean="0"/>
              <a:t>Aviso é o instrumento pelo qual os Ministros ou secretários de Governo dirigem-se uns aos outros comunicando fatos ou dando informações. Também é usado quando os Ministros ou secretários de Governo se dirigem a altas autoridades a eles não subordinadas, por estarem sujeitas a outros Ministérios ou Secretarias. </a:t>
            </a:r>
          </a:p>
          <a:p>
            <a:pPr>
              <a:buNone/>
            </a:pPr>
            <a:r>
              <a:rPr lang="pt-BR" sz="1600" dirty="0" smtClean="0"/>
              <a:t> </a:t>
            </a:r>
          </a:p>
        </p:txBody>
      </p:sp>
      <p:sp>
        <p:nvSpPr>
          <p:cNvPr id="4" name="Espaço Reservado para Conteúdo 3"/>
          <p:cNvSpPr>
            <a:spLocks noGrp="1"/>
          </p:cNvSpPr>
          <p:nvPr>
            <p:ph sz="half" idx="2"/>
          </p:nvPr>
        </p:nvSpPr>
        <p:spPr>
          <a:xfrm>
            <a:off x="8961120" y="1825625"/>
            <a:ext cx="2392680"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smtClean="0"/>
          </a:p>
          <a:p>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693628"/>
            <a:ext cx="8544339" cy="4882101"/>
          </a:xfrm>
        </p:spPr>
        <p:txBody>
          <a:bodyPr>
            <a:noAutofit/>
          </a:bodyPr>
          <a:lstStyle/>
          <a:p>
            <a:pPr>
              <a:buNone/>
            </a:pPr>
            <a:r>
              <a:rPr lang="pt-BR" sz="1400" b="1" dirty="0" smtClean="0"/>
              <a:t>	 4- Portarias</a:t>
            </a:r>
            <a:endParaRPr lang="pt-BR" sz="1400" b="1" dirty="0" smtClean="0"/>
          </a:p>
          <a:p>
            <a:r>
              <a:rPr lang="pt-BR" sz="1400" dirty="0" smtClean="0"/>
              <a:t>É a forma pela qual a autoridade inferior ao chefe do Executivo disciplina normas gerais, relativas à conduta de seus subordinados.</a:t>
            </a:r>
          </a:p>
          <a:p>
            <a:r>
              <a:rPr lang="pt-BR" sz="1400" dirty="0" smtClean="0"/>
              <a:t>Portaria é um instrumento pelo qual Ministros ou secretários de Governo fazem nomeações para cargos de secundária importância, ou concedem licenças aos funcionários, ou aplicam penas disciplinares. É ainda, usada para baixar instruções aos cidadãos em geral ou a particulares diretamente interessados, conforme o assunto em foco, dando-lhes conhecimento do procedimento a seguir em casos especificados, nos termos da lei. É publicada na porta da repartição, ou na repartição do expediente do Governo, bem como em órgão de divulgação dos atos oficiais (Mello, 2007, p. 555-52).</a:t>
            </a:r>
          </a:p>
          <a:p>
            <a:pPr>
              <a:buNone/>
            </a:pPr>
            <a:r>
              <a:rPr lang="pt-BR" sz="1400" dirty="0" smtClean="0"/>
              <a:t>	</a:t>
            </a:r>
            <a:r>
              <a:rPr lang="pt-BR" sz="1400" b="1" dirty="0" smtClean="0"/>
              <a:t> 5- </a:t>
            </a:r>
            <a:r>
              <a:rPr lang="pt-BR" sz="1400" b="1" i="1" dirty="0" smtClean="0"/>
              <a:t> </a:t>
            </a:r>
            <a:r>
              <a:rPr lang="pt-BR" sz="1400" b="1" dirty="0" smtClean="0"/>
              <a:t>Ordens de serviço</a:t>
            </a:r>
          </a:p>
          <a:p>
            <a:r>
              <a:rPr lang="pt-BR" sz="1400" dirty="0" smtClean="0"/>
              <a:t>É o comando administrativo em que se determina a quem está destinada a realização de dada atividade. Exemplo: ordem de serviço para cortar grama</a:t>
            </a:r>
            <a:r>
              <a:rPr lang="pt-BR" sz="1400" dirty="0" smtClean="0"/>
              <a:t>.</a:t>
            </a:r>
            <a:endParaRPr lang="pt-BR" sz="1400" dirty="0" smtClean="0"/>
          </a:p>
          <a:p>
            <a:pPr>
              <a:buNone/>
            </a:pPr>
            <a:r>
              <a:rPr lang="pt-BR" sz="1400" b="1" dirty="0" smtClean="0"/>
              <a:t>	</a:t>
            </a:r>
            <a:r>
              <a:rPr lang="pt-BR" sz="1400" b="1" dirty="0" smtClean="0"/>
              <a:t> 6- Ofícios</a:t>
            </a:r>
            <a:endParaRPr lang="pt-BR" sz="1400" b="1" dirty="0" smtClean="0"/>
          </a:p>
          <a:p>
            <a:r>
              <a:rPr lang="pt-BR" sz="1400" dirty="0" smtClean="0"/>
              <a:t>É a forma pela qual são expedidas as comunicações administrativas entre autoridades ou entre autoridades e particulares.</a:t>
            </a:r>
          </a:p>
          <a:p>
            <a:pPr>
              <a:buNone/>
            </a:pPr>
            <a:r>
              <a:rPr lang="pt-BR" sz="1400" i="1" dirty="0" smtClean="0"/>
              <a:t>	</a:t>
            </a:r>
            <a:r>
              <a:rPr lang="pt-BR" sz="1400" b="1" i="1" dirty="0" smtClean="0"/>
              <a:t> 7- </a:t>
            </a:r>
            <a:r>
              <a:rPr lang="pt-BR" sz="1400" b="1" dirty="0" smtClean="0"/>
              <a:t>Despachos</a:t>
            </a:r>
            <a:endParaRPr lang="pt-BR" sz="1400" b="1" dirty="0" smtClean="0"/>
          </a:p>
          <a:p>
            <a:r>
              <a:rPr lang="pt-BR" sz="1400" dirty="0" smtClean="0"/>
              <a:t>É a manifestação firmada pela autoridade em requerimento, processo, expedientes ou outros papéis administrativos. É a forma pela qual se efetiva uma decisão.</a:t>
            </a:r>
          </a:p>
          <a:p>
            <a:r>
              <a:rPr lang="pt-BR" sz="1400" dirty="0" smtClean="0"/>
              <a:t>O despacho normativo é a forma pela qual são exarados documentos em casos concretos com abrangência a todos os casos análogos.</a:t>
            </a:r>
          </a:p>
          <a:p>
            <a:endParaRPr lang="pt-BR" sz="1600" dirty="0"/>
          </a:p>
        </p:txBody>
      </p:sp>
      <p:sp>
        <p:nvSpPr>
          <p:cNvPr id="4" name="Espaço Reservado para Conteúdo 3"/>
          <p:cNvSpPr>
            <a:spLocks noGrp="1"/>
          </p:cNvSpPr>
          <p:nvPr>
            <p:ph sz="half" idx="2"/>
          </p:nvPr>
        </p:nvSpPr>
        <p:spPr>
          <a:xfrm>
            <a:off x="9374588" y="1825625"/>
            <a:ext cx="1979212" cy="4351338"/>
          </a:xfrm>
          <a:solidFill>
            <a:schemeClr val="accent1"/>
          </a:solidFill>
        </p:spPr>
        <p:txBody>
          <a:bodyPr>
            <a:normAutofit fontScale="32500" lnSpcReduction="20000"/>
          </a:bodyPr>
          <a:lstStyle/>
          <a:p>
            <a:r>
              <a:rPr lang="pt-BR" sz="4500" dirty="0" smtClean="0"/>
              <a:t>Histórico</a:t>
            </a:r>
          </a:p>
          <a:p>
            <a:r>
              <a:rPr lang="pt-BR" sz="4500" dirty="0" smtClean="0"/>
              <a:t>Conceito</a:t>
            </a:r>
          </a:p>
          <a:p>
            <a:r>
              <a:rPr lang="pt-BR" sz="4500" dirty="0" smtClean="0"/>
              <a:t>Requisitos</a:t>
            </a:r>
          </a:p>
          <a:p>
            <a:r>
              <a:rPr lang="pt-BR" sz="4500" dirty="0" smtClean="0"/>
              <a:t>Perfeição, validade e eficácia</a:t>
            </a:r>
          </a:p>
          <a:p>
            <a:r>
              <a:rPr lang="pt-BR" sz="4500" dirty="0" smtClean="0"/>
              <a:t>Atributos</a:t>
            </a:r>
          </a:p>
          <a:p>
            <a:r>
              <a:rPr lang="pt-BR" sz="4500" dirty="0" smtClean="0"/>
              <a:t>Classificação</a:t>
            </a:r>
          </a:p>
          <a:p>
            <a:r>
              <a:rPr lang="pt-BR" sz="4500" u="sng" dirty="0" smtClean="0">
                <a:solidFill>
                  <a:schemeClr val="bg1"/>
                </a:solidFill>
                <a:effectLst>
                  <a:outerShdw blurRad="38100" dist="38100" dir="2700000" algn="tl">
                    <a:srgbClr val="000000">
                      <a:alpha val="43137"/>
                    </a:srgbClr>
                  </a:outerShdw>
                </a:effectLst>
              </a:rPr>
              <a:t>Espécies</a:t>
            </a:r>
          </a:p>
          <a:p>
            <a:r>
              <a:rPr lang="pt-BR" sz="4500" dirty="0" smtClean="0"/>
              <a:t>Mérito</a:t>
            </a:r>
          </a:p>
          <a:p>
            <a:r>
              <a:rPr lang="pt-BR" sz="4500" dirty="0" smtClean="0"/>
              <a:t>Discricionariedade</a:t>
            </a:r>
          </a:p>
          <a:p>
            <a:r>
              <a:rPr lang="pt-BR" sz="4500" dirty="0" smtClean="0"/>
              <a:t>Controle judicial  </a:t>
            </a:r>
          </a:p>
          <a:p>
            <a:r>
              <a:rPr lang="pt-BR" sz="4500" dirty="0" smtClean="0"/>
              <a:t>Extinção e reaproveitamento dos atos administrativos</a:t>
            </a:r>
          </a:p>
          <a:p>
            <a:r>
              <a:rPr lang="pt-BR" sz="4500" dirty="0" smtClean="0"/>
              <a:t>Invalidade  do ato administrativo</a:t>
            </a:r>
          </a:p>
          <a:p>
            <a:endParaRPr lang="pt-B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7621988" cy="4351338"/>
          </a:xfrm>
        </p:spPr>
        <p:txBody>
          <a:bodyPr>
            <a:noAutofit/>
          </a:bodyPr>
          <a:lstStyle/>
          <a:p>
            <a:r>
              <a:rPr lang="pt-BR" sz="1600" b="1" u="sng" dirty="0" smtClean="0"/>
              <a:t>ATOS NEGOCIAIS</a:t>
            </a:r>
            <a:endParaRPr lang="pt-BR" sz="1600" b="1" i="1" u="sng" dirty="0" smtClean="0"/>
          </a:p>
          <a:p>
            <a:pPr>
              <a:buNone/>
            </a:pPr>
            <a:r>
              <a:rPr lang="pt-BR" sz="1600" b="1" dirty="0" smtClean="0"/>
              <a:t>	1- Licença</a:t>
            </a:r>
            <a:endParaRPr lang="pt-BR" sz="1600" b="1" dirty="0" smtClean="0"/>
          </a:p>
          <a:p>
            <a:r>
              <a:rPr lang="pt-BR" sz="1600" dirty="0" smtClean="0"/>
              <a:t>É o ato administrativo unilateral, vinculado, pelo qual o Poder Público faculta o exercício de dada atividade material. Com efeito, sendo um ato vinculado à pessoa requerente, preenchidos os requisitos, tem direito a ela. Exemplo: a licença para construir e a ambiental.</a:t>
            </a:r>
          </a:p>
          <a:p>
            <a:pPr>
              <a:buNone/>
            </a:pPr>
            <a:r>
              <a:rPr lang="pt-BR" sz="1600" b="1" dirty="0" smtClean="0"/>
              <a:t>	</a:t>
            </a:r>
            <a:r>
              <a:rPr lang="pt-BR" sz="1600" b="1" dirty="0" smtClean="0"/>
              <a:t>2- Autorização</a:t>
            </a:r>
            <a:endParaRPr lang="pt-BR" sz="1600" b="1" dirty="0" smtClean="0"/>
          </a:p>
          <a:p>
            <a:r>
              <a:rPr lang="pt-BR" sz="1600" dirty="0" smtClean="0"/>
              <a:t>É o ato administrativo unilateral, discricionário, pelo qual o Poder Público faculta a alguém, em caráter precário, a exploração ou uso de uma dada atividade material. Exemplo: autorização para colocar um carrinho de sanduíche na praça pública quando ocorrer algum evento transitório neste local (</a:t>
            </a:r>
            <a:r>
              <a:rPr lang="pt-BR" sz="1600" i="1" dirty="0" smtClean="0"/>
              <a:t>shows</a:t>
            </a:r>
            <a:r>
              <a:rPr lang="pt-BR" sz="1600" dirty="0" smtClean="0"/>
              <a:t>, comícios, apresentação de orquestra etc.).</a:t>
            </a:r>
          </a:p>
          <a:p>
            <a:pPr>
              <a:buNone/>
            </a:pPr>
            <a:r>
              <a:rPr lang="pt-BR" sz="1600" b="1" dirty="0" smtClean="0"/>
              <a:t>	</a:t>
            </a:r>
            <a:r>
              <a:rPr lang="pt-BR" sz="1600" b="1" dirty="0" smtClean="0"/>
              <a:t>3- Permissão</a:t>
            </a:r>
            <a:endParaRPr lang="pt-BR" sz="1600" b="1" dirty="0" smtClean="0"/>
          </a:p>
          <a:p>
            <a:r>
              <a:rPr lang="pt-BR" sz="1600" dirty="0" smtClean="0"/>
              <a:t>É o ato administrativo bilateral, discricionário, pelo qual o Poder Público faculta a alguém o uso de um bem público ou a responsabilidade pela prestação de um serviço público. Exemplo: Permissão de exploração de serviço de táxi, ou ainda, permissão de uso de espaço em uma praça para colocar uma banca de revistas. </a:t>
            </a:r>
          </a:p>
        </p:txBody>
      </p:sp>
      <p:sp>
        <p:nvSpPr>
          <p:cNvPr id="4" name="Espaço Reservado para Conteúdo 3"/>
          <p:cNvSpPr>
            <a:spLocks noGrp="1"/>
          </p:cNvSpPr>
          <p:nvPr>
            <p:ph sz="half" idx="2"/>
          </p:nvPr>
        </p:nvSpPr>
        <p:spPr>
          <a:xfrm>
            <a:off x="8579456" y="1825625"/>
            <a:ext cx="2774343"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7717403" cy="4351338"/>
          </a:xfrm>
        </p:spPr>
        <p:txBody>
          <a:bodyPr>
            <a:normAutofit fontScale="55000" lnSpcReduction="20000"/>
          </a:bodyPr>
          <a:lstStyle/>
          <a:p>
            <a:pPr>
              <a:buNone/>
            </a:pPr>
            <a:r>
              <a:rPr lang="pt-BR" b="1" dirty="0" smtClean="0"/>
              <a:t>	</a:t>
            </a:r>
            <a:r>
              <a:rPr lang="pt-BR" sz="3300" b="1" dirty="0" smtClean="0"/>
              <a:t> 4- Concessão</a:t>
            </a:r>
            <a:endParaRPr lang="pt-BR" sz="3300" b="1" dirty="0" smtClean="0"/>
          </a:p>
          <a:p>
            <a:r>
              <a:rPr lang="pt-BR" sz="3300" dirty="0" smtClean="0"/>
              <a:t>É o contrato administrativo pelo qual o Poder Público, em caráter não precário, faculta a alguém o uso de um bem público, a responsabilidade pela prestação de um serviço público ou a realização de uma obra pública, mediante o deferimento da sua exploração. Exemplo: concessão de área municipal a empresa privada que instalará ali uma Casa de Cultura; concessão a empresa privada para exploração de transporte rodoviário intermunicipal ou interestadual; concessão de rodovia não pavimentada, para que a concessionária pavimente e recupere seus investimentos através de cobrança de pedágios.    </a:t>
            </a:r>
          </a:p>
          <a:p>
            <a:pPr>
              <a:buNone/>
            </a:pPr>
            <a:r>
              <a:rPr lang="pt-BR" sz="3300" b="1" dirty="0" smtClean="0"/>
              <a:t>	</a:t>
            </a:r>
            <a:r>
              <a:rPr lang="pt-BR" sz="3300" b="1" dirty="0" smtClean="0"/>
              <a:t>5- Aprovação</a:t>
            </a:r>
            <a:endParaRPr lang="pt-BR" sz="3300" b="1" dirty="0" smtClean="0"/>
          </a:p>
          <a:p>
            <a:r>
              <a:rPr lang="pt-BR" sz="3300" dirty="0" smtClean="0"/>
              <a:t>Aprovação é o ato administrativo unilateral discricionário pelo qual o Poder Público manifesta a sua concordância com ato jurídico já praticado, ou ainda a ser praticado. É uma manifestação anterior ou posterior ao ato. Pode ser prévia ou</a:t>
            </a:r>
            <a:r>
              <a:rPr lang="pt-BR" sz="3300" i="1" dirty="0" smtClean="0"/>
              <a:t> a priori </a:t>
            </a:r>
            <a:r>
              <a:rPr lang="pt-BR" sz="3300" dirty="0" smtClean="0"/>
              <a:t>(quando ocorrer antes do ato ser praticado) e posterior ou </a:t>
            </a:r>
            <a:r>
              <a:rPr lang="pt-BR" sz="3300" i="1" dirty="0" smtClean="0"/>
              <a:t>a </a:t>
            </a:r>
            <a:r>
              <a:rPr lang="pt-BR" sz="3300" i="1" dirty="0" err="1" smtClean="0"/>
              <a:t>posteriori</a:t>
            </a:r>
            <a:r>
              <a:rPr lang="pt-BR" sz="3300" dirty="0" smtClean="0"/>
              <a:t>.</a:t>
            </a:r>
          </a:p>
          <a:p>
            <a:endParaRPr lang="pt-BR" dirty="0" smtClean="0"/>
          </a:p>
          <a:p>
            <a:endParaRPr lang="pt-BR" dirty="0"/>
          </a:p>
        </p:txBody>
      </p:sp>
      <p:sp>
        <p:nvSpPr>
          <p:cNvPr id="4" name="Espaço Reservado para Conteúdo 3"/>
          <p:cNvSpPr>
            <a:spLocks noGrp="1"/>
          </p:cNvSpPr>
          <p:nvPr>
            <p:ph sz="half" idx="2"/>
          </p:nvPr>
        </p:nvSpPr>
        <p:spPr>
          <a:xfrm>
            <a:off x="8587408" y="1825625"/>
            <a:ext cx="2766391"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757238"/>
            <a:ext cx="8305800" cy="4770782"/>
          </a:xfrm>
        </p:spPr>
        <p:txBody>
          <a:bodyPr>
            <a:normAutofit fontScale="25000" lnSpcReduction="20000"/>
          </a:bodyPr>
          <a:lstStyle/>
          <a:p>
            <a:pPr>
              <a:buNone/>
            </a:pPr>
            <a:r>
              <a:rPr lang="pt-BR" sz="4900" b="1" dirty="0" smtClean="0"/>
              <a:t>	</a:t>
            </a:r>
            <a:r>
              <a:rPr lang="pt-BR" sz="6400" b="1" dirty="0" smtClean="0"/>
              <a:t> 6- Admissão</a:t>
            </a:r>
            <a:endParaRPr lang="pt-BR" sz="6400" b="1" dirty="0" smtClean="0"/>
          </a:p>
          <a:p>
            <a:r>
              <a:rPr lang="pt-BR" sz="6400" dirty="0" smtClean="0"/>
              <a:t>É o ato administrativo unilateral vinculado, pelo qual o poder público faculta a alguém o ingresso em algum estabelecimento governamental para fins de recebimento de um </a:t>
            </a:r>
            <a:r>
              <a:rPr lang="pt-BR" sz="6400" dirty="0" smtClean="0"/>
              <a:t>serviço público.</a:t>
            </a:r>
          </a:p>
          <a:p>
            <a:pPr>
              <a:buNone/>
            </a:pPr>
            <a:r>
              <a:rPr lang="pt-BR" sz="6400" b="1" dirty="0" smtClean="0"/>
              <a:t>	 7- Visto</a:t>
            </a:r>
            <a:endParaRPr lang="pt-BR" sz="6400" b="1" dirty="0" smtClean="0"/>
          </a:p>
          <a:p>
            <a:r>
              <a:rPr lang="pt-BR" sz="6400" dirty="0" smtClean="0"/>
              <a:t>Visto é o ato administrativo unilateral de controle de outro ato jurídico, pelo qual se afirma sua legitimidade formal. É o aposto pelo chefe da seção em requerimento de funcionário dirigido ao diretor, pelo qual o declara formalmente em termos legais. Mas, com isso, não examina o conteúdo da pretensão, mesmo sob o aspecto da legalidade – isto é, se tem direito, ou não, ao que pleiteia. </a:t>
            </a:r>
          </a:p>
          <a:p>
            <a:pPr>
              <a:buNone/>
            </a:pPr>
            <a:r>
              <a:rPr lang="pt-BR" sz="6400" dirty="0" smtClean="0"/>
              <a:t>	</a:t>
            </a:r>
            <a:r>
              <a:rPr lang="pt-BR" sz="6400" b="1" dirty="0" smtClean="0"/>
              <a:t> 8- Homologação/ratificação</a:t>
            </a:r>
            <a:endParaRPr lang="pt-BR" sz="6400" b="1" dirty="0" smtClean="0"/>
          </a:p>
          <a:p>
            <a:r>
              <a:rPr lang="pt-BR" sz="6400" dirty="0" smtClean="0"/>
              <a:t>É o ato administrativo unilateral vinculado, pelo qual o Poder Público manifesta sua concordância com a legalidade de ato jurídico já praticado. É um ato vinculado, e </a:t>
            </a:r>
            <a:r>
              <a:rPr lang="pt-BR" sz="6400" i="1" dirty="0" smtClean="0"/>
              <a:t>a </a:t>
            </a:r>
            <a:r>
              <a:rPr lang="pt-BR" sz="6400" i="1" dirty="0" err="1" smtClean="0"/>
              <a:t>posteriori</a:t>
            </a:r>
            <a:r>
              <a:rPr lang="pt-BR" sz="6400" dirty="0" smtClean="0"/>
              <a:t>, pois controla a realidade do ato. Difere da aprovação por ser um ato vinculado (a aprovação é discricionária) e ocorrer depois do ato praticado (a aprovação pode ser antes e depois). </a:t>
            </a:r>
            <a:endParaRPr lang="pt-BR" sz="6400" dirty="0" smtClean="0"/>
          </a:p>
          <a:p>
            <a:r>
              <a:rPr lang="pt-BR" sz="6400" dirty="0" smtClean="0"/>
              <a:t>Para </a:t>
            </a:r>
            <a:r>
              <a:rPr lang="pt-BR" sz="6400" dirty="0" smtClean="0"/>
              <a:t>os autores que entendem que a homologação é um ato discricionário, a única diferença da aprovação estaria no momento do seu surgimento, pois, enquanto para esta podem ser dois (prévia ou posterior), para aquela é só um (posterior).</a:t>
            </a:r>
          </a:p>
          <a:p>
            <a:pPr>
              <a:buNone/>
            </a:pPr>
            <a:r>
              <a:rPr lang="pt-BR" sz="6400" i="1" dirty="0" smtClean="0"/>
              <a:t> </a:t>
            </a:r>
            <a:r>
              <a:rPr lang="pt-BR" sz="6400" dirty="0" smtClean="0"/>
              <a:t>	</a:t>
            </a:r>
            <a:r>
              <a:rPr lang="pt-BR" sz="6400" b="1" dirty="0" smtClean="0"/>
              <a:t>9 - Convalidação</a:t>
            </a:r>
            <a:endParaRPr lang="pt-BR" sz="6400" b="1" dirty="0" smtClean="0"/>
          </a:p>
          <a:p>
            <a:r>
              <a:rPr lang="pt-BR" sz="6400" dirty="0" smtClean="0"/>
              <a:t>É o ato administrativo que, com efeitos retroativos, sana vício de ato antecedente de modo que garanta que este seja considerado válido desde o seu nascimento</a:t>
            </a:r>
            <a:r>
              <a:rPr lang="pt-BR" sz="6400" dirty="0" smtClean="0"/>
              <a:t>.</a:t>
            </a:r>
            <a:r>
              <a:rPr lang="pt-BR" sz="6400" i="1" dirty="0" smtClean="0"/>
              <a:t> </a:t>
            </a:r>
            <a:endParaRPr lang="pt-BR" sz="6400" dirty="0" smtClean="0"/>
          </a:p>
          <a:p>
            <a:endParaRPr lang="pt-BR" sz="6400" dirty="0" smtClean="0"/>
          </a:p>
        </p:txBody>
      </p:sp>
      <p:sp>
        <p:nvSpPr>
          <p:cNvPr id="4" name="Espaço Reservado para Conteúdo 3"/>
          <p:cNvSpPr>
            <a:spLocks noGrp="1"/>
          </p:cNvSpPr>
          <p:nvPr>
            <p:ph sz="half" idx="2"/>
          </p:nvPr>
        </p:nvSpPr>
        <p:spPr>
          <a:xfrm>
            <a:off x="9167854" y="1825625"/>
            <a:ext cx="2185946" cy="4351338"/>
          </a:xfrm>
          <a:solidFill>
            <a:schemeClr val="accent1"/>
          </a:solidFill>
        </p:spPr>
        <p:txBody>
          <a:bodyPr>
            <a:normAutofit fontScale="2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758686" y="1777917"/>
            <a:ext cx="8592047" cy="4351338"/>
          </a:xfrm>
        </p:spPr>
        <p:txBody>
          <a:bodyPr>
            <a:normAutofit fontScale="55000" lnSpcReduction="20000"/>
          </a:bodyPr>
          <a:lstStyle/>
          <a:p>
            <a:r>
              <a:rPr lang="pt-BR" b="1" u="sng" dirty="0" smtClean="0"/>
              <a:t>ATOS ENUNCIATIVOS</a:t>
            </a:r>
          </a:p>
          <a:p>
            <a:pPr>
              <a:buNone/>
            </a:pPr>
            <a:r>
              <a:rPr lang="pt-BR" sz="3300" b="1" dirty="0" smtClean="0"/>
              <a:t>	 1- Certidões</a:t>
            </a:r>
            <a:endParaRPr lang="pt-BR" sz="3300" b="1" dirty="0" smtClean="0"/>
          </a:p>
          <a:p>
            <a:r>
              <a:rPr lang="pt-BR" sz="3300" dirty="0" smtClean="0"/>
              <a:t>Certidão é o ato administrativo unilateral pelo qual se fornece ao interessado documento, que merece fé, no qual se firmam a existência de fato e sua modalidade, com fundamento em verificação feita. Tem feito meramente probatório da existência de fato e sua modalidade. Como exemplos apresentam-se o contraste posto nos metais preciosos, o traslado de escritura pública, o certificado de boa conduta, o reconhecimento de firma (Mello, 2007, p. 570-71).</a:t>
            </a:r>
          </a:p>
          <a:p>
            <a:pPr>
              <a:buNone/>
            </a:pPr>
            <a:r>
              <a:rPr lang="pt-BR" sz="3300" dirty="0" smtClean="0"/>
              <a:t>	 2- </a:t>
            </a:r>
            <a:r>
              <a:rPr lang="pt-BR" sz="3300" b="1" dirty="0" smtClean="0"/>
              <a:t>Atestados </a:t>
            </a:r>
            <a:r>
              <a:rPr lang="pt-BR" sz="3300" b="1" dirty="0" smtClean="0"/>
              <a:t>ou certificados</a:t>
            </a:r>
          </a:p>
          <a:p>
            <a:r>
              <a:rPr lang="pt-BR" sz="3300" dirty="0" smtClean="0"/>
              <a:t>Atestado ou certificado consiste em afirmação de fato, por conhecimento pessoal ou de terceiros, informantes de confiança de quem o dê, e cuja ciência decorre da razão do ofício – como seja o de boa conduta por autoridade policial, por nada constar contra e ter esse conhecimento por ciência própria e de terceiros; o certificado de oficial de justiça de que citou o réu, afim de que compareça em juízo, para se defender em ação proposta pelo autor, e em virtude de mandado judicial (Mello, 2007, p. 591).</a:t>
            </a:r>
          </a:p>
          <a:p>
            <a:pPr>
              <a:buNone/>
            </a:pPr>
            <a:r>
              <a:rPr lang="pt-BR" sz="3300" dirty="0" smtClean="0"/>
              <a:t>	 3- </a:t>
            </a:r>
            <a:r>
              <a:rPr lang="pt-BR" sz="3300" b="1" dirty="0" smtClean="0"/>
              <a:t>Parecer </a:t>
            </a:r>
            <a:r>
              <a:rPr lang="pt-BR" sz="3300" b="1" dirty="0" smtClean="0"/>
              <a:t>técnico</a:t>
            </a:r>
          </a:p>
          <a:p>
            <a:r>
              <a:rPr lang="pt-BR" sz="3300" dirty="0" smtClean="0"/>
              <a:t>É a manifestação opinativa firmada por órgão consultivo especializado em questão técnica posta a seu </a:t>
            </a:r>
            <a:r>
              <a:rPr lang="pt-BR" sz="3300" dirty="0" smtClean="0"/>
              <a:t>exame</a:t>
            </a:r>
            <a:r>
              <a:rPr lang="pt-BR" sz="3300" dirty="0" smtClean="0"/>
              <a:t> </a:t>
            </a:r>
          </a:p>
        </p:txBody>
      </p:sp>
      <p:sp>
        <p:nvSpPr>
          <p:cNvPr id="4" name="Espaço Reservado para Conteúdo 3"/>
          <p:cNvSpPr>
            <a:spLocks noGrp="1"/>
          </p:cNvSpPr>
          <p:nvPr>
            <p:ph sz="half" idx="2"/>
          </p:nvPr>
        </p:nvSpPr>
        <p:spPr>
          <a:xfrm>
            <a:off x="9358685" y="1825625"/>
            <a:ext cx="1995115"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218336" cy="4351338"/>
          </a:xfrm>
        </p:spPr>
        <p:txBody>
          <a:bodyPr>
            <a:normAutofit fontScale="47500" lnSpcReduction="20000"/>
          </a:bodyPr>
          <a:lstStyle/>
          <a:p>
            <a:pPr>
              <a:buNone/>
            </a:pPr>
            <a:r>
              <a:rPr lang="pt-BR" b="1" dirty="0" smtClean="0"/>
              <a:t>	</a:t>
            </a:r>
            <a:r>
              <a:rPr lang="pt-BR" sz="3300" b="1" dirty="0" smtClean="0"/>
              <a:t>4- Apostila</a:t>
            </a:r>
            <a:endParaRPr lang="pt-BR" sz="3300" b="1" dirty="0" smtClean="0"/>
          </a:p>
          <a:p>
            <a:r>
              <a:rPr lang="pt-BR" sz="3300" dirty="0" smtClean="0"/>
              <a:t>De acordo com Oswaldo Aranha Bandeira de Mello, “Apostila é um ato jurídico pelo qual se faz anotação, em documento anterior, de fato que o completa, ou interpreta, como seja o aditamento em título de nomeação” (2007, p. 590). Exemplo: </a:t>
            </a:r>
            <a:r>
              <a:rPr lang="pt-BR" sz="3300" dirty="0" err="1" smtClean="0"/>
              <a:t>apostilamento</a:t>
            </a:r>
            <a:r>
              <a:rPr lang="pt-BR" sz="3300" dirty="0" smtClean="0"/>
              <a:t> realizado por Universidade de nova habilitação para um graduado em alguma licenciatura.</a:t>
            </a:r>
          </a:p>
          <a:p>
            <a:pPr>
              <a:buNone/>
            </a:pPr>
            <a:r>
              <a:rPr lang="pt-BR" sz="3300" b="1" dirty="0" smtClean="0"/>
              <a:t>	</a:t>
            </a:r>
            <a:r>
              <a:rPr lang="pt-BR" sz="3300" b="1" dirty="0" smtClean="0"/>
              <a:t>5- </a:t>
            </a:r>
            <a:r>
              <a:rPr lang="pt-BR" sz="3300" b="1" i="1" dirty="0" smtClean="0"/>
              <a:t> </a:t>
            </a:r>
            <a:r>
              <a:rPr lang="pt-BR" sz="3300" b="1" dirty="0" smtClean="0"/>
              <a:t>Alvará</a:t>
            </a:r>
          </a:p>
          <a:p>
            <a:r>
              <a:rPr lang="pt-BR" sz="3300" dirty="0" smtClean="0"/>
              <a:t>É a forma pela qual são expedidas as licenças e as autorizações. Exemplo: alvará de construção.</a:t>
            </a:r>
          </a:p>
          <a:p>
            <a:pPr>
              <a:buNone/>
            </a:pPr>
            <a:r>
              <a:rPr lang="pt-BR" sz="3300" dirty="0" smtClean="0"/>
              <a:t>	</a:t>
            </a:r>
            <a:r>
              <a:rPr lang="pt-BR" sz="3300" b="1" dirty="0" smtClean="0"/>
              <a:t>6-</a:t>
            </a:r>
            <a:r>
              <a:rPr lang="pt-BR" sz="3300" dirty="0" smtClean="0"/>
              <a:t> </a:t>
            </a:r>
            <a:r>
              <a:rPr lang="pt-BR" sz="3300" b="1" dirty="0" smtClean="0"/>
              <a:t>Votos </a:t>
            </a:r>
            <a:r>
              <a:rPr lang="pt-BR" sz="3300" b="1" dirty="0" smtClean="0"/>
              <a:t>em Órgãos Colegiados</a:t>
            </a:r>
          </a:p>
          <a:p>
            <a:r>
              <a:rPr lang="pt-BR" sz="3300" dirty="0" smtClean="0"/>
              <a:t>É a emissão de decisão sobre um processo administrativo ou mesmo um processo comum, onde cada componente do Conselho, do Colegiado, da Câmara ou da Comissão expede seu voto para fins de motivação do ato. Exemplo: voto expedido no âmbito do Conselho Nacional de Educação pelo Relator de um Processo Administrativo para abertura de Curso de Medicina </a:t>
            </a:r>
            <a:r>
              <a:rPr lang="pt-BR" sz="3300" b="1" dirty="0" smtClean="0"/>
              <a:t>ou Direito. </a:t>
            </a:r>
          </a:p>
          <a:p>
            <a:pPr>
              <a:buNone/>
            </a:pPr>
            <a:r>
              <a:rPr lang="pt-BR" sz="3300" b="1" dirty="0" smtClean="0"/>
              <a:t>	7- Informações</a:t>
            </a:r>
            <a:endParaRPr lang="pt-BR" sz="3300" b="1" dirty="0" smtClean="0"/>
          </a:p>
          <a:p>
            <a:r>
              <a:rPr lang="pt-BR" sz="3300" dirty="0" smtClean="0"/>
              <a:t>Ato que exara alguma informação institucional de caráter público. Exemplo: Informativos do STF ou STJ.</a:t>
            </a:r>
          </a:p>
          <a:p>
            <a:endParaRPr lang="pt-BR" dirty="0" smtClean="0"/>
          </a:p>
          <a:p>
            <a:endParaRPr lang="pt-BR" dirty="0"/>
          </a:p>
        </p:txBody>
      </p:sp>
      <p:sp>
        <p:nvSpPr>
          <p:cNvPr id="4" name="Espaço Reservado para Conteúdo 3"/>
          <p:cNvSpPr>
            <a:spLocks noGrp="1"/>
          </p:cNvSpPr>
          <p:nvPr>
            <p:ph sz="half" idx="2"/>
          </p:nvPr>
        </p:nvSpPr>
        <p:spPr>
          <a:xfrm>
            <a:off x="9048584" y="1825625"/>
            <a:ext cx="2305216" cy="4351338"/>
          </a:xfrm>
          <a:solidFill>
            <a:schemeClr val="accent1"/>
          </a:solidFill>
        </p:spPr>
        <p:txBody>
          <a:bodyPr>
            <a:normAutofit fontScale="475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329654" cy="4351338"/>
          </a:xfrm>
        </p:spPr>
        <p:txBody>
          <a:bodyPr>
            <a:normAutofit fontScale="55000" lnSpcReduction="20000"/>
          </a:bodyPr>
          <a:lstStyle/>
          <a:p>
            <a:pPr>
              <a:buNone/>
            </a:pPr>
            <a:r>
              <a:rPr lang="pt-BR" b="1" u="sng" dirty="0" smtClean="0"/>
              <a:t> ATOS PUNITIVOS</a:t>
            </a:r>
            <a:endParaRPr lang="pt-BR" b="1" i="1" u="sng" dirty="0" smtClean="0"/>
          </a:p>
          <a:p>
            <a:pPr>
              <a:buNone/>
            </a:pPr>
            <a:r>
              <a:rPr lang="pt-BR" b="1" dirty="0" smtClean="0"/>
              <a:t>	 1- Multa </a:t>
            </a:r>
            <a:r>
              <a:rPr lang="pt-BR" b="1" dirty="0" smtClean="0"/>
              <a:t>administrativa</a:t>
            </a:r>
          </a:p>
          <a:p>
            <a:r>
              <a:rPr lang="pt-BR" dirty="0" smtClean="0"/>
              <a:t>Multa administrativa é o pagamento pecuniário a que se sujeita alguém em consequência da infração cometida. Ela pode ter caráter coercitivo ou de reparação civil. Se coercitiva, visa a forçar, ante a intimidação da sua aplicação, torne o infrator a desobedecer às determinações ordenatórias de serviço ou legais. É o caso da multa fiscal por sonegação de imposto, que, no mínimo, corresponde ao valor deste, e, portanto, importa sujeitá-la, ao menos, ao pagamento em dobro. </a:t>
            </a:r>
          </a:p>
          <a:p>
            <a:pPr>
              <a:buNone/>
            </a:pPr>
            <a:r>
              <a:rPr lang="pt-BR" dirty="0" smtClean="0"/>
              <a:t>	</a:t>
            </a:r>
            <a:r>
              <a:rPr lang="pt-BR" b="1" dirty="0" smtClean="0"/>
              <a:t> 2- Suspensão </a:t>
            </a:r>
            <a:r>
              <a:rPr lang="pt-BR" b="1" dirty="0" smtClean="0"/>
              <a:t>ou interdição do exercício de atividade</a:t>
            </a:r>
          </a:p>
          <a:p>
            <a:r>
              <a:rPr lang="pt-BR" dirty="0" smtClean="0"/>
              <a:t>Suspensão ou interdição do exercício de atividade é a penalidade corretiva ou </a:t>
            </a:r>
            <a:r>
              <a:rPr lang="pt-BR" dirty="0" err="1" smtClean="0"/>
              <a:t>expulsiva</a:t>
            </a:r>
            <a:r>
              <a:rPr lang="pt-BR" dirty="0" smtClean="0"/>
              <a:t> pela qual se afasta servidor público do desempenho do seu cargo, ou particular da sua profissão ou indústria, ou se lhes veda seu exercício. A primeira consiste em afastamento provisório, enquanto a segunda em afastamento definitivo (Mello, 2007, p. 572).</a:t>
            </a:r>
          </a:p>
          <a:p>
            <a:pPr>
              <a:buNone/>
            </a:pPr>
            <a:r>
              <a:rPr lang="pt-BR" b="1" dirty="0" smtClean="0"/>
              <a:t> 	3- Confisco </a:t>
            </a:r>
            <a:r>
              <a:rPr lang="pt-BR" b="1" dirty="0" smtClean="0"/>
              <a:t>e destruição de bens</a:t>
            </a:r>
          </a:p>
          <a:p>
            <a:r>
              <a:rPr lang="pt-BR" dirty="0" smtClean="0"/>
              <a:t>Confisco e destruição de bens é a penalidade preventiva pela qual a própria Administração Pública apreende e inutiliza alimentos estragados e nocivos à saúde, plantas e animais atacados de males contagiosos, que podem prejudicar a agricultura ou pecuária, ou instrumentos e materiais de uso perigoso e proibido, e os inutiliza. A destruição pressupõe o confisco. Mas a recíproca tal não </a:t>
            </a:r>
            <a:r>
              <a:rPr lang="pt-BR" dirty="0" smtClean="0"/>
              <a:t>exige</a:t>
            </a:r>
            <a:endParaRPr lang="pt-BR" dirty="0"/>
          </a:p>
        </p:txBody>
      </p:sp>
      <p:sp>
        <p:nvSpPr>
          <p:cNvPr id="4" name="Espaço Reservado para Conteúdo 3"/>
          <p:cNvSpPr>
            <a:spLocks noGrp="1"/>
          </p:cNvSpPr>
          <p:nvPr>
            <p:ph sz="half" idx="2"/>
          </p:nvPr>
        </p:nvSpPr>
        <p:spPr>
          <a:xfrm>
            <a:off x="9183756" y="1825625"/>
            <a:ext cx="2170043"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u="sng" dirty="0" smtClean="0">
                <a:solidFill>
                  <a:schemeClr val="bg1"/>
                </a:solidFill>
                <a:effectLst>
                  <a:outerShdw blurRad="38100" dist="38100" dir="2700000" algn="tl">
                    <a:srgbClr val="000000">
                      <a:alpha val="43137"/>
                    </a:srgbClr>
                  </a:outerShdw>
                </a:effectLst>
              </a:rPr>
              <a:t>Espécies</a:t>
            </a:r>
          </a:p>
          <a:p>
            <a:r>
              <a:rPr lang="pt-BR" dirty="0" smtClean="0"/>
              <a:t>Mérito</a:t>
            </a:r>
          </a:p>
          <a:p>
            <a:r>
              <a:rPr lang="pt-BR" dirty="0" smtClean="0"/>
              <a:t>Discricionariedade</a:t>
            </a:r>
          </a:p>
          <a:p>
            <a:r>
              <a:rPr lang="pt-BR" dirty="0" smtClean="0"/>
              <a:t>Controle judicial  </a:t>
            </a:r>
          </a:p>
          <a:p>
            <a:r>
              <a:rPr lang="pt-BR" dirty="0" smtClean="0"/>
              <a:t>Extinção e reaproveitamento dos atos administrativos</a:t>
            </a:r>
          </a:p>
          <a:p>
            <a:r>
              <a:rPr lang="pt-BR" dirty="0" smtClean="0"/>
              <a:t>Invalidade  do ato administrativo</a:t>
            </a:r>
          </a:p>
          <a:p>
            <a:endParaRPr lang="pt-B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r>
              <a:rPr lang="pt-BR" dirty="0" smtClean="0">
                <a:latin typeface="Berlin Sans FB Demi" pitchFamily="34" charset="0"/>
              </a:rPr>
              <a:t>M</a:t>
            </a:r>
            <a:r>
              <a:rPr lang="pt-BR" dirty="0" smtClean="0">
                <a:latin typeface="Berlin Sans FB Demi" pitchFamily="34" charset="0"/>
              </a:rPr>
              <a:t>érito </a:t>
            </a:r>
            <a:r>
              <a:rPr lang="pt-BR" dirty="0" smtClean="0">
                <a:latin typeface="Berlin Sans FB Demi" pitchFamily="34" charset="0"/>
              </a:rPr>
              <a:t>do ato administrativo é perceptível todas as vezes que a Administração decidir ou atuar, fazendo uma análise valorativa interna das consequências ou vantagens do ato que está para ser praticado.</a:t>
            </a:r>
          </a:p>
          <a:p>
            <a:r>
              <a:rPr lang="pt-BR" dirty="0" smtClean="0"/>
              <a:t>Como o mérito é o âmbito de liberdade de opção dado pela lei ao administrador, pode-se perceber que o administrador tem liberdade dentro de um campo (a lei dá limites para praticar o ato); logo, fora desses limites, o Judiciário pode examinar o ato administrativo discricionário, porque está fora do campo de escolha do administrador. </a:t>
            </a:r>
            <a:endParaRPr lang="pt-BR" dirty="0" smtClean="0"/>
          </a:p>
          <a:p>
            <a:r>
              <a:rPr lang="pt-BR" dirty="0" smtClean="0"/>
              <a:t>Exemplo: na </a:t>
            </a:r>
            <a:r>
              <a:rPr lang="pt-BR" dirty="0" smtClean="0"/>
              <a:t>dotação orçamentária estabelece-se que determinada verba será destinada a creches, escolas ou asilos. O prefeito escolhe a escola, o Judiciário não pode analisar se a escolha foi a mais adequada, porque a lei deu essa possibilidade ao administrador. </a:t>
            </a:r>
            <a:endParaRPr lang="pt-BR" dirty="0" smtClean="0"/>
          </a:p>
          <a:p>
            <a:r>
              <a:rPr lang="pt-BR" dirty="0" smtClean="0"/>
              <a:t>Contudo</a:t>
            </a:r>
            <a:r>
              <a:rPr lang="pt-BR" dirty="0" smtClean="0"/>
              <a:t>, se houver uma hipótese em que o administrador escolha uma alternativa que está fora do ato administrativo, do mérito, ele recairá em arbitrariedade ou excesso de poder, o que deve ser combatido pelo Poder Judiciário.</a:t>
            </a:r>
          </a:p>
          <a:p>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0000" lnSpcReduction="20000"/>
          </a:bodyPr>
          <a:lstStyle/>
          <a:p>
            <a:r>
              <a:rPr lang="pt-BR" dirty="0"/>
              <a:t>Histórico</a:t>
            </a:r>
          </a:p>
          <a:p>
            <a:r>
              <a:rPr lang="pt-BR" dirty="0"/>
              <a:t>Conceito</a:t>
            </a:r>
          </a:p>
          <a:p>
            <a:r>
              <a:rPr lang="pt-BR" dirty="0"/>
              <a:t>Requisitos</a:t>
            </a:r>
          </a:p>
          <a:p>
            <a:r>
              <a:rPr lang="pt-BR" dirty="0"/>
              <a:t>Perfeição, validade e eficácia</a:t>
            </a:r>
          </a:p>
          <a:p>
            <a:r>
              <a:rPr lang="pt-BR" dirty="0"/>
              <a:t>Atributos</a:t>
            </a:r>
          </a:p>
          <a:p>
            <a:r>
              <a:rPr lang="pt-BR" dirty="0"/>
              <a:t>Classificação</a:t>
            </a:r>
          </a:p>
          <a:p>
            <a:r>
              <a:rPr lang="pt-BR" dirty="0"/>
              <a:t>Espécies</a:t>
            </a:r>
          </a:p>
          <a:p>
            <a:r>
              <a:rPr lang="pt-BR" u="sng" dirty="0">
                <a:solidFill>
                  <a:schemeClr val="bg1"/>
                </a:solidFill>
                <a:effectLst>
                  <a:outerShdw blurRad="38100" dist="38100" dir="2700000" algn="tl">
                    <a:srgbClr val="000000">
                      <a:alpha val="43137"/>
                    </a:srgbClr>
                  </a:outerShdw>
                </a:effectLst>
              </a:rPr>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2301880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pPr marL="0" indent="0">
              <a:buNone/>
            </a:pPr>
            <a:r>
              <a:rPr lang="pt-BR" sz="4000" dirty="0" smtClean="0"/>
              <a:t>Os conceitos </a:t>
            </a:r>
            <a:r>
              <a:rPr lang="pt-BR" sz="4000" dirty="0" smtClean="0"/>
              <a:t>geradores da discricionariedade administrativa são aqueles que geram mais de uma interpretação para praticar o ato. </a:t>
            </a:r>
            <a:endParaRPr lang="pt-BR" sz="4000" dirty="0" smtClean="0"/>
          </a:p>
          <a:p>
            <a:pPr marL="0" indent="0">
              <a:buNone/>
            </a:pPr>
            <a:r>
              <a:rPr lang="pt-BR" sz="4000" dirty="0" smtClean="0"/>
              <a:t>Porém</a:t>
            </a:r>
            <a:r>
              <a:rPr lang="pt-BR" sz="4000" dirty="0" smtClean="0"/>
              <a:t>, alguns autores modernos afirmam que não existe essa discricionariedade, por existirem alguns “aspectos vinculados do ato administrativo discricionário”, ou seja, um ato administrativo discricionário não admite a discricionariedade em todos os seus aspectos, devido ao fato de que, por imperativo lógico, alguns aspectos não ensejam liberdade de opção</a:t>
            </a:r>
            <a:r>
              <a:rPr lang="pt-BR" dirty="0" smtClean="0"/>
              <a:t>. </a:t>
            </a:r>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0000" lnSpcReduction="20000"/>
          </a:bodyPr>
          <a:lstStyle/>
          <a:p>
            <a:r>
              <a:rPr lang="pt-BR" dirty="0"/>
              <a:t>Histórico</a:t>
            </a:r>
          </a:p>
          <a:p>
            <a:r>
              <a:rPr lang="pt-BR" dirty="0"/>
              <a:t>Conceito</a:t>
            </a:r>
          </a:p>
          <a:p>
            <a:r>
              <a:rPr lang="pt-BR" dirty="0"/>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u="sng" dirty="0">
                <a:solidFill>
                  <a:schemeClr val="bg1"/>
                </a:solidFill>
                <a:effectLst>
                  <a:outerShdw blurRad="38100" dist="38100" dir="2700000" algn="tl">
                    <a:srgbClr val="000000">
                      <a:alpha val="43137"/>
                    </a:srgbClr>
                  </a:outerShdw>
                </a:effectLst>
              </a:rPr>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150324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55000" lnSpcReduction="20000"/>
          </a:bodyPr>
          <a:lstStyle/>
          <a:p>
            <a:pPr marL="457200" lvl="1" indent="0">
              <a:buNone/>
            </a:pPr>
            <a:endParaRPr lang="pt-BR" sz="2800" dirty="0"/>
          </a:p>
          <a:p>
            <a:pPr lvl="1"/>
            <a:r>
              <a:rPr lang="pt-BR" sz="4000" b="1" dirty="0">
                <a:effectLst>
                  <a:outerShdw blurRad="38100" dist="38100" dir="2700000" algn="tl">
                    <a:srgbClr val="000000">
                      <a:alpha val="43137"/>
                    </a:srgbClr>
                  </a:outerShdw>
                </a:effectLst>
              </a:rPr>
              <a:t>Conceito</a:t>
            </a:r>
          </a:p>
          <a:p>
            <a:pPr lvl="1"/>
            <a:endParaRPr lang="pt-BR" sz="4000" dirty="0"/>
          </a:p>
          <a:p>
            <a:pPr marL="457200" lvl="1" indent="0">
              <a:buNone/>
            </a:pPr>
            <a:r>
              <a:rPr lang="pt-BR" sz="3700" dirty="0"/>
              <a:t>É ato jurídico unilateral distinto do regulamento, que consiste numa declaração</a:t>
            </a:r>
          </a:p>
          <a:p>
            <a:pPr marL="457200" lvl="1" indent="0">
              <a:buNone/>
            </a:pPr>
            <a:endParaRPr lang="pt-BR" sz="3700" dirty="0"/>
          </a:p>
          <a:p>
            <a:pPr marL="457200" lvl="1" indent="0">
              <a:buNone/>
            </a:pPr>
            <a:r>
              <a:rPr lang="pt-BR" sz="3700" dirty="0"/>
              <a:t>É ato típico por excelência da Administração, aquele pelo qual se distingue do Poder Legislativo e do Poder Judiciário</a:t>
            </a:r>
          </a:p>
          <a:p>
            <a:pPr marL="457200" lvl="1" indent="0">
              <a:buNone/>
            </a:pPr>
            <a:endParaRPr lang="pt-BR" sz="3700" dirty="0"/>
          </a:p>
          <a:p>
            <a:pPr marL="457200" lvl="1" indent="0">
              <a:buNone/>
            </a:pPr>
            <a:r>
              <a:rPr lang="pt-BR" sz="3700" dirty="0"/>
              <a:t>É uma execução in concreto por iniciativa própria e por meios não contenciosos, enquanto comando complementar da lei</a:t>
            </a:r>
          </a:p>
          <a:p>
            <a:pPr marL="457200" lvl="1" indent="0">
              <a:buNone/>
            </a:pPr>
            <a:endParaRPr lang="pt-BR" sz="3700" dirty="0"/>
          </a:p>
          <a:p>
            <a:pPr marL="457200" lvl="1" indent="0">
              <a:buNone/>
            </a:pPr>
            <a:r>
              <a:rPr lang="pt-BR" sz="3700" dirty="0"/>
              <a:t>É espécie do gênero ato jurídico regido pelo Direito Público</a:t>
            </a:r>
          </a:p>
          <a:p>
            <a:pPr marL="457200" lvl="1" indent="0">
              <a:buNone/>
            </a:pPr>
            <a:endParaRPr lang="pt-BR" sz="3700" dirty="0"/>
          </a:p>
          <a:p>
            <a:pPr marL="457200" lvl="1" indent="0">
              <a:buNone/>
            </a:pPr>
            <a:r>
              <a:rPr lang="pt-BR" sz="3700" dirty="0"/>
              <a:t>Devem preservar a supremacia e indisponibilidade do interesse público </a:t>
            </a:r>
          </a:p>
          <a:p>
            <a:pPr marL="457200" lvl="1" indent="0">
              <a:buNone/>
            </a:pPr>
            <a:endParaRPr lang="pt-BR" sz="3700" dirty="0"/>
          </a:p>
          <a:p>
            <a:pPr marL="457200" lvl="1" indent="0">
              <a:buNone/>
            </a:pPr>
            <a:endParaRPr lang="pt-BR" sz="2800" dirty="0"/>
          </a:p>
          <a:p>
            <a:pPr marL="457200" lvl="1" indent="0">
              <a:buNone/>
            </a:pPr>
            <a:endParaRPr lang="pt-BR" sz="2800"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Autofit/>
          </a:bodyPr>
          <a:lstStyle/>
          <a:p>
            <a:r>
              <a:rPr lang="pt-BR" sz="1800" u="sng" dirty="0">
                <a:solidFill>
                  <a:schemeClr val="bg1"/>
                </a:solidFill>
                <a:effectLst>
                  <a:outerShdw blurRad="38100" dist="38100" dir="2700000" algn="tl">
                    <a:srgbClr val="000000">
                      <a:alpha val="43137"/>
                    </a:srgbClr>
                  </a:outerShdw>
                </a:effectLst>
              </a:rPr>
              <a:t>Conceito</a:t>
            </a:r>
          </a:p>
          <a:p>
            <a:r>
              <a:rPr lang="pt-BR" sz="1800" dirty="0"/>
              <a:t>Requisitos</a:t>
            </a:r>
          </a:p>
          <a:p>
            <a:r>
              <a:rPr lang="pt-BR" sz="1800" dirty="0"/>
              <a:t>Perfeição, validade e eficácia</a:t>
            </a:r>
          </a:p>
          <a:p>
            <a:r>
              <a:rPr lang="pt-BR" sz="1800" dirty="0"/>
              <a:t>Atributos</a:t>
            </a:r>
          </a:p>
          <a:p>
            <a:r>
              <a:rPr lang="pt-BR" sz="1800" dirty="0"/>
              <a:t>Classificação</a:t>
            </a:r>
          </a:p>
          <a:p>
            <a:r>
              <a:rPr lang="pt-BR" sz="1800" dirty="0"/>
              <a:t>Espécies</a:t>
            </a:r>
          </a:p>
          <a:p>
            <a:r>
              <a:rPr lang="pt-BR" sz="1800" dirty="0"/>
              <a:t>Mérito</a:t>
            </a:r>
          </a:p>
          <a:p>
            <a:r>
              <a:rPr lang="pt-BR" sz="1800" dirty="0"/>
              <a:t>Discricionariedade</a:t>
            </a:r>
          </a:p>
          <a:p>
            <a:r>
              <a:rPr lang="pt-BR" sz="1800" dirty="0"/>
              <a:t>Controle judicial  </a:t>
            </a:r>
          </a:p>
          <a:p>
            <a:r>
              <a:rPr lang="pt-BR" sz="1800" dirty="0"/>
              <a:t>Extinção e reaproveitamento dos atos administrativos</a:t>
            </a:r>
          </a:p>
          <a:p>
            <a:r>
              <a:rPr lang="pt-BR" sz="1800" dirty="0" smtClean="0"/>
              <a:t>Invalidade </a:t>
            </a:r>
            <a:r>
              <a:rPr lang="pt-BR" sz="1800"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20399651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pPr marL="0" indent="0">
              <a:buNone/>
            </a:pPr>
            <a:r>
              <a:rPr lang="pt-BR" dirty="0" smtClean="0"/>
              <a:t>Se fosse a discricionariedade o exercício de uma liberdade administrativa outorgada sem limites, uma vez deferida pela ordem jurídica ao administrador, descabido seria imaginar que os atos administrativos praticados no exercício desse poder pudessem ser submetidos a qualquer forma de controle judicial. </a:t>
            </a:r>
            <a:endParaRPr lang="pt-BR" dirty="0" smtClean="0"/>
          </a:p>
          <a:p>
            <a:pPr marL="0" indent="0">
              <a:buNone/>
            </a:pPr>
            <a:r>
              <a:rPr lang="pt-BR" dirty="0" smtClean="0"/>
              <a:t>De </a:t>
            </a:r>
            <a:r>
              <a:rPr lang="pt-BR" dirty="0" smtClean="0"/>
              <a:t>fato, se o administrador tivesse liberdade ilimitada de ação, todo e qualquer ato que viesse a praticar no exercício desse poder seria adequado à lei e, por conseguinte, válido</a:t>
            </a:r>
            <a:r>
              <a:rPr lang="pt-BR" dirty="0" smtClean="0"/>
              <a:t>.</a:t>
            </a:r>
          </a:p>
          <a:p>
            <a:pPr marL="0" indent="0">
              <a:buNone/>
            </a:pPr>
            <a:r>
              <a:rPr lang="pt-BR" dirty="0" smtClean="0"/>
              <a:t>Assim, os atos discricionários podem ser revistos. </a:t>
            </a:r>
            <a:r>
              <a:rPr lang="pt-BR" b="1" dirty="0" smtClean="0"/>
              <a:t>Mas há limites </a:t>
            </a:r>
            <a:r>
              <a:rPr lang="pt-BR" dirty="0" smtClean="0"/>
              <a:t>!</a:t>
            </a:r>
          </a:p>
          <a:p>
            <a:pPr marL="0" indent="0">
              <a:buNone/>
            </a:pPr>
            <a:endParaRPr lang="pt-BR" dirty="0" smtClean="0"/>
          </a:p>
          <a:p>
            <a:pPr marL="0" indent="0">
              <a:buNone/>
            </a:pPr>
            <a:r>
              <a:rPr lang="pt-BR" dirty="0" smtClean="0"/>
              <a:t>De fato, a função </a:t>
            </a:r>
            <a:r>
              <a:rPr lang="pt-BR" dirty="0" smtClean="0"/>
              <a:t>jurisdicional </a:t>
            </a:r>
            <a:r>
              <a:rPr lang="pt-BR" dirty="0" smtClean="0"/>
              <a:t>apenas pode rever o que se define como </a:t>
            </a:r>
            <a:r>
              <a:rPr lang="pt-BR" b="1" dirty="0" smtClean="0"/>
              <a:t>inválido</a:t>
            </a:r>
            <a:r>
              <a:rPr lang="pt-BR" dirty="0" smtClean="0"/>
              <a:t> ou </a:t>
            </a:r>
            <a:r>
              <a:rPr lang="pt-BR" b="1" dirty="0" smtClean="0"/>
              <a:t>ilegal</a:t>
            </a:r>
            <a:r>
              <a:rPr lang="pt-BR" dirty="0" smtClean="0"/>
              <a:t>. Se a ação administrativa discricionária se afirma dentro de um conjunto de alternativas a </a:t>
            </a:r>
            <a:r>
              <a:rPr lang="pt-BR" i="1" dirty="0" smtClean="0"/>
              <a:t>priori </a:t>
            </a:r>
            <a:r>
              <a:rPr lang="pt-BR" dirty="0" smtClean="0"/>
              <a:t>tidas como válidas, não há como se possa pretender seja revista a alternativa escolhida livremente pelo administrador, em estrita consonância com a lei. Afinal, ela é válida, por definição.</a:t>
            </a:r>
          </a:p>
          <a:p>
            <a:pPr marL="0" indent="0">
              <a:buNone/>
            </a:pPr>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0000" lnSpcReduction="20000"/>
          </a:bodyPr>
          <a:lstStyle/>
          <a:p>
            <a:r>
              <a:rPr lang="pt-BR" dirty="0"/>
              <a:t>Histórico</a:t>
            </a:r>
          </a:p>
          <a:p>
            <a:r>
              <a:rPr lang="pt-BR" dirty="0"/>
              <a:t>Conceito</a:t>
            </a:r>
          </a:p>
          <a:p>
            <a:r>
              <a:rPr lang="pt-BR" dirty="0"/>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u="sng" dirty="0">
                <a:solidFill>
                  <a:schemeClr val="bg1"/>
                </a:solidFill>
                <a:effectLst>
                  <a:outerShdw blurRad="38100" dist="38100" dir="2700000" algn="tl">
                    <a:srgbClr val="000000">
                      <a:alpha val="43137"/>
                    </a:srgbClr>
                  </a:outerShdw>
                </a:effectLst>
              </a:rPr>
              <a:t>Controle judicial</a:t>
            </a:r>
            <a:r>
              <a:rPr lang="pt-BR" dirty="0"/>
              <a:t>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1585844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194482" cy="4351338"/>
          </a:xfrm>
        </p:spPr>
        <p:txBody>
          <a:bodyPr>
            <a:noAutofit/>
          </a:bodyPr>
          <a:lstStyle/>
          <a:p>
            <a:r>
              <a:rPr lang="pt-BR" sz="2000" dirty="0" smtClean="0"/>
              <a:t>Não </a:t>
            </a:r>
            <a:r>
              <a:rPr lang="pt-BR" sz="2000" dirty="0" smtClean="0"/>
              <a:t>se admite ao juiz o exame do </a:t>
            </a:r>
            <a:r>
              <a:rPr lang="pt-BR" sz="2000" i="1" dirty="0" smtClean="0"/>
              <a:t>mérito </a:t>
            </a:r>
            <a:r>
              <a:rPr lang="pt-BR" sz="2000" dirty="0" smtClean="0"/>
              <a:t>de um ato administrativo. A ele sempre se admitirá a revisão daquilo que for realizado de forma inválida, ou contrária à lei, no exercício de uma competência administrativa, seja ela vinculada ou discricionária. </a:t>
            </a:r>
            <a:endParaRPr lang="pt-BR" sz="2000" dirty="0" smtClean="0"/>
          </a:p>
          <a:p>
            <a:r>
              <a:rPr lang="pt-BR" sz="2000" dirty="0" smtClean="0"/>
              <a:t>POR OUTRO LADO, quando </a:t>
            </a:r>
            <a:r>
              <a:rPr lang="pt-BR" sz="2000" dirty="0" smtClean="0"/>
              <a:t>o agente administrativo, ignorando as alternativas que integram o </a:t>
            </a:r>
            <a:r>
              <a:rPr lang="pt-BR" sz="2000" i="1" dirty="0" smtClean="0"/>
              <a:t>mérito </a:t>
            </a:r>
            <a:r>
              <a:rPr lang="pt-BR" sz="2000" dirty="0" smtClean="0"/>
              <a:t>da sua ação discricionária, segue caminho em que ultrapassa os limites que a lei lhe impõe, abusa de seus poderes legais e age em desconformidade com a ordem jurídica, e em decorrência disso passa a atuar não mais com </a:t>
            </a:r>
            <a:r>
              <a:rPr lang="pt-BR" sz="2000" i="1" dirty="0" smtClean="0"/>
              <a:t>discricionariedade, </a:t>
            </a:r>
            <a:r>
              <a:rPr lang="pt-BR" sz="2000" dirty="0" smtClean="0"/>
              <a:t>mas com </a:t>
            </a:r>
            <a:r>
              <a:rPr lang="pt-BR" sz="2000" i="1" dirty="0" smtClean="0"/>
              <a:t>arbitrariedade, </a:t>
            </a:r>
            <a:r>
              <a:rPr lang="pt-BR" sz="2000" dirty="0" smtClean="0"/>
              <a:t>seus atos serão qualificados por um evidente </a:t>
            </a:r>
            <a:r>
              <a:rPr lang="pt-BR" sz="2000" i="1" dirty="0" smtClean="0"/>
              <a:t>abuso de poder </a:t>
            </a:r>
            <a:r>
              <a:rPr lang="pt-BR" sz="2000" dirty="0" smtClean="0"/>
              <a:t>e, por conseguinte, por manifesta e induvidosa </a:t>
            </a:r>
            <a:r>
              <a:rPr lang="pt-BR" sz="2000" i="1" dirty="0" smtClean="0"/>
              <a:t>invalidade.</a:t>
            </a:r>
            <a:endParaRPr lang="pt-BR" sz="2000" dirty="0"/>
          </a:p>
        </p:txBody>
      </p:sp>
      <p:sp>
        <p:nvSpPr>
          <p:cNvPr id="4" name="Espaço Reservado para Conteúdo 3"/>
          <p:cNvSpPr>
            <a:spLocks noGrp="1"/>
          </p:cNvSpPr>
          <p:nvPr>
            <p:ph sz="half" idx="2"/>
          </p:nvPr>
        </p:nvSpPr>
        <p:spPr>
          <a:xfrm>
            <a:off x="9064486" y="1825625"/>
            <a:ext cx="2289313"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u="sng" dirty="0" smtClean="0">
                <a:solidFill>
                  <a:schemeClr val="bg1"/>
                </a:solidFill>
                <a:effectLst>
                  <a:outerShdw blurRad="38100" dist="38100" dir="2700000" algn="tl">
                    <a:srgbClr val="000000">
                      <a:alpha val="43137"/>
                    </a:srgbClr>
                  </a:outerShdw>
                </a:effectLst>
              </a:rPr>
              <a:t>Controle judicial</a:t>
            </a:r>
            <a:r>
              <a:rPr lang="pt-BR" dirty="0" smtClean="0"/>
              <a:t>  </a:t>
            </a:r>
          </a:p>
          <a:p>
            <a:r>
              <a:rPr lang="pt-BR" dirty="0" smtClean="0"/>
              <a:t>Extinção e reaproveitamento dos atos administrativos</a:t>
            </a:r>
          </a:p>
          <a:p>
            <a:r>
              <a:rPr lang="pt-BR" dirty="0" smtClean="0"/>
              <a:t>Invalidade do ato administrativo</a:t>
            </a:r>
          </a:p>
          <a:p>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55000" lnSpcReduction="20000"/>
          </a:bodyPr>
          <a:lstStyle/>
          <a:p>
            <a:pPr marL="0" indent="0">
              <a:buNone/>
            </a:pPr>
            <a:r>
              <a:rPr lang="pt-BR" b="1" u="sng" dirty="0" smtClean="0"/>
              <a:t>EXTINÇÃO DOS ATOS ADMINISTRATIVOS</a:t>
            </a:r>
          </a:p>
          <a:p>
            <a:pPr marL="0" indent="0">
              <a:buNone/>
            </a:pPr>
            <a:endParaRPr lang="pt-BR" dirty="0" smtClean="0"/>
          </a:p>
          <a:p>
            <a:pPr>
              <a:buNone/>
            </a:pPr>
            <a:r>
              <a:rPr lang="pt-BR" sz="2900" b="1" dirty="0" smtClean="0"/>
              <a:t>	1- Cumprimento </a:t>
            </a:r>
            <a:r>
              <a:rPr lang="pt-BR" sz="2900" b="1" dirty="0" smtClean="0"/>
              <a:t>de seus efeitos</a:t>
            </a:r>
          </a:p>
          <a:p>
            <a:r>
              <a:rPr lang="pt-BR" sz="2900" dirty="0" smtClean="0"/>
              <a:t>Todo ato administrativo tem certos efeitos que são a sua razão de ser; cumprindo-os, ele perde essa razão. Exemplo: a polícia recebe um comando para apreender objetos contrabandeados, após a apreensão, esgota-se o ato administrativo.</a:t>
            </a:r>
          </a:p>
          <a:p>
            <a:r>
              <a:rPr lang="pt-BR" sz="2900" dirty="0" smtClean="0"/>
              <a:t>Pode-se visualizar três </a:t>
            </a:r>
            <a:r>
              <a:rPr lang="pt-BR" sz="2900" dirty="0" smtClean="0"/>
              <a:t>razões pelas quais os atos administrativos têm seus efeitos exauridos:</a:t>
            </a:r>
          </a:p>
          <a:p>
            <a:r>
              <a:rPr lang="pt-BR" sz="2900" dirty="0" smtClean="0"/>
              <a:t>a)	esgotamento do conteúdo jurídico (ex.: gozo de férias de um funcionário);</a:t>
            </a:r>
          </a:p>
          <a:p>
            <a:r>
              <a:rPr lang="pt-BR" sz="2900" dirty="0" smtClean="0"/>
              <a:t>b)	execução material (ex.: a ordem, executada, de demolição de um prédio);</a:t>
            </a:r>
          </a:p>
          <a:p>
            <a:r>
              <a:rPr lang="pt-BR" sz="2900" dirty="0" smtClean="0"/>
              <a:t>c)	implemento de condição resolutiva ou termo final (ex.: expedição de outorga de água para alguns produtores rurais, desde que no mês de setembro/outubro o índice pluviométrico atinja níveis acima do normal) (2004, p. 408).</a:t>
            </a:r>
          </a:p>
          <a:p>
            <a:endParaRPr lang="pt-BR" sz="2900" dirty="0" smtClean="0"/>
          </a:p>
          <a:p>
            <a:pPr>
              <a:buNone/>
            </a:pPr>
            <a:r>
              <a:rPr lang="pt-BR" sz="2900" b="1" dirty="0" smtClean="0"/>
              <a:t>	 2- Desaparecimento </a:t>
            </a:r>
            <a:r>
              <a:rPr lang="pt-BR" sz="2900" b="1" dirty="0" smtClean="0"/>
              <a:t>do sujeito ou do objeto do ato</a:t>
            </a:r>
          </a:p>
          <a:p>
            <a:r>
              <a:rPr lang="pt-BR" sz="2900" dirty="0" smtClean="0"/>
              <a:t>Há certos atos administrativos que se dirigem ao sujeito; se ele desaparece, o mesmo ocorre com o ato administrativo. Exemplo: o funcionário que havia sido nomeado morre ou o objeto perece posteriormente.</a:t>
            </a:r>
          </a:p>
          <a:p>
            <a:pPr>
              <a:buNone/>
            </a:pPr>
            <a:r>
              <a:rPr lang="pt-BR" dirty="0" smtClean="0"/>
              <a:t> </a:t>
            </a:r>
          </a:p>
          <a:p>
            <a:pPr marL="0" indent="0">
              <a:buNone/>
            </a:pPr>
            <a:endParaRPr lang="pt-BR" dirty="0"/>
          </a:p>
          <a:p>
            <a:pPr marL="0" indent="0">
              <a:buNone/>
            </a:pPr>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55000" lnSpcReduction="20000"/>
          </a:bodyPr>
          <a:lstStyle/>
          <a:p>
            <a:r>
              <a:rPr lang="pt-BR" sz="3300" dirty="0"/>
              <a:t>Histórico</a:t>
            </a:r>
          </a:p>
          <a:p>
            <a:r>
              <a:rPr lang="pt-BR" sz="3300" dirty="0"/>
              <a:t>Conceito</a:t>
            </a:r>
          </a:p>
          <a:p>
            <a:r>
              <a:rPr lang="pt-BR" sz="3300" dirty="0"/>
              <a:t>Requisitos</a:t>
            </a:r>
          </a:p>
          <a:p>
            <a:r>
              <a:rPr lang="pt-BR" sz="3300" dirty="0"/>
              <a:t>Perfeição, validade e eficácia</a:t>
            </a:r>
          </a:p>
          <a:p>
            <a:r>
              <a:rPr lang="pt-BR" sz="3300" dirty="0"/>
              <a:t>Atributos</a:t>
            </a:r>
          </a:p>
          <a:p>
            <a:r>
              <a:rPr lang="pt-BR" sz="3300" dirty="0"/>
              <a:t>Classificação</a:t>
            </a:r>
          </a:p>
          <a:p>
            <a:r>
              <a:rPr lang="pt-BR" sz="3300" dirty="0"/>
              <a:t>Espécies</a:t>
            </a:r>
          </a:p>
          <a:p>
            <a:r>
              <a:rPr lang="pt-BR" sz="3300" dirty="0"/>
              <a:t>Mérito</a:t>
            </a:r>
          </a:p>
          <a:p>
            <a:r>
              <a:rPr lang="pt-BR" sz="3300" dirty="0"/>
              <a:t>Discricionariedade</a:t>
            </a:r>
          </a:p>
          <a:p>
            <a:r>
              <a:rPr lang="pt-BR" sz="3300" dirty="0"/>
              <a:t>Controle judicial  </a:t>
            </a:r>
          </a:p>
          <a:p>
            <a:r>
              <a:rPr lang="pt-BR" sz="3300" u="sng" dirty="0">
                <a:solidFill>
                  <a:schemeClr val="bg1"/>
                </a:solidFill>
                <a:effectLst>
                  <a:outerShdw blurRad="38100" dist="38100" dir="2700000" algn="tl">
                    <a:srgbClr val="000000">
                      <a:alpha val="43137"/>
                    </a:srgbClr>
                  </a:outerShdw>
                </a:effectLst>
              </a:rPr>
              <a:t>Extinção e reaproveitamento dos atos administrativos</a:t>
            </a:r>
          </a:p>
          <a:p>
            <a:r>
              <a:rPr lang="pt-BR" sz="3300" dirty="0" smtClean="0"/>
              <a:t>Invalidade </a:t>
            </a:r>
            <a:r>
              <a:rPr lang="pt-BR" sz="3300" dirty="0"/>
              <a:t>do ato </a:t>
            </a:r>
            <a:r>
              <a:rPr lang="pt-BR" dirty="0"/>
              <a:t>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37220391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8099067" cy="4351338"/>
          </a:xfrm>
        </p:spPr>
        <p:txBody>
          <a:bodyPr>
            <a:noAutofit/>
          </a:bodyPr>
          <a:lstStyle/>
          <a:p>
            <a:pPr>
              <a:buNone/>
            </a:pPr>
            <a:r>
              <a:rPr lang="pt-BR" sz="2000" b="1" dirty="0" smtClean="0"/>
              <a:t>	3- Retirada</a:t>
            </a:r>
            <a:endParaRPr lang="pt-BR" sz="2000" b="1" dirty="0" smtClean="0"/>
          </a:p>
          <a:p>
            <a:r>
              <a:rPr lang="pt-BR" sz="2000" dirty="0" smtClean="0"/>
              <a:t>É a extinção do ato administrativo em decorrência da edição de outro ato jurídico que o elimina, ou faz com que ele perca a sua razão de existir.</a:t>
            </a:r>
          </a:p>
          <a:p>
            <a:pPr>
              <a:buNone/>
            </a:pPr>
            <a:r>
              <a:rPr lang="pt-BR" sz="2000" dirty="0" smtClean="0"/>
              <a:t> </a:t>
            </a:r>
            <a:r>
              <a:rPr lang="pt-BR" sz="2000" dirty="0" smtClean="0"/>
              <a:t>	</a:t>
            </a:r>
            <a:r>
              <a:rPr lang="pt-BR" sz="2000" b="1" dirty="0" smtClean="0"/>
              <a:t>4- Revogação</a:t>
            </a:r>
            <a:endParaRPr lang="pt-BR" sz="2000" b="1" dirty="0" smtClean="0"/>
          </a:p>
          <a:p>
            <a:r>
              <a:rPr lang="pt-BR" sz="2000" dirty="0" smtClean="0"/>
              <a:t>É a extração do ato administrativo em decorrência da sua inconveniência ou </a:t>
            </a:r>
            <a:r>
              <a:rPr lang="pt-BR" sz="2000" dirty="0" err="1" smtClean="0"/>
              <a:t>inoportunidade</a:t>
            </a:r>
            <a:r>
              <a:rPr lang="pt-BR" sz="2000" dirty="0" smtClean="0"/>
              <a:t> aos interesses públicos. Só se processa pela via administrativa, já que o Judiciário não pode analisar o mérito do ato, cabendo a ele só a anulação. </a:t>
            </a:r>
          </a:p>
          <a:p>
            <a:r>
              <a:rPr lang="pt-BR" sz="2000" dirty="0" smtClean="0"/>
              <a:t>Súmula 473 do STF: “A </a:t>
            </a:r>
            <a:r>
              <a:rPr lang="pt-BR" sz="2000" dirty="0" smtClean="0"/>
              <a:t>administração pode anular seus próprios atos, quando eivados de vícios que os tornam ilegais, porque deles não se originam direitos; ou revogá-los, por motivo de conveniência ou oportunidade, respeitados os direitos adquiridos, e ressalvada, em todos os casos, a apreciação </a:t>
            </a:r>
            <a:r>
              <a:rPr lang="pt-BR" sz="2000" dirty="0" smtClean="0"/>
              <a:t>judicial”.</a:t>
            </a:r>
            <a:endParaRPr lang="pt-BR" sz="2000" dirty="0" smtClean="0"/>
          </a:p>
          <a:p>
            <a:r>
              <a:rPr lang="pt-BR" sz="2000" dirty="0" smtClean="0"/>
              <a:t>Só a Administração pode revogar seus atos administrativos</a:t>
            </a:r>
            <a:endParaRPr lang="pt-BR" sz="2000" dirty="0" smtClean="0"/>
          </a:p>
        </p:txBody>
      </p:sp>
      <p:sp>
        <p:nvSpPr>
          <p:cNvPr id="4" name="Espaço Reservado para Conteúdo 3"/>
          <p:cNvSpPr>
            <a:spLocks noGrp="1"/>
          </p:cNvSpPr>
          <p:nvPr>
            <p:ph sz="half" idx="2"/>
          </p:nvPr>
        </p:nvSpPr>
        <p:spPr>
          <a:xfrm>
            <a:off x="8953168" y="1817673"/>
            <a:ext cx="2400631"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dirty="0" smtClean="0"/>
              <a:t>Invalidade do ato administrativo</a:t>
            </a:r>
          </a:p>
          <a:p>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401216" cy="4351338"/>
          </a:xfrm>
        </p:spPr>
        <p:txBody>
          <a:bodyPr>
            <a:noAutofit/>
          </a:bodyPr>
          <a:lstStyle/>
          <a:p>
            <a:pPr>
              <a:buNone/>
            </a:pPr>
            <a:r>
              <a:rPr lang="pt-BR" sz="1600" b="1" dirty="0" smtClean="0"/>
              <a:t>	5- Cassação</a:t>
            </a:r>
            <a:endParaRPr lang="pt-BR" sz="1600" b="1" dirty="0" smtClean="0"/>
          </a:p>
          <a:p>
            <a:r>
              <a:rPr lang="pt-BR" sz="1600" dirty="0" smtClean="0"/>
              <a:t>É a retirada do ato administrativo em decorrência de o beneficiário ter descumprido condição tida por indispensável para a manutenção do ato. O beneficiário dos atos administrativos desatende os requisitos. Exemplo: hotel que se transforma em casa de tolerância terá cassada a sua licença. Estabelecimentos alimentícios que não cumprem as normas de higiene terão cassadas as suas licenças.</a:t>
            </a:r>
          </a:p>
          <a:p>
            <a:pPr>
              <a:buNone/>
            </a:pPr>
            <a:r>
              <a:rPr lang="pt-BR" sz="1600" b="1" dirty="0" smtClean="0"/>
              <a:t>	</a:t>
            </a:r>
            <a:r>
              <a:rPr lang="pt-BR" sz="1600" b="1" dirty="0" smtClean="0"/>
              <a:t>6 -  </a:t>
            </a:r>
            <a:r>
              <a:rPr lang="pt-BR" sz="1600" b="1" dirty="0" smtClean="0"/>
              <a:t>Caducidade</a:t>
            </a:r>
          </a:p>
          <a:p>
            <a:r>
              <a:rPr lang="pt-BR" sz="1600" dirty="0" smtClean="0"/>
              <a:t>É a retirada do ato administrativo em decorrência de terem sobrevindo normas superiores que tornam incompatível a manutenção de ato administrativo anteriormente praticado com a nova realidade jurídica. Exemplo: extinção de um alvará de funcionamento de jogos de azar pelo fato de lei nova os considerar fato ilícito e punível com pena</a:t>
            </a:r>
            <a:r>
              <a:rPr lang="pt-BR" sz="1600" dirty="0" smtClean="0"/>
              <a:t>.</a:t>
            </a:r>
            <a:endParaRPr lang="pt-BR" sz="1600" dirty="0" smtClean="0"/>
          </a:p>
          <a:p>
            <a:pPr>
              <a:buNone/>
            </a:pPr>
            <a:r>
              <a:rPr lang="pt-BR" sz="1600" b="1" dirty="0" smtClean="0"/>
              <a:t>	7 -Contraposição </a:t>
            </a:r>
            <a:r>
              <a:rPr lang="pt-BR" sz="1600" b="1" dirty="0" smtClean="0"/>
              <a:t>ou derrubada</a:t>
            </a:r>
          </a:p>
          <a:p>
            <a:r>
              <a:rPr lang="pt-BR" sz="1600" dirty="0" smtClean="0"/>
              <a:t>É a retirada do ato administrativo em decorrência da edição de outro ato jurídico, fundado em competência diversa da do primeiro, mas que acaba projetando efeitos antagônicos ao deste e por isso o elimina do mundo jurídico. Exemplo: exoneração do servidor em relação ao ato de sua nomeação. A exoneração não tem por objetivo rever a nomeação; ela só barra os efeitos da nomeação.</a:t>
            </a:r>
            <a:endParaRPr lang="pt-BR" sz="1600" dirty="0"/>
          </a:p>
        </p:txBody>
      </p:sp>
      <p:sp>
        <p:nvSpPr>
          <p:cNvPr id="4" name="Espaço Reservado para Conteúdo 3"/>
          <p:cNvSpPr>
            <a:spLocks noGrp="1"/>
          </p:cNvSpPr>
          <p:nvPr>
            <p:ph sz="half" idx="2"/>
          </p:nvPr>
        </p:nvSpPr>
        <p:spPr>
          <a:xfrm>
            <a:off x="9247366" y="1825625"/>
            <a:ext cx="2106433"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dirty="0" smtClean="0"/>
              <a:t>Invalidade do ato administrativo</a:t>
            </a:r>
          </a:p>
          <a:p>
            <a:endParaRPr lang="pt-B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377362" cy="4351338"/>
          </a:xfrm>
        </p:spPr>
        <p:txBody>
          <a:bodyPr>
            <a:normAutofit fontScale="55000" lnSpcReduction="20000"/>
          </a:bodyPr>
          <a:lstStyle/>
          <a:p>
            <a:pPr>
              <a:buNone/>
            </a:pPr>
            <a:r>
              <a:rPr lang="pt-BR" b="1" dirty="0" smtClean="0"/>
              <a:t>	</a:t>
            </a:r>
            <a:r>
              <a:rPr lang="pt-BR" sz="3600" b="1" dirty="0" smtClean="0"/>
              <a:t>8 - Renúncia</a:t>
            </a:r>
            <a:endParaRPr lang="pt-BR" sz="3600" b="1" dirty="0" smtClean="0"/>
          </a:p>
          <a:p>
            <a:r>
              <a:rPr lang="pt-BR" sz="3600" dirty="0" smtClean="0"/>
              <a:t>É a extinção do ato administrativo eficaz em decorrência do fato de seu beneficiário não mais desejar a continuidade dos seus efeitos, ou seja, é forma de extinção de um ato administrativo que traz benefícios a alguém, mas esse alguém não quer mais os benefícios, a eles renunciando. Exemplo: particular renuncia </a:t>
            </a:r>
            <a:r>
              <a:rPr lang="pt-BR" sz="3600" dirty="0" smtClean="0"/>
              <a:t>à </a:t>
            </a:r>
            <a:r>
              <a:rPr lang="pt-BR" sz="3600" dirty="0" smtClean="0"/>
              <a:t>permissão de uso.</a:t>
            </a:r>
          </a:p>
          <a:p>
            <a:pPr>
              <a:buNone/>
            </a:pPr>
            <a:r>
              <a:rPr lang="pt-BR" sz="3600" b="1" dirty="0" smtClean="0"/>
              <a:t>	9 -Recusa</a:t>
            </a:r>
            <a:endParaRPr lang="pt-BR" sz="3600" b="1" dirty="0" smtClean="0"/>
          </a:p>
          <a:p>
            <a:r>
              <a:rPr lang="pt-BR" sz="3600" dirty="0" smtClean="0"/>
              <a:t>É a extinção do ato administrativo ineficaz em decorrência do fato de seu futuro beneficiário não manifestar concordância indispensável para a projeção de seus efeitos, ou seja, o beneficiário não deseja a projeção de seus efeitos. O ato administrativo foi praticado, mas ainda não projetou efeitos porque exige a concordância que não é dada; ao contrário, há a recusa. Exemplo: o governador nomeia um funcionário para ocupar o cargo de secretário de Agricultura, o qual não quer, e recusa </a:t>
            </a:r>
            <a:r>
              <a:rPr lang="pt-BR" sz="3600" dirty="0" smtClean="0"/>
              <a:t>a indicação</a:t>
            </a:r>
            <a:endParaRPr lang="pt-BR" sz="3600" dirty="0" smtClean="0"/>
          </a:p>
          <a:p>
            <a:endParaRPr lang="pt-BR" sz="3600" dirty="0"/>
          </a:p>
        </p:txBody>
      </p:sp>
      <p:sp>
        <p:nvSpPr>
          <p:cNvPr id="4" name="Espaço Reservado para Conteúdo 3"/>
          <p:cNvSpPr>
            <a:spLocks noGrp="1"/>
          </p:cNvSpPr>
          <p:nvPr>
            <p:ph sz="half" idx="2"/>
          </p:nvPr>
        </p:nvSpPr>
        <p:spPr>
          <a:xfrm>
            <a:off x="9207610" y="1825625"/>
            <a:ext cx="2146190"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dirty="0" smtClean="0"/>
              <a:t>Invalidade do ato administrativo</a:t>
            </a:r>
          </a:p>
          <a:p>
            <a:endParaRPr lang="pt-B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54102" y="1769965"/>
            <a:ext cx="8552290" cy="4351338"/>
          </a:xfrm>
        </p:spPr>
        <p:txBody>
          <a:bodyPr>
            <a:normAutofit fontScale="25000" lnSpcReduction="20000"/>
          </a:bodyPr>
          <a:lstStyle/>
          <a:p>
            <a:r>
              <a:rPr lang="pt-BR" sz="5600" b="1" u="sng" dirty="0" smtClean="0"/>
              <a:t>EXTINÇÃO DECORRENTE DE MOTIVOS INTERNOS DO ATO</a:t>
            </a:r>
          </a:p>
          <a:p>
            <a:pPr>
              <a:buNone/>
            </a:pPr>
            <a:r>
              <a:rPr lang="pt-BR" sz="8000" b="1" dirty="0" smtClean="0"/>
              <a:t>	1 - Anulação</a:t>
            </a:r>
            <a:endParaRPr lang="pt-BR" sz="8000" dirty="0" smtClean="0"/>
          </a:p>
          <a:p>
            <a:r>
              <a:rPr lang="pt-BR" sz="8000" dirty="0" smtClean="0"/>
              <a:t>Decorre da sua invalidade. O ato administrativo é inválido, e por força disso temos um ato que o extermina. Pode ser por via administrativa ou jurídica.</a:t>
            </a:r>
          </a:p>
          <a:p>
            <a:r>
              <a:rPr lang="pt-BR" sz="8000" dirty="0" smtClean="0"/>
              <a:t>Na via jurídica ocorre quando alguém ingressa em juízo com a ação para anular o ato administrativo. Na via administrativa, a própria administração, reconhecendo a ilegalidade do ato, anula-o, utilizando-se do princípio da autotutela dos atos administrativos, ou seja, se a Administração detecta o ato administrativo ilegal, inoportuno ou inconveniente, ela deve exterminá-lo, anulá-lo. Pode ocorrer de ofício ou por provocação de terceiros.</a:t>
            </a:r>
          </a:p>
          <a:p>
            <a:pPr>
              <a:buNone/>
            </a:pPr>
            <a:r>
              <a:rPr lang="pt-BR" sz="8000" dirty="0" smtClean="0"/>
              <a:t>	</a:t>
            </a:r>
            <a:r>
              <a:rPr lang="pt-BR" sz="8000" b="1" dirty="0" smtClean="0"/>
              <a:t>2-</a:t>
            </a:r>
            <a:r>
              <a:rPr lang="pt-BR" sz="8000" dirty="0" smtClean="0"/>
              <a:t> </a:t>
            </a:r>
            <a:r>
              <a:rPr lang="pt-BR" sz="8000" b="1" dirty="0" smtClean="0"/>
              <a:t>Nulidade </a:t>
            </a:r>
            <a:endParaRPr lang="pt-BR" sz="8000" dirty="0" smtClean="0"/>
          </a:p>
          <a:p>
            <a:r>
              <a:rPr lang="pt-BR" sz="8000" dirty="0" smtClean="0"/>
              <a:t>Na Teoria Geral do Direito, existem atos nulos e anuláveis, mas no plano do Direito Administrativo a diferença não persiste; ela se coloca em face da possibilidade de </a:t>
            </a:r>
            <a:r>
              <a:rPr lang="pt-BR" sz="8000" i="1" dirty="0" smtClean="0"/>
              <a:t>convalidação</a:t>
            </a:r>
            <a:r>
              <a:rPr lang="pt-BR" sz="8000" dirty="0" smtClean="0"/>
              <a:t> ou não do ato administrativo viciado. Para parte da doutrina, se puder ser convalidado é anulável; se não puder, ele é nulo. Para outra parte, o ato só será anulável, pois, se for convalidado, qualquer vício dele resultante restaria sanado</a:t>
            </a:r>
            <a:r>
              <a:rPr lang="pt-BR" sz="8000" dirty="0" smtClean="0"/>
              <a:t>.</a:t>
            </a:r>
            <a:endParaRPr lang="pt-BR" sz="8000" dirty="0" smtClean="0"/>
          </a:p>
          <a:p>
            <a:pPr>
              <a:buNone/>
            </a:pPr>
            <a:r>
              <a:rPr lang="pt-BR" sz="5600" b="1" dirty="0" smtClean="0"/>
              <a:t>	</a:t>
            </a:r>
            <a:endParaRPr lang="pt-BR" dirty="0"/>
          </a:p>
        </p:txBody>
      </p:sp>
      <p:sp>
        <p:nvSpPr>
          <p:cNvPr id="4" name="Espaço Reservado para Conteúdo 3"/>
          <p:cNvSpPr>
            <a:spLocks noGrp="1"/>
          </p:cNvSpPr>
          <p:nvPr>
            <p:ph sz="half" idx="2"/>
          </p:nvPr>
        </p:nvSpPr>
        <p:spPr>
          <a:xfrm>
            <a:off x="9342783" y="1825625"/>
            <a:ext cx="2011017" cy="4351338"/>
          </a:xfrm>
          <a:solidFill>
            <a:schemeClr val="accent1"/>
          </a:solidFill>
        </p:spPr>
        <p:txBody>
          <a:bodyPr>
            <a:normAutofit fontScale="25000" lnSpcReduction="20000"/>
          </a:bodyPr>
          <a:lstStyle/>
          <a:p>
            <a:r>
              <a:rPr lang="pt-BR" sz="5600" dirty="0" smtClean="0"/>
              <a:t>Histórico</a:t>
            </a:r>
          </a:p>
          <a:p>
            <a:r>
              <a:rPr lang="pt-BR" sz="5600" dirty="0" smtClean="0"/>
              <a:t>Conceito</a:t>
            </a:r>
          </a:p>
          <a:p>
            <a:r>
              <a:rPr lang="pt-BR" sz="5600" dirty="0" smtClean="0"/>
              <a:t>Requisitos</a:t>
            </a:r>
          </a:p>
          <a:p>
            <a:r>
              <a:rPr lang="pt-BR" sz="5600" dirty="0" smtClean="0"/>
              <a:t>Perfeição, validade e eficácia</a:t>
            </a:r>
          </a:p>
          <a:p>
            <a:r>
              <a:rPr lang="pt-BR" sz="5600" dirty="0" smtClean="0"/>
              <a:t>Atributos</a:t>
            </a:r>
          </a:p>
          <a:p>
            <a:r>
              <a:rPr lang="pt-BR" sz="5600" dirty="0" smtClean="0"/>
              <a:t>Classificação</a:t>
            </a:r>
          </a:p>
          <a:p>
            <a:r>
              <a:rPr lang="pt-BR" sz="5600" dirty="0" smtClean="0"/>
              <a:t>Espécies</a:t>
            </a:r>
          </a:p>
          <a:p>
            <a:r>
              <a:rPr lang="pt-BR" sz="5600" dirty="0" smtClean="0"/>
              <a:t>Mérito</a:t>
            </a:r>
          </a:p>
          <a:p>
            <a:r>
              <a:rPr lang="pt-BR" sz="5600" dirty="0" smtClean="0"/>
              <a:t>Discricionariedade</a:t>
            </a:r>
          </a:p>
          <a:p>
            <a:r>
              <a:rPr lang="pt-BR" sz="5600" dirty="0" smtClean="0"/>
              <a:t>Controle judicial  </a:t>
            </a:r>
          </a:p>
          <a:p>
            <a:r>
              <a:rPr lang="pt-BR" sz="5600"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sz="5600" dirty="0" smtClean="0"/>
              <a:t>Invalidade do ato </a:t>
            </a:r>
            <a:r>
              <a:rPr lang="pt-BR" sz="7200" dirty="0" smtClean="0"/>
              <a:t>administrativo</a:t>
            </a:r>
          </a:p>
          <a:p>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199" y="1825625"/>
            <a:ext cx="8751073" cy="4351338"/>
          </a:xfrm>
        </p:spPr>
        <p:txBody>
          <a:bodyPr>
            <a:normAutofit fontScale="55000" lnSpcReduction="20000"/>
          </a:bodyPr>
          <a:lstStyle/>
          <a:p>
            <a:pPr>
              <a:buNone/>
            </a:pPr>
            <a:r>
              <a:rPr lang="pt-BR" sz="4400" b="1" dirty="0" smtClean="0"/>
              <a:t>3-  Inexistência </a:t>
            </a:r>
            <a:endParaRPr lang="pt-BR" sz="4400" b="1" i="1" dirty="0" smtClean="0"/>
          </a:p>
          <a:p>
            <a:r>
              <a:rPr lang="pt-BR" sz="4400" dirty="0" smtClean="0"/>
              <a:t>A diferença entre o ato nulo e o inexistente é que o primeiro existe, mas em desacordo com a lei e traz consequências jurídicas, devendo ser anulado para deixar de existir. Já o inexistente é ignorado, pois não existe.</a:t>
            </a:r>
          </a:p>
          <a:p>
            <a:r>
              <a:rPr lang="pt-BR" sz="4400" dirty="0" smtClean="0"/>
              <a:t>Súmula n. 346: “A administração pública pode declarar a nulidade dos seus próprios atos”. </a:t>
            </a:r>
          </a:p>
          <a:p>
            <a:endParaRPr lang="pt-BR" dirty="0"/>
          </a:p>
        </p:txBody>
      </p:sp>
      <p:sp>
        <p:nvSpPr>
          <p:cNvPr id="4" name="Espaço Reservado para Conteúdo 3"/>
          <p:cNvSpPr>
            <a:spLocks noGrp="1"/>
          </p:cNvSpPr>
          <p:nvPr>
            <p:ph sz="half" idx="2"/>
          </p:nvPr>
        </p:nvSpPr>
        <p:spPr>
          <a:xfrm>
            <a:off x="9462052" y="1825625"/>
            <a:ext cx="1891748"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dirty="0" smtClean="0"/>
              <a:t>Invalidade do ato administrativo</a:t>
            </a:r>
          </a:p>
          <a:p>
            <a:endParaRPr lang="pt-B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623852" cy="4351338"/>
          </a:xfrm>
        </p:spPr>
        <p:txBody>
          <a:bodyPr>
            <a:normAutofit fontScale="55000" lnSpcReduction="20000"/>
          </a:bodyPr>
          <a:lstStyle/>
          <a:p>
            <a:r>
              <a:rPr lang="pt-BR" sz="3300" b="1" u="sng" dirty="0" smtClean="0"/>
              <a:t>REAPROVEITAMENTO DOS ATOS ADMINISTRATIVOS</a:t>
            </a:r>
          </a:p>
          <a:p>
            <a:endParaRPr lang="pt-BR" sz="3300" b="1" u="sng" dirty="0" smtClean="0"/>
          </a:p>
          <a:p>
            <a:pPr>
              <a:buNone/>
            </a:pPr>
            <a:r>
              <a:rPr lang="pt-BR" sz="3300" b="1" dirty="0" smtClean="0"/>
              <a:t>	 </a:t>
            </a:r>
            <a:r>
              <a:rPr lang="pt-BR" sz="3300" b="1" dirty="0" smtClean="0"/>
              <a:t>Ato </a:t>
            </a:r>
            <a:r>
              <a:rPr lang="pt-BR" sz="3300" b="1" dirty="0" err="1" smtClean="0"/>
              <a:t>convalidável</a:t>
            </a:r>
            <a:r>
              <a:rPr lang="pt-BR" sz="3300" b="1" dirty="0" smtClean="0"/>
              <a:t> </a:t>
            </a:r>
          </a:p>
          <a:p>
            <a:endParaRPr lang="pt-BR" sz="3300" dirty="0" smtClean="0"/>
          </a:p>
          <a:p>
            <a:r>
              <a:rPr lang="pt-BR" sz="3300" dirty="0" smtClean="0"/>
              <a:t>Há certos atos que são viciados, mas podem ser corrigidos; a correção é a </a:t>
            </a:r>
            <a:r>
              <a:rPr lang="pt-BR" sz="3300" i="1" dirty="0" smtClean="0"/>
              <a:t>Convalidação.</a:t>
            </a:r>
            <a:r>
              <a:rPr lang="pt-BR" sz="3300" dirty="0" smtClean="0"/>
              <a:t> </a:t>
            </a:r>
            <a:endParaRPr lang="pt-BR" sz="3300" dirty="0" smtClean="0"/>
          </a:p>
          <a:p>
            <a:r>
              <a:rPr lang="pt-BR" sz="3300" dirty="0" smtClean="0"/>
              <a:t>A convalidação </a:t>
            </a:r>
            <a:r>
              <a:rPr lang="pt-BR" sz="3300" dirty="0" smtClean="0"/>
              <a:t>é um ato exarado pela Administração Pública, que se refere expressamente ao ato de convalidar para suprir seus defeitos e resguardar os efeitos por ele </a:t>
            </a:r>
            <a:r>
              <a:rPr lang="pt-BR" sz="3300" dirty="0" smtClean="0"/>
              <a:t>produzidos.</a:t>
            </a:r>
          </a:p>
          <a:p>
            <a:pPr>
              <a:buNone/>
            </a:pPr>
            <a:endParaRPr lang="pt-BR" sz="3300" dirty="0" smtClean="0"/>
          </a:p>
          <a:p>
            <a:r>
              <a:rPr lang="pt-BR" sz="3300" dirty="0" smtClean="0"/>
              <a:t>Os meios de convalidação são: </a:t>
            </a:r>
            <a:endParaRPr lang="pt-BR" sz="3300" dirty="0" smtClean="0"/>
          </a:p>
          <a:p>
            <a:r>
              <a:rPr lang="pt-BR" sz="3300" dirty="0" smtClean="0"/>
              <a:t>a</a:t>
            </a:r>
            <a:r>
              <a:rPr lang="pt-BR" sz="3300" dirty="0" smtClean="0"/>
              <a:t>) a ratificação (</a:t>
            </a:r>
            <a:r>
              <a:rPr lang="pt-BR" sz="3300" dirty="0" err="1" smtClean="0"/>
              <a:t>refazimento</a:t>
            </a:r>
            <a:r>
              <a:rPr lang="pt-BR" sz="3300" dirty="0" smtClean="0"/>
              <a:t> do ato); </a:t>
            </a:r>
            <a:endParaRPr lang="pt-BR" sz="3300" dirty="0" smtClean="0"/>
          </a:p>
          <a:p>
            <a:r>
              <a:rPr lang="pt-BR" sz="3300" dirty="0" smtClean="0"/>
              <a:t>b</a:t>
            </a:r>
            <a:r>
              <a:rPr lang="pt-BR" sz="3300" dirty="0" smtClean="0"/>
              <a:t>) a confirmação (concordância com os efeitos já produzidos e aceitação do ato); </a:t>
            </a:r>
            <a:endParaRPr lang="pt-BR" sz="3300" dirty="0" smtClean="0"/>
          </a:p>
          <a:p>
            <a:r>
              <a:rPr lang="pt-BR" sz="3300" dirty="0" smtClean="0"/>
              <a:t>c</a:t>
            </a:r>
            <a:r>
              <a:rPr lang="pt-BR" sz="3300" dirty="0" smtClean="0"/>
              <a:t>) o </a:t>
            </a:r>
            <a:r>
              <a:rPr lang="pt-BR" sz="3300" dirty="0" smtClean="0"/>
              <a:t>saneamento  (suprir falhas)</a:t>
            </a:r>
            <a:endParaRPr lang="pt-BR" sz="3300" dirty="0" smtClean="0"/>
          </a:p>
          <a:p>
            <a:endParaRPr lang="pt-BR" dirty="0"/>
          </a:p>
        </p:txBody>
      </p:sp>
      <p:sp>
        <p:nvSpPr>
          <p:cNvPr id="4" name="Espaço Reservado para Conteúdo 3"/>
          <p:cNvSpPr>
            <a:spLocks noGrp="1"/>
          </p:cNvSpPr>
          <p:nvPr>
            <p:ph sz="half" idx="2"/>
          </p:nvPr>
        </p:nvSpPr>
        <p:spPr>
          <a:xfrm>
            <a:off x="9477954" y="1825625"/>
            <a:ext cx="1875845"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dirty="0" smtClean="0"/>
              <a:t>Invalidade do ato administrativo</a:t>
            </a:r>
          </a:p>
          <a:p>
            <a:endParaRPr lang="pt-B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512534" cy="4351338"/>
          </a:xfrm>
        </p:spPr>
        <p:txBody>
          <a:bodyPr>
            <a:normAutofit fontScale="47500" lnSpcReduction="20000"/>
          </a:bodyPr>
          <a:lstStyle/>
          <a:p>
            <a:pPr>
              <a:buNone/>
            </a:pPr>
            <a:endParaRPr lang="pt-BR" dirty="0" smtClean="0"/>
          </a:p>
          <a:p>
            <a:r>
              <a:rPr lang="pt-BR" sz="3300" dirty="0" smtClean="0"/>
              <a:t>A </a:t>
            </a:r>
            <a:r>
              <a:rPr lang="pt-BR" sz="3300" b="1" dirty="0" smtClean="0"/>
              <a:t>convalidação</a:t>
            </a:r>
            <a:r>
              <a:rPr lang="pt-BR" sz="3300" dirty="0" smtClean="0"/>
              <a:t> pode ocorrer de três formas: </a:t>
            </a:r>
          </a:p>
          <a:p>
            <a:pPr>
              <a:buNone/>
            </a:pPr>
            <a:r>
              <a:rPr lang="pt-BR" sz="3300" dirty="0" smtClean="0"/>
              <a:t>	1ª</a:t>
            </a:r>
            <a:r>
              <a:rPr lang="pt-BR" sz="3300" dirty="0" smtClean="0"/>
              <a:t>) pela própria autoridade que praticou o ato administrativo; </a:t>
            </a:r>
          </a:p>
          <a:p>
            <a:pPr>
              <a:buNone/>
            </a:pPr>
            <a:r>
              <a:rPr lang="pt-BR" sz="3300" dirty="0" smtClean="0"/>
              <a:t>	2ª</a:t>
            </a:r>
            <a:r>
              <a:rPr lang="pt-BR" sz="3300" dirty="0" smtClean="0"/>
              <a:t>) por uma autoridade superior à que praticou o ato administrativo;</a:t>
            </a:r>
          </a:p>
          <a:p>
            <a:pPr>
              <a:buNone/>
            </a:pPr>
            <a:r>
              <a:rPr lang="pt-BR" sz="3300" dirty="0" smtClean="0"/>
              <a:t>	3ª</a:t>
            </a:r>
            <a:r>
              <a:rPr lang="pt-BR" sz="3300" dirty="0" smtClean="0"/>
              <a:t>) por um terceiro.</a:t>
            </a:r>
          </a:p>
          <a:p>
            <a:r>
              <a:rPr lang="pt-BR" sz="3600" dirty="0" smtClean="0"/>
              <a:t>É necessário observar que, para os autores que entendem existirem somente atos nulos, a convalidação nunca irá aparecer para sanar alguma </a:t>
            </a:r>
            <a:r>
              <a:rPr lang="pt-BR" sz="3600" dirty="0" smtClean="0"/>
              <a:t>irregularidade.</a:t>
            </a:r>
            <a:r>
              <a:rPr lang="pt-BR" sz="3600" dirty="0" smtClean="0"/>
              <a:t> </a:t>
            </a:r>
            <a:endParaRPr lang="pt-BR" sz="3600" dirty="0" smtClean="0"/>
          </a:p>
          <a:p>
            <a:r>
              <a:rPr lang="pt-BR" sz="3600" dirty="0" smtClean="0"/>
              <a:t>Nas </a:t>
            </a:r>
            <a:r>
              <a:rPr lang="pt-BR" sz="3600" dirty="0" smtClean="0"/>
              <a:t>orientações de </a:t>
            </a:r>
            <a:r>
              <a:rPr lang="pt-BR" sz="3600" dirty="0" err="1" smtClean="0"/>
              <a:t>Weida</a:t>
            </a:r>
            <a:r>
              <a:rPr lang="pt-BR" sz="3600" dirty="0" smtClean="0"/>
              <a:t> </a:t>
            </a:r>
            <a:r>
              <a:rPr lang="pt-BR" sz="3600" dirty="0" err="1" smtClean="0"/>
              <a:t>Zancaner</a:t>
            </a:r>
            <a:r>
              <a:rPr lang="pt-BR" sz="3600" dirty="0" smtClean="0"/>
              <a:t> </a:t>
            </a:r>
            <a:r>
              <a:rPr lang="pt-BR" sz="3600" dirty="0" err="1" smtClean="0"/>
              <a:t>ZANCANER</a:t>
            </a:r>
            <a:r>
              <a:rPr lang="pt-BR" sz="3600" dirty="0" smtClean="0"/>
              <a:t>, </a:t>
            </a:r>
            <a:r>
              <a:rPr lang="pt-BR" sz="3600" dirty="0" err="1" smtClean="0"/>
              <a:t>Weida</a:t>
            </a:r>
            <a:r>
              <a:rPr lang="pt-BR" sz="3600" dirty="0" smtClean="0"/>
              <a:t> (</a:t>
            </a:r>
            <a:r>
              <a:rPr lang="pt-BR" sz="3600" i="1" dirty="0" smtClean="0">
                <a:latin typeface="Bell MT" pitchFamily="18" charset="0"/>
              </a:rPr>
              <a:t>Da </a:t>
            </a:r>
            <a:r>
              <a:rPr lang="pt-BR" sz="3600" i="1" dirty="0" smtClean="0">
                <a:latin typeface="Bell MT" pitchFamily="18" charset="0"/>
              </a:rPr>
              <a:t>Convalidação e da Invalidação dos Atos Administrativos. </a:t>
            </a:r>
            <a:r>
              <a:rPr lang="pt-BR" sz="3600" dirty="0" smtClean="0">
                <a:latin typeface="Bell MT" pitchFamily="18" charset="0"/>
              </a:rPr>
              <a:t>2. ed. São Paulo: Malheiros. p. </a:t>
            </a:r>
            <a:r>
              <a:rPr lang="pt-BR" sz="3600" dirty="0" smtClean="0">
                <a:latin typeface="Bell MT" pitchFamily="18" charset="0"/>
              </a:rPr>
              <a:t>65-66</a:t>
            </a:r>
            <a:r>
              <a:rPr lang="pt-BR" sz="3600" dirty="0" smtClean="0"/>
              <a:t>)</a:t>
            </a:r>
            <a:r>
              <a:rPr lang="pt-BR" sz="3600" dirty="0" smtClean="0"/>
              <a:t>  </a:t>
            </a:r>
            <a:r>
              <a:rPr lang="pt-BR" sz="3600" dirty="0" smtClean="0"/>
              <a:t>e Maria Sylvia </a:t>
            </a:r>
            <a:r>
              <a:rPr lang="pt-BR" sz="3600" dirty="0" err="1" smtClean="0"/>
              <a:t>Zanella</a:t>
            </a:r>
            <a:r>
              <a:rPr lang="pt-BR" sz="3600" dirty="0" smtClean="0"/>
              <a:t> Di </a:t>
            </a:r>
            <a:r>
              <a:rPr lang="pt-BR" sz="3600" dirty="0" smtClean="0"/>
              <a:t>Pietro (</a:t>
            </a:r>
            <a:r>
              <a:rPr lang="pt-BR" sz="3600" i="1" dirty="0" smtClean="0">
                <a:latin typeface="Agency FB" pitchFamily="34" charset="0"/>
              </a:rPr>
              <a:t>Direito </a:t>
            </a:r>
            <a:r>
              <a:rPr lang="pt-BR" sz="3600" i="1" dirty="0" smtClean="0">
                <a:latin typeface="Agency FB" pitchFamily="34" charset="0"/>
              </a:rPr>
              <a:t>Administrativo. </a:t>
            </a:r>
            <a:r>
              <a:rPr lang="pt-BR" sz="3600" dirty="0" smtClean="0">
                <a:latin typeface="Agency FB" pitchFamily="34" charset="0"/>
              </a:rPr>
              <a:t>25. ed. São Paulo: Atlas. 2012; p. </a:t>
            </a:r>
            <a:r>
              <a:rPr lang="pt-BR" sz="3600" dirty="0" smtClean="0">
                <a:latin typeface="Agency FB" pitchFamily="34" charset="0"/>
              </a:rPr>
              <a:t>253-254</a:t>
            </a:r>
            <a:r>
              <a:rPr lang="pt-BR" sz="3600" dirty="0" smtClean="0"/>
              <a:t>) </a:t>
            </a:r>
            <a:r>
              <a:rPr lang="pt-BR" sz="3600" dirty="0" smtClean="0"/>
              <a:t>não há discricionariedade na convalidação, pois, uma vez preenchidos os requisitos legais para os atos serem convalidados, principalmente quando não acarretem lesão ao interesse público, nem prejuízo a terceiros, nos termos do art. 55 da Lei n. 9.784/1999, em relação ao Governo Federal, e por analogia, em relação às Administrações Públicas Estaduais, Distritais e Municipais, deverão ser convalidados os atos, salvo apenas no caso de ato discricionário praticado por autoridade incompetente.</a:t>
            </a:r>
          </a:p>
          <a:p>
            <a:endParaRPr lang="pt-BR" dirty="0" smtClean="0"/>
          </a:p>
        </p:txBody>
      </p:sp>
      <p:sp>
        <p:nvSpPr>
          <p:cNvPr id="4" name="Espaço Reservado para Conteúdo 3"/>
          <p:cNvSpPr>
            <a:spLocks noGrp="1"/>
          </p:cNvSpPr>
          <p:nvPr>
            <p:ph sz="half" idx="2"/>
          </p:nvPr>
        </p:nvSpPr>
        <p:spPr>
          <a:xfrm>
            <a:off x="9334830" y="1825625"/>
            <a:ext cx="2018969" cy="4351338"/>
          </a:xfrm>
          <a:solidFill>
            <a:schemeClr val="accent1"/>
          </a:solidFill>
        </p:spPr>
        <p:txBody>
          <a:bodyPr>
            <a:normAutofit fontScale="475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dirty="0" smtClean="0"/>
              <a:t>Invalidade do ato administrativo</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marL="457200" lvl="1" indent="0">
              <a:buNone/>
            </a:pPr>
            <a:endParaRPr lang="pt-BR" sz="2800" dirty="0"/>
          </a:p>
          <a:p>
            <a:pPr lvl="1"/>
            <a:r>
              <a:rPr lang="pt-BR" sz="4000" b="1" dirty="0">
                <a:effectLst>
                  <a:outerShdw blurRad="38100" dist="38100" dir="2700000" algn="tl">
                    <a:srgbClr val="000000">
                      <a:alpha val="43137"/>
                    </a:srgbClr>
                  </a:outerShdw>
                </a:effectLst>
              </a:rPr>
              <a:t>Conceito</a:t>
            </a:r>
          </a:p>
          <a:p>
            <a:pPr lvl="1"/>
            <a:endParaRPr lang="pt-BR" sz="4000" dirty="0"/>
          </a:p>
          <a:p>
            <a:pPr marL="457200" lvl="1" indent="0">
              <a:buNone/>
            </a:pPr>
            <a:r>
              <a:rPr lang="pt-BR" sz="3400" dirty="0"/>
              <a:t>Celso Antônio Bandeira de Mello:</a:t>
            </a:r>
          </a:p>
          <a:p>
            <a:pPr marL="457200" lvl="1" indent="0">
              <a:buNone/>
            </a:pPr>
            <a:endParaRPr lang="pt-BR" sz="3400" dirty="0"/>
          </a:p>
          <a:p>
            <a:pPr marL="457200" lvl="1" indent="0">
              <a:buNone/>
            </a:pPr>
            <a:r>
              <a:rPr lang="pt-BR" sz="3400" dirty="0"/>
              <a:t>(...) Declaração do Estado (ou quem lhe faça as vezes – como, por exemplo, um concessionário de serviço público), no exercício de prerrogativas públicas, manifestada mediante providências jurídicas complementares da lei a título de lhe dar cumprimento, e sujeitas a controle de legitimidade por órgão jurisdicional (2004, p. 354).</a:t>
            </a:r>
          </a:p>
          <a:p>
            <a:pPr marL="457200" lvl="1" indent="0">
              <a:buNone/>
            </a:pPr>
            <a:endParaRPr lang="pt-BR" sz="3400" dirty="0"/>
          </a:p>
          <a:p>
            <a:pPr marL="457200" lvl="1" indent="0">
              <a:buNone/>
            </a:pPr>
            <a:endParaRPr lang="pt-BR" sz="2800"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7500" lnSpcReduction="20000"/>
          </a:bodyPr>
          <a:lstStyle/>
          <a:p>
            <a:r>
              <a:rPr lang="pt-BR" u="sng" dirty="0">
                <a:solidFill>
                  <a:schemeClr val="bg1"/>
                </a:solidFill>
                <a:effectLst>
                  <a:outerShdw blurRad="38100" dist="38100" dir="2700000" algn="tl">
                    <a:srgbClr val="000000">
                      <a:alpha val="43137"/>
                    </a:srgbClr>
                  </a:outerShdw>
                </a:effectLst>
              </a:rPr>
              <a:t>Conceito</a:t>
            </a:r>
          </a:p>
          <a:p>
            <a:r>
              <a:rPr lang="pt-BR" dirty="0"/>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19642076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Atos Administrativos </a:t>
            </a:r>
            <a:endParaRPr lang="pt-BR" dirty="0"/>
          </a:p>
        </p:txBody>
      </p:sp>
      <p:sp>
        <p:nvSpPr>
          <p:cNvPr id="3" name="Espaço Reservado para Conteúdo 2"/>
          <p:cNvSpPr>
            <a:spLocks noGrp="1"/>
          </p:cNvSpPr>
          <p:nvPr>
            <p:ph sz="half" idx="1"/>
          </p:nvPr>
        </p:nvSpPr>
        <p:spPr>
          <a:xfrm>
            <a:off x="838200" y="1825625"/>
            <a:ext cx="8170628" cy="4351338"/>
          </a:xfrm>
        </p:spPr>
        <p:txBody>
          <a:bodyPr>
            <a:normAutofit fontScale="55000" lnSpcReduction="20000"/>
          </a:bodyPr>
          <a:lstStyle/>
          <a:p>
            <a:r>
              <a:rPr lang="pt-BR" sz="3600" dirty="0" smtClean="0"/>
              <a:t>Segundo o art. 55 da Lei de Processo Administrativo Federal (Lei n. 9.784/1999): </a:t>
            </a:r>
            <a:endParaRPr lang="pt-BR" sz="3600" dirty="0" smtClean="0"/>
          </a:p>
          <a:p>
            <a:r>
              <a:rPr lang="pt-BR" sz="3600" dirty="0" smtClean="0"/>
              <a:t>“</a:t>
            </a:r>
            <a:r>
              <a:rPr lang="pt-BR" sz="3600" dirty="0" smtClean="0"/>
              <a:t>Em decisão na qual se evidencie não acarretarem lesão ao interesse público nem prejuízo a terceiros, os atos que apresentarem defeitos sanáveis poderão ser convalidados pela própria Administração”. Essa mesma normativa impõe ainda o dever de motivar os atos administrativos no seu art. 50, para resguardar uma possível contestação, quando se trate de atos de anulação, revogação, suspensão e de convalidação, de forma que o Poder Público na sua atuação possa analisar os fatos e os fundamentos jurídicos que fizeram originar esses atos administrativos, e atuar de forma justa e resolutiva.  </a:t>
            </a:r>
            <a:endParaRPr lang="pt-BR" sz="3600" dirty="0" smtClean="0"/>
          </a:p>
          <a:p>
            <a:endParaRPr lang="pt-BR" sz="3600" dirty="0" smtClean="0"/>
          </a:p>
          <a:p>
            <a:pPr lvl="1"/>
            <a:r>
              <a:rPr lang="pt-BR" sz="3600" dirty="0" smtClean="0"/>
              <a:t>Art. 50. Os atos administrativos deverão ser motivados, com indicação dos fatos e dos fundamentos jurídicos, quando: (...)     </a:t>
            </a:r>
          </a:p>
          <a:p>
            <a:pPr lvl="1"/>
            <a:r>
              <a:rPr lang="pt-BR" sz="3600" dirty="0" smtClean="0"/>
              <a:t>VIII - importem anulação, revogação, suspensão ou convalidação de ato administrativo.</a:t>
            </a:r>
          </a:p>
          <a:p>
            <a:endParaRPr lang="pt-BR" dirty="0"/>
          </a:p>
        </p:txBody>
      </p:sp>
      <p:sp>
        <p:nvSpPr>
          <p:cNvPr id="4" name="Espaço Reservado para Conteúdo 3"/>
          <p:cNvSpPr>
            <a:spLocks noGrp="1"/>
          </p:cNvSpPr>
          <p:nvPr>
            <p:ph sz="half" idx="2"/>
          </p:nvPr>
        </p:nvSpPr>
        <p:spPr>
          <a:xfrm>
            <a:off x="9024730" y="1825625"/>
            <a:ext cx="2329070" cy="4351338"/>
          </a:xfrm>
          <a:solidFill>
            <a:schemeClr val="accent1"/>
          </a:solidFill>
        </p:spPr>
        <p:txBody>
          <a:bodyPr>
            <a:normAutofit fontScale="55000" lnSpcReduction="20000"/>
          </a:bodyPr>
          <a:lstStyle/>
          <a:p>
            <a:r>
              <a:rPr lang="pt-BR" dirty="0" smtClean="0"/>
              <a:t>Histórico</a:t>
            </a:r>
          </a:p>
          <a:p>
            <a:r>
              <a:rPr lang="pt-BR" dirty="0" smtClean="0"/>
              <a:t>Conceito</a:t>
            </a:r>
          </a:p>
          <a:p>
            <a:r>
              <a:rPr lang="pt-BR" dirty="0" smtClean="0"/>
              <a:t>Requisitos</a:t>
            </a:r>
          </a:p>
          <a:p>
            <a:r>
              <a:rPr lang="pt-BR" dirty="0" smtClean="0"/>
              <a:t>Perfeição, validade e eficácia</a:t>
            </a:r>
          </a:p>
          <a:p>
            <a:r>
              <a:rPr lang="pt-BR" dirty="0" smtClean="0"/>
              <a:t>Atributos</a:t>
            </a:r>
          </a:p>
          <a:p>
            <a:r>
              <a:rPr lang="pt-BR" dirty="0" smtClean="0"/>
              <a:t>Classificação</a:t>
            </a:r>
          </a:p>
          <a:p>
            <a:r>
              <a:rPr lang="pt-BR" dirty="0" smtClean="0"/>
              <a:t>Espécies</a:t>
            </a:r>
          </a:p>
          <a:p>
            <a:r>
              <a:rPr lang="pt-BR" dirty="0" smtClean="0"/>
              <a:t>Mérito</a:t>
            </a:r>
          </a:p>
          <a:p>
            <a:r>
              <a:rPr lang="pt-BR" dirty="0" smtClean="0"/>
              <a:t>Discricionariedade</a:t>
            </a:r>
          </a:p>
          <a:p>
            <a:r>
              <a:rPr lang="pt-BR" dirty="0" smtClean="0"/>
              <a:t>Controle judicial  </a:t>
            </a:r>
          </a:p>
          <a:p>
            <a:r>
              <a:rPr lang="pt-BR" u="sng" dirty="0" smtClean="0">
                <a:solidFill>
                  <a:schemeClr val="bg1"/>
                </a:solidFill>
                <a:effectLst>
                  <a:outerShdw blurRad="38100" dist="38100" dir="2700000" algn="tl">
                    <a:srgbClr val="000000">
                      <a:alpha val="43137"/>
                    </a:srgbClr>
                  </a:outerShdw>
                </a:effectLst>
              </a:rPr>
              <a:t>Extinção e reaproveitamento dos atos administrativos</a:t>
            </a:r>
          </a:p>
          <a:p>
            <a:r>
              <a:rPr lang="pt-BR" dirty="0" smtClean="0"/>
              <a:t>Invalidade do ato administrativo</a:t>
            </a:r>
          </a:p>
          <a:p>
            <a:endParaRPr lang="pt-B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0000" lnSpcReduction="20000"/>
          </a:bodyPr>
          <a:lstStyle/>
          <a:p>
            <a:pPr marL="0" indent="0">
              <a:buNone/>
            </a:pPr>
            <a:r>
              <a:rPr lang="pt-BR" b="1" u="sng" dirty="0" smtClean="0"/>
              <a:t>Invalidade </a:t>
            </a:r>
            <a:r>
              <a:rPr lang="pt-BR" b="1" u="sng" dirty="0"/>
              <a:t>do ato </a:t>
            </a:r>
            <a:r>
              <a:rPr lang="pt-BR" b="1" u="sng" dirty="0" smtClean="0"/>
              <a:t>administrativo</a:t>
            </a:r>
          </a:p>
          <a:p>
            <a:pPr marL="0" indent="0">
              <a:buNone/>
            </a:pPr>
            <a:endParaRPr lang="pt-BR" dirty="0" smtClean="0"/>
          </a:p>
          <a:p>
            <a:pPr marL="0" indent="0">
              <a:buNone/>
            </a:pPr>
            <a:r>
              <a:rPr lang="pt-BR" dirty="0" smtClean="0"/>
              <a:t>Quando, de fato, não há a possibilidade de convalidar o ato administrativo.</a:t>
            </a:r>
          </a:p>
          <a:p>
            <a:pPr marL="0" indent="0">
              <a:buNone/>
            </a:pPr>
            <a:endParaRPr lang="pt-BR" dirty="0" smtClean="0"/>
          </a:p>
          <a:p>
            <a:pPr marL="0" indent="0">
              <a:buNone/>
            </a:pPr>
            <a:endParaRPr lang="pt-BR" dirty="0" smtClean="0"/>
          </a:p>
          <a:p>
            <a:pPr marL="0" indent="0">
              <a:buNone/>
            </a:pPr>
            <a:r>
              <a:rPr lang="pt-BR" dirty="0" smtClean="0"/>
              <a:t>Por vezes, há necessidade de indenizar o particular se os efeitos do ato que veio a ser anulado prejudicar terceiro, sem a responsabilidade ou participação deste</a:t>
            </a:r>
            <a:endParaRPr lang="pt-BR" dirty="0"/>
          </a:p>
          <a:p>
            <a:pPr marL="0" indent="0">
              <a:buNone/>
            </a:pPr>
            <a:endParaRPr lang="pt-BR" dirty="0"/>
          </a:p>
        </p:txBody>
      </p:sp>
      <p:sp>
        <p:nvSpPr>
          <p:cNvPr id="5" name="Espaço Reservado para Conteúdo 4"/>
          <p:cNvSpPr>
            <a:spLocks noGrp="1"/>
          </p:cNvSpPr>
          <p:nvPr>
            <p:ph sz="half" idx="2"/>
          </p:nvPr>
        </p:nvSpPr>
        <p:spPr>
          <a:xfrm>
            <a:off x="8422482" y="1400175"/>
            <a:ext cx="2895599" cy="5286375"/>
          </a:xfrm>
          <a:solidFill>
            <a:schemeClr val="accent1"/>
          </a:solidFill>
        </p:spPr>
        <p:txBody>
          <a:bodyPr>
            <a:normAutofit fontScale="70000" lnSpcReduction="20000"/>
          </a:bodyPr>
          <a:lstStyle/>
          <a:p>
            <a:r>
              <a:rPr lang="pt-BR" dirty="0"/>
              <a:t>Histórico</a:t>
            </a:r>
          </a:p>
          <a:p>
            <a:r>
              <a:rPr lang="pt-BR" dirty="0"/>
              <a:t>Conceito</a:t>
            </a:r>
          </a:p>
          <a:p>
            <a:r>
              <a:rPr lang="pt-BR" dirty="0"/>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solidFill>
                  <a:schemeClr val="bg1"/>
                </a:solidFill>
              </a:rPr>
              <a:t>Invalidade </a:t>
            </a:r>
            <a:r>
              <a:rPr lang="pt-BR" dirty="0">
                <a:solidFill>
                  <a:schemeClr val="bg1"/>
                </a:solidFill>
              </a:rPr>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30351519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b="1" dirty="0"/>
              <a:t>Bibliografia</a:t>
            </a:r>
          </a:p>
        </p:txBody>
      </p:sp>
      <p:sp>
        <p:nvSpPr>
          <p:cNvPr id="3" name="Content Placeholder 2"/>
          <p:cNvSpPr>
            <a:spLocks noGrp="1"/>
          </p:cNvSpPr>
          <p:nvPr>
            <p:ph idx="1"/>
          </p:nvPr>
        </p:nvSpPr>
        <p:spPr/>
        <p:txBody>
          <a:bodyPr>
            <a:normAutofit/>
          </a:bodyPr>
          <a:lstStyle/>
          <a:p>
            <a:r>
              <a:rPr lang="pt-BR" dirty="0"/>
              <a:t>Obrigatória:</a:t>
            </a:r>
          </a:p>
          <a:p>
            <a:pPr lvl="1"/>
            <a:endParaRPr lang="pt-BR" dirty="0"/>
          </a:p>
          <a:p>
            <a:pPr lvl="1"/>
            <a:r>
              <a:rPr lang="pt-BR" dirty="0"/>
              <a:t>MELLO, Celso Antônio Bandeira de. A Noção Jurídica de Interesse Público. Grandes Temas de Direito Administrativo. São Paulo: Malheiros, 2010.</a:t>
            </a:r>
          </a:p>
          <a:p>
            <a:pPr lvl="1"/>
            <a:r>
              <a:rPr lang="pt-BR" dirty="0"/>
              <a:t>Santos, M. W; Queiroz, J. E. L.; Cardozo, J. E. M. Direito Administrativo. Serie Universitária. Rio de Janeiro: Forense, 2015.</a:t>
            </a:r>
          </a:p>
          <a:p>
            <a:pPr lvl="1"/>
            <a:r>
              <a:rPr lang="pt-BR" dirty="0"/>
              <a:t>SUNDFELD, Carlos Ari. Fundamentos do Direito Público. 3 ed. São Paulo: Malheiros, 1998.</a:t>
            </a:r>
          </a:p>
          <a:p>
            <a:pPr lvl="1"/>
            <a:r>
              <a:rPr lang="pt-BR" dirty="0"/>
              <a:t>Santana, J. L. Apostila (I) de Direito Administrativo.  Atualizada. Aracaju: Universidade Federal de Sergipe, 2016.</a:t>
            </a:r>
          </a:p>
          <a:p>
            <a:pPr marL="457200" lvl="1" indent="0">
              <a:buNone/>
            </a:pPr>
            <a:endParaRPr lang="pt-BR" dirty="0"/>
          </a:p>
        </p:txBody>
      </p:sp>
      <p:pic>
        <p:nvPicPr>
          <p:cNvPr id="5" name="Imagem 4"/>
          <p:cNvPicPr>
            <a:picLocks noChangeAspect="1"/>
          </p:cNvPicPr>
          <p:nvPr/>
        </p:nvPicPr>
        <p:blipFill>
          <a:blip r:embed="rId2" cstate="print"/>
          <a:stretch>
            <a:fillRect/>
          </a:stretch>
        </p:blipFill>
        <p:spPr>
          <a:xfrm>
            <a:off x="9694504" y="794"/>
            <a:ext cx="2497496" cy="857250"/>
          </a:xfrm>
          <a:prstGeom prst="rect">
            <a:avLst/>
          </a:prstGeom>
        </p:spPr>
      </p:pic>
    </p:spTree>
    <p:extLst>
      <p:ext uri="{BB962C8B-B14F-4D97-AF65-F5344CB8AC3E}">
        <p14:creationId xmlns:p14="http://schemas.microsoft.com/office/powerpoint/2010/main" xmlns="" val="339672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286000" y="549276"/>
            <a:ext cx="7543800" cy="5472113"/>
          </a:xfrm>
        </p:spPr>
        <p:txBody>
          <a:bodyPr rtlCol="0">
            <a:normAutofit/>
          </a:bodyPr>
          <a:lstStyle/>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chemeClr val="accent1">
                  <a:lumMod val="75000"/>
                </a:schemeClr>
              </a:solidFill>
              <a:cs typeface="Times New Roman" pitchFamily="18" charset="0"/>
            </a:endParaRPr>
          </a:p>
          <a:p>
            <a:pPr marL="0" indent="0">
              <a:spcBef>
                <a:spcPct val="50000"/>
              </a:spcBef>
              <a:buNone/>
              <a:defRPr/>
            </a:pPr>
            <a:endParaRPr lang="pt-BR" i="1" dirty="0">
              <a:solidFill>
                <a:srgbClr val="002060"/>
              </a:solidFill>
              <a:cs typeface="Times New Roman" pitchFamily="18" charset="0"/>
            </a:endParaRPr>
          </a:p>
          <a:p>
            <a:pPr marL="0" indent="0" algn="just">
              <a:spcBef>
                <a:spcPct val="50000"/>
              </a:spcBef>
              <a:buNone/>
              <a:defRPr/>
            </a:pPr>
            <a:endParaRPr lang="pt-BR" i="1" dirty="0">
              <a:solidFill>
                <a:srgbClr val="002060"/>
              </a:solidFill>
              <a:cs typeface="Times New Roman" pitchFamily="18" charset="0"/>
            </a:endParaRPr>
          </a:p>
          <a:p>
            <a:pPr marL="274320" indent="-274320">
              <a:spcBef>
                <a:spcPct val="50000"/>
              </a:spcBef>
              <a:buNone/>
              <a:defRPr/>
            </a:pPr>
            <a:endParaRPr lang="pt-BR" sz="3600" i="1" dirty="0">
              <a:solidFill>
                <a:schemeClr val="accent1"/>
              </a:solidFill>
              <a:cs typeface="Times New Roman" pitchFamily="18" charset="0"/>
            </a:endParaRPr>
          </a:p>
        </p:txBody>
      </p:sp>
      <p:pic>
        <p:nvPicPr>
          <p:cNvPr id="19458" name="Picture 2" descr="C:\Users\Ana Carla\AppData\Local\Microsoft\Windows\Temporary Internet Files\Content.IE5\X184XJYH\charge ac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01205" y="549275"/>
            <a:ext cx="4248150" cy="5472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CaixaDeTexto 1"/>
          <p:cNvSpPr txBox="1">
            <a:spLocks noChangeArrowheads="1"/>
          </p:cNvSpPr>
          <p:nvPr/>
        </p:nvSpPr>
        <p:spPr bwMode="auto">
          <a:xfrm>
            <a:off x="6959601" y="1125538"/>
            <a:ext cx="2665413" cy="2862262"/>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pt-BR" altLang="pt-BR" dirty="0">
                <a:solidFill>
                  <a:srgbClr val="990000"/>
                </a:solidFill>
                <a:latin typeface="Times New Roman" panose="02020603050405020304" pitchFamily="18" charset="0"/>
                <a:cs typeface="Times New Roman" panose="02020603050405020304" pitchFamily="18" charset="0"/>
              </a:rPr>
              <a:t>OBRIGADA!</a:t>
            </a: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eaLnBrk="1" hangingPunct="1">
              <a:spcBef>
                <a:spcPct val="0"/>
              </a:spcBef>
              <a:buFontTx/>
              <a:buNone/>
            </a:pPr>
            <a:endParaRPr lang="pt-BR" altLang="pt-BR" dirty="0">
              <a:solidFill>
                <a:srgbClr val="990000"/>
              </a:solidFill>
              <a:latin typeface="Times New Roman" panose="02020603050405020304" pitchFamily="18" charset="0"/>
              <a:cs typeface="Times New Roman" panose="02020603050405020304" pitchFamily="18" charset="0"/>
            </a:endParaRPr>
          </a:p>
          <a:p>
            <a:pPr algn="r" eaLnBrk="1" hangingPunct="1">
              <a:spcBef>
                <a:spcPct val="0"/>
              </a:spcBef>
              <a:buFontTx/>
              <a:buNone/>
            </a:pPr>
            <a:r>
              <a:rPr lang="pt-BR" altLang="pt-BR" dirty="0">
                <a:latin typeface="Times New Roman" panose="02020603050405020304" pitchFamily="18" charset="0"/>
                <a:cs typeface="Times New Roman" panose="02020603050405020304" pitchFamily="18" charset="0"/>
              </a:rPr>
              <a:t>acb@usp.br</a:t>
            </a:r>
          </a:p>
          <a:p>
            <a:pPr algn="r" eaLnBrk="1" hangingPunct="1">
              <a:spcBef>
                <a:spcPct val="0"/>
              </a:spcBef>
              <a:buFontTx/>
              <a:buNone/>
            </a:pPr>
            <a:endParaRPr lang="pt-BR" altLang="pt-BR" sz="2000" b="1" dirty="0"/>
          </a:p>
        </p:txBody>
      </p:sp>
      <p:pic>
        <p:nvPicPr>
          <p:cNvPr id="6" name="Imagem 5"/>
          <p:cNvPicPr>
            <a:picLocks noChangeAspect="1"/>
          </p:cNvPicPr>
          <p:nvPr/>
        </p:nvPicPr>
        <p:blipFill>
          <a:blip r:embed="rId3" cstate="print"/>
          <a:stretch>
            <a:fillRect/>
          </a:stretch>
        </p:blipFill>
        <p:spPr>
          <a:xfrm>
            <a:off x="9730224" y="6000751"/>
            <a:ext cx="2497496" cy="857250"/>
          </a:xfrm>
          <a:prstGeom prst="rect">
            <a:avLst/>
          </a:prstGeom>
        </p:spPr>
      </p:pic>
    </p:spTree>
    <p:extLst>
      <p:ext uri="{BB962C8B-B14F-4D97-AF65-F5344CB8AC3E}">
        <p14:creationId xmlns:p14="http://schemas.microsoft.com/office/powerpoint/2010/main" xmlns="" val="3482313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randombar(horizontal)">
                                      <p:cBhvr>
                                        <p:cTn id="7" dur="500"/>
                                        <p:tgtEl>
                                          <p:spTgt spid="19458"/>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80">
                                          <p:stCondLst>
                                            <p:cond delay="0"/>
                                          </p:stCondLst>
                                        </p:cTn>
                                        <p:tgtEl>
                                          <p:spTgt spid="2"/>
                                        </p:tgtEl>
                                      </p:cBhvr>
                                    </p:animEffect>
                                    <p:anim calcmode="lin" valueType="num">
                                      <p:cBhvr>
                                        <p:cTn id="1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6" dur="26">
                                          <p:stCondLst>
                                            <p:cond delay="650"/>
                                          </p:stCondLst>
                                        </p:cTn>
                                        <p:tgtEl>
                                          <p:spTgt spid="2"/>
                                        </p:tgtEl>
                                      </p:cBhvr>
                                      <p:to x="100000" y="60000"/>
                                    </p:animScale>
                                    <p:animScale>
                                      <p:cBhvr>
                                        <p:cTn id="17" dur="166" decel="50000">
                                          <p:stCondLst>
                                            <p:cond delay="676"/>
                                          </p:stCondLst>
                                        </p:cTn>
                                        <p:tgtEl>
                                          <p:spTgt spid="2"/>
                                        </p:tgtEl>
                                      </p:cBhvr>
                                      <p:to x="100000" y="100000"/>
                                    </p:animScale>
                                    <p:animScale>
                                      <p:cBhvr>
                                        <p:cTn id="18" dur="26">
                                          <p:stCondLst>
                                            <p:cond delay="1312"/>
                                          </p:stCondLst>
                                        </p:cTn>
                                        <p:tgtEl>
                                          <p:spTgt spid="2"/>
                                        </p:tgtEl>
                                      </p:cBhvr>
                                      <p:to x="100000" y="80000"/>
                                    </p:animScale>
                                    <p:animScale>
                                      <p:cBhvr>
                                        <p:cTn id="19" dur="166" decel="50000">
                                          <p:stCondLst>
                                            <p:cond delay="1338"/>
                                          </p:stCondLst>
                                        </p:cTn>
                                        <p:tgtEl>
                                          <p:spTgt spid="2"/>
                                        </p:tgtEl>
                                      </p:cBhvr>
                                      <p:to x="100000" y="100000"/>
                                    </p:animScale>
                                    <p:animScale>
                                      <p:cBhvr>
                                        <p:cTn id="20" dur="26">
                                          <p:stCondLst>
                                            <p:cond delay="1642"/>
                                          </p:stCondLst>
                                        </p:cTn>
                                        <p:tgtEl>
                                          <p:spTgt spid="2"/>
                                        </p:tgtEl>
                                      </p:cBhvr>
                                      <p:to x="100000" y="90000"/>
                                    </p:animScale>
                                    <p:animScale>
                                      <p:cBhvr>
                                        <p:cTn id="21" dur="166" decel="50000">
                                          <p:stCondLst>
                                            <p:cond delay="1668"/>
                                          </p:stCondLst>
                                        </p:cTn>
                                        <p:tgtEl>
                                          <p:spTgt spid="2"/>
                                        </p:tgtEl>
                                      </p:cBhvr>
                                      <p:to x="100000" y="100000"/>
                                    </p:animScale>
                                    <p:animScale>
                                      <p:cBhvr>
                                        <p:cTn id="22" dur="26">
                                          <p:stCondLst>
                                            <p:cond delay="1808"/>
                                          </p:stCondLst>
                                        </p:cTn>
                                        <p:tgtEl>
                                          <p:spTgt spid="2"/>
                                        </p:tgtEl>
                                      </p:cBhvr>
                                      <p:to x="100000" y="95000"/>
                                    </p:animScale>
                                    <p:animScale>
                                      <p:cBhvr>
                                        <p:cTn id="23"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1"/>
            <a:r>
              <a:rPr lang="pt-BR" sz="4000" dirty="0"/>
              <a:t>São condições necessárias para a existência valida de um ato</a:t>
            </a:r>
          </a:p>
          <a:p>
            <a:pPr lvl="1"/>
            <a:endParaRPr lang="pt-BR" sz="4000" dirty="0"/>
          </a:p>
          <a:p>
            <a:pPr lvl="1"/>
            <a:r>
              <a:rPr lang="pt-BR" sz="4000" dirty="0"/>
              <a:t>Lei da Ação Popular (Lei n. 4.717</a:t>
            </a:r>
            <a:r>
              <a:rPr lang="en-US" sz="4000" dirty="0"/>
              <a:t>/</a:t>
            </a:r>
            <a:r>
              <a:rPr lang="pt-BR" sz="4000" dirty="0"/>
              <a:t>65), art. 2 o.</a:t>
            </a:r>
          </a:p>
          <a:p>
            <a:pPr lvl="1"/>
            <a:endParaRPr lang="pt-BR" sz="4000" dirty="0"/>
          </a:p>
          <a:p>
            <a:pPr lvl="2"/>
            <a:r>
              <a:rPr lang="pt-BR" sz="3600" dirty="0"/>
              <a:t>Incompetência (competência)</a:t>
            </a:r>
          </a:p>
          <a:p>
            <a:pPr lvl="2"/>
            <a:r>
              <a:rPr lang="pt-BR" sz="3600" dirty="0"/>
              <a:t>Vício de forma (forma)</a:t>
            </a:r>
          </a:p>
          <a:p>
            <a:pPr lvl="2"/>
            <a:r>
              <a:rPr lang="pt-BR" sz="3600" dirty="0"/>
              <a:t>Ilegalidade do objeto (objeto lícito)</a:t>
            </a:r>
          </a:p>
          <a:p>
            <a:pPr lvl="2"/>
            <a:r>
              <a:rPr lang="pt-BR" sz="3600" dirty="0"/>
              <a:t>Inexistência dos motivos (motivo)</a:t>
            </a:r>
          </a:p>
          <a:p>
            <a:pPr lvl="2"/>
            <a:r>
              <a:rPr lang="pt-BR" sz="3600" dirty="0"/>
              <a:t>Desvio de finalidade (finalidade)</a:t>
            </a:r>
          </a:p>
          <a:p>
            <a:pPr lvl="1"/>
            <a:endParaRPr lang="pt-BR" sz="4000" dirty="0"/>
          </a:p>
          <a:p>
            <a:pPr marL="457200" lvl="1" indent="0">
              <a:buNone/>
            </a:pPr>
            <a:endParaRPr lang="pt-BR" sz="4000" dirty="0"/>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7500" lnSpcReduction="20000"/>
          </a:bodyPr>
          <a:lstStyle/>
          <a:p>
            <a:r>
              <a:rPr lang="pt-BR" dirty="0"/>
              <a:t>Conceito</a:t>
            </a:r>
          </a:p>
          <a:p>
            <a:r>
              <a:rPr lang="pt-BR" u="sng" dirty="0">
                <a:solidFill>
                  <a:schemeClr val="bg1"/>
                </a:solidFill>
                <a:effectLst>
                  <a:outerShdw blurRad="38100" dist="38100" dir="2700000" algn="tl">
                    <a:srgbClr val="000000">
                      <a:alpha val="43137"/>
                    </a:srgbClr>
                  </a:outerShdw>
                </a:effectLst>
              </a:rPr>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3207167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1"/>
            <a:r>
              <a:rPr lang="pt-BR" sz="4000" dirty="0"/>
              <a:t>Doutrina (literatura jurídica)</a:t>
            </a:r>
          </a:p>
          <a:p>
            <a:pPr lvl="1"/>
            <a:endParaRPr lang="pt-BR" sz="4000" dirty="0"/>
          </a:p>
          <a:p>
            <a:pPr lvl="2"/>
            <a:r>
              <a:rPr lang="pt-BR" sz="4000" dirty="0"/>
              <a:t>Requisitos subjetivos: órgão competente; pessoa competente</a:t>
            </a:r>
          </a:p>
          <a:p>
            <a:pPr marL="914400" lvl="2" indent="0">
              <a:buNone/>
            </a:pPr>
            <a:endParaRPr lang="pt-BR" sz="4000" dirty="0"/>
          </a:p>
          <a:p>
            <a:pPr lvl="2"/>
            <a:r>
              <a:rPr lang="pt-BR" sz="4000" dirty="0"/>
              <a:t>Requisitos objetivos: pressupostos de fato; finalidade; causa; motivo; declaração; conteúdo; objeto; fato</a:t>
            </a:r>
          </a:p>
          <a:p>
            <a:pPr marL="1371600" lvl="3" indent="0">
              <a:buNone/>
            </a:pPr>
            <a:r>
              <a:rPr lang="pt-BR" sz="4000" dirty="0"/>
              <a:t> </a:t>
            </a:r>
          </a:p>
          <a:p>
            <a:pPr lvl="2"/>
            <a:r>
              <a:rPr lang="pt-BR" sz="4000" dirty="0"/>
              <a:t>Requisitos formais: procedimento administrativo; forma</a:t>
            </a:r>
          </a:p>
          <a:p>
            <a:pPr lvl="1"/>
            <a:endParaRPr lang="pt-BR" sz="4000" dirty="0"/>
          </a:p>
          <a:p>
            <a:pPr marL="457200" lvl="1" indent="0">
              <a:buNone/>
            </a:pPr>
            <a:endParaRPr lang="pt-BR" sz="4000" dirty="0"/>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7500" lnSpcReduction="20000"/>
          </a:bodyPr>
          <a:lstStyle/>
          <a:p>
            <a:r>
              <a:rPr lang="pt-BR" dirty="0"/>
              <a:t>Conceito</a:t>
            </a:r>
          </a:p>
          <a:p>
            <a:r>
              <a:rPr lang="pt-BR" u="sng" dirty="0">
                <a:solidFill>
                  <a:schemeClr val="bg1"/>
                </a:solidFill>
                <a:effectLst>
                  <a:outerShdw blurRad="38100" dist="38100" dir="2700000" algn="tl">
                    <a:srgbClr val="000000">
                      <a:alpha val="43137"/>
                    </a:srgbClr>
                  </a:outerShdw>
                </a:effectLst>
              </a:rPr>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183427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55000" lnSpcReduction="20000"/>
          </a:bodyPr>
          <a:lstStyle/>
          <a:p>
            <a:pPr lvl="1"/>
            <a:r>
              <a:rPr lang="pt-BR" sz="4400" b="1" dirty="0">
                <a:effectLst>
                  <a:outerShdw blurRad="38100" dist="38100" dir="2700000" algn="tl">
                    <a:srgbClr val="000000">
                      <a:alpha val="43137"/>
                    </a:srgbClr>
                  </a:outerShdw>
                </a:effectLst>
              </a:rPr>
              <a:t>Requisitos</a:t>
            </a:r>
          </a:p>
          <a:p>
            <a:pPr lvl="1"/>
            <a:endParaRPr lang="pt-BR" sz="4400" dirty="0"/>
          </a:p>
          <a:p>
            <a:pPr lvl="2"/>
            <a:r>
              <a:rPr lang="pt-BR" sz="4400" b="1" dirty="0"/>
              <a:t>Incompetência (competência)</a:t>
            </a:r>
          </a:p>
          <a:p>
            <a:pPr marL="457200" lvl="1" indent="0">
              <a:buNone/>
            </a:pPr>
            <a:endParaRPr lang="pt-BR" sz="4400" dirty="0"/>
          </a:p>
          <a:p>
            <a:pPr marL="457200" lvl="1" indent="0">
              <a:buNone/>
            </a:pPr>
            <a:r>
              <a:rPr lang="pt-BR" sz="4400" dirty="0"/>
              <a:t>Dever ou poder outorgado ao agente público para exercer ato previsto em lei</a:t>
            </a:r>
          </a:p>
          <a:p>
            <a:pPr marL="457200" lvl="1" indent="0">
              <a:buNone/>
            </a:pPr>
            <a:endParaRPr lang="pt-BR" sz="4400" dirty="0"/>
          </a:p>
          <a:p>
            <a:pPr marL="457200" lvl="1" indent="0">
              <a:buNone/>
            </a:pPr>
            <a:r>
              <a:rPr lang="pt-BR" sz="4400" dirty="0"/>
              <a:t>É uma reunião de autorizações para o exercício de uma atividade</a:t>
            </a:r>
          </a:p>
          <a:p>
            <a:pPr marL="457200" lvl="1" indent="0">
              <a:buNone/>
            </a:pPr>
            <a:endParaRPr lang="pt-BR" sz="4400" dirty="0"/>
          </a:p>
          <a:p>
            <a:pPr marL="457200" lvl="1" indent="0">
              <a:buNone/>
            </a:pPr>
            <a:r>
              <a:rPr lang="pt-BR" sz="4400" dirty="0"/>
              <a:t>A pessoa jurídica que pratica o ato deve ser competente (</a:t>
            </a:r>
            <a:r>
              <a:rPr lang="pt-BR" sz="4400" dirty="0" err="1"/>
              <a:t>ex</a:t>
            </a:r>
            <a:r>
              <a:rPr lang="pt-BR" sz="4400" dirty="0"/>
              <a:t>: usucapião)</a:t>
            </a:r>
          </a:p>
          <a:p>
            <a:pPr marL="457200" lvl="1" indent="0">
              <a:buNone/>
            </a:pPr>
            <a:endParaRPr lang="pt-BR" sz="4400" dirty="0"/>
          </a:p>
          <a:p>
            <a:pPr marL="457200" lvl="1" indent="0">
              <a:buNone/>
            </a:pPr>
            <a:r>
              <a:rPr lang="pt-BR" sz="4400" dirty="0"/>
              <a:t>O órgão deve ser competente (competência do órgão)</a:t>
            </a:r>
          </a:p>
          <a:p>
            <a:pPr marL="457200" lvl="1" indent="0">
              <a:buNone/>
            </a:pPr>
            <a:endParaRPr lang="pt-BR" sz="4400" dirty="0"/>
          </a:p>
          <a:p>
            <a:pPr marL="457200" lvl="1" indent="0">
              <a:buNone/>
            </a:pPr>
            <a:r>
              <a:rPr lang="pt-BR" sz="4400" dirty="0"/>
              <a:t>O servidor ou agente deve ser competente (competência da pessoa)</a:t>
            </a:r>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457825"/>
          </a:xfrm>
          <a:solidFill>
            <a:schemeClr val="accent1"/>
          </a:solidFill>
        </p:spPr>
        <p:txBody>
          <a:bodyPr>
            <a:noAutofit/>
          </a:bodyPr>
          <a:lstStyle/>
          <a:p>
            <a:r>
              <a:rPr lang="pt-BR" sz="2000" dirty="0"/>
              <a:t>Conceito</a:t>
            </a:r>
          </a:p>
          <a:p>
            <a:r>
              <a:rPr lang="pt-BR" sz="2000" u="sng" dirty="0">
                <a:solidFill>
                  <a:schemeClr val="bg1"/>
                </a:solidFill>
                <a:effectLst>
                  <a:outerShdw blurRad="38100" dist="38100" dir="2700000" algn="tl">
                    <a:srgbClr val="000000">
                      <a:alpha val="43137"/>
                    </a:srgbClr>
                  </a:outerShdw>
                </a:effectLst>
              </a:rPr>
              <a:t>Requisitos</a:t>
            </a:r>
          </a:p>
          <a:p>
            <a:r>
              <a:rPr lang="pt-BR" sz="2000" dirty="0"/>
              <a:t>Perfeição, validade e eficácia</a:t>
            </a:r>
          </a:p>
          <a:p>
            <a:r>
              <a:rPr lang="pt-BR" sz="2000" dirty="0"/>
              <a:t>Atributos</a:t>
            </a:r>
          </a:p>
          <a:p>
            <a:r>
              <a:rPr lang="pt-BR" sz="2000" dirty="0"/>
              <a:t>Classificação</a:t>
            </a:r>
          </a:p>
          <a:p>
            <a:r>
              <a:rPr lang="pt-BR" sz="2000" dirty="0"/>
              <a:t>Espécies</a:t>
            </a:r>
          </a:p>
          <a:p>
            <a:r>
              <a:rPr lang="pt-BR" sz="2000" dirty="0"/>
              <a:t>Mérito</a:t>
            </a:r>
          </a:p>
          <a:p>
            <a:r>
              <a:rPr lang="pt-BR" sz="2000" dirty="0"/>
              <a:t>Discricionariedade</a:t>
            </a:r>
          </a:p>
          <a:p>
            <a:r>
              <a:rPr lang="pt-BR" sz="2000" dirty="0"/>
              <a:t>Controle judicial  </a:t>
            </a:r>
          </a:p>
          <a:p>
            <a:r>
              <a:rPr lang="pt-BR" sz="2000" dirty="0"/>
              <a:t>Extinção e reaproveitamento dos atos administrativos</a:t>
            </a:r>
          </a:p>
          <a:p>
            <a:r>
              <a:rPr lang="pt-BR" sz="2000" dirty="0" smtClean="0"/>
              <a:t>Invalidade </a:t>
            </a:r>
            <a:r>
              <a:rPr lang="pt-BR" sz="2000"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1245553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Atos Administrativos </a:t>
            </a:r>
            <a:endParaRPr lang="pt-BR" dirty="0"/>
          </a:p>
        </p:txBody>
      </p:sp>
      <p:sp>
        <p:nvSpPr>
          <p:cNvPr id="3" name="Espaço Reservado para Conteúdo 2"/>
          <p:cNvSpPr>
            <a:spLocks noGrp="1"/>
          </p:cNvSpPr>
          <p:nvPr>
            <p:ph sz="half" idx="1"/>
          </p:nvPr>
        </p:nvSpPr>
        <p:spPr>
          <a:xfrm>
            <a:off x="838200" y="1371600"/>
            <a:ext cx="7584282" cy="5393531"/>
          </a:xfrm>
        </p:spPr>
        <p:txBody>
          <a:bodyPr>
            <a:normAutofit fontScale="77500" lnSpcReduction="20000"/>
          </a:bodyPr>
          <a:lstStyle/>
          <a:p>
            <a:pPr lvl="1"/>
            <a:r>
              <a:rPr lang="pt-BR" sz="4000" b="1" dirty="0">
                <a:effectLst>
                  <a:outerShdw blurRad="38100" dist="38100" dir="2700000" algn="tl">
                    <a:srgbClr val="000000">
                      <a:alpha val="43137"/>
                    </a:srgbClr>
                  </a:outerShdw>
                </a:effectLst>
              </a:rPr>
              <a:t>Requisitos</a:t>
            </a:r>
          </a:p>
          <a:p>
            <a:pPr lvl="1"/>
            <a:endParaRPr lang="pt-BR" sz="4000" dirty="0"/>
          </a:p>
          <a:p>
            <a:pPr lvl="2"/>
            <a:r>
              <a:rPr lang="pt-BR" sz="3600" b="1" dirty="0"/>
              <a:t>Vício de forma (forma)</a:t>
            </a:r>
          </a:p>
          <a:p>
            <a:pPr lvl="3"/>
            <a:endParaRPr lang="pt-BR" sz="3400" dirty="0"/>
          </a:p>
          <a:p>
            <a:pPr lvl="3"/>
            <a:r>
              <a:rPr lang="pt-BR" sz="3400" dirty="0"/>
              <a:t>Procedimento administrativo – caminho a seguir, sendo a causa necessária para a produção dos atos administrativos</a:t>
            </a:r>
          </a:p>
          <a:p>
            <a:pPr lvl="3"/>
            <a:endParaRPr lang="pt-BR" sz="3400" dirty="0"/>
          </a:p>
          <a:p>
            <a:pPr lvl="3"/>
            <a:r>
              <a:rPr lang="pt-BR" sz="3400" dirty="0"/>
              <a:t>Forma – ato administrativa necessita de uma forma externa de manifestação. Geralmente é escrita, mas pode ser verbal ou por sinais. </a:t>
            </a:r>
          </a:p>
          <a:p>
            <a:pPr lvl="1"/>
            <a:endParaRPr lang="pt-BR" sz="4000" dirty="0"/>
          </a:p>
          <a:p>
            <a:pPr marL="457200" lvl="1" indent="0">
              <a:buNone/>
            </a:pPr>
            <a:endParaRPr lang="pt-BR" sz="4000" dirty="0"/>
          </a:p>
          <a:p>
            <a:pPr marL="457200" lvl="1" indent="0">
              <a:buNone/>
            </a:pPr>
            <a:endParaRPr lang="pt-BR" sz="4000" dirty="0"/>
          </a:p>
          <a:p>
            <a:pPr marL="457200" lvl="1" indent="0">
              <a:buNone/>
            </a:pPr>
            <a:endParaRPr lang="pt-BR" dirty="0"/>
          </a:p>
        </p:txBody>
      </p:sp>
      <p:sp>
        <p:nvSpPr>
          <p:cNvPr id="5" name="Espaço Reservado para Conteúdo 4"/>
          <p:cNvSpPr>
            <a:spLocks noGrp="1"/>
          </p:cNvSpPr>
          <p:nvPr>
            <p:ph sz="half" idx="2"/>
          </p:nvPr>
        </p:nvSpPr>
        <p:spPr>
          <a:xfrm>
            <a:off x="8422482" y="1400175"/>
            <a:ext cx="2895599" cy="5229225"/>
          </a:xfrm>
          <a:solidFill>
            <a:schemeClr val="accent1"/>
          </a:solidFill>
        </p:spPr>
        <p:txBody>
          <a:bodyPr>
            <a:normAutofit fontScale="77500" lnSpcReduction="20000"/>
          </a:bodyPr>
          <a:lstStyle/>
          <a:p>
            <a:r>
              <a:rPr lang="pt-BR" dirty="0"/>
              <a:t>Conceito</a:t>
            </a:r>
          </a:p>
          <a:p>
            <a:r>
              <a:rPr lang="pt-BR" u="sng" dirty="0">
                <a:solidFill>
                  <a:schemeClr val="bg1"/>
                </a:solidFill>
                <a:effectLst>
                  <a:outerShdw blurRad="38100" dist="38100" dir="2700000" algn="tl">
                    <a:srgbClr val="000000">
                      <a:alpha val="43137"/>
                    </a:srgbClr>
                  </a:outerShdw>
                </a:effectLst>
              </a:rPr>
              <a:t>Requisitos</a:t>
            </a:r>
          </a:p>
          <a:p>
            <a:r>
              <a:rPr lang="pt-BR" dirty="0"/>
              <a:t>Perfeição, validade e eficácia</a:t>
            </a:r>
          </a:p>
          <a:p>
            <a:r>
              <a:rPr lang="pt-BR" dirty="0"/>
              <a:t>Atributos</a:t>
            </a:r>
          </a:p>
          <a:p>
            <a:r>
              <a:rPr lang="pt-BR" dirty="0"/>
              <a:t>Classificação</a:t>
            </a:r>
          </a:p>
          <a:p>
            <a:r>
              <a:rPr lang="pt-BR" dirty="0"/>
              <a:t>Espécies</a:t>
            </a:r>
          </a:p>
          <a:p>
            <a:r>
              <a:rPr lang="pt-BR" dirty="0"/>
              <a:t>Mérito</a:t>
            </a:r>
          </a:p>
          <a:p>
            <a:r>
              <a:rPr lang="pt-BR" dirty="0"/>
              <a:t>Discricionariedade</a:t>
            </a:r>
          </a:p>
          <a:p>
            <a:r>
              <a:rPr lang="pt-BR" dirty="0"/>
              <a:t>Controle judicial  </a:t>
            </a:r>
          </a:p>
          <a:p>
            <a:r>
              <a:rPr lang="pt-BR" dirty="0"/>
              <a:t>Extinção e reaproveitamento dos atos administrativos</a:t>
            </a:r>
          </a:p>
          <a:p>
            <a:r>
              <a:rPr lang="pt-BR" dirty="0" smtClean="0"/>
              <a:t>Invalidade </a:t>
            </a:r>
            <a:r>
              <a:rPr lang="pt-BR" dirty="0"/>
              <a:t>do ato administrativo</a:t>
            </a:r>
          </a:p>
        </p:txBody>
      </p:sp>
      <p:pic>
        <p:nvPicPr>
          <p:cNvPr id="4" name="Imagem 3"/>
          <p:cNvPicPr>
            <a:picLocks noChangeAspect="1"/>
          </p:cNvPicPr>
          <p:nvPr/>
        </p:nvPicPr>
        <p:blipFill>
          <a:blip r:embed="rId2" cstate="print"/>
          <a:stretch>
            <a:fillRect/>
          </a:stretch>
        </p:blipFill>
        <p:spPr>
          <a:xfrm>
            <a:off x="9694504" y="57151"/>
            <a:ext cx="2497496" cy="857250"/>
          </a:xfrm>
          <a:prstGeom prst="rect">
            <a:avLst/>
          </a:prstGeom>
        </p:spPr>
      </p:pic>
    </p:spTree>
    <p:extLst>
      <p:ext uri="{BB962C8B-B14F-4D97-AF65-F5344CB8AC3E}">
        <p14:creationId xmlns:p14="http://schemas.microsoft.com/office/powerpoint/2010/main" xmlns="" val="4019721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2875</TotalTime>
  <Words>4291</Words>
  <Application>Microsoft Office PowerPoint</Application>
  <PresentationFormat>Personalizar</PresentationFormat>
  <Paragraphs>1018</Paragraphs>
  <Slides>53</Slides>
  <Notes>0</Notes>
  <HiddenSlides>0</HiddenSlides>
  <MMClips>0</MMClips>
  <ScaleCrop>false</ScaleCrop>
  <HeadingPairs>
    <vt:vector size="4" baseType="variant">
      <vt:variant>
        <vt:lpstr>Tema</vt:lpstr>
      </vt:variant>
      <vt:variant>
        <vt:i4>1</vt:i4>
      </vt:variant>
      <vt:variant>
        <vt:lpstr>Títulos de slides</vt:lpstr>
      </vt:variant>
      <vt:variant>
        <vt:i4>53</vt:i4>
      </vt:variant>
    </vt:vector>
  </HeadingPairs>
  <TitlesOfParts>
    <vt:vector size="54" baseType="lpstr">
      <vt:lpstr>Office Theme</vt:lpstr>
      <vt:lpstr>Slide 1</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Bibliografia</vt:lpstr>
      <vt:lpstr>Slide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da Disciplina</dc:title>
  <dc:creator>acb acb</dc:creator>
  <cp:lastModifiedBy>Marcia</cp:lastModifiedBy>
  <cp:revision>137</cp:revision>
  <dcterms:created xsi:type="dcterms:W3CDTF">2015-07-26T14:49:36Z</dcterms:created>
  <dcterms:modified xsi:type="dcterms:W3CDTF">2017-09-10T22:01:36Z</dcterms:modified>
</cp:coreProperties>
</file>