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6" r:id="rId2"/>
    <p:sldId id="265" r:id="rId3"/>
    <p:sldId id="277" r:id="rId4"/>
    <p:sldId id="260" r:id="rId5"/>
    <p:sldId id="278" r:id="rId6"/>
    <p:sldId id="257" r:id="rId7"/>
    <p:sldId id="262" r:id="rId8"/>
    <p:sldId id="264" r:id="rId9"/>
    <p:sldId id="258" r:id="rId10"/>
    <p:sldId id="271" r:id="rId11"/>
    <p:sldId id="261" r:id="rId12"/>
    <p:sldId id="269" r:id="rId13"/>
    <p:sldId id="279" r:id="rId14"/>
    <p:sldId id="268" r:id="rId15"/>
    <p:sldId id="267" r:id="rId16"/>
    <p:sldId id="273" r:id="rId17"/>
    <p:sldId id="266" r:id="rId18"/>
    <p:sldId id="280" r:id="rId19"/>
    <p:sldId id="272" r:id="rId20"/>
    <p:sldId id="270" r:id="rId21"/>
    <p:sldId id="302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300" r:id="rId32"/>
    <p:sldId id="290" r:id="rId33"/>
    <p:sldId id="301" r:id="rId34"/>
    <p:sldId id="291" r:id="rId35"/>
    <p:sldId id="292" r:id="rId36"/>
    <p:sldId id="293" r:id="rId37"/>
    <p:sldId id="294" r:id="rId38"/>
    <p:sldId id="295" r:id="rId39"/>
    <p:sldId id="296" r:id="rId40"/>
    <p:sldId id="274" r:id="rId41"/>
    <p:sldId id="298" r:id="rId42"/>
    <p:sldId id="299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1" autoAdjust="0"/>
    <p:restoredTop sz="84698" autoAdjust="0"/>
  </p:normalViewPr>
  <p:slideViewPr>
    <p:cSldViewPr showGuides="1">
      <p:cViewPr varScale="1">
        <p:scale>
          <a:sx n="59" d="100"/>
          <a:sy n="59" d="100"/>
        </p:scale>
        <p:origin x="16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5370F-CFF5-4435-A88C-BC7AA690A3F4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CB80F-E43D-4842-9BD7-BC994066FC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67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26049504004275?via=ihub#bib3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science/article/pii/S0026049504004275?via=ihub#bib32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um indivíduo, as hemácias, os neurônios, as células do fígado ou da pele apresentam formas e funções diferenciadas, apesar de carregarem em seu interior a mesma informação genética. </a:t>
            </a:r>
            <a:r>
              <a:rPr lang="pt-BR" sz="1200" b="1" dirty="0" smtClean="0">
                <a:latin typeface="Adobe Devanagari" pitchFamily="18" charset="0"/>
                <a:cs typeface="Adobe Devanagari" pitchFamily="18" charset="0"/>
              </a:rPr>
              <a:t>Como a partir de uma única célula primordial (o zigoto), temos o desenvolvimento de um organismo portando mais de 130 tipos celulares, em que cada tipo possui sua forma e função específica?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573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presence of elevated body fat, in particular, visceral fat, has emerged as a significant risk factor for the development of insulin resistance and associated metabolic disorders in both the human population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[31]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[32]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 rodents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reduced expression of the hepatic insulin receptor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subunit and IRS1 in the FAT offspring may be associated with 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downregulation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liver insulin signaling and thus reduced insulin action.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921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121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Uma vez na circulação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sangüínea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ela se liga a receptores específicos no cérebro, levando ao sistema nervoso central um sinal de saciedade que reflete a quantidade existente de energia em forma de gordura no organismo.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353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600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maioria dos exemplos relatados de herança ambiental </a:t>
            </a:r>
            <a:r>
              <a:rPr lang="pt-BR" dirty="0" err="1" smtClean="0"/>
              <a:t>transgeracional</a:t>
            </a:r>
            <a:r>
              <a:rPr lang="pt-BR" dirty="0" smtClean="0"/>
              <a:t> descritos está relacionada aos efeitos maternos (5–8). No entanto, é difícil separar os efeitos maternos nas células germinativas dos efeitos diretos da exposição in </a:t>
            </a:r>
            <a:r>
              <a:rPr lang="pt-BR" dirty="0" err="1" smtClean="0"/>
              <a:t>utero</a:t>
            </a:r>
            <a:r>
              <a:rPr lang="pt-BR" dirty="0" smtClean="0"/>
              <a:t> sobre a prole. Os efeitos paternos evitam tal problema porque</a:t>
            </a:r>
            <a:r>
              <a:rPr lang="pt-BR" baseline="0" dirty="0" smtClean="0"/>
              <a:t> </a:t>
            </a:r>
            <a:r>
              <a:rPr lang="pt-BR" dirty="0" smtClean="0"/>
              <a:t>os pais contribuem pouco mais do que os </a:t>
            </a:r>
            <a:r>
              <a:rPr lang="pt-BR" dirty="0" err="1" smtClean="0"/>
              <a:t>espermatozóides</a:t>
            </a:r>
            <a:r>
              <a:rPr lang="pt-BR" dirty="0" smtClean="0"/>
              <a:t> para os filhos.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600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Além disso, em testes de tolerância à glicose e à insulina (</a:t>
            </a:r>
            <a:r>
              <a:rPr lang="pt-BR" dirty="0" err="1" smtClean="0"/>
              <a:t>GTTs</a:t>
            </a:r>
            <a:r>
              <a:rPr lang="pt-BR" dirty="0" smtClean="0"/>
              <a:t> e </a:t>
            </a:r>
            <a:r>
              <a:rPr lang="pt-BR" dirty="0" err="1" smtClean="0"/>
              <a:t>ITTs</a:t>
            </a:r>
            <a:r>
              <a:rPr lang="pt-BR" dirty="0" smtClean="0"/>
              <a:t>), eles mostraram diminuição da sensibilidade à insulina, bem como tolerância à glicose diminuída em comparação com controles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989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níveis de </a:t>
            </a:r>
            <a:r>
              <a:rPr lang="pt-BR" dirty="0" err="1" smtClean="0"/>
              <a:t>metilação</a:t>
            </a:r>
            <a:r>
              <a:rPr lang="pt-BR" dirty="0" smtClean="0"/>
              <a:t> das 10 regiões selecionadas aleatoriamente (esquerda, cinco reguladas para baixo; direita, cinco para cima) distribuídas em diferentes cromossomos que foram mais afetados por </a:t>
            </a:r>
            <a:r>
              <a:rPr lang="pt-BR" dirty="0" err="1" smtClean="0"/>
              <a:t>pré</a:t>
            </a:r>
            <a:r>
              <a:rPr lang="pt-BR" dirty="0" smtClean="0"/>
              <a:t>-diabetes paterno em ilhotas da geração F2.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961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279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Embora muitos estudos tenham identificado alterações </a:t>
            </a:r>
            <a:r>
              <a:rPr lang="pt-BR" dirty="0" err="1" smtClean="0"/>
              <a:t>epigenéticas</a:t>
            </a:r>
            <a:r>
              <a:rPr lang="pt-BR" dirty="0" smtClean="0"/>
              <a:t> associadas à dieta em modelos animais usando regiões candidatas específicas do local, houve poucas análises genômicas realizadas. Um estudo recente determinou o impacto </a:t>
            </a:r>
            <a:r>
              <a:rPr lang="pt-BR" dirty="0" err="1" smtClean="0"/>
              <a:t>epigenético</a:t>
            </a:r>
            <a:r>
              <a:rPr lang="pt-BR" baseline="0" dirty="0" smtClean="0"/>
              <a:t> direto de dietas ricas em gordura e obesidade induzida por dieta em camundongos adultos usando a expressão gênica em todo o genoma e análises de </a:t>
            </a:r>
            <a:r>
              <a:rPr lang="pt-BR" baseline="0" dirty="0" err="1" smtClean="0"/>
              <a:t>metilação</a:t>
            </a:r>
            <a:r>
              <a:rPr lang="pt-BR" baseline="0" dirty="0" smtClean="0"/>
              <a:t> do DNA. Este estudo identificou 232 regiões diferencialmente </a:t>
            </a:r>
            <a:r>
              <a:rPr lang="pt-BR" baseline="0" dirty="0" err="1" smtClean="0"/>
              <a:t>metiladas</a:t>
            </a:r>
            <a:r>
              <a:rPr lang="pt-BR" baseline="0" dirty="0" smtClean="0"/>
              <a:t> (</a:t>
            </a:r>
            <a:r>
              <a:rPr lang="pt-BR" baseline="0" dirty="0" err="1" smtClean="0"/>
              <a:t>DMRs</a:t>
            </a:r>
            <a:r>
              <a:rPr lang="pt-BR" baseline="0" dirty="0" smtClean="0"/>
              <a:t>) em adipócitos de camundongos controle e alimentados com alto teor de gordura. É importante ressaltar que as regiões humanas correspondentes para as </a:t>
            </a:r>
            <a:r>
              <a:rPr lang="pt-BR" baseline="0" dirty="0" err="1" smtClean="0"/>
              <a:t>DMRs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murinas</a:t>
            </a:r>
            <a:r>
              <a:rPr lang="pt-BR" baseline="0" dirty="0" smtClean="0"/>
              <a:t> também foram </a:t>
            </a:r>
            <a:r>
              <a:rPr lang="pt-BR" baseline="0" dirty="0" err="1" smtClean="0"/>
              <a:t>metiladas</a:t>
            </a:r>
            <a:r>
              <a:rPr lang="pt-BR" baseline="0" dirty="0" smtClean="0"/>
              <a:t> diferencialmente no tecido adiposo de uma população de humanos obesos e magros, destacando assim a notável conservação evolutiva dessas regiões. Este resultado enfatiza a provável importância das </a:t>
            </a:r>
            <a:r>
              <a:rPr lang="pt-BR" baseline="0" dirty="0" err="1" smtClean="0"/>
              <a:t>DMRs</a:t>
            </a:r>
            <a:r>
              <a:rPr lang="pt-BR" baseline="0" dirty="0" smtClean="0"/>
              <a:t> identificadas na regulação da homeostase energética em mamíferos.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56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Utilizados para identificar genes envolvidos com a patogênese do diabetes tipo 2 através de mecanismos relacionados a obesidade. Em 12 amostras de adipócitos extraídos de camundongos, foram encontradas 232 regiões </a:t>
            </a:r>
            <a:r>
              <a:rPr lang="pt-BR" baseline="0" dirty="0" err="1" smtClean="0"/>
              <a:t>metiladas</a:t>
            </a:r>
            <a:r>
              <a:rPr lang="pt-BR" baseline="0" dirty="0" smtClean="0"/>
              <a:t> correlacionadas com o tipo de dieta. Além disso avaliaram regiões </a:t>
            </a:r>
            <a:r>
              <a:rPr lang="pt-BR" baseline="0" dirty="0" err="1" smtClean="0"/>
              <a:t>metiladas</a:t>
            </a:r>
            <a:r>
              <a:rPr lang="pt-BR" baseline="0" dirty="0" smtClean="0"/>
              <a:t> relacionadas com fenótipos metabólicos como peso, glicose de jejum, GTT e ITT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75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latin typeface="Adobe Devanagari" pitchFamily="18" charset="0"/>
                <a:cs typeface="Adobe Devanagari" pitchFamily="18" charset="0"/>
              </a:rPr>
              <a:t>A razão para isso é que durante o desenvolvimento, diferentes </a:t>
            </a:r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programas</a:t>
            </a:r>
            <a:r>
              <a:rPr lang="pt-BR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b="1" dirty="0" err="1" smtClean="0">
                <a:latin typeface="Adobe Devanagari" pitchFamily="18" charset="0"/>
                <a:cs typeface="Adobe Devanagari" pitchFamily="18" charset="0"/>
              </a:rPr>
              <a:t>epigenéticos</a:t>
            </a:r>
            <a:r>
              <a:rPr lang="pt-BR" dirty="0" smtClean="0">
                <a:latin typeface="Adobe Devanagari" pitchFamily="18" charset="0"/>
                <a:cs typeface="Adobe Devanagari" pitchFamily="18" charset="0"/>
              </a:rPr>
              <a:t> surgiram e direcionaram as células para um determinado caminho. Isso que eu disse pode ser ilustrado pela paisagem de </a:t>
            </a:r>
            <a:r>
              <a:rPr lang="pt-BR" dirty="0" err="1" smtClean="0">
                <a:latin typeface="Adobe Devanagari" pitchFamily="18" charset="0"/>
                <a:cs typeface="Adobe Devanagari" pitchFamily="18" charset="0"/>
              </a:rPr>
              <a:t>waddington</a:t>
            </a:r>
            <a:r>
              <a:rPr lang="pt-BR" baseline="0" dirty="0" smtClean="0">
                <a:latin typeface="Adobe Devanagari" pitchFamily="18" charset="0"/>
                <a:cs typeface="Adobe Devanagari" pitchFamily="18" charset="0"/>
              </a:rPr>
              <a:t> ou cenário </a:t>
            </a:r>
            <a:r>
              <a:rPr lang="pt-BR" baseline="0" dirty="0" err="1" smtClean="0">
                <a:latin typeface="Adobe Devanagari" pitchFamily="18" charset="0"/>
                <a:cs typeface="Adobe Devanagari" pitchFamily="18" charset="0"/>
              </a:rPr>
              <a:t>epigenético</a:t>
            </a:r>
            <a:r>
              <a:rPr lang="pt-BR" baseline="0" dirty="0" smtClean="0">
                <a:latin typeface="Adobe Devanagari" pitchFamily="18" charset="0"/>
                <a:cs typeface="Adobe Devanagari" pitchFamily="18" charset="0"/>
              </a:rPr>
              <a:t>. </a:t>
            </a:r>
            <a:r>
              <a:rPr lang="pt-BR" baseline="0" dirty="0" smtClean="0">
                <a:latin typeface="+mn-lt"/>
                <a:cs typeface="+mn-cs"/>
              </a:rPr>
              <a:t>R</a:t>
            </a:r>
            <a:r>
              <a:rPr lang="pt-BR" dirty="0" smtClean="0"/>
              <a:t>epresenta os caminhos (picos e fendas) percorridos ao longo do processo de diferenciação celular (esfera no topo) até seu destino final de </a:t>
            </a:r>
            <a:r>
              <a:rPr lang="pt-BR" dirty="0" err="1" smtClean="0"/>
              <a:t>citodiferenciação</a:t>
            </a:r>
            <a:r>
              <a:rPr lang="pt-BR" dirty="0" smtClean="0"/>
              <a:t> (esfera abaixo). Isso quer dizer que a célula que teve uma</a:t>
            </a:r>
            <a:r>
              <a:rPr lang="pt-BR" baseline="0" dirty="0" smtClean="0"/>
              <a:t> origem comum mas veio para a esquerda, se tornou um </a:t>
            </a:r>
            <a:r>
              <a:rPr lang="pt-BR" baseline="0" dirty="0" err="1" smtClean="0"/>
              <a:t>cardiomiócito</a:t>
            </a:r>
            <a:r>
              <a:rPr lang="pt-BR" baseline="0" dirty="0" smtClean="0"/>
              <a:t>, enquanto que a que foi para a direita, se tornou um </a:t>
            </a:r>
            <a:r>
              <a:rPr lang="pt-BR" baseline="0" dirty="0" err="1" smtClean="0"/>
              <a:t>osteócito</a:t>
            </a:r>
            <a:r>
              <a:rPr lang="pt-BR" baseline="0" dirty="0" smtClean="0"/>
              <a:t>.</a:t>
            </a:r>
            <a:endParaRPr lang="pt-BR" dirty="0" smtClean="0">
              <a:latin typeface="Adobe Devanagari" pitchFamily="18" charset="0"/>
              <a:cs typeface="Adobe Devanagari" pitchFamily="18" charset="0"/>
            </a:endParaRPr>
          </a:p>
          <a:p>
            <a:r>
              <a:rPr lang="pt-BR" dirty="0" smtClean="0"/>
              <a:t>Mas o que determina a expressão desses genes?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487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158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30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Estes estudos concentraram-se principalmente na identificação de diferenças específicas do local na </a:t>
            </a:r>
            <a:r>
              <a:rPr lang="pt-BR" dirty="0" err="1" smtClean="0"/>
              <a:t>metilação</a:t>
            </a:r>
            <a:r>
              <a:rPr lang="pt-BR" dirty="0" smtClean="0"/>
              <a:t> do DNA que estão associadas a fenótipos metabólicos. </a:t>
            </a:r>
          </a:p>
          <a:p>
            <a:r>
              <a:rPr lang="pt-BR" dirty="0" smtClean="0"/>
              <a:t>Uma questão chave é até que ponto as modificações </a:t>
            </a:r>
            <a:r>
              <a:rPr lang="pt-BR" dirty="0" err="1" smtClean="0"/>
              <a:t>epigenéticas</a:t>
            </a:r>
            <a:r>
              <a:rPr lang="pt-BR" dirty="0" smtClean="0"/>
              <a:t> contribuem para o desenvolvimento do fenótipo metabólico, em vez de simplesmente serem uma consequência disso. A programação </a:t>
            </a:r>
            <a:r>
              <a:rPr lang="pt-BR" dirty="0" err="1" smtClean="0"/>
              <a:t>epigenética</a:t>
            </a:r>
            <a:r>
              <a:rPr lang="pt-BR" dirty="0" smtClean="0"/>
              <a:t> poderia contribuir para o desenvolvimento da obesidade, além de desempenhar um papel no risco </a:t>
            </a:r>
            <a:r>
              <a:rPr lang="pt-BR" dirty="0" err="1" smtClean="0"/>
              <a:t>conseqüente</a:t>
            </a:r>
            <a:r>
              <a:rPr lang="pt-BR" dirty="0" smtClean="0"/>
              <a:t> de problemas cardiovasculares e metabólicos.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084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Estudos</a:t>
            </a:r>
            <a:r>
              <a:rPr lang="pt-BR" baseline="0" dirty="0" smtClean="0"/>
              <a:t> em humanos é difícil provar a causa das modificações </a:t>
            </a:r>
            <a:r>
              <a:rPr lang="pt-BR" baseline="0" dirty="0" err="1" smtClean="0"/>
              <a:t>epigenéticas</a:t>
            </a:r>
            <a:r>
              <a:rPr lang="pt-BR" baseline="0" dirty="0" smtClean="0"/>
              <a:t>, mas algumas linhas de evidência tem sugerido...</a:t>
            </a:r>
          </a:p>
          <a:p>
            <a:r>
              <a:rPr lang="pt-BR" dirty="0" smtClean="0"/>
              <a:t>Os polimorfismos genéticos associados a um risco aumentado de desenvolver condições particulares são a priori ligados aos genes causadores.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111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Vários estudos tem focado</a:t>
            </a:r>
            <a:r>
              <a:rPr lang="pt-BR" baseline="0" dirty="0" smtClean="0"/>
              <a:t> em explorar a associação entre obesidade/doenças metabólicas e a </a:t>
            </a:r>
            <a:r>
              <a:rPr lang="pt-BR" baseline="0" dirty="0" err="1" smtClean="0"/>
              <a:t>metilação</a:t>
            </a:r>
            <a:r>
              <a:rPr lang="pt-BR" baseline="0" dirty="0" smtClean="0"/>
              <a:t> do DNA. O artigo apresenta 2 tabelas, mostrando diversos fenótipos e sua associação com marcadores </a:t>
            </a:r>
            <a:r>
              <a:rPr lang="pt-BR" baseline="0" dirty="0" err="1" smtClean="0"/>
              <a:t>epigenéticos</a:t>
            </a:r>
            <a:r>
              <a:rPr lang="pt-BR" baseline="0" dirty="0" smtClean="0"/>
              <a:t> ou mudanças nos marcadores </a:t>
            </a:r>
            <a:r>
              <a:rPr lang="pt-BR" baseline="0" dirty="0" err="1" smtClean="0"/>
              <a:t>epigenéticos</a:t>
            </a:r>
            <a:r>
              <a:rPr lang="pt-BR" baseline="0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897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 smtClean="0">
                <a:latin typeface="Adobe Devanagari" pitchFamily="18" charset="0"/>
                <a:cs typeface="Adobe Devanagari" pitchFamily="18" charset="0"/>
              </a:rPr>
              <a:t>CPT1A: metabolismo</a:t>
            </a:r>
            <a:r>
              <a:rPr lang="pt-BR" sz="1200" b="1" baseline="0" dirty="0" smtClean="0">
                <a:latin typeface="Adobe Devanagari" pitchFamily="18" charset="0"/>
                <a:cs typeface="Adobe Devanagari" pitchFamily="18" charset="0"/>
              </a:rPr>
              <a:t> de ácido graxo</a:t>
            </a:r>
            <a:r>
              <a:rPr lang="pt-BR" sz="1200" b="0" baseline="0" dirty="0" smtClean="0">
                <a:latin typeface="+mn-lt"/>
                <a:cs typeface="+mn-cs"/>
              </a:rPr>
              <a:t>; </a:t>
            </a:r>
            <a:r>
              <a:rPr lang="pt-BR" sz="1200" b="1" dirty="0" smtClean="0">
                <a:latin typeface="Adobe Devanagari" pitchFamily="18" charset="0"/>
                <a:cs typeface="Adobe Devanagari" pitchFamily="18" charset="0"/>
              </a:rPr>
              <a:t>ABCG1: transporte de colesterol; SREBF1: metabolismo</a:t>
            </a:r>
            <a:r>
              <a:rPr lang="pt-BR" sz="1200" b="1" baseline="0" dirty="0" smtClean="0">
                <a:latin typeface="Adobe Devanagari" pitchFamily="18" charset="0"/>
                <a:cs typeface="Adobe Devanagari" pitchFamily="18" charset="0"/>
              </a:rPr>
              <a:t> de glicose e produção de </a:t>
            </a:r>
            <a:r>
              <a:rPr lang="pt-BR" sz="1200" b="1" baseline="0" dirty="0" err="1" smtClean="0">
                <a:latin typeface="Adobe Devanagari" pitchFamily="18" charset="0"/>
                <a:cs typeface="Adobe Devanagari" pitchFamily="18" charset="0"/>
              </a:rPr>
              <a:t>lipideos</a:t>
            </a:r>
            <a:r>
              <a:rPr lang="pt-BR" sz="1200" b="1" baseline="0" dirty="0" smtClean="0">
                <a:latin typeface="Adobe Devanagari" pitchFamily="18" charset="0"/>
                <a:cs typeface="Adobe Devanagari" pitchFamily="18" charset="0"/>
              </a:rPr>
              <a:t> e ácidos graxos.</a:t>
            </a:r>
            <a:endParaRPr lang="pt-BR" sz="1200" b="1" dirty="0" smtClean="0">
              <a:latin typeface="Adobe Devanagari" pitchFamily="18" charset="0"/>
              <a:cs typeface="Adobe Devanagari" pitchFamily="18" charset="0"/>
            </a:endParaRPr>
          </a:p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911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baseline="0" dirty="0" smtClean="0">
                <a:latin typeface="Adobe Devanagari" pitchFamily="18" charset="0"/>
                <a:cs typeface="Adobe Devanagari" pitchFamily="18" charset="0"/>
              </a:rPr>
              <a:t>Gestação de 0 a 18 </a:t>
            </a:r>
            <a:r>
              <a:rPr lang="pt-BR" sz="1200" b="1" baseline="0" dirty="0" err="1" smtClean="0">
                <a:latin typeface="Adobe Devanagari" pitchFamily="18" charset="0"/>
                <a:cs typeface="Adobe Devanagari" pitchFamily="18" charset="0"/>
              </a:rPr>
              <a:t>semans</a:t>
            </a:r>
            <a:r>
              <a:rPr lang="pt-BR" sz="1200" b="1" baseline="0" dirty="0" smtClean="0">
                <a:latin typeface="Adobe Devanagari" pitchFamily="18" charset="0"/>
                <a:cs typeface="Adobe Devanagari" pitchFamily="18" charset="0"/>
              </a:rPr>
              <a:t> genes </a:t>
            </a:r>
            <a:r>
              <a:rPr lang="en-US" dirty="0" smtClean="0"/>
              <a:t>MMP7, KCNK4, TRPM5 and NFKB1 </a:t>
            </a:r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288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baseline="0" dirty="0" smtClean="0">
                <a:latin typeface="Adobe Devanagari" pitchFamily="18" charset="0"/>
                <a:cs typeface="Adobe Devanagari" pitchFamily="18" charset="0"/>
              </a:rPr>
              <a:t>Gestação de 0 a 18 </a:t>
            </a:r>
            <a:r>
              <a:rPr lang="pt-BR" sz="1200" b="1" baseline="0" dirty="0" err="1" smtClean="0">
                <a:latin typeface="Adobe Devanagari" pitchFamily="18" charset="0"/>
                <a:cs typeface="Adobe Devanagari" pitchFamily="18" charset="0"/>
              </a:rPr>
              <a:t>semans</a:t>
            </a:r>
            <a:r>
              <a:rPr lang="pt-BR" sz="1200" b="1" baseline="0" dirty="0" smtClean="0">
                <a:latin typeface="Adobe Devanagari" pitchFamily="18" charset="0"/>
                <a:cs typeface="Adobe Devanagari" pitchFamily="18" charset="0"/>
              </a:rPr>
              <a:t> genes </a:t>
            </a:r>
            <a:r>
              <a:rPr lang="en-US" dirty="0" smtClean="0"/>
              <a:t>MMP7, KCNK4, TRPM5 and NFKB1 </a:t>
            </a:r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6462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67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11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Conrad Waddington introduziu o termo </a:t>
            </a:r>
            <a:r>
              <a:rPr lang="pt-BR" dirty="0" err="1" smtClean="0"/>
              <a:t>epigenética</a:t>
            </a:r>
            <a:r>
              <a:rPr lang="pt-BR" dirty="0" smtClean="0"/>
              <a:t> no início dos anos 1940. No sentido original desta definição, </a:t>
            </a:r>
            <a:r>
              <a:rPr lang="pt-BR" dirty="0" err="1" smtClean="0"/>
              <a:t>epigenética</a:t>
            </a:r>
            <a:r>
              <a:rPr lang="pt-BR" dirty="0" smtClean="0"/>
              <a:t> refere-se a todas as vias moleculares que modulam a expressão de um genótipo em um fenótipo particular. Nos anos seguintes, com o rápido crescimento da genética, o significado da palavra diminuiu gradualmente.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Agora, a </a:t>
            </a:r>
            <a:r>
              <a:rPr lang="pt-BR" dirty="0" err="1" smtClean="0"/>
              <a:t>epigenética</a:t>
            </a:r>
            <a:r>
              <a:rPr lang="pt-BR" dirty="0" smtClean="0"/>
              <a:t> é mais do que apenas construir um corpo. É também sobre como respondemos às coisas que nos acontecem. E algumas delas podem ser muito duradouras e têm mudanças e impactos de longo prazo em nossa saúde.</a:t>
            </a:r>
          </a:p>
          <a:p>
            <a:endParaRPr lang="pt-BR" dirty="0" smtClean="0"/>
          </a:p>
          <a:p>
            <a:r>
              <a:rPr lang="pt-BR" dirty="0" smtClean="0"/>
              <a:t>Tornam</a:t>
            </a:r>
            <a:r>
              <a:rPr lang="pt-BR" baseline="0" dirty="0" smtClean="0"/>
              <a:t> o gene mais ou menos ativo sem alterar o </a:t>
            </a:r>
            <a:r>
              <a:rPr lang="pt-BR" baseline="0" dirty="0" err="1" smtClean="0"/>
              <a:t>dna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521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442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245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946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0229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977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1" baseline="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358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Adição</a:t>
            </a:r>
            <a:r>
              <a:rPr lang="pt-BR" baseline="0" dirty="0" smtClean="0"/>
              <a:t> de radicais </a:t>
            </a:r>
            <a:r>
              <a:rPr lang="pt-BR" baseline="0" dirty="0" err="1" smtClean="0"/>
              <a:t>acetil</a:t>
            </a:r>
            <a:r>
              <a:rPr lang="pt-BR" baseline="0" dirty="0" smtClean="0"/>
              <a:t> nos resíduos de lisina das histonas (histona </a:t>
            </a:r>
            <a:r>
              <a:rPr lang="pt-BR" baseline="0" dirty="0" err="1" smtClean="0"/>
              <a:t>acetil</a:t>
            </a:r>
            <a:r>
              <a:rPr lang="pt-BR" baseline="0" dirty="0" smtClean="0"/>
              <a:t> </a:t>
            </a:r>
            <a:r>
              <a:rPr lang="pt-BR" baseline="0" dirty="0" err="1" smtClean="0"/>
              <a:t>transferases-HATs</a:t>
            </a:r>
            <a:r>
              <a:rPr lang="pt-BR" baseline="0" dirty="0" smtClean="0"/>
              <a:t>) promove a descompactação da cromatina, permitindo a transcrição.</a:t>
            </a:r>
          </a:p>
          <a:p>
            <a:r>
              <a:rPr lang="pt-BR" baseline="0" dirty="0" smtClean="0"/>
              <a:t>As </a:t>
            </a:r>
            <a:r>
              <a:rPr lang="pt-BR" baseline="0" dirty="0" err="1" smtClean="0"/>
              <a:t>HDACs</a:t>
            </a:r>
            <a:r>
              <a:rPr lang="pt-BR" baseline="0" dirty="0" smtClean="0"/>
              <a:t> (histona </a:t>
            </a:r>
            <a:r>
              <a:rPr lang="pt-BR" baseline="0" dirty="0" err="1" smtClean="0"/>
              <a:t>desacetilases</a:t>
            </a:r>
            <a:r>
              <a:rPr lang="pt-BR" baseline="0" dirty="0" smtClean="0"/>
              <a:t>)removem grupos </a:t>
            </a:r>
            <a:r>
              <a:rPr lang="pt-BR" baseline="0" dirty="0" err="1" smtClean="0"/>
              <a:t>acetil</a:t>
            </a:r>
            <a:r>
              <a:rPr lang="pt-BR" baseline="0" dirty="0" smtClean="0"/>
              <a:t> das histonas promovendo a compactação da cromatina impedindo a transcrição.</a:t>
            </a:r>
          </a:p>
          <a:p>
            <a:r>
              <a:rPr lang="pt-BR" baseline="0" dirty="0" err="1" smtClean="0"/>
              <a:t>Micro-RNA</a:t>
            </a:r>
            <a:r>
              <a:rPr lang="pt-BR" baseline="0" dirty="0" smtClean="0"/>
              <a:t> se ligam a RNAm e silenciam a expressão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004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MBP: proteína </a:t>
            </a:r>
            <a:r>
              <a:rPr lang="pt-BR" dirty="0" err="1" smtClean="0"/>
              <a:t>ligadora</a:t>
            </a:r>
            <a:r>
              <a:rPr lang="pt-BR" dirty="0" smtClean="0"/>
              <a:t> ao metil</a:t>
            </a:r>
          </a:p>
          <a:p>
            <a:r>
              <a:rPr lang="pt-BR" dirty="0" smtClean="0"/>
              <a:t>HDAC: histona </a:t>
            </a:r>
            <a:r>
              <a:rPr lang="pt-BR" dirty="0" err="1" smtClean="0"/>
              <a:t>desacetilase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 err="1" smtClean="0"/>
              <a:t>metilação</a:t>
            </a:r>
            <a:r>
              <a:rPr lang="pt-BR" dirty="0" smtClean="0"/>
              <a:t> do DNA interfere na expressão dos genes por meio de mecanismos diretos e indiretos. No primeiro, a </a:t>
            </a:r>
            <a:r>
              <a:rPr lang="pt-BR" dirty="0" err="1" smtClean="0"/>
              <a:t>metilação</a:t>
            </a:r>
            <a:r>
              <a:rPr lang="pt-BR" dirty="0" smtClean="0"/>
              <a:t> de ilhotas </a:t>
            </a:r>
            <a:r>
              <a:rPr lang="pt-BR" dirty="0" err="1" smtClean="0"/>
              <a:t>CpG</a:t>
            </a:r>
            <a:r>
              <a:rPr lang="pt-BR" dirty="0" smtClean="0"/>
              <a:t> impedem diretamente, por barreira física, o seu reconhecimento pelos fatores de transcrição, </a:t>
            </a:r>
            <a:r>
              <a:rPr lang="pt-BR" dirty="0" err="1" smtClean="0"/>
              <a:t>eresulta</a:t>
            </a:r>
            <a:r>
              <a:rPr lang="pt-BR" dirty="0" smtClean="0"/>
              <a:t> na inativação do gene (MULLER; PRADO, 2008; KAMINKER, 2007; MOSS; WALLRATH, 2007). No mecanismo indireto, a </a:t>
            </a:r>
            <a:r>
              <a:rPr lang="pt-BR" dirty="0" err="1" smtClean="0"/>
              <a:t>metilação</a:t>
            </a:r>
            <a:r>
              <a:rPr lang="pt-BR" dirty="0" smtClean="0"/>
              <a:t> ocorre em uma região que apresenta domínios de ligação para a </a:t>
            </a:r>
            <a:r>
              <a:rPr lang="pt-BR" dirty="0" err="1" smtClean="0"/>
              <a:t>metilação</a:t>
            </a:r>
            <a:r>
              <a:rPr lang="pt-BR" dirty="0" smtClean="0"/>
              <a:t> (MBD – do inglês “</a:t>
            </a:r>
            <a:r>
              <a:rPr lang="pt-BR" dirty="0" err="1" smtClean="0"/>
              <a:t>metilationbindingdomain</a:t>
            </a:r>
            <a:r>
              <a:rPr lang="pt-BR" dirty="0" smtClean="0"/>
              <a:t>”). Os mesmos localizam-se ao redor do sítio de regulação da transcrição e atrai de forma indireta as proteínas MBD que recrutam </a:t>
            </a:r>
            <a:r>
              <a:rPr lang="pt-BR" dirty="0" err="1" smtClean="0"/>
              <a:t>correpressores</a:t>
            </a:r>
            <a:r>
              <a:rPr lang="pt-BR" dirty="0" smtClean="0"/>
              <a:t> e </a:t>
            </a:r>
            <a:r>
              <a:rPr lang="pt-BR" dirty="0" err="1" smtClean="0"/>
              <a:t>desacetilases</a:t>
            </a:r>
            <a:r>
              <a:rPr lang="pt-BR" dirty="0" smtClean="0"/>
              <a:t> de histonas, e deste modo inativa a configuração da cromatina ao redor do gene, desligando-o (COSTA; PACHECO, 2013; KAMINKER, 2007; MOSS; WALLRATH, 2007).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14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latin typeface="Adobe Devanagari" pitchFamily="18" charset="0"/>
                <a:cs typeface="Adobe Devanagari" pitchFamily="18" charset="0"/>
              </a:rPr>
              <a:t>Apesar de haver muitos trabalhos que apoiem</a:t>
            </a:r>
            <a:r>
              <a:rPr lang="pt-BR" sz="1200" baseline="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1200" dirty="0" smtClean="0">
                <a:latin typeface="Adobe Devanagari" pitchFamily="18" charset="0"/>
                <a:cs typeface="Adobe Devanagari" pitchFamily="18" charset="0"/>
              </a:rPr>
              <a:t>essa tese (65, 70, 120), os mecanismos biológicos são pouco compreendidos.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latin typeface="Adobe Devanagari" pitchFamily="18" charset="0"/>
              <a:cs typeface="Adobe Devanagari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44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Assim,</a:t>
            </a:r>
            <a:r>
              <a:rPr lang="pt-BR" baseline="0" dirty="0" smtClean="0"/>
              <a:t> a hipótese da origem do desenvolvimento </a:t>
            </a:r>
            <a:r>
              <a:rPr lang="pt-BR" baseline="0" dirty="0" err="1" smtClean="0"/>
              <a:t>propoe</a:t>
            </a:r>
            <a:r>
              <a:rPr lang="pt-BR" baseline="0" dirty="0" smtClean="0"/>
              <a:t> que...</a:t>
            </a:r>
          </a:p>
          <a:p>
            <a:r>
              <a:rPr lang="pt-BR" sz="1200" dirty="0" smtClean="0">
                <a:latin typeface="Adobe Devanagari" pitchFamily="18" charset="0"/>
                <a:cs typeface="Adobe Devanagari" pitchFamily="18" charset="0"/>
              </a:rPr>
              <a:t>Qual</a:t>
            </a:r>
            <a:r>
              <a:rPr lang="pt-BR" sz="1200" baseline="0" dirty="0" smtClean="0">
                <a:latin typeface="Adobe Devanagari" pitchFamily="18" charset="0"/>
                <a:cs typeface="Adobe Devanagari" pitchFamily="18" charset="0"/>
              </a:rPr>
              <a:t> seria </a:t>
            </a:r>
            <a:r>
              <a:rPr lang="pt-BR" sz="1200" dirty="0" smtClean="0">
                <a:latin typeface="Adobe Devanagari" pitchFamily="18" charset="0"/>
                <a:cs typeface="Adobe Devanagari" pitchFamily="18" charset="0"/>
              </a:rPr>
              <a:t>o provável envolvimento de mecanismos </a:t>
            </a:r>
            <a:r>
              <a:rPr lang="pt-BR" sz="1200" dirty="0" err="1" smtClean="0">
                <a:latin typeface="Adobe Devanagari" pitchFamily="18" charset="0"/>
                <a:cs typeface="Adobe Devanagari" pitchFamily="18" charset="0"/>
              </a:rPr>
              <a:t>epigenéticos</a:t>
            </a:r>
            <a:r>
              <a:rPr lang="pt-BR" sz="1200" baseline="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1200" dirty="0" smtClean="0">
                <a:latin typeface="Adobe Devanagari" pitchFamily="18" charset="0"/>
                <a:cs typeface="Adobe Devanagari" pitchFamily="18" charset="0"/>
              </a:rPr>
              <a:t>nas origens do desenvolvimento da obesidade ou</a:t>
            </a:r>
            <a:r>
              <a:rPr lang="pt-BR" sz="1200" baseline="0" dirty="0" smtClean="0">
                <a:latin typeface="Adobe Devanagari" pitchFamily="18" charset="0"/>
                <a:cs typeface="Adobe Devanagari" pitchFamily="18" charset="0"/>
              </a:rPr>
              <a:t> da </a:t>
            </a:r>
            <a:r>
              <a:rPr lang="pt-BR" sz="1200" dirty="0" smtClean="0">
                <a:latin typeface="Adobe Devanagari" pitchFamily="18" charset="0"/>
                <a:cs typeface="Adobe Devanagari" pitchFamily="18" charset="0"/>
              </a:rPr>
              <a:t>saúde e da doença como um todo?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278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consciência da importância do ambiente </a:t>
            </a:r>
            <a:r>
              <a:rPr lang="pt-BR" dirty="0" err="1" smtClean="0"/>
              <a:t>intra-uterino</a:t>
            </a:r>
            <a:r>
              <a:rPr lang="pt-BR" dirty="0" smtClean="0"/>
              <a:t> para a saúde e a doença ao longo da vida surgiu há 50 anos: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98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consciência da importância do ambiente </a:t>
            </a:r>
            <a:r>
              <a:rPr lang="pt-BR" dirty="0" err="1" smtClean="0"/>
              <a:t>intra-uterino</a:t>
            </a:r>
            <a:r>
              <a:rPr lang="pt-BR" dirty="0" smtClean="0"/>
              <a:t> para a saúde e a doença ao longo da vida surgiu há 50 anos: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B80F-E43D-4842-9BD7-BC994066FC1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98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60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21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29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78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66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2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91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84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91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41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00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A00D7-6CB2-4796-8BD2-7D5AC55F3C1D}" type="datetimeFigureOut">
              <a:rPr lang="pt-BR" smtClean="0"/>
              <a:t>08/10/2018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83DC-963F-4970-8D20-D312BAB561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17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 t="19606" r="25782" b="47729"/>
          <a:stretch/>
        </p:blipFill>
        <p:spPr bwMode="auto">
          <a:xfrm>
            <a:off x="251520" y="188640"/>
            <a:ext cx="8623791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Copy (2) of EggDN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2641848" cy="32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5615336" y="5589240"/>
            <a:ext cx="3205136" cy="1368152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b="1" dirty="0" smtClean="0">
                <a:latin typeface="Adobe Devanagari" pitchFamily="18" charset="0"/>
                <a:cs typeface="Adobe Devanagari" pitchFamily="18" charset="0"/>
              </a:rPr>
              <a:t>Ana Paula de Assis</a:t>
            </a:r>
          </a:p>
          <a:p>
            <a:pPr marL="0" indent="0" algn="ctr">
              <a:buNone/>
            </a:pPr>
            <a:r>
              <a:rPr lang="pt-BR" sz="3200" b="1" dirty="0" err="1" smtClean="0">
                <a:latin typeface="Adobe Devanagari" pitchFamily="18" charset="0"/>
                <a:cs typeface="Adobe Devanagari" pitchFamily="18" charset="0"/>
              </a:rPr>
              <a:t>Natany</a:t>
            </a:r>
            <a:r>
              <a:rPr lang="pt-BR" sz="3200" b="1" dirty="0" smtClean="0">
                <a:latin typeface="Adobe Devanagari" pitchFamily="18" charset="0"/>
                <a:cs typeface="Adobe Devanagari" pitchFamily="18" charset="0"/>
              </a:rPr>
              <a:t> Garcia Reis</a:t>
            </a:r>
            <a:endParaRPr lang="pt-BR" sz="32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/>
          <p:cNvCxnSpPr/>
          <p:nvPr/>
        </p:nvCxnSpPr>
        <p:spPr>
          <a:xfrm>
            <a:off x="1331640" y="620688"/>
            <a:ext cx="144016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01" t="10405" r="12060" b="9982"/>
          <a:stretch/>
        </p:blipFill>
        <p:spPr bwMode="auto">
          <a:xfrm>
            <a:off x="2771800" y="3535984"/>
            <a:ext cx="2361785" cy="313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0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39207" r="26411" b="23794"/>
          <a:stretch/>
        </p:blipFill>
        <p:spPr bwMode="auto">
          <a:xfrm>
            <a:off x="435898" y="2204864"/>
            <a:ext cx="82722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6991" y="265872"/>
            <a:ext cx="8949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A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hipótese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da origem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do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desenvolvimento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propõe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que, durante períodos críticos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do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desenvolvimento </a:t>
            </a:r>
            <a:r>
              <a:rPr lang="pt-BR" sz="2400" dirty="0" err="1" smtClean="0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 e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pós-natal de mamíferos, a nutrição e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estímulos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ambientais influenciam as vias de desenvolvimento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e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induzem mudanças permanentes no metabolismo e na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susceptibilidade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a doenças crônicas. </a:t>
            </a: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9512" y="193864"/>
            <a:ext cx="8856984" cy="193899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83568" y="3854993"/>
            <a:ext cx="782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 smtClean="0">
                <a:latin typeface="Adobe Devanagari" pitchFamily="18" charset="0"/>
                <a:cs typeface="Adobe Devanagari" pitchFamily="18" charset="0"/>
              </a:rPr>
              <a:t>Mecanismos </a:t>
            </a:r>
            <a:r>
              <a:rPr lang="pt-BR" sz="5400" b="1" dirty="0" err="1" smtClean="0">
                <a:latin typeface="Adobe Devanagari" pitchFamily="18" charset="0"/>
                <a:cs typeface="Adobe Devanagari" pitchFamily="18" charset="0"/>
              </a:rPr>
              <a:t>epigenéticos</a:t>
            </a:r>
            <a:r>
              <a:rPr lang="pt-BR" sz="5400" b="1" dirty="0" smtClean="0">
                <a:latin typeface="Adobe Devanagari" pitchFamily="18" charset="0"/>
                <a:cs typeface="Adobe Devanagari" pitchFamily="18" charset="0"/>
              </a:rPr>
              <a:t>???</a:t>
            </a:r>
            <a:endParaRPr lang="pt-BR" sz="5400" b="1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6024" y="1916832"/>
            <a:ext cx="8676456" cy="4464496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2600" dirty="0" err="1" smtClean="0">
                <a:latin typeface="Adobe Devanagari" pitchFamily="18" charset="0"/>
                <a:cs typeface="Adobe Devanagari" pitchFamily="18" charset="0"/>
              </a:rPr>
              <a:t>Forsdahl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 (1977)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foi o primeiro a correlacionar geograficamente a mortalidade infantil com doença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cardiovascular. </a:t>
            </a:r>
          </a:p>
          <a:p>
            <a:pPr algn="just"/>
            <a:endParaRPr lang="pt-BR" sz="2600" dirty="0" smtClean="0">
              <a:latin typeface="Adobe Devanagari" pitchFamily="18" charset="0"/>
              <a:cs typeface="Adobe Devanagari" pitchFamily="18" charset="0"/>
            </a:endParaRPr>
          </a:p>
          <a:p>
            <a:pPr algn="just"/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Barker &amp; </a:t>
            </a:r>
            <a:r>
              <a:rPr lang="pt-BR" sz="2600" dirty="0" err="1">
                <a:latin typeface="Adobe Devanagari" pitchFamily="18" charset="0"/>
                <a:cs typeface="Adobe Devanagari" pitchFamily="18" charset="0"/>
              </a:rPr>
              <a:t>Osmond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(1986) encontraram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altas taxas de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mortalidade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por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DCC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em áreas com alta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mortalidade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neonatal na Inglaterra e no País de Gales e </a:t>
            </a:r>
            <a:r>
              <a:rPr lang="pt-BR" sz="2600" b="1" dirty="0">
                <a:latin typeface="Adobe Devanagari" pitchFamily="18" charset="0"/>
                <a:cs typeface="Adobe Devanagari" pitchFamily="18" charset="0"/>
              </a:rPr>
              <a:t>propuseram que a privação intrauterina </a:t>
            </a:r>
            <a:r>
              <a:rPr lang="pt-BR" sz="2600" b="1" dirty="0" smtClean="0">
                <a:latin typeface="Adobe Devanagari" pitchFamily="18" charset="0"/>
                <a:cs typeface="Adobe Devanagari" pitchFamily="18" charset="0"/>
              </a:rPr>
              <a:t>seria </a:t>
            </a:r>
            <a:r>
              <a:rPr lang="pt-BR" sz="2600" b="1" dirty="0">
                <a:latin typeface="Adobe Devanagari" pitchFamily="18" charset="0"/>
                <a:cs typeface="Adobe Devanagari" pitchFamily="18" charset="0"/>
              </a:rPr>
              <a:t>uma </a:t>
            </a:r>
            <a:r>
              <a:rPr lang="pt-BR" sz="2600" b="1" dirty="0" smtClean="0">
                <a:latin typeface="Adobe Devanagari" pitchFamily="18" charset="0"/>
                <a:cs typeface="Adobe Devanagari" pitchFamily="18" charset="0"/>
              </a:rPr>
              <a:t>importante fator.</a:t>
            </a:r>
          </a:p>
          <a:p>
            <a:pPr algn="just"/>
            <a:endParaRPr lang="pt-BR" sz="2600" b="1" dirty="0" smtClean="0">
              <a:latin typeface="Adobe Devanagari" pitchFamily="18" charset="0"/>
              <a:cs typeface="Adobe Devanagari" pitchFamily="18" charset="0"/>
            </a:endParaRPr>
          </a:p>
          <a:p>
            <a:pPr algn="just"/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Estudos retrospectivos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em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mulheres e homens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nascidos no Reino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Unido, encontraram uma associação inversa entre o peso ao nascer e a mortalidade por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DCC </a:t>
            </a:r>
            <a:r>
              <a:rPr lang="pt-BR" sz="2600" dirty="0">
                <a:latin typeface="Adobe Devanagari" pitchFamily="18" charset="0"/>
                <a:cs typeface="Adobe Devanagari" pitchFamily="18" charset="0"/>
              </a:rPr>
              <a:t>no 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adulto (</a:t>
            </a:r>
            <a:r>
              <a:rPr lang="pt-BR" sz="2600" dirty="0" err="1" smtClean="0">
                <a:latin typeface="Adobe Devanagari" pitchFamily="18" charset="0"/>
                <a:cs typeface="Adobe Devanagari" pitchFamily="18" charset="0"/>
              </a:rPr>
              <a:t>Osmond</a:t>
            </a:r>
            <a:r>
              <a:rPr lang="pt-BR" sz="2600" dirty="0" smtClean="0">
                <a:latin typeface="Adobe Devanagari" pitchFamily="18" charset="0"/>
                <a:cs typeface="Adobe Devanagari" pitchFamily="18" charset="0"/>
              </a:rPr>
              <a:t> et al., 1993). </a:t>
            </a: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4" t="35917" r="30498" b="41641"/>
          <a:stretch/>
        </p:blipFill>
        <p:spPr bwMode="auto">
          <a:xfrm>
            <a:off x="225236" y="109706"/>
            <a:ext cx="2906604" cy="1486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61855" r="60486" b="35764"/>
          <a:stretch/>
        </p:blipFill>
        <p:spPr bwMode="auto">
          <a:xfrm>
            <a:off x="1496068" y="116632"/>
            <a:ext cx="1635772" cy="17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275856" y="356463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Trabalho de Rose (1969) descreveu um padrão familiar de doença cardíaca coronária (DCC) e mortalidade infantil. </a:t>
            </a:r>
          </a:p>
        </p:txBody>
      </p:sp>
    </p:spTree>
    <p:extLst>
      <p:ext uri="{BB962C8B-B14F-4D97-AF65-F5344CB8AC3E}">
        <p14:creationId xmlns:p14="http://schemas.microsoft.com/office/powerpoint/2010/main" val="371369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2167313"/>
            <a:ext cx="8496944" cy="2736305"/>
          </a:xfrm>
        </p:spPr>
        <p:txBody>
          <a:bodyPr>
            <a:normAutofit fontScale="77500" lnSpcReduction="20000"/>
          </a:bodyPr>
          <a:lstStyle/>
          <a:p>
            <a:pPr algn="just"/>
            <a:endParaRPr lang="pt-BR" sz="3800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 algn="just">
              <a:buNone/>
            </a:pPr>
            <a:r>
              <a:rPr lang="pt-BR" sz="3800" dirty="0" smtClean="0">
                <a:latin typeface="Adobe Devanagari" pitchFamily="18" charset="0"/>
                <a:cs typeface="Adobe Devanagari" pitchFamily="18" charset="0"/>
              </a:rPr>
              <a:t>Numerosos </a:t>
            </a:r>
            <a:r>
              <a:rPr lang="pt-BR" sz="3800" dirty="0">
                <a:latin typeface="Adobe Devanagari" pitchFamily="18" charset="0"/>
                <a:cs typeface="Adobe Devanagari" pitchFamily="18" charset="0"/>
              </a:rPr>
              <a:t>estudos </a:t>
            </a:r>
            <a:r>
              <a:rPr lang="pt-BR" sz="3800" dirty="0" smtClean="0">
                <a:latin typeface="Adobe Devanagari" pitchFamily="18" charset="0"/>
                <a:cs typeface="Adobe Devanagari" pitchFamily="18" charset="0"/>
              </a:rPr>
              <a:t>documentaram posteriormente associações </a:t>
            </a:r>
            <a:r>
              <a:rPr lang="pt-BR" sz="3800" dirty="0">
                <a:latin typeface="Adobe Devanagari" pitchFamily="18" charset="0"/>
                <a:cs typeface="Adobe Devanagari" pitchFamily="18" charset="0"/>
              </a:rPr>
              <a:t>entre baixo peso ao nascer e aumento da incidência de doenças </a:t>
            </a:r>
            <a:r>
              <a:rPr lang="pt-BR" sz="3800" dirty="0" smtClean="0">
                <a:latin typeface="Adobe Devanagari" pitchFamily="18" charset="0"/>
                <a:cs typeface="Adobe Devanagari" pitchFamily="18" charset="0"/>
              </a:rPr>
              <a:t>cardíacas, hipertensão </a:t>
            </a:r>
            <a:r>
              <a:rPr lang="pt-BR" sz="3800" dirty="0">
                <a:latin typeface="Adobe Devanagari" pitchFamily="18" charset="0"/>
                <a:cs typeface="Adobe Devanagari" pitchFamily="18" charset="0"/>
              </a:rPr>
              <a:t>e </a:t>
            </a:r>
            <a:r>
              <a:rPr lang="pt-BR" sz="3800" dirty="0" smtClean="0">
                <a:latin typeface="Adobe Devanagari" pitchFamily="18" charset="0"/>
                <a:cs typeface="Adobe Devanagari" pitchFamily="18" charset="0"/>
              </a:rPr>
              <a:t>diabetes tipo 2, </a:t>
            </a:r>
            <a:r>
              <a:rPr lang="pt-BR" sz="3800" dirty="0">
                <a:latin typeface="Adobe Devanagari" pitchFamily="18" charset="0"/>
                <a:cs typeface="Adobe Devanagari" pitchFamily="18" charset="0"/>
              </a:rPr>
              <a:t>bem como marcadores relevantes, como metabolismo anormal de </a:t>
            </a:r>
            <a:r>
              <a:rPr lang="pt-BR" sz="3800" dirty="0" smtClean="0">
                <a:latin typeface="Adobe Devanagari" pitchFamily="18" charset="0"/>
                <a:cs typeface="Adobe Devanagari" pitchFamily="18" charset="0"/>
              </a:rPr>
              <a:t>glicose e </a:t>
            </a:r>
            <a:r>
              <a:rPr lang="pt-BR" sz="3800" dirty="0" err="1" smtClean="0">
                <a:latin typeface="Adobe Devanagari" pitchFamily="18" charset="0"/>
                <a:cs typeface="Adobe Devanagari" pitchFamily="18" charset="0"/>
              </a:rPr>
              <a:t>hipercolesterolemia</a:t>
            </a:r>
            <a:r>
              <a:rPr lang="pt-BR" sz="3800" dirty="0" smtClean="0">
                <a:latin typeface="Adobe Devanagari" pitchFamily="18" charset="0"/>
                <a:cs typeface="Adobe Devanagari" pitchFamily="18" charset="0"/>
              </a:rPr>
              <a:t>.</a:t>
            </a:r>
            <a:endParaRPr lang="pt-BR" sz="3800" dirty="0">
              <a:latin typeface="Adobe Devanagari" pitchFamily="18" charset="0"/>
              <a:cs typeface="Adobe Devanagari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4" t="35917" r="30498" b="41641"/>
          <a:stretch/>
        </p:blipFill>
        <p:spPr bwMode="auto">
          <a:xfrm>
            <a:off x="225236" y="502132"/>
            <a:ext cx="2906604" cy="1486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61855" r="60486" b="35764"/>
          <a:stretch/>
        </p:blipFill>
        <p:spPr bwMode="auto">
          <a:xfrm>
            <a:off x="1496068" y="518524"/>
            <a:ext cx="1635772" cy="17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23528" y="2564904"/>
            <a:ext cx="8496944" cy="19442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t="40890" r="26321" b="27397"/>
          <a:stretch/>
        </p:blipFill>
        <p:spPr bwMode="auto">
          <a:xfrm>
            <a:off x="107504" y="4869160"/>
            <a:ext cx="881126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0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alteraÃ§Ãµes epigenÃ©tica r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2" b="55397"/>
          <a:stretch/>
        </p:blipFill>
        <p:spPr bwMode="auto">
          <a:xfrm>
            <a:off x="3059832" y="3048764"/>
            <a:ext cx="5906616" cy="37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1143000"/>
          </a:xfrm>
        </p:spPr>
        <p:txBody>
          <a:bodyPr>
            <a:noAutofit/>
          </a:bodyPr>
          <a:lstStyle/>
          <a:p>
            <a:r>
              <a:rPr lang="pt-BR" b="1" dirty="0">
                <a:latin typeface="Adobe Devanagari" pitchFamily="18" charset="0"/>
                <a:cs typeface="Adobe Devanagari" pitchFamily="18" charset="0"/>
              </a:rPr>
              <a:t>Alterações </a:t>
            </a:r>
            <a:r>
              <a:rPr lang="pt-BR" b="1" dirty="0" err="1">
                <a:latin typeface="Adobe Devanagari" pitchFamily="18" charset="0"/>
                <a:cs typeface="Adobe Devanagari" pitchFamily="18" charset="0"/>
              </a:rPr>
              <a:t>epigenéticas</a:t>
            </a:r>
            <a:r>
              <a:rPr lang="pt-BR" b="1" dirty="0">
                <a:latin typeface="Adobe Devanagari" pitchFamily="18" charset="0"/>
                <a:cs typeface="Adobe Devanagari" pitchFamily="18" charset="0"/>
              </a:rPr>
              <a:t> nos filhotes associada a nutrição materna durante a gestação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627784" y="3717032"/>
            <a:ext cx="165618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9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1764" y="404665"/>
            <a:ext cx="8856984" cy="1584176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Estudos em animais demonstraram que uma variedade de exposições nutricionais no início da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vida,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poderiam induzir alterações </a:t>
            </a:r>
            <a:r>
              <a:rPr lang="pt-BR" sz="2400" dirty="0" err="1">
                <a:latin typeface="Adobe Devanagari" pitchFamily="18" charset="0"/>
                <a:cs typeface="Adobe Devanagari" pitchFamily="18" charset="0"/>
              </a:rPr>
              <a:t>epigenéticas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 nos principais tecidos metabólicos da prole que persistem após o nascimento e resultam em alterações permanentes na função do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gene.</a:t>
            </a:r>
          </a:p>
          <a:p>
            <a:pPr marL="0" indent="0" algn="just">
              <a:buNone/>
            </a:pPr>
            <a:endParaRPr lang="pt-BR" sz="2800" dirty="0">
              <a:latin typeface="Adobe Devanagari" pitchFamily="18" charset="0"/>
              <a:cs typeface="Adobe Devanagari" pitchFamily="18" charset="0"/>
            </a:endParaRP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0" t="27132" r="26694" b="32743"/>
          <a:stretch/>
        </p:blipFill>
        <p:spPr bwMode="auto">
          <a:xfrm>
            <a:off x="179512" y="2060848"/>
            <a:ext cx="3519056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9579" y="4293096"/>
            <a:ext cx="4139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Dieta padrão</a:t>
            </a:r>
            <a:r>
              <a:rPr lang="pt-BR" dirty="0" smtClean="0"/>
              <a:t>:12</a:t>
            </a:r>
            <a:r>
              <a:rPr lang="pt-BR" dirty="0"/>
              <a:t>% de gordura, 23% de proteína, 65% de </a:t>
            </a:r>
            <a:r>
              <a:rPr lang="pt-BR" dirty="0" smtClean="0"/>
              <a:t>carboidrato;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Dieta rica </a:t>
            </a:r>
            <a:r>
              <a:rPr lang="pt-BR" b="1" dirty="0"/>
              <a:t>em gorduras </a:t>
            </a:r>
            <a:r>
              <a:rPr lang="pt-BR" b="1" dirty="0" err="1" smtClean="0"/>
              <a:t>poliinsaturadas</a:t>
            </a:r>
            <a:r>
              <a:rPr lang="pt-BR" dirty="0" smtClean="0"/>
              <a:t>: </a:t>
            </a:r>
            <a:r>
              <a:rPr lang="pt-BR" dirty="0"/>
              <a:t>(59% de gordura do óleo de </a:t>
            </a:r>
            <a:r>
              <a:rPr lang="pt-BR" dirty="0" err="1"/>
              <a:t>cártamo</a:t>
            </a:r>
            <a:r>
              <a:rPr lang="pt-BR" dirty="0"/>
              <a:t>, 21% de proteína, 20% </a:t>
            </a:r>
            <a:r>
              <a:rPr lang="pt-BR" dirty="0" smtClean="0"/>
              <a:t>carboidrato).</a:t>
            </a:r>
          </a:p>
          <a:p>
            <a:pPr algn="just"/>
            <a:endParaRPr lang="pt-BR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dirty="0" smtClean="0"/>
              <a:t>4 semanas antes e durante a gestação</a:t>
            </a:r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50000" r="30548" b="46496"/>
          <a:stretch/>
        </p:blipFill>
        <p:spPr bwMode="auto">
          <a:xfrm>
            <a:off x="4209538" y="1988840"/>
            <a:ext cx="4557486" cy="20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57660" r="30548" b="37267"/>
          <a:stretch/>
        </p:blipFill>
        <p:spPr bwMode="auto">
          <a:xfrm>
            <a:off x="4363763" y="2132856"/>
            <a:ext cx="4557486" cy="29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74382" r="30548" b="18295"/>
          <a:stretch/>
        </p:blipFill>
        <p:spPr bwMode="auto">
          <a:xfrm>
            <a:off x="4391236" y="2361828"/>
            <a:ext cx="4557486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7" t="45606" r="34803" b="45937"/>
          <a:stretch/>
        </p:blipFill>
        <p:spPr bwMode="auto">
          <a:xfrm>
            <a:off x="4590256" y="2924944"/>
            <a:ext cx="4014192" cy="41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Resultado de imagem para li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838399" cy="47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0" t="30569" r="33737" b="60618"/>
          <a:stretch/>
        </p:blipFill>
        <p:spPr bwMode="auto">
          <a:xfrm>
            <a:off x="4716016" y="3705735"/>
            <a:ext cx="3918469" cy="44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Resultado de imagem para mÃºscul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4"/>
          <a:stretch/>
        </p:blipFill>
        <p:spPr bwMode="auto">
          <a:xfrm>
            <a:off x="4211960" y="3573016"/>
            <a:ext cx="233327" cy="8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199086" y="521787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Regulação </a:t>
            </a:r>
            <a:r>
              <a:rPr lang="pt-BR" b="1" dirty="0"/>
              <a:t>negativa da sinalização da insulina</a:t>
            </a:r>
          </a:p>
        </p:txBody>
      </p:sp>
      <p:sp>
        <p:nvSpPr>
          <p:cNvPr id="11" name="Elipse 10"/>
          <p:cNvSpPr/>
          <p:nvPr/>
        </p:nvSpPr>
        <p:spPr>
          <a:xfrm>
            <a:off x="5199086" y="4987042"/>
            <a:ext cx="2952328" cy="1250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55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39952" y="260648"/>
            <a:ext cx="4968552" cy="295232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Tem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sido proposto que a exposição do feto à alta ingestão de nutrientes maternos resulte em mudanças permanentes dentro da rede reguladora do apetite central.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Qual o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impacto do aumento da nutrição materna na rede regulatória do apetite em espécies nas quais essa rede se desenvolve antes do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nascimento? </a:t>
            </a:r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27034" r="43092" b="52014"/>
          <a:stretch/>
        </p:blipFill>
        <p:spPr bwMode="auto">
          <a:xfrm>
            <a:off x="251519" y="260648"/>
            <a:ext cx="3840423" cy="1008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2008" y="1628507"/>
            <a:ext cx="4283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Ovelhas prenhas </a:t>
            </a:r>
            <a:r>
              <a:rPr lang="pt-BR" sz="2000" dirty="0">
                <a:latin typeface="Adobe Devanagari" pitchFamily="18" charset="0"/>
                <a:cs typeface="Adobe Devanagari" pitchFamily="18" charset="0"/>
              </a:rPr>
              <a:t>foram alimentadas com uma dieta que forneceu 100% </a:t>
            </a: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 ou </a:t>
            </a:r>
            <a:r>
              <a:rPr lang="pt-BR" sz="2000" dirty="0">
                <a:latin typeface="Adobe Devanagari" pitchFamily="18" charset="0"/>
                <a:cs typeface="Adobe Devanagari" pitchFamily="18" charset="0"/>
              </a:rPr>
              <a:t>∼ 160% </a:t>
            </a: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de </a:t>
            </a:r>
            <a:r>
              <a:rPr lang="pt-BR" sz="2000" dirty="0">
                <a:latin typeface="Adobe Devanagari" pitchFamily="18" charset="0"/>
                <a:cs typeface="Adobe Devanagari" pitchFamily="18" charset="0"/>
              </a:rPr>
              <a:t>requerimentos de energia metabolizável</a:t>
            </a: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Foram utilizados filhotes de 30d.</a:t>
            </a:r>
            <a:endParaRPr lang="pt-BR" sz="2000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37469" r="56814" b="29422"/>
          <a:stretch/>
        </p:blipFill>
        <p:spPr bwMode="auto">
          <a:xfrm>
            <a:off x="235984" y="3259723"/>
            <a:ext cx="3527581" cy="233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9247" r="46964" b="10647"/>
          <a:stretch/>
        </p:blipFill>
        <p:spPr bwMode="auto">
          <a:xfrm>
            <a:off x="3190440" y="3289313"/>
            <a:ext cx="2953478" cy="215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t="43732" r="67095" b="25401"/>
          <a:stretch/>
        </p:blipFill>
        <p:spPr bwMode="auto">
          <a:xfrm>
            <a:off x="6228184" y="3284984"/>
            <a:ext cx="2304256" cy="228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35984" y="5445224"/>
            <a:ext cx="375576" cy="149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83166" y="5949280"/>
            <a:ext cx="264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Aumento da massa gorda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275856" y="5939988"/>
            <a:ext cx="298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Aumento da ingestão de leite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588224" y="5939988"/>
            <a:ext cx="206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Aumento de glicose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884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/>
      <p:bldP spid="5" grpId="1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2008" y="1325081"/>
            <a:ext cx="9036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Em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filhotes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de mães </a:t>
            </a:r>
            <a:r>
              <a:rPr lang="pt-BR" sz="2400" dirty="0" err="1">
                <a:latin typeface="Adobe Devanagari" pitchFamily="18" charset="0"/>
                <a:cs typeface="Adobe Devanagari" pitchFamily="18" charset="0"/>
              </a:rPr>
              <a:t>supernutridas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, mas não em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controles, a expressão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de </a:t>
            </a:r>
            <a:r>
              <a:rPr lang="pt-BR" sz="2400" dirty="0" err="1">
                <a:latin typeface="Adobe Devanagari" pitchFamily="18" charset="0"/>
                <a:cs typeface="Adobe Devanagari" pitchFamily="18" charset="0"/>
              </a:rPr>
              <a:t>OBRb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 foi inversamente relacionada à massa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gorda;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2400" dirty="0">
              <a:latin typeface="Adobe Devanagari" pitchFamily="18" charset="0"/>
              <a:cs typeface="Adobe Devanagari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2400" dirty="0">
              <a:latin typeface="Adobe Devanagari" pitchFamily="18" charset="0"/>
              <a:cs typeface="Adobe Devanagari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2400" dirty="0">
              <a:latin typeface="Adobe Devanagari" pitchFamily="18" charset="0"/>
              <a:cs typeface="Adobe Devanagari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2400" dirty="0">
              <a:latin typeface="Adobe Devanagari" pitchFamily="18" charset="0"/>
              <a:cs typeface="Adobe Devanagari" pitchFamily="18" charset="0"/>
            </a:endParaRPr>
          </a:p>
          <a:p>
            <a:pPr algn="just"/>
            <a:endParaRPr lang="pt-BR" sz="2400" b="1" dirty="0" smtClean="0">
              <a:latin typeface="Adobe Devanagari" pitchFamily="18" charset="0"/>
              <a:cs typeface="Adobe Devanagari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Esses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achados sugerem que a exposição ao aumento da nutrição antes do nascimento altera as respostas do sistema regulatório do apetite central a sinais de aumento da adiposidade após o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nascimento.</a:t>
            </a:r>
            <a:endParaRPr lang="pt-BR" sz="24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27034" r="43092" b="52014"/>
          <a:stretch/>
        </p:blipFill>
        <p:spPr bwMode="auto">
          <a:xfrm>
            <a:off x="251519" y="188640"/>
            <a:ext cx="3840423" cy="1008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Resultado de imagem para leptin recep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52" y="2132856"/>
            <a:ext cx="5833436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8875"/>
            <a:ext cx="2563764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7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34809" r="23275" b="20544"/>
          <a:stretch/>
        </p:blipFill>
        <p:spPr bwMode="auto">
          <a:xfrm>
            <a:off x="179512" y="1124744"/>
            <a:ext cx="4464496" cy="304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8" r="28522" b="54805"/>
          <a:stretch/>
        </p:blipFill>
        <p:spPr bwMode="auto">
          <a:xfrm>
            <a:off x="179512" y="188640"/>
            <a:ext cx="5450307" cy="723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0" t="41510" r="24150" b="29245"/>
          <a:stretch/>
        </p:blipFill>
        <p:spPr bwMode="auto">
          <a:xfrm>
            <a:off x="4572000" y="1268760"/>
            <a:ext cx="4496982" cy="227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7" t="15908" r="23698" b="58912"/>
          <a:stretch/>
        </p:blipFill>
        <p:spPr bwMode="auto">
          <a:xfrm>
            <a:off x="4539514" y="3905596"/>
            <a:ext cx="4424974" cy="240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t="12720" r="31067" b="6129"/>
          <a:stretch/>
        </p:blipFill>
        <p:spPr bwMode="auto">
          <a:xfrm>
            <a:off x="323529" y="4685430"/>
            <a:ext cx="1695558" cy="19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4" t="33459" r="35050" b="17133"/>
          <a:stretch/>
        </p:blipFill>
        <p:spPr bwMode="auto">
          <a:xfrm>
            <a:off x="1891862" y="4534196"/>
            <a:ext cx="2427890" cy="220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4888" y="4447713"/>
            <a:ext cx="4847024" cy="2304256"/>
          </a:xfrm>
        </p:spPr>
        <p:txBody>
          <a:bodyPr>
            <a:noAutofit/>
          </a:bodyPr>
          <a:lstStyle/>
          <a:p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É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 difícil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separar os efeitos maternos nas células germinativas dos efeitos diretos da exposição </a:t>
            </a:r>
            <a:r>
              <a:rPr lang="pt-BR" sz="2400" b="1" i="1" dirty="0">
                <a:latin typeface="Adobe Devanagari" pitchFamily="18" charset="0"/>
                <a:cs typeface="Adobe Devanagari" pitchFamily="18" charset="0"/>
              </a:rPr>
              <a:t>in </a:t>
            </a:r>
            <a:r>
              <a:rPr lang="pt-BR" sz="2400" b="1" i="1" dirty="0" err="1">
                <a:latin typeface="Adobe Devanagari" pitchFamily="18" charset="0"/>
                <a:cs typeface="Adobe Devanagari" pitchFamily="18" charset="0"/>
              </a:rPr>
              <a:t>utero</a:t>
            </a:r>
            <a:r>
              <a:rPr lang="pt-BR" sz="2400" b="1" i="1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sobre a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prole.</a:t>
            </a:r>
            <a:endParaRPr lang="pt-BR" sz="24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6600" dirty="0" smtClean="0">
                <a:latin typeface="Adobe Devanagari" pitchFamily="18" charset="0"/>
                <a:cs typeface="Adobe Devanagari" pitchFamily="18" charset="0"/>
              </a:rPr>
              <a:t>E a nutrição paterna?</a:t>
            </a:r>
            <a:endParaRPr lang="pt-BR" sz="6600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4084540" cy="433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8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27967" r="17554" b="36016"/>
          <a:stretch/>
        </p:blipFill>
        <p:spPr bwMode="auto">
          <a:xfrm>
            <a:off x="69344" y="116632"/>
            <a:ext cx="4358640" cy="11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1" t="27617" r="50000" b="56601"/>
          <a:stretch/>
        </p:blipFill>
        <p:spPr bwMode="auto">
          <a:xfrm>
            <a:off x="119373" y="1700808"/>
            <a:ext cx="258041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45361" r="50000" b="36400"/>
          <a:stretch/>
        </p:blipFill>
        <p:spPr bwMode="auto">
          <a:xfrm>
            <a:off x="2308989" y="1709039"/>
            <a:ext cx="6551509" cy="173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17721" y="3430741"/>
            <a:ext cx="118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Glicose </a:t>
            </a:r>
            <a:r>
              <a:rPr lang="pt-BR" dirty="0" err="1" smtClean="0"/>
              <a:t>sg</a:t>
            </a:r>
            <a:r>
              <a:rPr lang="pt-BR" dirty="0" smtClean="0"/>
              <a:t> </a:t>
            </a:r>
          </a:p>
          <a:p>
            <a:r>
              <a:rPr lang="pt-BR" dirty="0" smtClean="0"/>
              <a:t>GTT-16 </a:t>
            </a:r>
            <a:r>
              <a:rPr lang="pt-BR" dirty="0" err="1" smtClean="0"/>
              <a:t>wk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028238" y="3428999"/>
            <a:ext cx="118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Glicose </a:t>
            </a:r>
            <a:r>
              <a:rPr lang="pt-BR" dirty="0" err="1" smtClean="0"/>
              <a:t>sg</a:t>
            </a:r>
            <a:r>
              <a:rPr lang="pt-BR" dirty="0" smtClean="0"/>
              <a:t> </a:t>
            </a:r>
          </a:p>
          <a:p>
            <a:r>
              <a:rPr lang="pt-BR" dirty="0"/>
              <a:t>I</a:t>
            </a:r>
            <a:r>
              <a:rPr lang="pt-BR" dirty="0" smtClean="0"/>
              <a:t>TT-16 </a:t>
            </a:r>
            <a:r>
              <a:rPr lang="pt-BR" dirty="0" err="1" smtClean="0"/>
              <a:t>wk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148064" y="3419042"/>
            <a:ext cx="1220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Glicose </a:t>
            </a:r>
            <a:r>
              <a:rPr lang="pt-BR" dirty="0" err="1" smtClean="0"/>
              <a:t>sg</a:t>
            </a:r>
            <a:r>
              <a:rPr lang="pt-BR" dirty="0" smtClean="0"/>
              <a:t> </a:t>
            </a:r>
          </a:p>
          <a:p>
            <a:r>
              <a:rPr lang="pt-BR" dirty="0" smtClean="0"/>
              <a:t>GTT-12 </a:t>
            </a:r>
            <a:r>
              <a:rPr lang="pt-BR" dirty="0" err="1" smtClean="0"/>
              <a:t>mo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092280" y="3419041"/>
            <a:ext cx="1163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Glicose </a:t>
            </a:r>
            <a:r>
              <a:rPr lang="pt-BR" dirty="0" err="1" smtClean="0"/>
              <a:t>sg</a:t>
            </a:r>
            <a:r>
              <a:rPr lang="pt-BR" dirty="0" smtClean="0"/>
              <a:t> </a:t>
            </a:r>
          </a:p>
          <a:p>
            <a:r>
              <a:rPr lang="pt-BR" dirty="0" smtClean="0"/>
              <a:t>ITT- 12mo</a:t>
            </a:r>
            <a:endParaRPr lang="pt-BR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t="21517" r="62049" b="72701"/>
          <a:stretch/>
        </p:blipFill>
        <p:spPr bwMode="auto">
          <a:xfrm>
            <a:off x="129235" y="1362910"/>
            <a:ext cx="2210517" cy="33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619672" y="4913873"/>
            <a:ext cx="7389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Análises </a:t>
            </a:r>
            <a:r>
              <a:rPr lang="pt-BR" sz="2000" dirty="0">
                <a:latin typeface="Adobe Devanagari" pitchFamily="18" charset="0"/>
                <a:cs typeface="Adobe Devanagari" pitchFamily="18" charset="0"/>
              </a:rPr>
              <a:t>de </a:t>
            </a:r>
            <a:r>
              <a:rPr lang="pt-BR" sz="2000" dirty="0" err="1">
                <a:latin typeface="Adobe Devanagari" pitchFamily="18" charset="0"/>
                <a:cs typeface="Adobe Devanagari" pitchFamily="18" charset="0"/>
              </a:rPr>
              <a:t>microarray</a:t>
            </a:r>
            <a:r>
              <a:rPr lang="pt-BR" sz="2000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 nas ilhotas pancreáticas mostraram que o </a:t>
            </a:r>
            <a:r>
              <a:rPr lang="pt-BR" sz="2000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000" dirty="0">
                <a:latin typeface="Adobe Devanagari" pitchFamily="18" charset="0"/>
                <a:cs typeface="Adobe Devanagari" pitchFamily="18" charset="0"/>
              </a:rPr>
              <a:t>-diabetes paterno alterou a expressão de 402 genes (97 </a:t>
            </a:r>
            <a:r>
              <a:rPr lang="pt-BR" sz="2000" dirty="0" err="1" smtClean="0">
                <a:latin typeface="Adobe Devanagari" pitchFamily="18" charset="0"/>
                <a:cs typeface="Adobe Devanagari" pitchFamily="18" charset="0"/>
              </a:rPr>
              <a:t>up</a:t>
            </a: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000" dirty="0">
                <a:latin typeface="Adobe Devanagari" pitchFamily="18" charset="0"/>
                <a:cs typeface="Adobe Devanagari" pitchFamily="18" charset="0"/>
              </a:rPr>
              <a:t>e 305 </a:t>
            </a:r>
            <a:r>
              <a:rPr lang="pt-BR" sz="2000" dirty="0" err="1" smtClean="0">
                <a:latin typeface="Adobe Devanagari" pitchFamily="18" charset="0"/>
                <a:cs typeface="Adobe Devanagari" pitchFamily="18" charset="0"/>
              </a:rPr>
              <a:t>down</a:t>
            </a:r>
            <a:r>
              <a:rPr lang="pt-BR" sz="2000" dirty="0" smtClean="0">
                <a:latin typeface="Adobe Devanagari" pitchFamily="18" charset="0"/>
                <a:cs typeface="Adobe Devanagari" pitchFamily="18" charset="0"/>
              </a:rPr>
              <a:t>) esses genes estavam relacionados ao metabolismo de glicose/insulina.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22123" r="64614" b="14294"/>
          <a:stretch/>
        </p:blipFill>
        <p:spPr bwMode="auto">
          <a:xfrm>
            <a:off x="395536" y="4221088"/>
            <a:ext cx="1253614" cy="252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4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08" y="197768"/>
            <a:ext cx="8892480" cy="1143000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Como a partir de uma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única célula primordial (o zigoto), temos o desenvolvimento de um organismo portando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mais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de 130 tipos celulares, em que cada tipo possui sua forma e função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específica? </a:t>
            </a:r>
            <a:endParaRPr lang="pt-BR" sz="24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6" t="19194" r="29630" b="7323"/>
          <a:stretch/>
        </p:blipFill>
        <p:spPr bwMode="auto">
          <a:xfrm>
            <a:off x="1907704" y="1436563"/>
            <a:ext cx="5364440" cy="523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8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35482" r="50000" b="44765"/>
          <a:stretch/>
        </p:blipFill>
        <p:spPr bwMode="auto">
          <a:xfrm>
            <a:off x="1907704" y="44624"/>
            <a:ext cx="53588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51520" y="2060848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A </a:t>
            </a:r>
            <a:r>
              <a:rPr lang="pt-BR" sz="2400" dirty="0" err="1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 da citosina no esperma é um forte fator na determinação do status de </a:t>
            </a:r>
            <a:r>
              <a:rPr lang="pt-BR" sz="2400" dirty="0" err="1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 em tecidos somáticos.</a:t>
            </a:r>
          </a:p>
          <a:p>
            <a:endParaRPr lang="pt-B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t="13276" r="51629" b="70038"/>
          <a:stretch/>
        </p:blipFill>
        <p:spPr bwMode="auto">
          <a:xfrm>
            <a:off x="107504" y="4263486"/>
            <a:ext cx="5137672" cy="190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35950" y="6021288"/>
            <a:ext cx="1201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Glicose </a:t>
            </a:r>
            <a:r>
              <a:rPr lang="pt-BR" b="1" dirty="0" err="1" smtClean="0"/>
              <a:t>sg</a:t>
            </a:r>
            <a:r>
              <a:rPr lang="pt-BR" b="1" dirty="0" smtClean="0"/>
              <a:t> </a:t>
            </a:r>
          </a:p>
          <a:p>
            <a:r>
              <a:rPr lang="pt-BR" b="1" dirty="0" smtClean="0"/>
              <a:t>GTT-16 </a:t>
            </a:r>
            <a:r>
              <a:rPr lang="pt-BR" b="1" dirty="0" err="1" smtClean="0"/>
              <a:t>wk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2524182" y="6095037"/>
            <a:ext cx="118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Glicose </a:t>
            </a:r>
            <a:r>
              <a:rPr lang="pt-BR" b="1" dirty="0" err="1" smtClean="0"/>
              <a:t>sg</a:t>
            </a:r>
            <a:r>
              <a:rPr lang="pt-BR" b="1" dirty="0" smtClean="0"/>
              <a:t> </a:t>
            </a:r>
          </a:p>
          <a:p>
            <a:r>
              <a:rPr lang="pt-BR" b="1" dirty="0"/>
              <a:t>I</a:t>
            </a:r>
            <a:r>
              <a:rPr lang="pt-BR" b="1" dirty="0" smtClean="0"/>
              <a:t>TT-16 </a:t>
            </a:r>
            <a:r>
              <a:rPr lang="pt-BR" b="1" dirty="0" err="1" smtClean="0"/>
              <a:t>wk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51520" y="3140968"/>
            <a:ext cx="1943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latin typeface="Adobe Devanagari" pitchFamily="18" charset="0"/>
                <a:cs typeface="Adobe Devanagari" pitchFamily="18" charset="0"/>
              </a:rPr>
              <a:t>Geração F2</a:t>
            </a:r>
            <a:endParaRPr lang="pt-BR" sz="32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45330" r="45208" b="33598"/>
          <a:stretch/>
        </p:blipFill>
        <p:spPr bwMode="auto">
          <a:xfrm>
            <a:off x="3031186" y="2996952"/>
            <a:ext cx="601871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ta para baixo 6"/>
          <p:cNvSpPr/>
          <p:nvPr/>
        </p:nvSpPr>
        <p:spPr>
          <a:xfrm>
            <a:off x="4355976" y="4509120"/>
            <a:ext cx="461974" cy="500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cima 9"/>
          <p:cNvSpPr/>
          <p:nvPr/>
        </p:nvSpPr>
        <p:spPr>
          <a:xfrm>
            <a:off x="7499390" y="4512910"/>
            <a:ext cx="384978" cy="5002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508104" y="580526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HERANÇA TRANSGERACIONAL!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82480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7" grpId="0" animBg="1"/>
      <p:bldP spid="10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01824" y="2060848"/>
            <a:ext cx="777686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Adobe Devanagari" pitchFamily="18" charset="0"/>
                <a:cs typeface="Adobe Devanagari" pitchFamily="18" charset="0"/>
              </a:rPr>
              <a:t>Exposição direta dos indivíduos ao excesso de nutrição na vida pós-natal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04" y="3407150"/>
            <a:ext cx="4536504" cy="31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b="55964"/>
          <a:stretch/>
        </p:blipFill>
        <p:spPr>
          <a:xfrm>
            <a:off x="222375" y="2622813"/>
            <a:ext cx="5357737" cy="158417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22375" y="93762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Identificação de alterações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epigenéticas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associadas à dieta</a:t>
            </a:r>
          </a:p>
          <a:p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X</a:t>
            </a:r>
          </a:p>
          <a:p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Análises genômicas realizadas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83568" y="4296512"/>
            <a:ext cx="4048314" cy="214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 b="1" dirty="0" err="1">
                <a:latin typeface="Adobe Devanagari" pitchFamily="18" charset="0"/>
                <a:cs typeface="Adobe Devanagari" pitchFamily="18" charset="0"/>
              </a:rPr>
              <a:t>Multhaup</a:t>
            </a:r>
            <a:r>
              <a:rPr lang="pt-BR" sz="1200" b="1" dirty="0">
                <a:latin typeface="Adobe Devanagari" pitchFamily="18" charset="0"/>
                <a:cs typeface="Adobe Devanagari" pitchFamily="18" charset="0"/>
              </a:rPr>
              <a:t>, et al. 2014. </a:t>
            </a:r>
            <a:r>
              <a:rPr lang="pt-BR" sz="1200" b="1" dirty="0" err="1">
                <a:latin typeface="Adobe Devanagari" pitchFamily="18" charset="0"/>
                <a:cs typeface="Adobe Devanagari" pitchFamily="18" charset="0"/>
              </a:rPr>
              <a:t>Cell</a:t>
            </a:r>
            <a:r>
              <a:rPr lang="pt-BR" sz="1200" b="1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1200" b="1" dirty="0" err="1">
                <a:latin typeface="Adobe Devanagari" pitchFamily="18" charset="0"/>
                <a:cs typeface="Adobe Devanagari" pitchFamily="18" charset="0"/>
              </a:rPr>
              <a:t>Metabolism</a:t>
            </a:r>
            <a:endParaRPr lang="pt-BR" sz="12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667464" y="2907667"/>
            <a:ext cx="3374157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Impacto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epigenético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direto de dietas ricas em gordura usando a expressão gênica em todo o genoma e análises de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do DNA!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955734" y="4826910"/>
            <a:ext cx="6424262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23490" y="4914212"/>
            <a:ext cx="8614792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232 regiões diferencialmente </a:t>
            </a:r>
            <a:r>
              <a:rPr lang="pt-BR" sz="2000" b="1" dirty="0" err="1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metiladas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 (</a:t>
            </a:r>
            <a:r>
              <a:rPr lang="pt-BR" sz="2000" b="1" dirty="0" err="1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DMRs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) em adipócitos de camundongos </a:t>
            </a:r>
            <a:r>
              <a:rPr lang="pt-BR" sz="2000" b="1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alimentados 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com alto teor de gordura!!!</a:t>
            </a:r>
          </a:p>
          <a:p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Mesmas regiões </a:t>
            </a:r>
            <a:r>
              <a:rPr lang="pt-BR" sz="2000" b="1" dirty="0" err="1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metiladas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 em humanos.</a:t>
            </a:r>
          </a:p>
        </p:txBody>
      </p:sp>
    </p:spTree>
    <p:extLst>
      <p:ext uri="{BB962C8B-B14F-4D97-AF65-F5344CB8AC3E}">
        <p14:creationId xmlns:p14="http://schemas.microsoft.com/office/powerpoint/2010/main" val="31031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619672" y="5013638"/>
            <a:ext cx="6424262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82860" y="2"/>
            <a:ext cx="8614792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Para investigar a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epigenética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do diabetes tipo 2, combinaram três linhas de evidências: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83568" y="111446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dobe Devanagari"/>
              </a:rPr>
              <a:t>Desregulação </a:t>
            </a:r>
            <a:r>
              <a:rPr lang="pt-BR" sz="2000" dirty="0" err="1">
                <a:latin typeface="Adobe Devanagari"/>
              </a:rPr>
              <a:t>epigenética</a:t>
            </a:r>
            <a:r>
              <a:rPr lang="pt-BR" sz="2000" dirty="0">
                <a:latin typeface="Adobe Devanagari"/>
              </a:rPr>
              <a:t> induzida por dieta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83568" y="1544819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dobe Devanagari"/>
              </a:rPr>
              <a:t>Conservação </a:t>
            </a:r>
            <a:r>
              <a:rPr lang="pt-BR" sz="2000" dirty="0" err="1">
                <a:latin typeface="Adobe Devanagari"/>
              </a:rPr>
              <a:t>epigenética</a:t>
            </a:r>
            <a:r>
              <a:rPr lang="pt-BR" sz="2000" dirty="0">
                <a:latin typeface="Adobe Devanagari"/>
              </a:rPr>
              <a:t> em humanos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83568" y="1970879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dobe Devanagari"/>
              </a:rPr>
              <a:t>Evidências clínicas para o risco de desenvolvimento de diabetes tipo 2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12" y="3278346"/>
            <a:ext cx="7056784" cy="343962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65820" y="2690048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dobe Devanagari"/>
              </a:rPr>
              <a:t>12 amostras de adipócitos</a:t>
            </a:r>
            <a:endParaRPr lang="pt-BR" sz="2000" b="1" dirty="0">
              <a:latin typeface="Adobe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10766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619672" y="5013638"/>
            <a:ext cx="6424262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56" y="548680"/>
            <a:ext cx="7772400" cy="8572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940" y="1373105"/>
            <a:ext cx="5688632" cy="4388645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669257" y="5468910"/>
            <a:ext cx="7807201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Genes relacionados com resistência a insulina e maior risco genético para desenvolvimento do diabetes tipo 2</a:t>
            </a:r>
          </a:p>
        </p:txBody>
      </p:sp>
    </p:spTree>
    <p:extLst>
      <p:ext uri="{BB962C8B-B14F-4D97-AF65-F5344CB8AC3E}">
        <p14:creationId xmlns:p14="http://schemas.microsoft.com/office/powerpoint/2010/main" val="29633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619672" y="5013638"/>
            <a:ext cx="6424262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11560" y="5398911"/>
            <a:ext cx="820891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Adobe Devanagari" pitchFamily="18" charset="0"/>
                <a:cs typeface="Adobe Devanagari" pitchFamily="18" charset="0"/>
              </a:rPr>
              <a:t>Estudos em humanos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0" y="355610"/>
            <a:ext cx="8208912" cy="50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619672" y="5013638"/>
            <a:ext cx="6424262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87648" y="329537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Identificação de diferenças específicas do local de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do DNA associados a fenótipos metabólicos.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81196" y="1674106"/>
            <a:ext cx="8618115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Até que ponto as modificações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epigenéticas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contribuem para o desenvolvimento do fenótipo metabólico ou são consequências deles??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388" y="2736063"/>
            <a:ext cx="6901733" cy="394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389095" y="4846779"/>
            <a:ext cx="6424262" cy="149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Exemplo: </a:t>
            </a:r>
            <a:r>
              <a:rPr lang="pt-BR" sz="2000" b="1" dirty="0" err="1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 do gene CPT1A (</a:t>
            </a:r>
            <a:r>
              <a:rPr lang="pt-BR" sz="2000" b="1" dirty="0" err="1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carnitina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000" b="1" dirty="0" err="1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palmitoiltransferase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 1 A-metabolismo </a:t>
            </a:r>
            <a:r>
              <a:rPr lang="pt-BR" sz="2000" b="1" dirty="0" err="1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ác.graxos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) pode ser a causa relacionada com alterações nas concentrações plasmáticas de TAG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41430" y="940292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57395" y="2370377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Tempo das mudanças </a:t>
            </a:r>
            <a:r>
              <a:rPr lang="pt-BR" sz="2000" b="1" dirty="0" err="1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epigenéticas</a:t>
            </a: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: 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a presença do marcador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epigenético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antes do desenvolvimento do fenótipo é uma característica essencial associada à causa.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1495768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35260" y="485056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363252" y="391141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Dificuldade em provar a causa das modificações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epigenéticas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em humanos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57454" y="2370377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93830" y="1505740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Estudos de associação genética: 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informação genética da família pode levar a identificação de regiões candidatas 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a apresentar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.</a:t>
            </a:r>
          </a:p>
          <a:p>
            <a:pPr algn="just"/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93830" y="3480924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Mudanças </a:t>
            </a:r>
            <a:r>
              <a:rPr lang="pt-BR" sz="2000" b="1" dirty="0" err="1">
                <a:latin typeface="Adobe Devanagari" pitchFamily="18" charset="0"/>
                <a:cs typeface="Adobe Devanagari" pitchFamily="18" charset="0"/>
              </a:rPr>
              <a:t>epigenéticas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 que estão associadas à expressão alterada de genes com um papel estabelecido na regulação do fenótipo de interesse.</a:t>
            </a:r>
          </a:p>
        </p:txBody>
      </p:sp>
    </p:spTree>
    <p:extLst>
      <p:ext uri="{BB962C8B-B14F-4D97-AF65-F5344CB8AC3E}">
        <p14:creationId xmlns:p14="http://schemas.microsoft.com/office/powerpoint/2010/main" val="249774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9157" y="72008"/>
            <a:ext cx="8663880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Identificação de </a:t>
            </a:r>
            <a:r>
              <a:rPr lang="pt-BR" sz="2400" b="1" dirty="0" err="1">
                <a:latin typeface="Adobe Devanagari" pitchFamily="18" charset="0"/>
                <a:cs typeface="Adobe Devanagari" pitchFamily="18" charset="0"/>
              </a:rPr>
              <a:t>biomarcadores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400" b="1" dirty="0" err="1">
                <a:latin typeface="Adobe Devanagari" pitchFamily="18" charset="0"/>
                <a:cs typeface="Adobe Devanagari" pitchFamily="18" charset="0"/>
              </a:rPr>
              <a:t>epigenéticos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relacionados a obesidade e doenças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 metabólicas</a:t>
            </a:r>
            <a:endParaRPr lang="pt-BR" sz="24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72" y="1160090"/>
            <a:ext cx="8811850" cy="511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32656"/>
            <a:ext cx="6192688" cy="339909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82860" y="418490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2097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indivíduos – identificaram 37 sítios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metilados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em leucócitos, 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que estavam relacionados com a massa corporal, incluindo sítios CPT1A, ABCG1 e 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SREBF1 (metabolismo de lipídeos).</a:t>
            </a: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619672" y="332656"/>
            <a:ext cx="6048672" cy="3399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29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t="45024" r="26143" b="21938"/>
          <a:stretch/>
        </p:blipFill>
        <p:spPr bwMode="auto">
          <a:xfrm>
            <a:off x="-13533" y="2564904"/>
            <a:ext cx="912203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97768"/>
            <a:ext cx="8856984" cy="1143000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latin typeface="Adobe Devanagari" pitchFamily="18" charset="0"/>
                <a:cs typeface="Adobe Devanagari" pitchFamily="18" charset="0"/>
              </a:rPr>
              <a:t>Paisagem de Waddington ou </a:t>
            </a:r>
            <a:br>
              <a:rPr lang="pt-BR" sz="3600" b="1" dirty="0" smtClean="0">
                <a:latin typeface="Adobe Devanagari" pitchFamily="18" charset="0"/>
                <a:cs typeface="Adobe Devanagari" pitchFamily="18" charset="0"/>
              </a:rPr>
            </a:br>
            <a:r>
              <a:rPr lang="pt-BR" sz="3600" b="1" dirty="0" smtClean="0">
                <a:latin typeface="Adobe Devanagari" pitchFamily="18" charset="0"/>
                <a:cs typeface="Adobe Devanagari" pitchFamily="18" charset="0"/>
              </a:rPr>
              <a:t>Cenário </a:t>
            </a:r>
            <a:r>
              <a:rPr lang="pt-BR" sz="3600" b="1" dirty="0" err="1" smtClean="0">
                <a:latin typeface="Adobe Devanagari" pitchFamily="18" charset="0"/>
                <a:cs typeface="Adobe Devanagari" pitchFamily="18" charset="0"/>
              </a:rPr>
              <a:t>Epigenético</a:t>
            </a:r>
            <a:endParaRPr lang="pt-BR" sz="36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600201"/>
            <a:ext cx="8856984" cy="13247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dirty="0">
                <a:latin typeface="Adobe Devanagari" pitchFamily="18" charset="0"/>
                <a:cs typeface="Adobe Devanagari" pitchFamily="18" charset="0"/>
              </a:rPr>
              <a:t>A razão para isso é que durante o desenvolvimento, diferentes </a:t>
            </a:r>
            <a:r>
              <a:rPr lang="pt-BR" b="1" dirty="0">
                <a:latin typeface="Adobe Devanagari" pitchFamily="18" charset="0"/>
                <a:cs typeface="Adobe Devanagari" pitchFamily="18" charset="0"/>
              </a:rPr>
              <a:t>programas</a:t>
            </a:r>
            <a:r>
              <a:rPr lang="pt-BR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b="1" dirty="0" err="1">
                <a:latin typeface="Adobe Devanagari" pitchFamily="18" charset="0"/>
                <a:cs typeface="Adobe Devanagari" pitchFamily="18" charset="0"/>
              </a:rPr>
              <a:t>epigenéticos</a:t>
            </a:r>
            <a:r>
              <a:rPr lang="pt-BR" dirty="0">
                <a:latin typeface="Adobe Devanagari" pitchFamily="18" charset="0"/>
                <a:cs typeface="Adobe Devanagari" pitchFamily="18" charset="0"/>
              </a:rPr>
              <a:t> surgiram e direcionaram as células para um determinado </a:t>
            </a:r>
            <a:r>
              <a:rPr lang="pt-BR" dirty="0" smtClean="0">
                <a:latin typeface="Adobe Devanagari" pitchFamily="18" charset="0"/>
                <a:cs typeface="Adobe Devanagari" pitchFamily="18" charset="0"/>
              </a:rPr>
              <a:t>caminho.</a:t>
            </a:r>
            <a:endParaRPr lang="pt-BR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563889" y="3933056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Padrão de expressão dos genes</a:t>
            </a: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707904" y="3933056"/>
            <a:ext cx="1512168" cy="10156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28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16433" y="1708596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79" y="2996952"/>
            <a:ext cx="2438623" cy="36862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47" y="2896576"/>
            <a:ext cx="6324600" cy="253365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567526" y="1713838"/>
            <a:ext cx="7675575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err="1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Supernutrição</a:t>
            </a:r>
            <a:r>
              <a:rPr lang="pt-BR" sz="2000" b="1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, obesidade e diabetes materna 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estão associadas com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do DNA em genes relacionados ao desenvolvimento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embriogênico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, crescimento e doenças metabólicas nos filhos.</a:t>
            </a: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68833" y="898638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Ambiente pré-natal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350147" y="5542105"/>
            <a:ext cx="7675575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88 participantes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Gestação 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de 0 a 18 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semanas</a:t>
            </a:r>
            <a:endParaRPr lang="pt-BR" sz="2000" b="1" dirty="0" smtClean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0" y="332656"/>
            <a:ext cx="8208912" cy="47720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53933" y="5365329"/>
            <a:ext cx="8083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Maior ganho de peso gestacional estava relacionado com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dos genes 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MMP7, KCNK4 e 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TRPM5: </a:t>
            </a:r>
            <a:r>
              <a:rPr lang="pt-BR" sz="2000" b="1" dirty="0">
                <a:latin typeface="Adobe Devanagari" pitchFamily="18" charset="0"/>
                <a:cs typeface="Adobe Devanagari" pitchFamily="18" charset="0"/>
              </a:rPr>
              <a:t>desenvolvimento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embriogênico</a:t>
            </a:r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.</a:t>
            </a:r>
            <a:endParaRPr lang="pt-BR" b="1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16433" y="1708596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54260" y="91470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Ambiente pré-natal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04" y="1708596"/>
            <a:ext cx="8643423" cy="26747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4241147"/>
            <a:ext cx="1721327" cy="2501169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554260" y="4451898"/>
            <a:ext cx="63940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Comparação entre pais e mães obesos com pais e mães não obesos.</a:t>
            </a: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93104" y="2008198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54260" y="91470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Ambiente pré-natal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529158" y="2039949"/>
            <a:ext cx="8122196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Obesidade paterna pode levar a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de genes nos recém-nascidos, por meio de mudanças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epigenéticas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durante a espermatogênese.</a:t>
            </a: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29158" y="3384783"/>
            <a:ext cx="8122196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Filhos de pais obesos apresentaram perfil de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em alguns genes independente da obesidade materna.</a:t>
            </a: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3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16433" y="1708596"/>
            <a:ext cx="8404039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Epigenoma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é estabelecido durante o desenvolvimento embrionário, portanto o ambiente pré-natal apresenta maior impacto sobre as alterações.</a:t>
            </a: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54260" y="91470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Ambiente </a:t>
            </a:r>
            <a:r>
              <a:rPr lang="pt-BR" sz="2000" b="1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pós-natal</a:t>
            </a:r>
            <a:endParaRPr lang="pt-BR" sz="2000" b="1" dirty="0">
              <a:solidFill>
                <a:srgbClr val="FF0000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45603" y="2833836"/>
            <a:ext cx="8374869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Mudanças podem ocorrer no </a:t>
            </a:r>
            <a:r>
              <a:rPr lang="pt-BR" sz="2000" b="1" dirty="0" err="1" smtClean="0">
                <a:latin typeface="Adobe Devanagari" pitchFamily="18" charset="0"/>
                <a:cs typeface="Adobe Devanagari" pitchFamily="18" charset="0"/>
              </a:rPr>
              <a:t>epigenoma</a:t>
            </a:r>
            <a:r>
              <a:rPr lang="pt-BR" sz="2000" b="1" dirty="0" smtClean="0">
                <a:latin typeface="Adobe Devanagari" pitchFamily="18" charset="0"/>
                <a:cs typeface="Adobe Devanagari" pitchFamily="18" charset="0"/>
              </a:rPr>
              <a:t> “maduro” sobre a influência de diversas condições:</a:t>
            </a: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315695" y="4365104"/>
            <a:ext cx="1728192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069926" y="463179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dobe Devanagari"/>
              </a:rPr>
              <a:t>Envelhecimento</a:t>
            </a:r>
            <a:endParaRPr lang="pt-BR" b="1" dirty="0">
              <a:latin typeface="Adobe Devanagari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707904" y="4365104"/>
            <a:ext cx="1728192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3635896" y="449329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dobe Devanagari"/>
              </a:rPr>
              <a:t>Exposição a toxinas</a:t>
            </a:r>
            <a:endParaRPr lang="pt-BR" b="1" dirty="0">
              <a:latin typeface="Adobe Devanagari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100745" y="4384414"/>
            <a:ext cx="1728192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6279691" y="461248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dobe Devanagari"/>
              </a:rPr>
              <a:t>Dieta</a:t>
            </a:r>
            <a:endParaRPr lang="pt-BR" b="1" dirty="0">
              <a:latin typeface="Adobe Devanagari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44" y="5328004"/>
            <a:ext cx="1966393" cy="123784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614" y="5279730"/>
            <a:ext cx="2015284" cy="128612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149" y="5298454"/>
            <a:ext cx="2015284" cy="128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2" grpId="0"/>
      <p:bldP spid="14" grpId="0" animBg="1"/>
      <p:bldP spid="15" grpId="0"/>
      <p:bldP spid="16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16433" y="1708596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54260" y="91470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Ambiente </a:t>
            </a:r>
            <a:r>
              <a:rPr lang="pt-BR" sz="2000" b="1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pós-natal</a:t>
            </a:r>
            <a:endParaRPr lang="pt-BR" sz="2000" b="1" dirty="0">
              <a:solidFill>
                <a:srgbClr val="FF0000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60" y="1928812"/>
            <a:ext cx="8194204" cy="31563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54260" y="5445224"/>
            <a:ext cx="8194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/>
              </a:rPr>
              <a:t>Músculo esquelético de 21 homens saudáveis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/>
              </a:rPr>
              <a:t>Dieta rica em gordura durante 8 semanas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/>
              </a:rPr>
              <a:t>27.578 sítios </a:t>
            </a:r>
            <a:r>
              <a:rPr lang="pt-BR" sz="2000" b="1" dirty="0" err="1" smtClean="0">
                <a:latin typeface="Adobe Devanagari"/>
              </a:rPr>
              <a:t>CpG</a:t>
            </a:r>
            <a:r>
              <a:rPr lang="pt-BR" sz="2000" b="1" dirty="0" smtClean="0">
                <a:latin typeface="Adobe Devanagari"/>
              </a:rPr>
              <a:t>/ 14.475 genes</a:t>
            </a:r>
            <a:endParaRPr lang="pt-BR" sz="2000" b="1" dirty="0">
              <a:latin typeface="Adobe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1046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16433" y="1708596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54260" y="91470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Ambiente </a:t>
            </a:r>
            <a:r>
              <a:rPr lang="pt-BR" sz="2000" b="1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pós-natal</a:t>
            </a:r>
            <a:endParaRPr lang="pt-BR" sz="2000" b="1" dirty="0">
              <a:solidFill>
                <a:srgbClr val="FF0000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4260" y="1910129"/>
            <a:ext cx="8194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/>
              </a:rPr>
              <a:t> </a:t>
            </a:r>
            <a:r>
              <a:rPr lang="pt-BR" sz="2000" b="1" dirty="0" err="1" smtClean="0">
                <a:latin typeface="Adobe Devanagari"/>
              </a:rPr>
              <a:t>Metilação</a:t>
            </a:r>
            <a:r>
              <a:rPr lang="pt-BR" sz="2000" b="1" dirty="0" smtClean="0">
                <a:latin typeface="Adobe Devanagari"/>
              </a:rPr>
              <a:t> em 45% dos genes estudados (6.508 genes)</a:t>
            </a:r>
            <a:endParaRPr lang="pt-BR" sz="2000" b="1" dirty="0">
              <a:latin typeface="Adobe Devanaga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04" y="2509756"/>
            <a:ext cx="8382515" cy="381952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652120" y="3477289"/>
            <a:ext cx="1872208" cy="22905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49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54260" y="91470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Ambiente </a:t>
            </a:r>
            <a:r>
              <a:rPr lang="pt-BR" sz="2000" b="1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pós-natal</a:t>
            </a:r>
            <a:endParaRPr lang="pt-BR" sz="2000" b="1" dirty="0">
              <a:solidFill>
                <a:srgbClr val="FF0000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9687" y="1780144"/>
            <a:ext cx="819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/>
              </a:rPr>
              <a:t> Intervenções para perda de gordura corporal também tem sido associada com mudanças na </a:t>
            </a:r>
            <a:r>
              <a:rPr lang="pt-BR" sz="2000" b="1" dirty="0" err="1" smtClean="0">
                <a:latin typeface="Adobe Devanagari"/>
              </a:rPr>
              <a:t>metilação</a:t>
            </a:r>
            <a:r>
              <a:rPr lang="pt-BR" sz="2000" b="1" dirty="0" smtClean="0">
                <a:latin typeface="Adobe Devanagari"/>
              </a:rPr>
              <a:t> do DNA.</a:t>
            </a:r>
            <a:endParaRPr lang="pt-BR" sz="2000" b="1" dirty="0">
              <a:latin typeface="Adobe Devanagari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68833" y="1860996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54260" y="2936327"/>
            <a:ext cx="3601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/>
              </a:rPr>
              <a:t> Estudos tem demonstrado que o </a:t>
            </a:r>
            <a:r>
              <a:rPr lang="pt-BR" sz="2000" b="1" dirty="0" smtClean="0">
                <a:solidFill>
                  <a:srgbClr val="FF0000"/>
                </a:solidFill>
                <a:latin typeface="Adobe Devanagari"/>
              </a:rPr>
              <a:t>perfil de </a:t>
            </a:r>
            <a:r>
              <a:rPr lang="pt-BR" sz="2000" b="1" dirty="0" err="1" smtClean="0">
                <a:solidFill>
                  <a:srgbClr val="FF0000"/>
                </a:solidFill>
                <a:latin typeface="Adobe Devanagari"/>
              </a:rPr>
              <a:t>metilação</a:t>
            </a:r>
            <a:r>
              <a:rPr lang="pt-BR" sz="2000" b="1" dirty="0" smtClean="0">
                <a:solidFill>
                  <a:srgbClr val="FF0000"/>
                </a:solidFill>
                <a:latin typeface="Adobe Devanagari"/>
              </a:rPr>
              <a:t> do DNA </a:t>
            </a:r>
            <a:r>
              <a:rPr lang="pt-BR" sz="2000" b="1" dirty="0" smtClean="0">
                <a:latin typeface="Adobe Devanagari"/>
              </a:rPr>
              <a:t>no tecido adiposo, células mononucleares do sangue e tecido muscular </a:t>
            </a:r>
            <a:r>
              <a:rPr lang="pt-BR" sz="2000" b="1" dirty="0" smtClean="0">
                <a:solidFill>
                  <a:srgbClr val="FF0000"/>
                </a:solidFill>
                <a:latin typeface="Adobe Devanagari"/>
              </a:rPr>
              <a:t>em pacientes obesos se tornam similares ao perfil de pacientes magros seguido da perda de peso</a:t>
            </a:r>
            <a:r>
              <a:rPr lang="pt-BR" sz="2000" b="1" dirty="0" smtClean="0">
                <a:latin typeface="Adobe Devanagari"/>
              </a:rPr>
              <a:t>.</a:t>
            </a:r>
            <a:endParaRPr lang="pt-BR" sz="2000" b="1" dirty="0">
              <a:latin typeface="Adobe Devanaga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45" y="2533260"/>
            <a:ext cx="4742042" cy="425056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6313" y="6414489"/>
            <a:ext cx="5041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>
                <a:latin typeface="Adobe Devanagari"/>
              </a:rPr>
              <a:t>Romain</a:t>
            </a:r>
            <a:r>
              <a:rPr lang="pt-BR" dirty="0">
                <a:latin typeface="Adobe Devanagari"/>
              </a:rPr>
              <a:t> </a:t>
            </a:r>
            <a:r>
              <a:rPr lang="pt-BR" dirty="0" smtClean="0">
                <a:latin typeface="Adobe Devanagari"/>
              </a:rPr>
              <a:t>Barres et al. </a:t>
            </a:r>
            <a:r>
              <a:rPr lang="pt-BR" b="1" dirty="0" err="1" smtClean="0">
                <a:latin typeface="Adobe Devanagari"/>
              </a:rPr>
              <a:t>Cell</a:t>
            </a:r>
            <a:r>
              <a:rPr lang="pt-BR" b="1" dirty="0" smtClean="0">
                <a:latin typeface="Adobe Devanagari"/>
              </a:rPr>
              <a:t> </a:t>
            </a:r>
            <a:r>
              <a:rPr lang="pt-BR" b="1" dirty="0" err="1" smtClean="0">
                <a:latin typeface="Adobe Devanagari"/>
              </a:rPr>
              <a:t>metabolism</a:t>
            </a:r>
            <a:r>
              <a:rPr lang="pt-BR" dirty="0" smtClean="0">
                <a:latin typeface="Adobe Devanagari"/>
              </a:rPr>
              <a:t>, 2013</a:t>
            </a:r>
            <a:endParaRPr lang="pt-BR" dirty="0">
              <a:latin typeface="Adobe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18488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16433" y="1708596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54260" y="914709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Ambiente </a:t>
            </a:r>
            <a:r>
              <a:rPr lang="pt-BR" sz="2000" b="1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pós-natal</a:t>
            </a:r>
            <a:endParaRPr lang="pt-BR" sz="2000" b="1" dirty="0">
              <a:solidFill>
                <a:srgbClr val="FF0000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54260" y="1910129"/>
            <a:ext cx="8194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>
                <a:latin typeface="Adobe Devanagari"/>
              </a:rPr>
              <a:t>Alguns estudos tem sugerido que o exercício físico também pode influenciar na </a:t>
            </a:r>
            <a:r>
              <a:rPr lang="pt-BR" sz="2000" b="1" dirty="0" err="1" smtClean="0">
                <a:latin typeface="Adobe Devanagari"/>
              </a:rPr>
              <a:t>metilação</a:t>
            </a:r>
            <a:r>
              <a:rPr lang="pt-BR" sz="2000" b="1" dirty="0" smtClean="0">
                <a:latin typeface="Adobe Devanagari"/>
              </a:rPr>
              <a:t> do DNA.</a:t>
            </a:r>
          </a:p>
          <a:p>
            <a:pPr algn="just"/>
            <a:r>
              <a:rPr lang="pt-BR" sz="2000" b="1" dirty="0" smtClean="0">
                <a:latin typeface="Adobe Devanagari"/>
              </a:rPr>
              <a:t> </a:t>
            </a:r>
            <a:endParaRPr lang="pt-BR" sz="2000" b="1" dirty="0">
              <a:latin typeface="Adobe Devanaga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64541" y="5733256"/>
            <a:ext cx="819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>
                <a:latin typeface="Adobe Devanagari"/>
              </a:rPr>
              <a:t>A </a:t>
            </a:r>
            <a:r>
              <a:rPr lang="pt-BR" sz="2000" b="1" dirty="0" err="1">
                <a:latin typeface="Adobe Devanagari"/>
              </a:rPr>
              <a:t>metilação</a:t>
            </a:r>
            <a:r>
              <a:rPr lang="pt-BR" sz="2000" b="1" dirty="0">
                <a:latin typeface="Adobe Devanagari"/>
              </a:rPr>
              <a:t> </a:t>
            </a:r>
            <a:r>
              <a:rPr lang="pt-BR" sz="2000" b="1" dirty="0" smtClean="0">
                <a:latin typeface="Adobe Devanagari"/>
              </a:rPr>
              <a:t>do </a:t>
            </a:r>
            <a:r>
              <a:rPr lang="pt-BR" sz="2000" b="1" dirty="0">
                <a:latin typeface="Adobe Devanagari"/>
              </a:rPr>
              <a:t>DNA foi observada predominantemente </a:t>
            </a:r>
            <a:r>
              <a:rPr lang="pt-BR" sz="2000" b="1" dirty="0" smtClean="0">
                <a:latin typeface="Adobe Devanagari"/>
              </a:rPr>
              <a:t>em</a:t>
            </a:r>
            <a:r>
              <a:rPr lang="pt-BR" sz="2000" b="1" i="1" dirty="0" smtClean="0">
                <a:latin typeface="Adobe Devanagari"/>
              </a:rPr>
              <a:t> </a:t>
            </a:r>
            <a:r>
              <a:rPr lang="pt-BR" sz="2000" b="1" i="1" dirty="0" err="1" smtClean="0">
                <a:latin typeface="Adobe Devanagari"/>
              </a:rPr>
              <a:t>enhancers</a:t>
            </a:r>
            <a:r>
              <a:rPr lang="pt-BR" sz="2000" b="1" dirty="0" smtClean="0">
                <a:latin typeface="Adobe Devanagari"/>
              </a:rPr>
              <a:t>, e </a:t>
            </a:r>
            <a:r>
              <a:rPr lang="pt-BR" sz="2000" b="1" dirty="0">
                <a:latin typeface="Adobe Devanagari"/>
              </a:rPr>
              <a:t>regiões </a:t>
            </a:r>
            <a:r>
              <a:rPr lang="pt-BR" sz="2000" b="1" dirty="0" err="1">
                <a:latin typeface="Adobe Devanagari"/>
              </a:rPr>
              <a:t>intergênicas</a:t>
            </a:r>
            <a:r>
              <a:rPr lang="pt-BR" sz="2000" b="1" dirty="0">
                <a:latin typeface="Adobe Devanagari"/>
              </a:rPr>
              <a:t> e menos em ilhas </a:t>
            </a:r>
            <a:r>
              <a:rPr lang="pt-BR" sz="2000" b="1" dirty="0" err="1">
                <a:latin typeface="Adobe Devanagari"/>
              </a:rPr>
              <a:t>CpG</a:t>
            </a:r>
            <a:r>
              <a:rPr lang="pt-BR" sz="2000" b="1" dirty="0">
                <a:latin typeface="Adobe Devanagari"/>
              </a:rPr>
              <a:t> ou promotores.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60" y="2681510"/>
            <a:ext cx="8122196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16433" y="1708596"/>
            <a:ext cx="8614792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3104" y="57720"/>
            <a:ext cx="8794304" cy="11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Impacto do ambiente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pré</a:t>
            </a:r>
            <a:r>
              <a:rPr lang="pt-BR" sz="2800" b="1" dirty="0">
                <a:latin typeface="Adobe Devanagari" pitchFamily="18" charset="0"/>
                <a:cs typeface="Adobe Devanagari" pitchFamily="18" charset="0"/>
              </a:rPr>
              <a:t> e pós-natal no </a:t>
            </a:r>
            <a:r>
              <a:rPr lang="pt-BR" sz="2800" b="1" dirty="0" err="1">
                <a:latin typeface="Adobe Devanagari" pitchFamily="18" charset="0"/>
                <a:cs typeface="Adobe Devanagari" pitchFamily="18" charset="0"/>
              </a:rPr>
              <a:t>epigenoma</a:t>
            </a:r>
            <a:endParaRPr lang="pt-BR" sz="2800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6" y="1168672"/>
            <a:ext cx="5675040" cy="55602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157" y="3258229"/>
            <a:ext cx="26670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7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pt-BR" b="1" dirty="0">
                <a:latin typeface="Adobe Devanagari" pitchFamily="18" charset="0"/>
                <a:cs typeface="Adobe Devanagari" pitchFamily="18" charset="0"/>
              </a:rPr>
              <a:t>O que é </a:t>
            </a:r>
            <a:r>
              <a:rPr lang="pt-BR" b="1" dirty="0" err="1">
                <a:latin typeface="Adobe Devanagari" pitchFamily="18" charset="0"/>
                <a:cs typeface="Adobe Devanagari" pitchFamily="18" charset="0"/>
              </a:rPr>
              <a:t>epigenética</a:t>
            </a:r>
            <a:r>
              <a:rPr lang="pt-BR" b="1" dirty="0">
                <a:latin typeface="Adobe Devanagari" pitchFamily="18" charset="0"/>
                <a:cs typeface="Adobe Devanagari" pitchFamily="18" charset="0"/>
              </a:rPr>
              <a:t>?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67744" y="1108935"/>
            <a:ext cx="6696744" cy="18288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>
                <a:latin typeface="Adobe Devanagari" pitchFamily="18" charset="0"/>
                <a:cs typeface="Adobe Devanagari" pitchFamily="18" charset="0"/>
              </a:rPr>
              <a:t>“O </a:t>
            </a:r>
            <a:r>
              <a:rPr lang="pt-BR" dirty="0">
                <a:latin typeface="Adobe Devanagari" pitchFamily="18" charset="0"/>
                <a:cs typeface="Adobe Devanagari" pitchFamily="18" charset="0"/>
              </a:rPr>
              <a:t>ramo da biologia que estuda as interações causais entre genes e seus produtos que </a:t>
            </a:r>
            <a:r>
              <a:rPr lang="pt-BR" dirty="0" smtClean="0">
                <a:latin typeface="Adobe Devanagari" pitchFamily="18" charset="0"/>
                <a:cs typeface="Adobe Devanagari" pitchFamily="18" charset="0"/>
              </a:rPr>
              <a:t>levam a uma diferenciação fenotípica visível.”</a:t>
            </a:r>
          </a:p>
          <a:p>
            <a:pPr marL="0" indent="0" algn="just">
              <a:buNone/>
            </a:pPr>
            <a:endParaRPr lang="pt-BR" dirty="0">
              <a:latin typeface="Adobe Devanagari" pitchFamily="18" charset="0"/>
              <a:cs typeface="Adobe Devanagari" pitchFamily="18" charset="0"/>
            </a:endParaRPr>
          </a:p>
          <a:p>
            <a:pPr marL="0" indent="0" algn="just">
              <a:buNone/>
            </a:pPr>
            <a:endParaRPr lang="pt-BR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Resultado de imagem para Conrad Wadding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1"/>
            <a:ext cx="1548545" cy="237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69119" y="3258026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dobe Devanagari" pitchFamily="18" charset="0"/>
                <a:cs typeface="Adobe Devanagari" pitchFamily="18" charset="0"/>
              </a:rPr>
              <a:t>Conrad </a:t>
            </a:r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 H. </a:t>
            </a:r>
            <a:r>
              <a:rPr lang="pt-BR" b="1" dirty="0">
                <a:latin typeface="Adobe Devanagari" pitchFamily="18" charset="0"/>
                <a:cs typeface="Adobe Devanagari" pitchFamily="18" charset="0"/>
              </a:rPr>
              <a:t>Waddington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9119" y="3645024"/>
            <a:ext cx="8867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 smtClean="0">
                <a:latin typeface="Adobe Devanagari" pitchFamily="18" charset="0"/>
                <a:cs typeface="Adobe Devanagari" pitchFamily="18" charset="0"/>
              </a:rPr>
              <a:t>“A</a:t>
            </a:r>
            <a:r>
              <a:rPr lang="pt-BR" sz="3000" b="1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3000" b="1" dirty="0" err="1" smtClean="0">
                <a:latin typeface="Adobe Devanagari" pitchFamily="18" charset="0"/>
                <a:cs typeface="Adobe Devanagari" pitchFamily="18" charset="0"/>
              </a:rPr>
              <a:t>Epigenética</a:t>
            </a:r>
            <a:r>
              <a:rPr lang="pt-BR" sz="300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3000" dirty="0">
                <a:latin typeface="Adobe Devanagari" pitchFamily="18" charset="0"/>
                <a:cs typeface="Adobe Devanagari" pitchFamily="18" charset="0"/>
              </a:rPr>
              <a:t>refere-se a mudanças hereditárias na expressão gênica que ocorrem sem alteração na sequência do </a:t>
            </a:r>
            <a:r>
              <a:rPr lang="pt-BR" sz="3000" dirty="0" smtClean="0">
                <a:latin typeface="Adobe Devanagari" pitchFamily="18" charset="0"/>
                <a:cs typeface="Adobe Devanagari" pitchFamily="18" charset="0"/>
              </a:rPr>
              <a:t>DNA.”</a:t>
            </a:r>
            <a:endParaRPr lang="pt-BR" sz="30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0" t="15044" r="4220" b="19032"/>
          <a:stretch/>
        </p:blipFill>
        <p:spPr bwMode="auto">
          <a:xfrm>
            <a:off x="2267744" y="5085184"/>
            <a:ext cx="5382667" cy="141902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epigene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12367"/>
            <a:ext cx="6096000" cy="3429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772816"/>
            <a:ext cx="8820472" cy="2548880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Esses achados mostram que os fatores </a:t>
            </a:r>
            <a:r>
              <a:rPr lang="pt-BR" b="1" dirty="0" err="1" smtClean="0">
                <a:latin typeface="Adobe Devanagari" pitchFamily="18" charset="0"/>
                <a:cs typeface="Adobe Devanagari" pitchFamily="18" charset="0"/>
              </a:rPr>
              <a:t>epigenéticos</a:t>
            </a:r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, que são hereditários, devem ser considerados tão importantes como os fatores genéticos na determinação do risco de doenças.</a:t>
            </a:r>
            <a:endParaRPr lang="pt-BR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79512" y="1772816"/>
            <a:ext cx="8820472" cy="1944216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004223" y="181089"/>
            <a:ext cx="3223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 smtClean="0">
                <a:latin typeface="Adobe Devanagari" pitchFamily="18" charset="0"/>
                <a:cs typeface="Adobe Devanagari" pitchFamily="18" charset="0"/>
              </a:rPr>
              <a:t>Conclusão</a:t>
            </a:r>
            <a:endParaRPr lang="pt-BR" sz="6000" b="1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9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Resultado de imagem para epigenetic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116632"/>
            <a:ext cx="7596336" cy="66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smtClean="0"/>
              <a:t>Discussão</a:t>
            </a:r>
            <a:endParaRPr lang="pt-BR" sz="4800" b="1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4836293"/>
            <a:ext cx="8229600" cy="15450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dobe Devanagari" pitchFamily="18" charset="0"/>
                <a:cs typeface="Adobe Devanagari" pitchFamily="18" charset="0"/>
              </a:rPr>
              <a:t>How would you feel if someone were to change your genes for you without your permission?</a:t>
            </a:r>
            <a:endParaRPr lang="pt-BR" b="1" dirty="0">
              <a:latin typeface="Adobe Devanagari" pitchFamily="18" charset="0"/>
              <a:cs typeface="Adobe Devanagari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18635" r="32454" b="33201"/>
          <a:stretch/>
        </p:blipFill>
        <p:spPr bwMode="auto">
          <a:xfrm>
            <a:off x="2230514" y="1196752"/>
            <a:ext cx="4645742" cy="277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4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OBRIGADA!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3" y="1484784"/>
            <a:ext cx="8209563" cy="49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3" b="23953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9512" y="1412776"/>
            <a:ext cx="1008112" cy="4726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-29630" y="1412776"/>
            <a:ext cx="136127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Epigenoma</a:t>
            </a:r>
            <a:endParaRPr lang="pt-BR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mecanismos epigenÃ©tic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20630" r="18602" b="15825"/>
          <a:stretch/>
        </p:blipFill>
        <p:spPr bwMode="auto">
          <a:xfrm>
            <a:off x="4770342" y="2276872"/>
            <a:ext cx="412213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Mecanismos </a:t>
            </a:r>
            <a:r>
              <a:rPr lang="pt-BR" b="1" dirty="0" err="1" smtClean="0">
                <a:latin typeface="Adobe Devanagari" pitchFamily="18" charset="0"/>
                <a:cs typeface="Adobe Devanagari" pitchFamily="18" charset="0"/>
              </a:rPr>
              <a:t>epigenéticos</a:t>
            </a:r>
            <a:endParaRPr lang="pt-BR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6612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Atualmente, conhecem-se três mecanismos </a:t>
            </a:r>
            <a:r>
              <a:rPr lang="pt-BR" sz="2400" dirty="0" err="1">
                <a:latin typeface="Adobe Devanagari" pitchFamily="18" charset="0"/>
                <a:cs typeface="Adobe Devanagari" pitchFamily="18" charset="0"/>
              </a:rPr>
              <a:t>epigenéticos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 que controlam a expressão dos genes a nível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molecular:</a:t>
            </a:r>
          </a:p>
          <a:p>
            <a:pPr marL="0" indent="0" algn="just">
              <a:buNone/>
            </a:pP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400" b="1" dirty="0" err="1" smtClean="0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do </a:t>
            </a:r>
            <a:r>
              <a:rPr lang="pt-BR" sz="2400" b="1" dirty="0" smtClean="0">
                <a:latin typeface="Adobe Devanagari" pitchFamily="18" charset="0"/>
                <a:cs typeface="Adobe Devanagari" pitchFamily="18" charset="0"/>
              </a:rPr>
              <a:t>DNA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; </a:t>
            </a:r>
          </a:p>
          <a:p>
            <a:pPr algn="just">
              <a:buFont typeface="Wingdings" pitchFamily="2" charset="2"/>
              <a:buChar char="ü"/>
            </a:pP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Modificação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das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histonas; </a:t>
            </a:r>
          </a:p>
          <a:p>
            <a:pPr algn="just">
              <a:buFont typeface="Wingdings" pitchFamily="2" charset="2"/>
              <a:buChar char="ü"/>
            </a:pP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t-BR" sz="2400" dirty="0" err="1" smtClean="0">
                <a:latin typeface="Adobe Devanagari" pitchFamily="18" charset="0"/>
                <a:cs typeface="Adobe Devanagari" pitchFamily="18" charset="0"/>
              </a:rPr>
              <a:t>RNAs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não codificadores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(</a:t>
            </a:r>
            <a:r>
              <a:rPr lang="pt-BR" sz="2400" dirty="0" err="1" smtClean="0">
                <a:latin typeface="Adobe Devanagari" pitchFamily="18" charset="0"/>
                <a:cs typeface="Adobe Devanagari" pitchFamily="18" charset="0"/>
              </a:rPr>
              <a:t>microRNAs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). </a:t>
            </a:r>
          </a:p>
          <a:p>
            <a:pPr marL="0" indent="0">
              <a:buNone/>
            </a:pPr>
            <a:endParaRPr lang="pt-BR" sz="2400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pt-BR" sz="1400" dirty="0" smtClean="0">
                <a:latin typeface="Adobe Devanagari" pitchFamily="18" charset="0"/>
                <a:cs typeface="Adobe Devanagari" pitchFamily="18" charset="0"/>
              </a:rPr>
              <a:t>				</a:t>
            </a:r>
          </a:p>
          <a:p>
            <a:pPr marL="0" indent="0">
              <a:buNone/>
            </a:pPr>
            <a:endParaRPr lang="pt-BR" sz="1400" dirty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endParaRPr lang="pt-BR" sz="1400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endParaRPr lang="pt-BR" sz="1400" dirty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endParaRPr lang="pt-BR" sz="1400" dirty="0" smtClean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endParaRPr lang="pt-BR" sz="1400" dirty="0">
              <a:latin typeface="Adobe Devanagari" pitchFamily="18" charset="0"/>
              <a:cs typeface="Adobe Devanagari" pitchFamily="18" charset="0"/>
            </a:endParaRPr>
          </a:p>
          <a:p>
            <a:pPr marL="0" indent="0">
              <a:buNone/>
            </a:pPr>
            <a:r>
              <a:rPr lang="pt-BR" sz="1400" dirty="0" smtClean="0">
                <a:latin typeface="Adobe Devanagari" pitchFamily="18" charset="0"/>
                <a:cs typeface="Adobe Devanagari" pitchFamily="18" charset="0"/>
              </a:rPr>
              <a:t>(</a:t>
            </a:r>
            <a:r>
              <a:rPr lang="pt-BR" sz="1400" dirty="0">
                <a:latin typeface="Adobe Devanagari" pitchFamily="18" charset="0"/>
                <a:cs typeface="Adobe Devanagari" pitchFamily="18" charset="0"/>
              </a:rPr>
              <a:t>MULLER; PRADO, 2008; KAMINKER, 2007; MOSS; WALLRATH, 2007).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3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pt-BR" b="1" dirty="0" err="1" smtClean="0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 do DNA</a:t>
            </a:r>
            <a:endParaRPr lang="pt-BR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5328592"/>
            <a:ext cx="8928992" cy="1556792"/>
          </a:xfrm>
        </p:spPr>
        <p:txBody>
          <a:bodyPr>
            <a:noAutofit/>
          </a:bodyPr>
          <a:lstStyle/>
          <a:p>
            <a:pPr algn="just"/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A </a:t>
            </a:r>
            <a:r>
              <a:rPr lang="pt-BR" sz="2400" dirty="0" err="1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 de ilhotas </a:t>
            </a:r>
            <a:r>
              <a:rPr lang="pt-BR" sz="2400" dirty="0" err="1">
                <a:latin typeface="Adobe Devanagari" pitchFamily="18" charset="0"/>
                <a:cs typeface="Adobe Devanagari" pitchFamily="18" charset="0"/>
              </a:rPr>
              <a:t>CpG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impedem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o seu reconhecimento pelos fatores de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transcrição. Além disso, há recrutamento de proteínas (MBP- proteína </a:t>
            </a:r>
            <a:r>
              <a:rPr lang="pt-BR" sz="2400" dirty="0" err="1" smtClean="0">
                <a:latin typeface="Adobe Devanagari" pitchFamily="18" charset="0"/>
                <a:cs typeface="Adobe Devanagari" pitchFamily="18" charset="0"/>
              </a:rPr>
              <a:t>ligadora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 ao metil e </a:t>
            </a:r>
            <a:r>
              <a:rPr lang="pt-BR" sz="2400" dirty="0" err="1" smtClean="0">
                <a:latin typeface="Adobe Devanagari" pitchFamily="18" charset="0"/>
                <a:cs typeface="Adobe Devanagari" pitchFamily="18" charset="0"/>
              </a:rPr>
              <a:t>HDACs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) e complexos </a:t>
            </a:r>
            <a:r>
              <a:rPr lang="pt-BR" sz="2400" dirty="0" err="1" smtClean="0">
                <a:latin typeface="Adobe Devanagari" pitchFamily="18" charset="0"/>
                <a:cs typeface="Adobe Devanagari" pitchFamily="18" charset="0"/>
              </a:rPr>
              <a:t>co-repressores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 - </a:t>
            </a:r>
            <a:r>
              <a:rPr lang="pt-BR" sz="2400" b="1" dirty="0" smtClean="0">
                <a:solidFill>
                  <a:srgbClr val="FF0000"/>
                </a:solidFill>
                <a:latin typeface="Adobe Devanagari" pitchFamily="18" charset="0"/>
                <a:cs typeface="Adobe Devanagari" pitchFamily="18" charset="0"/>
              </a:rPr>
              <a:t>Inativação Gênica</a:t>
            </a:r>
            <a:endParaRPr lang="pt-BR" sz="2400" b="1" dirty="0">
              <a:solidFill>
                <a:srgbClr val="FF0000"/>
              </a:solidFill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9" t="7308" b="30971"/>
          <a:stretch/>
        </p:blipFill>
        <p:spPr bwMode="auto">
          <a:xfrm>
            <a:off x="1457924" y="1194517"/>
            <a:ext cx="6264664" cy="403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pt-BR" b="1" dirty="0" err="1" smtClean="0">
                <a:latin typeface="Adobe Devanagari" pitchFamily="18" charset="0"/>
                <a:cs typeface="Adobe Devanagari" pitchFamily="18" charset="0"/>
              </a:rPr>
              <a:t>Metilação</a:t>
            </a:r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 do DNA</a:t>
            </a:r>
            <a:endParaRPr lang="pt-BR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6612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pt-BR" sz="1400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4" t="20849" r="1049" b="10176"/>
          <a:stretch/>
        </p:blipFill>
        <p:spPr bwMode="auto">
          <a:xfrm>
            <a:off x="467544" y="1324557"/>
            <a:ext cx="8064896" cy="505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6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44246" r="48451" b="20198"/>
          <a:stretch/>
        </p:blipFill>
        <p:spPr bwMode="auto">
          <a:xfrm>
            <a:off x="10696" y="4557856"/>
            <a:ext cx="2545080" cy="225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44" y="2996952"/>
            <a:ext cx="392815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195" y="197768"/>
            <a:ext cx="8229600" cy="1143000"/>
          </a:xfrm>
        </p:spPr>
        <p:txBody>
          <a:bodyPr/>
          <a:lstStyle/>
          <a:p>
            <a:r>
              <a:rPr lang="pt-BR" b="1" dirty="0" smtClean="0">
                <a:latin typeface="Adobe Devanagari" pitchFamily="18" charset="0"/>
                <a:cs typeface="Adobe Devanagari" pitchFamily="18" charset="0"/>
              </a:rPr>
              <a:t>Obesidade e </a:t>
            </a:r>
            <a:r>
              <a:rPr lang="pt-BR" b="1" dirty="0" err="1" smtClean="0">
                <a:latin typeface="Adobe Devanagari" pitchFamily="18" charset="0"/>
                <a:cs typeface="Adobe Devanagari" pitchFamily="18" charset="0"/>
              </a:rPr>
              <a:t>epigenética</a:t>
            </a:r>
            <a:endParaRPr lang="pt-BR" b="1" dirty="0">
              <a:latin typeface="Adobe Devanagari" pitchFamily="18" charset="0"/>
              <a:cs typeface="Adobe Devanagari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2008" y="72008"/>
            <a:ext cx="9036496" cy="67413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79512" y="1268760"/>
            <a:ext cx="871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Há evidências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de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que </a:t>
            </a:r>
            <a:r>
              <a:rPr lang="pt-BR" sz="2400" b="1" dirty="0">
                <a:latin typeface="Adobe Devanagari" pitchFamily="18" charset="0"/>
                <a:cs typeface="Adobe Devanagari" pitchFamily="18" charset="0"/>
              </a:rPr>
              <a:t>a obesidade tem origem no desenvolvimento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, já que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a baixa oferta de </a:t>
            </a:r>
            <a:r>
              <a:rPr lang="pt-BR" sz="2400" dirty="0">
                <a:latin typeface="Adobe Devanagari" pitchFamily="18" charset="0"/>
                <a:cs typeface="Adobe Devanagari" pitchFamily="18" charset="0"/>
              </a:rPr>
              <a:t>nutrientes antes do nascimento ou na primeira infância está associada a um risco aumentado de obesidade e doença metabólica </a:t>
            </a:r>
            <a:r>
              <a:rPr lang="pt-BR" sz="2400" dirty="0" smtClean="0">
                <a:latin typeface="Adobe Devanagari" pitchFamily="18" charset="0"/>
                <a:cs typeface="Adobe Devanagari" pitchFamily="18" charset="0"/>
              </a:rPr>
              <a:t>na vida adulta.</a:t>
            </a:r>
            <a:endParaRPr lang="pt-BR" sz="2400" dirty="0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7390</TotalTime>
  <Words>2736</Words>
  <Application>Microsoft Office PowerPoint</Application>
  <PresentationFormat>Apresentação na tela (4:3)</PresentationFormat>
  <Paragraphs>223</Paragraphs>
  <Slides>42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7" baseType="lpstr">
      <vt:lpstr>Adobe Devanagari</vt:lpstr>
      <vt:lpstr>Arial</vt:lpstr>
      <vt:lpstr>Calibri</vt:lpstr>
      <vt:lpstr>Wingdings</vt:lpstr>
      <vt:lpstr>Tema do Office</vt:lpstr>
      <vt:lpstr>Apresentação do PowerPoint</vt:lpstr>
      <vt:lpstr>Como a partir de uma única célula primordial (o zigoto), temos o desenvolvimento de um organismo portando mais de 130 tipos celulares, em que cada tipo possui sua forma e função específica? </vt:lpstr>
      <vt:lpstr>Paisagem de Waddington ou  Cenário Epigenético</vt:lpstr>
      <vt:lpstr>O que é epigenética?</vt:lpstr>
      <vt:lpstr>Apresentação do PowerPoint</vt:lpstr>
      <vt:lpstr>Mecanismos epigenéticos</vt:lpstr>
      <vt:lpstr>Metilação do DNA</vt:lpstr>
      <vt:lpstr>Metilação do DNA</vt:lpstr>
      <vt:lpstr>Obesidade e epigenética</vt:lpstr>
      <vt:lpstr>Apresentação do PowerPoint</vt:lpstr>
      <vt:lpstr>Apresentação do PowerPoint</vt:lpstr>
      <vt:lpstr>Apresentação do PowerPoint</vt:lpstr>
      <vt:lpstr>Alterações epigenéticas nos filhotes associada a nutrição materna durante a gestação</vt:lpstr>
      <vt:lpstr>Apresentação do PowerPoint</vt:lpstr>
      <vt:lpstr>Apresentação do PowerPoint</vt:lpstr>
      <vt:lpstr>Apresentação do PowerPoint</vt:lpstr>
      <vt:lpstr>Apresentação do PowerPoint</vt:lpstr>
      <vt:lpstr>É difícil separar os efeitos maternos nas células germinativas dos efeitos diretos da exposição in utero sobre a prole.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Natany Garcia</dc:creator>
  <cp:lastModifiedBy>Karine Emanuelle</cp:lastModifiedBy>
  <cp:revision>94</cp:revision>
  <dcterms:created xsi:type="dcterms:W3CDTF">2018-09-11T17:01:54Z</dcterms:created>
  <dcterms:modified xsi:type="dcterms:W3CDTF">2018-10-08T17:06:25Z</dcterms:modified>
</cp:coreProperties>
</file>