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69" r:id="rId2"/>
    <p:sldId id="549" r:id="rId3"/>
    <p:sldId id="550" r:id="rId4"/>
    <p:sldId id="609" r:id="rId5"/>
    <p:sldId id="610" r:id="rId6"/>
    <p:sldId id="611" r:id="rId7"/>
    <p:sldId id="572" r:id="rId8"/>
    <p:sldId id="573" r:id="rId9"/>
    <p:sldId id="577" r:id="rId10"/>
    <p:sldId id="574" r:id="rId11"/>
    <p:sldId id="567" r:id="rId12"/>
    <p:sldId id="568" r:id="rId13"/>
    <p:sldId id="600" r:id="rId14"/>
    <p:sldId id="601" r:id="rId15"/>
    <p:sldId id="570" r:id="rId16"/>
    <p:sldId id="569" r:id="rId17"/>
    <p:sldId id="571" r:id="rId18"/>
    <p:sldId id="579" r:id="rId19"/>
    <p:sldId id="581" r:id="rId20"/>
    <p:sldId id="583" r:id="rId21"/>
    <p:sldId id="582" r:id="rId22"/>
    <p:sldId id="584" r:id="rId23"/>
    <p:sldId id="585" r:id="rId24"/>
    <p:sldId id="586" r:id="rId25"/>
    <p:sldId id="587" r:id="rId26"/>
    <p:sldId id="588" r:id="rId27"/>
    <p:sldId id="590" r:id="rId28"/>
    <p:sldId id="602" r:id="rId29"/>
    <p:sldId id="591" r:id="rId30"/>
    <p:sldId id="599" r:id="rId31"/>
    <p:sldId id="589" r:id="rId32"/>
    <p:sldId id="593" r:id="rId33"/>
    <p:sldId id="592" r:id="rId34"/>
    <p:sldId id="594" r:id="rId35"/>
    <p:sldId id="603" r:id="rId36"/>
    <p:sldId id="604" r:id="rId37"/>
    <p:sldId id="605" r:id="rId38"/>
    <p:sldId id="606" r:id="rId39"/>
    <p:sldId id="607" r:id="rId40"/>
    <p:sldId id="608" r:id="rId41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B2C09"/>
    <a:srgbClr val="EDE433"/>
    <a:srgbClr val="B2484B"/>
    <a:srgbClr val="A3A1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C0D7A7-F791-4DAF-BB49-C393408903E5}" v="23" dt="2019-11-05T12:55:03.1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5356" autoAdjust="0"/>
  </p:normalViewPr>
  <p:slideViewPr>
    <p:cSldViewPr snapToGrid="0">
      <p:cViewPr varScale="1">
        <p:scale>
          <a:sx n="84" d="100"/>
          <a:sy n="84" d="100"/>
        </p:scale>
        <p:origin x="6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203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microsoft.com/office/2016/11/relationships/changesInfo" Target="changesInfos/changesInfo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aury Gremaud" userId="d26e1613d7451de6" providerId="Windows Live" clId="Web-{F0C0D7A7-F791-4DAF-BB49-C393408903E5}"/>
    <pc:docChg chg="modSld">
      <pc:chgData name="Amaury Gremaud" userId="d26e1613d7451de6" providerId="Windows Live" clId="Web-{F0C0D7A7-F791-4DAF-BB49-C393408903E5}" dt="2019-11-05T11:05:43.883" v="20" actId="20577"/>
      <pc:docMkLst>
        <pc:docMk/>
      </pc:docMkLst>
      <pc:sldChg chg="modSp">
        <pc:chgData name="Amaury Gremaud" userId="d26e1613d7451de6" providerId="Windows Live" clId="Web-{F0C0D7A7-F791-4DAF-BB49-C393408903E5}" dt="2019-11-05T11:05:41.914" v="18" actId="20577"/>
        <pc:sldMkLst>
          <pc:docMk/>
          <pc:sldMk cId="0" sldId="269"/>
        </pc:sldMkLst>
        <pc:spChg chg="mod">
          <ac:chgData name="Amaury Gremaud" userId="d26e1613d7451de6" providerId="Windows Live" clId="Web-{F0C0D7A7-F791-4DAF-BB49-C393408903E5}" dt="2019-11-05T11:05:33.992" v="12" actId="20577"/>
          <ac:spMkLst>
            <pc:docMk/>
            <pc:sldMk cId="0" sldId="269"/>
            <ac:spMk id="4098" creationId="{E6F37E37-25A3-4E85-9AF3-14FB8653C238}"/>
          </ac:spMkLst>
        </pc:spChg>
        <pc:spChg chg="mod">
          <ac:chgData name="Amaury Gremaud" userId="d26e1613d7451de6" providerId="Windows Live" clId="Web-{F0C0D7A7-F791-4DAF-BB49-C393408903E5}" dt="2019-11-05T11:05:41.914" v="18" actId="20577"/>
          <ac:spMkLst>
            <pc:docMk/>
            <pc:sldMk cId="0" sldId="269"/>
            <ac:spMk id="4099" creationId="{04A84803-8174-4A02-AA5B-D143F494905B}"/>
          </ac:spMkLst>
        </pc:spChg>
      </pc:sldChg>
      <pc:sldChg chg="mod modShow">
        <pc:chgData name="Amaury Gremaud" userId="d26e1613d7451de6" providerId="Windows Live" clId="Web-{F0C0D7A7-F791-4DAF-BB49-C393408903E5}" dt="2019-11-05T11:03:26.691" v="0"/>
        <pc:sldMkLst>
          <pc:docMk/>
          <pc:sldMk cId="0" sldId="549"/>
        </pc:sldMkLst>
      </pc:sldChg>
      <pc:sldChg chg="modSp">
        <pc:chgData name="Amaury Gremaud" userId="d26e1613d7451de6" providerId="Windows Live" clId="Web-{F0C0D7A7-F791-4DAF-BB49-C393408903E5}" dt="2019-11-05T11:05:00.038" v="9" actId="1076"/>
        <pc:sldMkLst>
          <pc:docMk/>
          <pc:sldMk cId="0" sldId="571"/>
        </pc:sldMkLst>
        <pc:spChg chg="mod">
          <ac:chgData name="Amaury Gremaud" userId="d26e1613d7451de6" providerId="Windows Live" clId="Web-{F0C0D7A7-F791-4DAF-BB49-C393408903E5}" dt="2019-11-05T11:04:58.553" v="7" actId="20577"/>
          <ac:spMkLst>
            <pc:docMk/>
            <pc:sldMk cId="0" sldId="571"/>
            <ac:spMk id="16388" creationId="{A0674B98-B37B-4936-9F33-B55E33F3BB21}"/>
          </ac:spMkLst>
        </pc:spChg>
        <pc:picChg chg="mod">
          <ac:chgData name="Amaury Gremaud" userId="d26e1613d7451de6" providerId="Windows Live" clId="Web-{F0C0D7A7-F791-4DAF-BB49-C393408903E5}" dt="2019-11-05T11:05:00.038" v="9" actId="1076"/>
          <ac:picMkLst>
            <pc:docMk/>
            <pc:sldMk cId="0" sldId="571"/>
            <ac:picMk id="16389" creationId="{6B535381-0058-447E-B9A1-7F92E9BDFBC2}"/>
          </ac:picMkLst>
        </pc:picChg>
      </pc:sldChg>
      <pc:sldChg chg="mod modShow">
        <pc:chgData name="Amaury Gremaud" userId="d26e1613d7451de6" providerId="Windows Live" clId="Web-{F0C0D7A7-F791-4DAF-BB49-C393408903E5}" dt="2019-11-05T11:04:12.489" v="4"/>
        <pc:sldMkLst>
          <pc:docMk/>
          <pc:sldMk cId="0" sldId="574"/>
        </pc:sldMkLst>
      </pc:sldChg>
      <pc:sldChg chg="mod modShow">
        <pc:chgData name="Amaury Gremaud" userId="d26e1613d7451de6" providerId="Windows Live" clId="Web-{F0C0D7A7-F791-4DAF-BB49-C393408903E5}" dt="2019-11-05T11:03:34.253" v="1"/>
        <pc:sldMkLst>
          <pc:docMk/>
          <pc:sldMk cId="0" sldId="609"/>
        </pc:sldMkLst>
      </pc:sldChg>
      <pc:sldChg chg="mod modShow">
        <pc:chgData name="Amaury Gremaud" userId="d26e1613d7451de6" providerId="Windows Live" clId="Web-{F0C0D7A7-F791-4DAF-BB49-C393408903E5}" dt="2019-11-05T11:03:41.972" v="2"/>
        <pc:sldMkLst>
          <pc:docMk/>
          <pc:sldMk cId="0" sldId="610"/>
        </pc:sldMkLst>
      </pc:sldChg>
      <pc:sldChg chg="mod modShow">
        <pc:chgData name="Amaury Gremaud" userId="d26e1613d7451de6" providerId="Windows Live" clId="Web-{F0C0D7A7-F791-4DAF-BB49-C393408903E5}" dt="2019-11-05T11:03:49.770" v="3"/>
        <pc:sldMkLst>
          <pc:docMk/>
          <pc:sldMk cId="0" sldId="611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Teteca\AppData\Local\Microsoft\Windows\Temporary%20Internet%20Files\Content.IE5\GP1R460O\ipeadata%5b17-07-2012-05-01%5d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4794717999049068E-2"/>
          <c:y val="9.8091406633231279E-2"/>
          <c:w val="0.95840909708764255"/>
          <c:h val="0.80852954092761686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0000FF"/>
              </a:solidFill>
            </a:ln>
          </c:spPr>
          <c:marker>
            <c:symbol val="none"/>
          </c:marker>
          <c:cat>
            <c:strRef>
              <c:f>Séries!$A$2:$A$277</c:f>
              <c:strCache>
                <c:ptCount val="276"/>
                <c:pt idx="0">
                  <c:v>1980.01</c:v>
                </c:pt>
                <c:pt idx="1">
                  <c:v>1980.02</c:v>
                </c:pt>
                <c:pt idx="2">
                  <c:v>1980.03</c:v>
                </c:pt>
                <c:pt idx="3">
                  <c:v>1980.04</c:v>
                </c:pt>
                <c:pt idx="4">
                  <c:v>1980.05</c:v>
                </c:pt>
                <c:pt idx="5">
                  <c:v>1980.06</c:v>
                </c:pt>
                <c:pt idx="6">
                  <c:v>1980.07</c:v>
                </c:pt>
                <c:pt idx="7">
                  <c:v>1980.08</c:v>
                </c:pt>
                <c:pt idx="8">
                  <c:v>1980.09</c:v>
                </c:pt>
                <c:pt idx="9">
                  <c:v>1980.10</c:v>
                </c:pt>
                <c:pt idx="10">
                  <c:v>1980.11</c:v>
                </c:pt>
                <c:pt idx="11">
                  <c:v>1980.12</c:v>
                </c:pt>
                <c:pt idx="12">
                  <c:v>1981.01</c:v>
                </c:pt>
                <c:pt idx="13">
                  <c:v>1981.02</c:v>
                </c:pt>
                <c:pt idx="14">
                  <c:v>1981.03</c:v>
                </c:pt>
                <c:pt idx="15">
                  <c:v>1981.04</c:v>
                </c:pt>
                <c:pt idx="16">
                  <c:v>1981.05</c:v>
                </c:pt>
                <c:pt idx="17">
                  <c:v>1981.06</c:v>
                </c:pt>
                <c:pt idx="18">
                  <c:v>1981.07</c:v>
                </c:pt>
                <c:pt idx="19">
                  <c:v>1981.08</c:v>
                </c:pt>
                <c:pt idx="20">
                  <c:v>1981.09</c:v>
                </c:pt>
                <c:pt idx="21">
                  <c:v>1981.10</c:v>
                </c:pt>
                <c:pt idx="22">
                  <c:v>1981.11</c:v>
                </c:pt>
                <c:pt idx="23">
                  <c:v>1981.12</c:v>
                </c:pt>
                <c:pt idx="24">
                  <c:v>1982.01</c:v>
                </c:pt>
                <c:pt idx="25">
                  <c:v>1982.02</c:v>
                </c:pt>
                <c:pt idx="26">
                  <c:v>1982.03</c:v>
                </c:pt>
                <c:pt idx="27">
                  <c:v>1982.04</c:v>
                </c:pt>
                <c:pt idx="28">
                  <c:v>1982.05</c:v>
                </c:pt>
                <c:pt idx="29">
                  <c:v>1982.06</c:v>
                </c:pt>
                <c:pt idx="30">
                  <c:v>1982.07</c:v>
                </c:pt>
                <c:pt idx="31">
                  <c:v>1982.08</c:v>
                </c:pt>
                <c:pt idx="32">
                  <c:v>1982.09</c:v>
                </c:pt>
                <c:pt idx="33">
                  <c:v>1982.10</c:v>
                </c:pt>
                <c:pt idx="34">
                  <c:v>1982.11</c:v>
                </c:pt>
                <c:pt idx="35">
                  <c:v>1982.12</c:v>
                </c:pt>
                <c:pt idx="36">
                  <c:v>1983.01</c:v>
                </c:pt>
                <c:pt idx="37">
                  <c:v>1983.02</c:v>
                </c:pt>
                <c:pt idx="38">
                  <c:v>1983.03</c:v>
                </c:pt>
                <c:pt idx="39">
                  <c:v>1983.04</c:v>
                </c:pt>
                <c:pt idx="40">
                  <c:v>1983.05</c:v>
                </c:pt>
                <c:pt idx="41">
                  <c:v>1983.06</c:v>
                </c:pt>
                <c:pt idx="42">
                  <c:v>1983.07</c:v>
                </c:pt>
                <c:pt idx="43">
                  <c:v>1983.08</c:v>
                </c:pt>
                <c:pt idx="44">
                  <c:v>1983.09</c:v>
                </c:pt>
                <c:pt idx="45">
                  <c:v>1983.10</c:v>
                </c:pt>
                <c:pt idx="46">
                  <c:v>1983.11</c:v>
                </c:pt>
                <c:pt idx="47">
                  <c:v>1983.12</c:v>
                </c:pt>
                <c:pt idx="48">
                  <c:v>1984.01</c:v>
                </c:pt>
                <c:pt idx="49">
                  <c:v>1984.02</c:v>
                </c:pt>
                <c:pt idx="50">
                  <c:v>1984.03</c:v>
                </c:pt>
                <c:pt idx="51">
                  <c:v>1984.04</c:v>
                </c:pt>
                <c:pt idx="52">
                  <c:v>1984.05</c:v>
                </c:pt>
                <c:pt idx="53">
                  <c:v>1984.06</c:v>
                </c:pt>
                <c:pt idx="54">
                  <c:v>1984.07</c:v>
                </c:pt>
                <c:pt idx="55">
                  <c:v>1984.08</c:v>
                </c:pt>
                <c:pt idx="56">
                  <c:v>1984.09</c:v>
                </c:pt>
                <c:pt idx="57">
                  <c:v>1984.10</c:v>
                </c:pt>
                <c:pt idx="58">
                  <c:v>1984.11</c:v>
                </c:pt>
                <c:pt idx="59">
                  <c:v>1984.12</c:v>
                </c:pt>
                <c:pt idx="60">
                  <c:v>1985.01</c:v>
                </c:pt>
                <c:pt idx="61">
                  <c:v>1985.02</c:v>
                </c:pt>
                <c:pt idx="62">
                  <c:v>1985.03</c:v>
                </c:pt>
                <c:pt idx="63">
                  <c:v>1985.04</c:v>
                </c:pt>
                <c:pt idx="64">
                  <c:v>1985.05</c:v>
                </c:pt>
                <c:pt idx="65">
                  <c:v>1985.06</c:v>
                </c:pt>
                <c:pt idx="66">
                  <c:v>1985.07</c:v>
                </c:pt>
                <c:pt idx="67">
                  <c:v>1985.08</c:v>
                </c:pt>
                <c:pt idx="68">
                  <c:v>1985.09</c:v>
                </c:pt>
                <c:pt idx="69">
                  <c:v>1985.10</c:v>
                </c:pt>
                <c:pt idx="70">
                  <c:v>1985.11</c:v>
                </c:pt>
                <c:pt idx="71">
                  <c:v>1985.12</c:v>
                </c:pt>
                <c:pt idx="72">
                  <c:v>1986.01</c:v>
                </c:pt>
                <c:pt idx="73">
                  <c:v>1986.02</c:v>
                </c:pt>
                <c:pt idx="74">
                  <c:v>1986.03</c:v>
                </c:pt>
                <c:pt idx="75">
                  <c:v>1986.04</c:v>
                </c:pt>
                <c:pt idx="76">
                  <c:v>1986.05</c:v>
                </c:pt>
                <c:pt idx="77">
                  <c:v>1986.06</c:v>
                </c:pt>
                <c:pt idx="78">
                  <c:v>1986.07</c:v>
                </c:pt>
                <c:pt idx="79">
                  <c:v>1986.08</c:v>
                </c:pt>
                <c:pt idx="80">
                  <c:v>1986.09</c:v>
                </c:pt>
                <c:pt idx="81">
                  <c:v>1986.10</c:v>
                </c:pt>
                <c:pt idx="82">
                  <c:v>1986.11</c:v>
                </c:pt>
                <c:pt idx="83">
                  <c:v>1986.12</c:v>
                </c:pt>
                <c:pt idx="84">
                  <c:v>1987.01</c:v>
                </c:pt>
                <c:pt idx="85">
                  <c:v>1987.02</c:v>
                </c:pt>
                <c:pt idx="86">
                  <c:v>1987.03</c:v>
                </c:pt>
                <c:pt idx="87">
                  <c:v>1987.04</c:v>
                </c:pt>
                <c:pt idx="88">
                  <c:v>1987.05</c:v>
                </c:pt>
                <c:pt idx="89">
                  <c:v>1987.06</c:v>
                </c:pt>
                <c:pt idx="90">
                  <c:v>1987.07</c:v>
                </c:pt>
                <c:pt idx="91">
                  <c:v>1987.08</c:v>
                </c:pt>
                <c:pt idx="92">
                  <c:v>1987.09</c:v>
                </c:pt>
                <c:pt idx="93">
                  <c:v>1987.10</c:v>
                </c:pt>
                <c:pt idx="94">
                  <c:v>1987.11</c:v>
                </c:pt>
                <c:pt idx="95">
                  <c:v>1987.12</c:v>
                </c:pt>
                <c:pt idx="96">
                  <c:v>1988.01</c:v>
                </c:pt>
                <c:pt idx="97">
                  <c:v>1988.02</c:v>
                </c:pt>
                <c:pt idx="98">
                  <c:v>1988.03</c:v>
                </c:pt>
                <c:pt idx="99">
                  <c:v>1988.04</c:v>
                </c:pt>
                <c:pt idx="100">
                  <c:v>1988.05</c:v>
                </c:pt>
                <c:pt idx="101">
                  <c:v>1988.06</c:v>
                </c:pt>
                <c:pt idx="102">
                  <c:v>1988.07</c:v>
                </c:pt>
                <c:pt idx="103">
                  <c:v>1988.08</c:v>
                </c:pt>
                <c:pt idx="104">
                  <c:v>1988.09</c:v>
                </c:pt>
                <c:pt idx="105">
                  <c:v>1988.10</c:v>
                </c:pt>
                <c:pt idx="106">
                  <c:v>1988.11</c:v>
                </c:pt>
                <c:pt idx="107">
                  <c:v>1988.12</c:v>
                </c:pt>
                <c:pt idx="108">
                  <c:v>1989.01</c:v>
                </c:pt>
                <c:pt idx="109">
                  <c:v>1989.02</c:v>
                </c:pt>
                <c:pt idx="110">
                  <c:v>1989.03</c:v>
                </c:pt>
                <c:pt idx="111">
                  <c:v>1989.04</c:v>
                </c:pt>
                <c:pt idx="112">
                  <c:v>1989.05</c:v>
                </c:pt>
                <c:pt idx="113">
                  <c:v>1989.06</c:v>
                </c:pt>
                <c:pt idx="114">
                  <c:v>1989.07</c:v>
                </c:pt>
                <c:pt idx="115">
                  <c:v>1989.08</c:v>
                </c:pt>
                <c:pt idx="116">
                  <c:v>1989.09</c:v>
                </c:pt>
                <c:pt idx="117">
                  <c:v>1989.10</c:v>
                </c:pt>
                <c:pt idx="118">
                  <c:v>1989.11</c:v>
                </c:pt>
                <c:pt idx="119">
                  <c:v>1989.12</c:v>
                </c:pt>
                <c:pt idx="120">
                  <c:v>1990.01</c:v>
                </c:pt>
                <c:pt idx="121">
                  <c:v>1990.02</c:v>
                </c:pt>
                <c:pt idx="122">
                  <c:v>1990.03</c:v>
                </c:pt>
                <c:pt idx="123">
                  <c:v>1990.04</c:v>
                </c:pt>
                <c:pt idx="124">
                  <c:v>1990.05</c:v>
                </c:pt>
                <c:pt idx="125">
                  <c:v>1990.06</c:v>
                </c:pt>
                <c:pt idx="126">
                  <c:v>1990.07</c:v>
                </c:pt>
                <c:pt idx="127">
                  <c:v>1990.08</c:v>
                </c:pt>
                <c:pt idx="128">
                  <c:v>1990.09</c:v>
                </c:pt>
                <c:pt idx="129">
                  <c:v>1990.10</c:v>
                </c:pt>
                <c:pt idx="130">
                  <c:v>1990.11</c:v>
                </c:pt>
                <c:pt idx="131">
                  <c:v>1990.12</c:v>
                </c:pt>
                <c:pt idx="132">
                  <c:v>1991.01</c:v>
                </c:pt>
                <c:pt idx="133">
                  <c:v>1991.02</c:v>
                </c:pt>
                <c:pt idx="134">
                  <c:v>1991.03</c:v>
                </c:pt>
                <c:pt idx="135">
                  <c:v>1991.04</c:v>
                </c:pt>
                <c:pt idx="136">
                  <c:v>1991.05</c:v>
                </c:pt>
                <c:pt idx="137">
                  <c:v>1991.06</c:v>
                </c:pt>
                <c:pt idx="138">
                  <c:v>1991.07</c:v>
                </c:pt>
                <c:pt idx="139">
                  <c:v>1991.08</c:v>
                </c:pt>
                <c:pt idx="140">
                  <c:v>1991.09</c:v>
                </c:pt>
                <c:pt idx="141">
                  <c:v>1991.10</c:v>
                </c:pt>
                <c:pt idx="142">
                  <c:v>1991.11</c:v>
                </c:pt>
                <c:pt idx="143">
                  <c:v>1991.12</c:v>
                </c:pt>
                <c:pt idx="144">
                  <c:v>1992.01</c:v>
                </c:pt>
                <c:pt idx="145">
                  <c:v>1992.02</c:v>
                </c:pt>
                <c:pt idx="146">
                  <c:v>1992.03</c:v>
                </c:pt>
                <c:pt idx="147">
                  <c:v>1992.04</c:v>
                </c:pt>
                <c:pt idx="148">
                  <c:v>1992.05</c:v>
                </c:pt>
                <c:pt idx="149">
                  <c:v>1992.06</c:v>
                </c:pt>
                <c:pt idx="150">
                  <c:v>1992.07</c:v>
                </c:pt>
                <c:pt idx="151">
                  <c:v>1992.08</c:v>
                </c:pt>
                <c:pt idx="152">
                  <c:v>1992.09</c:v>
                </c:pt>
                <c:pt idx="153">
                  <c:v>1992.10</c:v>
                </c:pt>
                <c:pt idx="154">
                  <c:v>1992.11</c:v>
                </c:pt>
                <c:pt idx="155">
                  <c:v>1992.12</c:v>
                </c:pt>
                <c:pt idx="156">
                  <c:v>1993.01</c:v>
                </c:pt>
                <c:pt idx="157">
                  <c:v>1993.02</c:v>
                </c:pt>
                <c:pt idx="158">
                  <c:v>1993.03</c:v>
                </c:pt>
                <c:pt idx="159">
                  <c:v>1993.04</c:v>
                </c:pt>
                <c:pt idx="160">
                  <c:v>1993.05</c:v>
                </c:pt>
                <c:pt idx="161">
                  <c:v>1993.06</c:v>
                </c:pt>
                <c:pt idx="162">
                  <c:v>1993.07</c:v>
                </c:pt>
                <c:pt idx="163">
                  <c:v>1993.08</c:v>
                </c:pt>
                <c:pt idx="164">
                  <c:v>1993.09</c:v>
                </c:pt>
                <c:pt idx="165">
                  <c:v>1993.10</c:v>
                </c:pt>
                <c:pt idx="166">
                  <c:v>1993.11</c:v>
                </c:pt>
                <c:pt idx="167">
                  <c:v>1993.12</c:v>
                </c:pt>
                <c:pt idx="168">
                  <c:v>1994.01</c:v>
                </c:pt>
                <c:pt idx="169">
                  <c:v>1994.02</c:v>
                </c:pt>
                <c:pt idx="170">
                  <c:v>1994.03</c:v>
                </c:pt>
                <c:pt idx="171">
                  <c:v>1994.04</c:v>
                </c:pt>
                <c:pt idx="172">
                  <c:v>1994.05</c:v>
                </c:pt>
                <c:pt idx="173">
                  <c:v>1994.06</c:v>
                </c:pt>
                <c:pt idx="174">
                  <c:v>1994.07</c:v>
                </c:pt>
                <c:pt idx="175">
                  <c:v>1994.08</c:v>
                </c:pt>
                <c:pt idx="176">
                  <c:v>1994.09</c:v>
                </c:pt>
                <c:pt idx="177">
                  <c:v>1994.10</c:v>
                </c:pt>
                <c:pt idx="178">
                  <c:v>1994.11</c:v>
                </c:pt>
                <c:pt idx="179">
                  <c:v>1994.12</c:v>
                </c:pt>
                <c:pt idx="180">
                  <c:v>1995.01</c:v>
                </c:pt>
                <c:pt idx="181">
                  <c:v>1995.02</c:v>
                </c:pt>
                <c:pt idx="182">
                  <c:v>1995.03</c:v>
                </c:pt>
                <c:pt idx="183">
                  <c:v>1995.04</c:v>
                </c:pt>
                <c:pt idx="184">
                  <c:v>1995.05</c:v>
                </c:pt>
                <c:pt idx="185">
                  <c:v>1995.06</c:v>
                </c:pt>
                <c:pt idx="186">
                  <c:v>1995.07</c:v>
                </c:pt>
                <c:pt idx="187">
                  <c:v>1995.08</c:v>
                </c:pt>
                <c:pt idx="188">
                  <c:v>1995.09</c:v>
                </c:pt>
                <c:pt idx="189">
                  <c:v>1995.10</c:v>
                </c:pt>
                <c:pt idx="190">
                  <c:v>1995.11</c:v>
                </c:pt>
                <c:pt idx="191">
                  <c:v>1995.12</c:v>
                </c:pt>
                <c:pt idx="192">
                  <c:v>1996.01</c:v>
                </c:pt>
                <c:pt idx="193">
                  <c:v>1996.02</c:v>
                </c:pt>
                <c:pt idx="194">
                  <c:v>1996.03</c:v>
                </c:pt>
                <c:pt idx="195">
                  <c:v>1996.04</c:v>
                </c:pt>
                <c:pt idx="196">
                  <c:v>1996.05</c:v>
                </c:pt>
                <c:pt idx="197">
                  <c:v>1996.06</c:v>
                </c:pt>
                <c:pt idx="198">
                  <c:v>1996.07</c:v>
                </c:pt>
                <c:pt idx="199">
                  <c:v>1996.08</c:v>
                </c:pt>
                <c:pt idx="200">
                  <c:v>1996.09</c:v>
                </c:pt>
                <c:pt idx="201">
                  <c:v>1996.10</c:v>
                </c:pt>
                <c:pt idx="202">
                  <c:v>1996.11</c:v>
                </c:pt>
                <c:pt idx="203">
                  <c:v>1996.12</c:v>
                </c:pt>
                <c:pt idx="204">
                  <c:v>1997.01</c:v>
                </c:pt>
                <c:pt idx="205">
                  <c:v>1997.02</c:v>
                </c:pt>
                <c:pt idx="206">
                  <c:v>1997.03</c:v>
                </c:pt>
                <c:pt idx="207">
                  <c:v>1997.04</c:v>
                </c:pt>
                <c:pt idx="208">
                  <c:v>1997.05</c:v>
                </c:pt>
                <c:pt idx="209">
                  <c:v>1997.06</c:v>
                </c:pt>
                <c:pt idx="210">
                  <c:v>1997.07</c:v>
                </c:pt>
                <c:pt idx="211">
                  <c:v>1997.08</c:v>
                </c:pt>
                <c:pt idx="212">
                  <c:v>1997.09</c:v>
                </c:pt>
                <c:pt idx="213">
                  <c:v>1997.10</c:v>
                </c:pt>
                <c:pt idx="214">
                  <c:v>1997.11</c:v>
                </c:pt>
                <c:pt idx="215">
                  <c:v>1997.12</c:v>
                </c:pt>
                <c:pt idx="216">
                  <c:v>1998.01</c:v>
                </c:pt>
                <c:pt idx="217">
                  <c:v>1998.02</c:v>
                </c:pt>
                <c:pt idx="218">
                  <c:v>1998.03</c:v>
                </c:pt>
                <c:pt idx="219">
                  <c:v>1998.04</c:v>
                </c:pt>
                <c:pt idx="220">
                  <c:v>1998.05</c:v>
                </c:pt>
                <c:pt idx="221">
                  <c:v>1998.06</c:v>
                </c:pt>
                <c:pt idx="222">
                  <c:v>1998.07</c:v>
                </c:pt>
                <c:pt idx="223">
                  <c:v>1998.08</c:v>
                </c:pt>
                <c:pt idx="224">
                  <c:v>1998.09</c:v>
                </c:pt>
                <c:pt idx="225">
                  <c:v>1998.10</c:v>
                </c:pt>
                <c:pt idx="226">
                  <c:v>1998.11</c:v>
                </c:pt>
                <c:pt idx="227">
                  <c:v>1998.12</c:v>
                </c:pt>
                <c:pt idx="228">
                  <c:v>1999.01</c:v>
                </c:pt>
                <c:pt idx="229">
                  <c:v>1999.02</c:v>
                </c:pt>
                <c:pt idx="230">
                  <c:v>1999.03</c:v>
                </c:pt>
                <c:pt idx="231">
                  <c:v>1999.04</c:v>
                </c:pt>
                <c:pt idx="232">
                  <c:v>1999.05</c:v>
                </c:pt>
                <c:pt idx="233">
                  <c:v>1999.06</c:v>
                </c:pt>
                <c:pt idx="234">
                  <c:v>1999.07</c:v>
                </c:pt>
                <c:pt idx="235">
                  <c:v>1999.08</c:v>
                </c:pt>
                <c:pt idx="236">
                  <c:v>1999.09</c:v>
                </c:pt>
                <c:pt idx="237">
                  <c:v>1999.10</c:v>
                </c:pt>
                <c:pt idx="238">
                  <c:v>1999.11</c:v>
                </c:pt>
                <c:pt idx="239">
                  <c:v>1999.12</c:v>
                </c:pt>
                <c:pt idx="240">
                  <c:v>2000.01</c:v>
                </c:pt>
                <c:pt idx="241">
                  <c:v>2000.02</c:v>
                </c:pt>
                <c:pt idx="242">
                  <c:v>2000.03</c:v>
                </c:pt>
                <c:pt idx="243">
                  <c:v>2000.04</c:v>
                </c:pt>
                <c:pt idx="244">
                  <c:v>2000.05</c:v>
                </c:pt>
                <c:pt idx="245">
                  <c:v>2000.06</c:v>
                </c:pt>
                <c:pt idx="246">
                  <c:v>2000.07</c:v>
                </c:pt>
                <c:pt idx="247">
                  <c:v>2000.08</c:v>
                </c:pt>
                <c:pt idx="248">
                  <c:v>2000.09</c:v>
                </c:pt>
                <c:pt idx="249">
                  <c:v>2000.10</c:v>
                </c:pt>
                <c:pt idx="250">
                  <c:v>2000.11</c:v>
                </c:pt>
                <c:pt idx="251">
                  <c:v>2000.12</c:v>
                </c:pt>
                <c:pt idx="252">
                  <c:v>2001.01</c:v>
                </c:pt>
                <c:pt idx="253">
                  <c:v>2001.02</c:v>
                </c:pt>
                <c:pt idx="254">
                  <c:v>2001.03</c:v>
                </c:pt>
                <c:pt idx="255">
                  <c:v>2001.04</c:v>
                </c:pt>
                <c:pt idx="256">
                  <c:v>2001.05</c:v>
                </c:pt>
                <c:pt idx="257">
                  <c:v>2001.06</c:v>
                </c:pt>
                <c:pt idx="258">
                  <c:v>2001.07</c:v>
                </c:pt>
                <c:pt idx="259">
                  <c:v>2001.08</c:v>
                </c:pt>
                <c:pt idx="260">
                  <c:v>2001.09</c:v>
                </c:pt>
                <c:pt idx="261">
                  <c:v>2001.10</c:v>
                </c:pt>
                <c:pt idx="262">
                  <c:v>2001.11</c:v>
                </c:pt>
                <c:pt idx="263">
                  <c:v>2001.12</c:v>
                </c:pt>
                <c:pt idx="264">
                  <c:v>2002.01</c:v>
                </c:pt>
                <c:pt idx="265">
                  <c:v>2002.02</c:v>
                </c:pt>
                <c:pt idx="266">
                  <c:v>2002.03</c:v>
                </c:pt>
                <c:pt idx="267">
                  <c:v>2002.04</c:v>
                </c:pt>
                <c:pt idx="268">
                  <c:v>2002.05</c:v>
                </c:pt>
                <c:pt idx="269">
                  <c:v>2002.06</c:v>
                </c:pt>
                <c:pt idx="270">
                  <c:v>2002.07</c:v>
                </c:pt>
                <c:pt idx="271">
                  <c:v>2002.08</c:v>
                </c:pt>
                <c:pt idx="272">
                  <c:v>2002.09</c:v>
                </c:pt>
                <c:pt idx="273">
                  <c:v>2002.10</c:v>
                </c:pt>
                <c:pt idx="274">
                  <c:v>2002.11</c:v>
                </c:pt>
                <c:pt idx="275">
                  <c:v>2002.12</c:v>
                </c:pt>
              </c:strCache>
            </c:strRef>
          </c:cat>
          <c:val>
            <c:numRef>
              <c:f>Séries!$B$2:$B$277</c:f>
              <c:numCache>
                <c:formatCode>#,##0.0000</c:formatCode>
                <c:ptCount val="276"/>
                <c:pt idx="0">
                  <c:v>7.31</c:v>
                </c:pt>
                <c:pt idx="1">
                  <c:v>7.18</c:v>
                </c:pt>
                <c:pt idx="2">
                  <c:v>7.24</c:v>
                </c:pt>
                <c:pt idx="3">
                  <c:v>6.56</c:v>
                </c:pt>
                <c:pt idx="4">
                  <c:v>6.72</c:v>
                </c:pt>
                <c:pt idx="5">
                  <c:v>6.58</c:v>
                </c:pt>
                <c:pt idx="6">
                  <c:v>6.54</c:v>
                </c:pt>
                <c:pt idx="7">
                  <c:v>6.52</c:v>
                </c:pt>
                <c:pt idx="8">
                  <c:v>6.08</c:v>
                </c:pt>
                <c:pt idx="9">
                  <c:v>6.04</c:v>
                </c:pt>
                <c:pt idx="10">
                  <c:v>5.81</c:v>
                </c:pt>
                <c:pt idx="11">
                  <c:v>5.42</c:v>
                </c:pt>
                <c:pt idx="12">
                  <c:v>7.63</c:v>
                </c:pt>
                <c:pt idx="13">
                  <c:v>7.9</c:v>
                </c:pt>
                <c:pt idx="14">
                  <c:v>8.2199999999999989</c:v>
                </c:pt>
                <c:pt idx="15">
                  <c:v>8.3800000000000008</c:v>
                </c:pt>
                <c:pt idx="16">
                  <c:v>8.16</c:v>
                </c:pt>
                <c:pt idx="17">
                  <c:v>7.99</c:v>
                </c:pt>
                <c:pt idx="18">
                  <c:v>8.26</c:v>
                </c:pt>
                <c:pt idx="19">
                  <c:v>8.3600000000000048</c:v>
                </c:pt>
                <c:pt idx="20">
                  <c:v>7.74</c:v>
                </c:pt>
                <c:pt idx="21">
                  <c:v>7.52</c:v>
                </c:pt>
                <c:pt idx="22">
                  <c:v>7.6599999999999975</c:v>
                </c:pt>
                <c:pt idx="23">
                  <c:v>6.9700000000000024</c:v>
                </c:pt>
                <c:pt idx="24">
                  <c:v>9.18</c:v>
                </c:pt>
                <c:pt idx="25">
                  <c:v>8.120000000000001</c:v>
                </c:pt>
                <c:pt idx="26">
                  <c:v>8.19</c:v>
                </c:pt>
                <c:pt idx="27">
                  <c:v>6.6899999999999995</c:v>
                </c:pt>
                <c:pt idx="28">
                  <c:v>7.2</c:v>
                </c:pt>
                <c:pt idx="29">
                  <c:v>6.94</c:v>
                </c:pt>
                <c:pt idx="30">
                  <c:v>6.9</c:v>
                </c:pt>
                <c:pt idx="31">
                  <c:v>6.72</c:v>
                </c:pt>
                <c:pt idx="32">
                  <c:v>6.34</c:v>
                </c:pt>
                <c:pt idx="33">
                  <c:v>6</c:v>
                </c:pt>
                <c:pt idx="34">
                  <c:v>5.55</c:v>
                </c:pt>
                <c:pt idx="35">
                  <c:v>5.09</c:v>
                </c:pt>
                <c:pt idx="36">
                  <c:v>7.2</c:v>
                </c:pt>
                <c:pt idx="37">
                  <c:v>7.4700000000000024</c:v>
                </c:pt>
                <c:pt idx="38">
                  <c:v>8.0500000000000007</c:v>
                </c:pt>
                <c:pt idx="39">
                  <c:v>8.08</c:v>
                </c:pt>
                <c:pt idx="40">
                  <c:v>7.84</c:v>
                </c:pt>
                <c:pt idx="41">
                  <c:v>7.73</c:v>
                </c:pt>
                <c:pt idx="42">
                  <c:v>7.6099999999999985</c:v>
                </c:pt>
                <c:pt idx="43">
                  <c:v>7.72</c:v>
                </c:pt>
                <c:pt idx="44">
                  <c:v>7.81</c:v>
                </c:pt>
                <c:pt idx="45">
                  <c:v>7.5</c:v>
                </c:pt>
                <c:pt idx="46">
                  <c:v>7.1899999999999995</c:v>
                </c:pt>
                <c:pt idx="47">
                  <c:v>6.6499999999999995</c:v>
                </c:pt>
                <c:pt idx="48">
                  <c:v>8.17</c:v>
                </c:pt>
                <c:pt idx="49">
                  <c:v>8.74</c:v>
                </c:pt>
                <c:pt idx="50">
                  <c:v>9.17</c:v>
                </c:pt>
                <c:pt idx="51">
                  <c:v>8.91</c:v>
                </c:pt>
                <c:pt idx="52">
                  <c:v>9.32</c:v>
                </c:pt>
                <c:pt idx="53">
                  <c:v>8.8000000000000007</c:v>
                </c:pt>
                <c:pt idx="54">
                  <c:v>8.3700000000000028</c:v>
                </c:pt>
                <c:pt idx="55">
                  <c:v>8.33</c:v>
                </c:pt>
                <c:pt idx="56">
                  <c:v>7.64</c:v>
                </c:pt>
                <c:pt idx="57">
                  <c:v>7.29</c:v>
                </c:pt>
                <c:pt idx="58">
                  <c:v>6.94</c:v>
                </c:pt>
                <c:pt idx="59">
                  <c:v>6.08</c:v>
                </c:pt>
                <c:pt idx="60">
                  <c:v>7.1099999999999985</c:v>
                </c:pt>
                <c:pt idx="61">
                  <c:v>7.25</c:v>
                </c:pt>
                <c:pt idx="62">
                  <c:v>7.22</c:v>
                </c:pt>
                <c:pt idx="63">
                  <c:v>6.9</c:v>
                </c:pt>
                <c:pt idx="64">
                  <c:v>6.57</c:v>
                </c:pt>
                <c:pt idx="65">
                  <c:v>6.26</c:v>
                </c:pt>
                <c:pt idx="66">
                  <c:v>5.9700000000000024</c:v>
                </c:pt>
                <c:pt idx="67">
                  <c:v>5.57</c:v>
                </c:pt>
                <c:pt idx="68">
                  <c:v>5.21</c:v>
                </c:pt>
                <c:pt idx="69">
                  <c:v>4.6899999999999995</c:v>
                </c:pt>
                <c:pt idx="70">
                  <c:v>4.3199999999999985</c:v>
                </c:pt>
                <c:pt idx="71">
                  <c:v>3.7600000000000002</c:v>
                </c:pt>
                <c:pt idx="72">
                  <c:v>4.68</c:v>
                </c:pt>
                <c:pt idx="73">
                  <c:v>4.99</c:v>
                </c:pt>
                <c:pt idx="74">
                  <c:v>4.87</c:v>
                </c:pt>
                <c:pt idx="75">
                  <c:v>4.57</c:v>
                </c:pt>
                <c:pt idx="76">
                  <c:v>4.4700000000000024</c:v>
                </c:pt>
                <c:pt idx="77">
                  <c:v>4.1599999999999975</c:v>
                </c:pt>
                <c:pt idx="78">
                  <c:v>3.9899999999999998</c:v>
                </c:pt>
                <c:pt idx="79">
                  <c:v>3.8499999999999988</c:v>
                </c:pt>
                <c:pt idx="80">
                  <c:v>3.57</c:v>
                </c:pt>
                <c:pt idx="81">
                  <c:v>3.24</c:v>
                </c:pt>
                <c:pt idx="82">
                  <c:v>2.9</c:v>
                </c:pt>
                <c:pt idx="83">
                  <c:v>2.57</c:v>
                </c:pt>
                <c:pt idx="84">
                  <c:v>3.4899999999999998</c:v>
                </c:pt>
                <c:pt idx="85">
                  <c:v>3.64</c:v>
                </c:pt>
                <c:pt idx="86">
                  <c:v>3.67</c:v>
                </c:pt>
                <c:pt idx="87">
                  <c:v>3.74</c:v>
                </c:pt>
                <c:pt idx="88">
                  <c:v>4.3099999999999996</c:v>
                </c:pt>
                <c:pt idx="89">
                  <c:v>4.8599999999999985</c:v>
                </c:pt>
                <c:pt idx="90">
                  <c:v>4.8599999999999985</c:v>
                </c:pt>
                <c:pt idx="91">
                  <c:v>4.57</c:v>
                </c:pt>
                <c:pt idx="92">
                  <c:v>4.41</c:v>
                </c:pt>
                <c:pt idx="93">
                  <c:v>4.26</c:v>
                </c:pt>
                <c:pt idx="94">
                  <c:v>3.94</c:v>
                </c:pt>
                <c:pt idx="95">
                  <c:v>3.22</c:v>
                </c:pt>
                <c:pt idx="96">
                  <c:v>4.1399999999999997</c:v>
                </c:pt>
                <c:pt idx="97">
                  <c:v>4.8599999999999985</c:v>
                </c:pt>
                <c:pt idx="98">
                  <c:v>4.76</c:v>
                </c:pt>
                <c:pt idx="99">
                  <c:v>4.3599999999999985</c:v>
                </c:pt>
                <c:pt idx="100">
                  <c:v>4.3199999999999985</c:v>
                </c:pt>
                <c:pt idx="101">
                  <c:v>4.18</c:v>
                </c:pt>
                <c:pt idx="102">
                  <c:v>4.1899999999999995</c:v>
                </c:pt>
                <c:pt idx="103">
                  <c:v>4.3599999999999985</c:v>
                </c:pt>
                <c:pt idx="104">
                  <c:v>4.1899999999999995</c:v>
                </c:pt>
                <c:pt idx="105">
                  <c:v>3.9099999999999997</c:v>
                </c:pt>
                <c:pt idx="106">
                  <c:v>3.6</c:v>
                </c:pt>
                <c:pt idx="107">
                  <c:v>3.34</c:v>
                </c:pt>
                <c:pt idx="108">
                  <c:v>4.21</c:v>
                </c:pt>
                <c:pt idx="109">
                  <c:v>4.4000000000000004</c:v>
                </c:pt>
                <c:pt idx="110">
                  <c:v>4.53</c:v>
                </c:pt>
                <c:pt idx="111">
                  <c:v>4.24</c:v>
                </c:pt>
                <c:pt idx="112">
                  <c:v>3.61</c:v>
                </c:pt>
                <c:pt idx="113">
                  <c:v>3.62</c:v>
                </c:pt>
                <c:pt idx="114">
                  <c:v>3.4099999999999997</c:v>
                </c:pt>
                <c:pt idx="115">
                  <c:v>3.4699999999999998</c:v>
                </c:pt>
                <c:pt idx="116">
                  <c:v>3.44</c:v>
                </c:pt>
                <c:pt idx="117">
                  <c:v>3.2800000000000002</c:v>
                </c:pt>
                <c:pt idx="118">
                  <c:v>2.73</c:v>
                </c:pt>
                <c:pt idx="119">
                  <c:v>2.7</c:v>
                </c:pt>
                <c:pt idx="120">
                  <c:v>3.56</c:v>
                </c:pt>
                <c:pt idx="121">
                  <c:v>3.8299999999999987</c:v>
                </c:pt>
                <c:pt idx="122">
                  <c:v>4.4000000000000004</c:v>
                </c:pt>
                <c:pt idx="123">
                  <c:v>5.17</c:v>
                </c:pt>
                <c:pt idx="124">
                  <c:v>5.6499999999999995</c:v>
                </c:pt>
                <c:pt idx="125">
                  <c:v>5.28</c:v>
                </c:pt>
                <c:pt idx="126">
                  <c:v>4.8599999999999985</c:v>
                </c:pt>
                <c:pt idx="127">
                  <c:v>4.8599999999999985</c:v>
                </c:pt>
                <c:pt idx="128">
                  <c:v>4.59</c:v>
                </c:pt>
                <c:pt idx="129">
                  <c:v>4.55</c:v>
                </c:pt>
                <c:pt idx="130">
                  <c:v>4.6199999999999966</c:v>
                </c:pt>
                <c:pt idx="131">
                  <c:v>4.46</c:v>
                </c:pt>
                <c:pt idx="132">
                  <c:v>5.67</c:v>
                </c:pt>
                <c:pt idx="133">
                  <c:v>5.9300000000000024</c:v>
                </c:pt>
                <c:pt idx="134">
                  <c:v>6.41</c:v>
                </c:pt>
                <c:pt idx="135">
                  <c:v>6.14</c:v>
                </c:pt>
                <c:pt idx="136">
                  <c:v>6.22</c:v>
                </c:pt>
                <c:pt idx="137">
                  <c:v>5.3</c:v>
                </c:pt>
                <c:pt idx="138">
                  <c:v>4.07</c:v>
                </c:pt>
                <c:pt idx="139">
                  <c:v>4.37</c:v>
                </c:pt>
                <c:pt idx="140">
                  <c:v>4.6499999999999995</c:v>
                </c:pt>
                <c:pt idx="141">
                  <c:v>4.71</c:v>
                </c:pt>
                <c:pt idx="142">
                  <c:v>4.8499999999999996</c:v>
                </c:pt>
                <c:pt idx="143">
                  <c:v>4.6099999999999985</c:v>
                </c:pt>
                <c:pt idx="144">
                  <c:v>5.25</c:v>
                </c:pt>
                <c:pt idx="145">
                  <c:v>6.78</c:v>
                </c:pt>
                <c:pt idx="146">
                  <c:v>6.84</c:v>
                </c:pt>
                <c:pt idx="147">
                  <c:v>6.55</c:v>
                </c:pt>
                <c:pt idx="148">
                  <c:v>6.98</c:v>
                </c:pt>
                <c:pt idx="149">
                  <c:v>5.54</c:v>
                </c:pt>
                <c:pt idx="150">
                  <c:v>5.73</c:v>
                </c:pt>
                <c:pt idx="151">
                  <c:v>6.33</c:v>
                </c:pt>
                <c:pt idx="152">
                  <c:v>6.17</c:v>
                </c:pt>
                <c:pt idx="153">
                  <c:v>6.26</c:v>
                </c:pt>
                <c:pt idx="154">
                  <c:v>6.28</c:v>
                </c:pt>
                <c:pt idx="155">
                  <c:v>5.01</c:v>
                </c:pt>
                <c:pt idx="156">
                  <c:v>6.45</c:v>
                </c:pt>
                <c:pt idx="157">
                  <c:v>6.3</c:v>
                </c:pt>
                <c:pt idx="158">
                  <c:v>6.25</c:v>
                </c:pt>
                <c:pt idx="159">
                  <c:v>6.57</c:v>
                </c:pt>
                <c:pt idx="160">
                  <c:v>5.73</c:v>
                </c:pt>
                <c:pt idx="161">
                  <c:v>5.31</c:v>
                </c:pt>
                <c:pt idx="162">
                  <c:v>5.6099999999999985</c:v>
                </c:pt>
                <c:pt idx="163">
                  <c:v>5.71</c:v>
                </c:pt>
                <c:pt idx="164">
                  <c:v>5.51</c:v>
                </c:pt>
                <c:pt idx="165">
                  <c:v>5.4300000000000024</c:v>
                </c:pt>
                <c:pt idx="166">
                  <c:v>5.1499999999999995</c:v>
                </c:pt>
                <c:pt idx="167">
                  <c:v>4.95</c:v>
                </c:pt>
                <c:pt idx="168">
                  <c:v>5.92</c:v>
                </c:pt>
                <c:pt idx="169">
                  <c:v>5.94</c:v>
                </c:pt>
                <c:pt idx="170">
                  <c:v>6.31</c:v>
                </c:pt>
                <c:pt idx="171">
                  <c:v>5.8</c:v>
                </c:pt>
                <c:pt idx="172">
                  <c:v>5.55</c:v>
                </c:pt>
                <c:pt idx="173">
                  <c:v>5.8599999999999985</c:v>
                </c:pt>
                <c:pt idx="174">
                  <c:v>5.79</c:v>
                </c:pt>
                <c:pt idx="175">
                  <c:v>5.85</c:v>
                </c:pt>
                <c:pt idx="176">
                  <c:v>5.3</c:v>
                </c:pt>
                <c:pt idx="177">
                  <c:v>4.8499999999999996</c:v>
                </c:pt>
                <c:pt idx="178">
                  <c:v>4.29</c:v>
                </c:pt>
                <c:pt idx="179">
                  <c:v>3.7800000000000002</c:v>
                </c:pt>
                <c:pt idx="180">
                  <c:v>4.67</c:v>
                </c:pt>
                <c:pt idx="181">
                  <c:v>4.4800000000000004</c:v>
                </c:pt>
                <c:pt idx="182">
                  <c:v>4.7699999999999996</c:v>
                </c:pt>
                <c:pt idx="183">
                  <c:v>4.67</c:v>
                </c:pt>
                <c:pt idx="184">
                  <c:v>4.71</c:v>
                </c:pt>
                <c:pt idx="185">
                  <c:v>4.8899999999999997</c:v>
                </c:pt>
                <c:pt idx="186">
                  <c:v>5.18</c:v>
                </c:pt>
                <c:pt idx="187">
                  <c:v>5.21</c:v>
                </c:pt>
                <c:pt idx="188">
                  <c:v>5.46</c:v>
                </c:pt>
                <c:pt idx="189">
                  <c:v>5.35</c:v>
                </c:pt>
                <c:pt idx="190">
                  <c:v>5.2</c:v>
                </c:pt>
                <c:pt idx="191">
                  <c:v>4.95</c:v>
                </c:pt>
                <c:pt idx="192">
                  <c:v>5.56</c:v>
                </c:pt>
                <c:pt idx="193">
                  <c:v>6.22</c:v>
                </c:pt>
                <c:pt idx="194">
                  <c:v>6.73</c:v>
                </c:pt>
                <c:pt idx="195">
                  <c:v>6.48</c:v>
                </c:pt>
                <c:pt idx="196">
                  <c:v>6.34</c:v>
                </c:pt>
                <c:pt idx="197">
                  <c:v>6.28</c:v>
                </c:pt>
                <c:pt idx="198">
                  <c:v>5.96</c:v>
                </c:pt>
                <c:pt idx="199">
                  <c:v>5.98</c:v>
                </c:pt>
                <c:pt idx="200">
                  <c:v>5.63</c:v>
                </c:pt>
                <c:pt idx="201">
                  <c:v>5.41</c:v>
                </c:pt>
                <c:pt idx="202">
                  <c:v>4.87</c:v>
                </c:pt>
                <c:pt idx="203">
                  <c:v>4.25</c:v>
                </c:pt>
                <c:pt idx="204">
                  <c:v>5.49</c:v>
                </c:pt>
                <c:pt idx="205">
                  <c:v>5.94</c:v>
                </c:pt>
                <c:pt idx="206">
                  <c:v>6.34</c:v>
                </c:pt>
                <c:pt idx="207">
                  <c:v>6.13</c:v>
                </c:pt>
                <c:pt idx="208">
                  <c:v>6.39</c:v>
                </c:pt>
                <c:pt idx="209">
                  <c:v>6.8</c:v>
                </c:pt>
                <c:pt idx="210">
                  <c:v>6.52</c:v>
                </c:pt>
                <c:pt idx="211">
                  <c:v>6.42</c:v>
                </c:pt>
                <c:pt idx="212">
                  <c:v>6.13</c:v>
                </c:pt>
                <c:pt idx="213">
                  <c:v>6.21</c:v>
                </c:pt>
                <c:pt idx="214">
                  <c:v>5.81</c:v>
                </c:pt>
                <c:pt idx="215">
                  <c:v>5.53</c:v>
                </c:pt>
                <c:pt idx="216">
                  <c:v>7.94</c:v>
                </c:pt>
                <c:pt idx="217">
                  <c:v>8.4</c:v>
                </c:pt>
                <c:pt idx="218">
                  <c:v>8.93</c:v>
                </c:pt>
                <c:pt idx="219">
                  <c:v>8.9</c:v>
                </c:pt>
                <c:pt idx="220">
                  <c:v>8.8800000000000008</c:v>
                </c:pt>
                <c:pt idx="221">
                  <c:v>8.7100000000000009</c:v>
                </c:pt>
                <c:pt idx="222">
                  <c:v>8.74</c:v>
                </c:pt>
                <c:pt idx="223">
                  <c:v>8.48</c:v>
                </c:pt>
                <c:pt idx="224">
                  <c:v>8.25</c:v>
                </c:pt>
                <c:pt idx="225">
                  <c:v>8.02</c:v>
                </c:pt>
                <c:pt idx="226">
                  <c:v>7.76</c:v>
                </c:pt>
                <c:pt idx="227">
                  <c:v>7.13</c:v>
                </c:pt>
                <c:pt idx="228">
                  <c:v>8.44</c:v>
                </c:pt>
                <c:pt idx="229">
                  <c:v>8.4600000000000026</c:v>
                </c:pt>
                <c:pt idx="230">
                  <c:v>8.92</c:v>
                </c:pt>
                <c:pt idx="231">
                  <c:v>8.7800000000000011</c:v>
                </c:pt>
                <c:pt idx="232">
                  <c:v>8.3700000000000028</c:v>
                </c:pt>
                <c:pt idx="233">
                  <c:v>8.4</c:v>
                </c:pt>
                <c:pt idx="234">
                  <c:v>8.120000000000001</c:v>
                </c:pt>
                <c:pt idx="235">
                  <c:v>8.34</c:v>
                </c:pt>
                <c:pt idx="236">
                  <c:v>7.9639999999999995</c:v>
                </c:pt>
                <c:pt idx="237">
                  <c:v>8.16</c:v>
                </c:pt>
                <c:pt idx="238">
                  <c:v>8.0060000000000002</c:v>
                </c:pt>
                <c:pt idx="239">
                  <c:v>7.1059999999999945</c:v>
                </c:pt>
                <c:pt idx="240">
                  <c:v>8.3520000000000234</c:v>
                </c:pt>
                <c:pt idx="241">
                  <c:v>8.9040000000000035</c:v>
                </c:pt>
                <c:pt idx="242">
                  <c:v>9.0290000000000017</c:v>
                </c:pt>
                <c:pt idx="243">
                  <c:v>8.4620000000000068</c:v>
                </c:pt>
                <c:pt idx="244">
                  <c:v>8.4450000000000003</c:v>
                </c:pt>
                <c:pt idx="245">
                  <c:v>8.1230000000000011</c:v>
                </c:pt>
                <c:pt idx="246">
                  <c:v>7.851</c:v>
                </c:pt>
                <c:pt idx="247">
                  <c:v>7.7700000000000014</c:v>
                </c:pt>
                <c:pt idx="248">
                  <c:v>7.3330000000000002</c:v>
                </c:pt>
                <c:pt idx="249">
                  <c:v>7.5</c:v>
                </c:pt>
                <c:pt idx="250">
                  <c:v>6.798</c:v>
                </c:pt>
                <c:pt idx="251">
                  <c:v>5.577</c:v>
                </c:pt>
                <c:pt idx="252">
                  <c:v>6.28</c:v>
                </c:pt>
                <c:pt idx="253">
                  <c:v>6.4080000000000004</c:v>
                </c:pt>
                <c:pt idx="254">
                  <c:v>6.9480000000000004</c:v>
                </c:pt>
                <c:pt idx="255">
                  <c:v>7.0049999999999955</c:v>
                </c:pt>
                <c:pt idx="256">
                  <c:v>7.5519999999999996</c:v>
                </c:pt>
                <c:pt idx="257">
                  <c:v>6.9569999999999999</c:v>
                </c:pt>
                <c:pt idx="258">
                  <c:v>6.7359999999999998</c:v>
                </c:pt>
                <c:pt idx="259">
                  <c:v>6.8010000000000002</c:v>
                </c:pt>
                <c:pt idx="260">
                  <c:v>6.7590000000000003</c:v>
                </c:pt>
                <c:pt idx="261">
                  <c:v>7.1259999999999897</c:v>
                </c:pt>
                <c:pt idx="262">
                  <c:v>6.9930000000000003</c:v>
                </c:pt>
                <c:pt idx="263">
                  <c:v>6.4260000000000002</c:v>
                </c:pt>
                <c:pt idx="264">
                  <c:v>7.5110000000000001</c:v>
                </c:pt>
                <c:pt idx="265">
                  <c:v>7.7910000000000004</c:v>
                </c:pt>
                <c:pt idx="266">
                  <c:v>7.7590000000000003</c:v>
                </c:pt>
                <c:pt idx="267">
                  <c:v>8.2439999999999998</c:v>
                </c:pt>
                <c:pt idx="268">
                  <c:v>8.4700000000000006</c:v>
                </c:pt>
                <c:pt idx="269">
                  <c:v>8.2720000000000002</c:v>
                </c:pt>
                <c:pt idx="270">
                  <c:v>8.213000000000001</c:v>
                </c:pt>
                <c:pt idx="271">
                  <c:v>8.0510000000000002</c:v>
                </c:pt>
                <c:pt idx="272">
                  <c:v>8.2570000000000014</c:v>
                </c:pt>
                <c:pt idx="273">
                  <c:v>8.0680000000000014</c:v>
                </c:pt>
                <c:pt idx="274">
                  <c:v>7.7669999999999995</c:v>
                </c:pt>
                <c:pt idx="275">
                  <c:v>6.1689999999999898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26C-4DB5-8E2D-A30D4162F2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5837184"/>
        <c:axId val="155838720"/>
      </c:lineChart>
      <c:catAx>
        <c:axId val="1558371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5838720"/>
        <c:crosses val="autoZero"/>
        <c:auto val="1"/>
        <c:lblAlgn val="ctr"/>
        <c:lblOffset val="100"/>
        <c:noMultiLvlLbl val="0"/>
      </c:catAx>
      <c:valAx>
        <c:axId val="155838720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55837184"/>
        <c:crosses val="autoZero"/>
        <c:crossBetween val="between"/>
      </c:valAx>
      <c:spPr>
        <a:solidFill>
          <a:sysClr val="window" lastClr="FFFFFF"/>
        </a:solidFill>
      </c:spPr>
    </c:plotArea>
    <c:plotVisOnly val="1"/>
    <c:dispBlanksAs val="gap"/>
    <c:showDLblsOverMax val="0"/>
  </c:chart>
  <c:spPr>
    <a:solidFill>
      <a:sysClr val="window" lastClr="FFFFFF"/>
    </a:solidFill>
  </c:spPr>
  <c:externalData r:id="rId2">
    <c:autoUpdate val="0"/>
  </c:externalData>
  <c:userShapes r:id="rId3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0.0126</cdr:x>
      <cdr:y>0.00392</cdr:y>
    </cdr:from>
    <cdr:to>
      <cdr:x>1</cdr:x>
      <cdr:y>0.0902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13570" y="24413"/>
          <a:ext cx="8898545" cy="5373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BR" sz="2500" b="1" dirty="0">
              <a:solidFill>
                <a:srgbClr val="0000FF"/>
              </a:solidFill>
            </a:rPr>
            <a:t>Taxa mensal de desemprego aberto nas </a:t>
          </a:r>
          <a:r>
            <a:rPr lang="pt-BR" sz="2500" b="1" dirty="0" err="1">
              <a:solidFill>
                <a:srgbClr val="0000FF"/>
              </a:solidFill>
            </a:rPr>
            <a:t>RMs</a:t>
          </a:r>
          <a:r>
            <a:rPr lang="pt-BR" sz="2500" b="1" dirty="0">
              <a:solidFill>
                <a:srgbClr val="0000FF"/>
              </a:solidFill>
            </a:rPr>
            <a:t>: 1980-2002</a:t>
          </a:r>
          <a:endParaRPr lang="pt-BR" sz="2500" dirty="0">
            <a:solidFill>
              <a:srgbClr val="0000FF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do cabeçalho 1">
            <a:extLst>
              <a:ext uri="{FF2B5EF4-FFF2-40B4-BE49-F238E27FC236}">
                <a16:creationId xmlns:a16="http://schemas.microsoft.com/office/drawing/2014/main" id="{55F9E07F-E934-479A-868E-C91C9F642DC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Espaço reservado de data 2">
            <a:extLst>
              <a:ext uri="{FF2B5EF4-FFF2-40B4-BE49-F238E27FC236}">
                <a16:creationId xmlns:a16="http://schemas.microsoft.com/office/drawing/2014/main" id="{2B617E97-FF56-4F82-B54A-7E50CD47687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fld id="{37A2DA4B-9F56-46CF-ABCC-712835403D5B}" type="datetimeFigureOut">
              <a:rPr lang="pt-BR"/>
              <a:pPr>
                <a:defRPr/>
              </a:pPr>
              <a:t>11/11/2019</a:t>
            </a:fld>
            <a:endParaRPr dirty="0"/>
          </a:p>
        </p:txBody>
      </p:sp>
      <p:sp>
        <p:nvSpPr>
          <p:cNvPr id="4" name="Espaço reservado do rodapé 3">
            <a:extLst>
              <a:ext uri="{FF2B5EF4-FFF2-40B4-BE49-F238E27FC236}">
                <a16:creationId xmlns:a16="http://schemas.microsoft.com/office/drawing/2014/main" id="{16E87E44-E980-4B9B-8368-87E5F1091D2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ço reservado do número do slide 4">
            <a:extLst>
              <a:ext uri="{FF2B5EF4-FFF2-40B4-BE49-F238E27FC236}">
                <a16:creationId xmlns:a16="http://schemas.microsoft.com/office/drawing/2014/main" id="{6608869F-4604-48C6-A488-8B6AE030B1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Euphemia" panose="020B0503040102020104" pitchFamily="34" charset="0"/>
              </a:defRPr>
            </a:lvl1pPr>
          </a:lstStyle>
          <a:p>
            <a:fld id="{819E2D30-B032-4D95-9309-68C7D2672B9F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do cabeçalho 1">
            <a:extLst>
              <a:ext uri="{FF2B5EF4-FFF2-40B4-BE49-F238E27FC236}">
                <a16:creationId xmlns:a16="http://schemas.microsoft.com/office/drawing/2014/main" id="{848D24B5-D6F2-4EB6-9374-BA1E9375F60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Espaço reservado de data 2">
            <a:extLst>
              <a:ext uri="{FF2B5EF4-FFF2-40B4-BE49-F238E27FC236}">
                <a16:creationId xmlns:a16="http://schemas.microsoft.com/office/drawing/2014/main" id="{72055078-446E-4573-904A-19F666BB039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fld id="{149E164B-E8CD-4B74-AD75-0E07A5F1CE8D}" type="datetimeFigureOut">
              <a:rPr lang="pt-BR"/>
              <a:pPr>
                <a:defRPr/>
              </a:pPr>
              <a:t>11/11/2019</a:t>
            </a:fld>
            <a:endParaRPr dirty="0"/>
          </a:p>
        </p:txBody>
      </p:sp>
      <p:sp>
        <p:nvSpPr>
          <p:cNvPr id="4" name="Espaço reservado para a imagem do slide 3">
            <a:extLst>
              <a:ext uri="{FF2B5EF4-FFF2-40B4-BE49-F238E27FC236}">
                <a16:creationId xmlns:a16="http://schemas.microsoft.com/office/drawing/2014/main" id="{DA7B17E0-B816-47B8-A7DD-AE98DD0835F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observações 4">
            <a:extLst>
              <a:ext uri="{FF2B5EF4-FFF2-40B4-BE49-F238E27FC236}">
                <a16:creationId xmlns:a16="http://schemas.microsoft.com/office/drawing/2014/main" id="{A3C17457-7952-4F28-855A-3CEC49ECDA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dirty="0"/>
              <a:t>Clique para editar o texto mestre </a:t>
            </a:r>
          </a:p>
          <a:p>
            <a:pPr lvl="1"/>
            <a:r>
              <a:rPr lang="pt-BR" noProof="0" dirty="0"/>
              <a:t>Segundo nível</a:t>
            </a:r>
          </a:p>
          <a:p>
            <a:pPr lvl="2"/>
            <a:r>
              <a:rPr lang="pt-BR" noProof="0" dirty="0"/>
              <a:t>Terceiro nível</a:t>
            </a:r>
          </a:p>
          <a:p>
            <a:pPr lvl="3"/>
            <a:r>
              <a:rPr lang="pt-BR" noProof="0" dirty="0"/>
              <a:t>Quarto nível</a:t>
            </a:r>
          </a:p>
          <a:p>
            <a:pPr lvl="4"/>
            <a:r>
              <a:rPr lang="pt-BR" noProof="0" dirty="0"/>
              <a:t>Quinto nível</a:t>
            </a:r>
          </a:p>
        </p:txBody>
      </p:sp>
      <p:sp>
        <p:nvSpPr>
          <p:cNvPr id="6" name="Espaço reservado do rodapé 5">
            <a:extLst>
              <a:ext uri="{FF2B5EF4-FFF2-40B4-BE49-F238E27FC236}">
                <a16:creationId xmlns:a16="http://schemas.microsoft.com/office/drawing/2014/main" id="{C4AC3CE2-26F0-4E8F-BC1B-CE74C6C2DEB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do número do slide 6">
            <a:extLst>
              <a:ext uri="{FF2B5EF4-FFF2-40B4-BE49-F238E27FC236}">
                <a16:creationId xmlns:a16="http://schemas.microsoft.com/office/drawing/2014/main" id="{0CEA584C-FA80-458D-8021-DF6479610C3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Euphemia" panose="020B0503040102020104" pitchFamily="34" charset="0"/>
              </a:defRPr>
            </a:lvl1pPr>
          </a:lstStyle>
          <a:p>
            <a:fld id="{34793DC1-C536-4BB8-8934-07DA5C0223E9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EAC85B1C-5986-41E2-A9F7-8E76C06357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0493C31C-BA36-4FAC-8AFA-2A61115B0D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>
            <a:extLst>
              <a:ext uri="{FF2B5EF4-FFF2-40B4-BE49-F238E27FC236}">
                <a16:creationId xmlns:a16="http://schemas.microsoft.com/office/drawing/2014/main" id="{1FFF7C39-723B-434A-9DFA-A8FDFACE4835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45199AAB-FFC2-44BE-B9AB-E317EB532A44}" type="slidenum">
              <a:rPr lang="pt-BR" altLang="pt-BR" sz="1200">
                <a:latin typeface="Times New Roman" panose="02020603050405020304" pitchFamily="18" charset="0"/>
                <a:cs typeface="Arial" panose="020B0604020202020204" pitchFamily="34" charset="0"/>
              </a:rPr>
              <a:pPr algn="r"/>
              <a:t>12</a:t>
            </a:fld>
            <a:endParaRPr lang="pt-BR" altLang="pt-BR" sz="12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7E2C7058-A800-4BF5-B4A1-E3578793B3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A4D188E9-CB8A-4850-948C-D53EFFC0DD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>
            <a:extLst>
              <a:ext uri="{FF2B5EF4-FFF2-40B4-BE49-F238E27FC236}">
                <a16:creationId xmlns:a16="http://schemas.microsoft.com/office/drawing/2014/main" id="{73D9C1AB-C9D4-4B89-B8A6-0C4B243AA7E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D70F79C4-CB60-4B16-99AC-969E48CD9EAD}" type="slidenum">
              <a:rPr lang="pt-BR" altLang="pt-BR" sz="1200">
                <a:latin typeface="Times New Roman" panose="02020603050405020304" pitchFamily="18" charset="0"/>
                <a:cs typeface="Arial" panose="020B0604020202020204" pitchFamily="34" charset="0"/>
              </a:rPr>
              <a:pPr algn="r"/>
              <a:t>13</a:t>
            </a:fld>
            <a:endParaRPr lang="pt-BR" altLang="pt-BR" sz="12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0595" name="Rectangle 2">
            <a:extLst>
              <a:ext uri="{FF2B5EF4-FFF2-40B4-BE49-F238E27FC236}">
                <a16:creationId xmlns:a16="http://schemas.microsoft.com/office/drawing/2014/main" id="{6E066ECD-8BB5-49F9-AD34-C42BD3442E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6" name="Rectangle 3">
            <a:extLst>
              <a:ext uri="{FF2B5EF4-FFF2-40B4-BE49-F238E27FC236}">
                <a16:creationId xmlns:a16="http://schemas.microsoft.com/office/drawing/2014/main" id="{8FD1B49E-DA54-44D5-B676-90A99F008D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5030A09-BDEF-480D-9E2F-5C28F1A39389}"/>
              </a:ext>
            </a:extLst>
          </p:cNvPr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A46C9A40-0DE6-43E3-901C-220DD58DBD33}" type="slidenum">
              <a:rPr lang="pt-BR" altLang="pt-BR" sz="1200">
                <a:latin typeface="Euphemia" panose="020B0503040102020104" pitchFamily="34" charset="0"/>
              </a:rPr>
              <a:pPr algn="r" eaLnBrk="1" hangingPunct="1"/>
              <a:t>14</a:t>
            </a:fld>
            <a:endParaRPr lang="pt-BR" altLang="pt-BR" sz="1200">
              <a:latin typeface="Euphemia" panose="020B0503040102020104" pitchFamily="34" charset="0"/>
            </a:endParaRPr>
          </a:p>
        </p:txBody>
      </p:sp>
      <p:sp>
        <p:nvSpPr>
          <p:cNvPr id="112643" name="Rectangle 2">
            <a:extLst>
              <a:ext uri="{FF2B5EF4-FFF2-40B4-BE49-F238E27FC236}">
                <a16:creationId xmlns:a16="http://schemas.microsoft.com/office/drawing/2014/main" id="{E0B9BAE8-DE55-47A8-9422-06896CA639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4" name="Rectangle 3">
            <a:extLst>
              <a:ext uri="{FF2B5EF4-FFF2-40B4-BE49-F238E27FC236}">
                <a16:creationId xmlns:a16="http://schemas.microsoft.com/office/drawing/2014/main" id="{B1F09E08-1D8A-47A8-977E-C13EEB7851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DA23889-039E-46BC-9E8C-53E3C7E516CE}"/>
              </a:ext>
            </a:extLst>
          </p:cNvPr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1BAB2E2A-CA47-43D5-BF23-E7DE926F716D}" type="slidenum">
              <a:rPr lang="pt-BR" altLang="pt-BR" sz="1200">
                <a:latin typeface="Euphemia" panose="020B0503040102020104" pitchFamily="34" charset="0"/>
              </a:rPr>
              <a:pPr algn="r" eaLnBrk="1" hangingPunct="1"/>
              <a:t>15</a:t>
            </a:fld>
            <a:endParaRPr lang="pt-BR" altLang="pt-BR" sz="1200">
              <a:latin typeface="Euphemia" panose="020B0503040102020104" pitchFamily="34" charset="0"/>
            </a:endParaRPr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270DFA21-DD3B-48F9-B58A-36F57B82B6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D47B97FF-E75B-40CA-9C36-5E351C097D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350E521-DA62-4997-A2EB-9020A5B05A22}"/>
              </a:ext>
            </a:extLst>
          </p:cNvPr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B817044C-3FFB-4A27-801E-787BFE2C41A4}" type="slidenum">
              <a:rPr lang="pt-BR" altLang="pt-BR" sz="1200">
                <a:latin typeface="Euphemia" panose="020B0503040102020104" pitchFamily="34" charset="0"/>
              </a:rPr>
              <a:pPr algn="r" eaLnBrk="1" hangingPunct="1"/>
              <a:t>16</a:t>
            </a:fld>
            <a:endParaRPr lang="pt-BR" altLang="pt-BR" sz="1200">
              <a:latin typeface="Euphemia" panose="020B0503040102020104" pitchFamily="34" charset="0"/>
            </a:endParaRPr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B9AB70F8-BCFB-44C1-AE41-D85833E7B5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E136520F-1924-4B4F-B239-785DA01BF3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2E5880C-CDBE-4835-9EC6-B1FFB4957B37}"/>
              </a:ext>
            </a:extLst>
          </p:cNvPr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CF079745-2958-4150-96A2-493E2550F1B1}" type="slidenum">
              <a:rPr lang="pt-BR" altLang="pt-BR" sz="1200">
                <a:latin typeface="Euphemia" panose="020B0503040102020104" pitchFamily="34" charset="0"/>
              </a:rPr>
              <a:pPr algn="r" eaLnBrk="1" hangingPunct="1"/>
              <a:t>17</a:t>
            </a:fld>
            <a:endParaRPr lang="pt-BR" altLang="pt-BR" sz="1200">
              <a:latin typeface="Euphemia" panose="020B0503040102020104" pitchFamily="34" charset="0"/>
            </a:endParaRPr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9A1605A9-58C4-4389-A629-CE80059F41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54AC3C67-C842-4330-9945-6D0EFA579D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0B8A6BF-1847-4496-B69E-507FCD74469D}"/>
              </a:ext>
            </a:extLst>
          </p:cNvPr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0B12FCFA-F163-48CE-A1DA-6D7D1D63DB03}" type="slidenum">
              <a:rPr lang="pt-BR" altLang="pt-BR" sz="1200">
                <a:latin typeface="Euphemia" panose="020B0503040102020104" pitchFamily="34" charset="0"/>
              </a:rPr>
              <a:pPr algn="r" eaLnBrk="1" hangingPunct="1"/>
              <a:t>19</a:t>
            </a:fld>
            <a:endParaRPr lang="pt-BR" altLang="pt-BR" sz="1200">
              <a:latin typeface="Euphemia" panose="020B0503040102020104" pitchFamily="34" charset="0"/>
            </a:endParaRPr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B3BE3E5E-08CC-4554-8D2F-38D3818D32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4DB05369-12AE-47F0-948D-5E88627251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13BFFA30-3002-4C1D-B765-0185BDF7C3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FA82AF2C-D59C-487B-84E4-8AB8A75D86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77F832C4-CD47-42F3-A531-07306E6D1A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5A1E6590-0BBE-4836-922E-800BF27BC1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02812116-051D-41F3-BE49-524B3CFB15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079EA0FD-2131-4D0F-888F-C2BAEB7CF1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B8A9600D-BBC2-4C1E-A94B-F6BBDD66F5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2421D732-21B1-46B1-9C71-F3DF68FE10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EFFF27A5-6B2C-4232-B346-92CCD58A07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36F0D3D7-2505-4614-BEB9-BE9715AF15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CC258A2-760B-4952-B4E7-8CBD6168AB48}"/>
              </a:ext>
            </a:extLst>
          </p:cNvPr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310719D6-E13C-43CE-BDDB-30817C4390CD}" type="slidenum">
              <a:rPr lang="pt-BR" altLang="pt-BR" sz="1200">
                <a:latin typeface="Euphemia" panose="020B0503040102020104" pitchFamily="34" charset="0"/>
              </a:rPr>
              <a:pPr algn="r" eaLnBrk="1" hangingPunct="1"/>
              <a:t>25</a:t>
            </a:fld>
            <a:endParaRPr lang="pt-BR" altLang="pt-BR" sz="1200">
              <a:latin typeface="Euphemia" panose="020B0503040102020104" pitchFamily="34" charset="0"/>
            </a:endParaRPr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BF3AF950-8BDC-4101-B542-9EFFB72018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8" name="Rectangle 3">
            <a:extLst>
              <a:ext uri="{FF2B5EF4-FFF2-40B4-BE49-F238E27FC236}">
                <a16:creationId xmlns:a16="http://schemas.microsoft.com/office/drawing/2014/main" id="{C577CAAF-452C-45EB-BC12-54CD6C7E99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7EB4CF40-D5C3-4D80-BF07-6C6FFB5784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BC16C1B2-93A1-4C81-9553-5FF76CA091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A805132-CAEE-4024-B4C8-163110CB0E80}"/>
              </a:ext>
            </a:extLst>
          </p:cNvPr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B7387937-DECE-43D6-94A3-51D7C43C00D4}" type="slidenum">
              <a:rPr lang="pt-BR" altLang="pt-BR" sz="1200">
                <a:latin typeface="Euphemia" panose="020B0503040102020104" pitchFamily="34" charset="0"/>
              </a:rPr>
              <a:pPr algn="r" eaLnBrk="1" hangingPunct="1"/>
              <a:t>34</a:t>
            </a:fld>
            <a:endParaRPr lang="pt-BR" altLang="pt-BR" sz="1200">
              <a:latin typeface="Euphemia" panose="020B0503040102020104" pitchFamily="34" charset="0"/>
            </a:endParaRPr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E53A54AF-515B-457E-B310-E4A8D3F5B4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6" name="Rectangle 3">
            <a:extLst>
              <a:ext uri="{FF2B5EF4-FFF2-40B4-BE49-F238E27FC236}">
                <a16:creationId xmlns:a16="http://schemas.microsoft.com/office/drawing/2014/main" id="{640BF1B0-7514-490B-B2D1-054552CFCA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586907D-EC6B-495D-A591-406BAF817950}"/>
              </a:ext>
            </a:extLst>
          </p:cNvPr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77C8FE5F-0FF7-487B-9A20-10498D4DF041}" type="slidenum">
              <a:rPr lang="pt-BR" altLang="pt-BR" sz="1200">
                <a:latin typeface="Euphemia" panose="020B0503040102020104" pitchFamily="34" charset="0"/>
              </a:rPr>
              <a:pPr algn="r" eaLnBrk="1" hangingPunct="1"/>
              <a:t>39</a:t>
            </a:fld>
            <a:endParaRPr lang="pt-BR" altLang="pt-BR" sz="1200">
              <a:latin typeface="Euphemia" panose="020B0503040102020104" pitchFamily="34" charset="0"/>
            </a:endParaRPr>
          </a:p>
        </p:txBody>
      </p:sp>
      <p:sp>
        <p:nvSpPr>
          <p:cNvPr id="119811" name="Rectangle 2">
            <a:extLst>
              <a:ext uri="{FF2B5EF4-FFF2-40B4-BE49-F238E27FC236}">
                <a16:creationId xmlns:a16="http://schemas.microsoft.com/office/drawing/2014/main" id="{2ACFDFF9-D93F-4919-8C5F-9FEEB48304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2" name="Rectangle 3">
            <a:extLst>
              <a:ext uri="{FF2B5EF4-FFF2-40B4-BE49-F238E27FC236}">
                <a16:creationId xmlns:a16="http://schemas.microsoft.com/office/drawing/2014/main" id="{C90D1DD3-FF47-459D-9B7A-BABB0A6B25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7ACFEEB-C39C-4612-89F0-18C14EA58CE8}"/>
              </a:ext>
            </a:extLst>
          </p:cNvPr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58CED8E1-A584-49BE-9294-DE8AF1802FD1}" type="slidenum">
              <a:rPr lang="pt-BR" altLang="pt-BR" sz="1200">
                <a:latin typeface="Euphemia" panose="020B0503040102020104" pitchFamily="34" charset="0"/>
              </a:rPr>
              <a:pPr algn="r" eaLnBrk="1" hangingPunct="1"/>
              <a:t>40</a:t>
            </a:fld>
            <a:endParaRPr lang="pt-BR" altLang="pt-BR" sz="1200">
              <a:latin typeface="Euphemia" panose="020B0503040102020104" pitchFamily="34" charset="0"/>
            </a:endParaRPr>
          </a:p>
        </p:txBody>
      </p:sp>
      <p:sp>
        <p:nvSpPr>
          <p:cNvPr id="121859" name="Rectangle 2">
            <a:extLst>
              <a:ext uri="{FF2B5EF4-FFF2-40B4-BE49-F238E27FC236}">
                <a16:creationId xmlns:a16="http://schemas.microsoft.com/office/drawing/2014/main" id="{1BD644DC-0CD5-4F5C-A722-88F715C8CB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60" name="Rectangle 3">
            <a:extLst>
              <a:ext uri="{FF2B5EF4-FFF2-40B4-BE49-F238E27FC236}">
                <a16:creationId xmlns:a16="http://schemas.microsoft.com/office/drawing/2014/main" id="{29290E1F-B147-4016-B5CE-03387ECE98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>
            <a:extLst>
              <a:ext uri="{FF2B5EF4-FFF2-40B4-BE49-F238E27FC236}">
                <a16:creationId xmlns:a16="http://schemas.microsoft.com/office/drawing/2014/main" id="{6F747A2D-4B99-4A9E-AAF8-4EAA7A64DA9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AD8D23FA-3166-46FE-91ED-38FAD0ED87CB}" type="slidenum">
              <a:rPr lang="pt-BR" altLang="pt-BR" sz="1200">
                <a:latin typeface="Times New Roman" panose="02020603050405020304" pitchFamily="18" charset="0"/>
                <a:cs typeface="Arial" panose="020B0604020202020204" pitchFamily="34" charset="0"/>
              </a:rPr>
              <a:pPr algn="r"/>
              <a:t>5</a:t>
            </a:fld>
            <a:endParaRPr lang="pt-BR" altLang="pt-BR" sz="12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24931" name="Rectangle 2">
            <a:extLst>
              <a:ext uri="{FF2B5EF4-FFF2-40B4-BE49-F238E27FC236}">
                <a16:creationId xmlns:a16="http://schemas.microsoft.com/office/drawing/2014/main" id="{26D48A7C-EC90-44B9-A525-1157785171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2" name="Rectangle 3">
            <a:extLst>
              <a:ext uri="{FF2B5EF4-FFF2-40B4-BE49-F238E27FC236}">
                <a16:creationId xmlns:a16="http://schemas.microsoft.com/office/drawing/2014/main" id="{D7807267-AAB8-4008-A72F-221A6F40C9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>
            <a:extLst>
              <a:ext uri="{FF2B5EF4-FFF2-40B4-BE49-F238E27FC236}">
                <a16:creationId xmlns:a16="http://schemas.microsoft.com/office/drawing/2014/main" id="{6A47C7BA-6C89-4CF5-9BBB-5AB7E06490D5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CB30CBF9-5378-4C70-9B45-89017F5E9B9C}" type="slidenum">
              <a:rPr lang="pt-BR" altLang="pt-BR" sz="1200">
                <a:latin typeface="Times New Roman" panose="02020603050405020304" pitchFamily="18" charset="0"/>
                <a:cs typeface="Arial" panose="020B0604020202020204" pitchFamily="34" charset="0"/>
              </a:rPr>
              <a:pPr algn="r"/>
              <a:t>6</a:t>
            </a:fld>
            <a:endParaRPr lang="pt-BR" altLang="pt-BR" sz="12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26979" name="Rectangle 2">
            <a:extLst>
              <a:ext uri="{FF2B5EF4-FFF2-40B4-BE49-F238E27FC236}">
                <a16:creationId xmlns:a16="http://schemas.microsoft.com/office/drawing/2014/main" id="{F6357124-6DFF-47AE-BDC8-3AD50B7442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80" name="Rectangle 3">
            <a:extLst>
              <a:ext uri="{FF2B5EF4-FFF2-40B4-BE49-F238E27FC236}">
                <a16:creationId xmlns:a16="http://schemas.microsoft.com/office/drawing/2014/main" id="{5538CEAD-1293-46CC-A0C7-6924B6B740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96B3A52D-AAAF-4440-9D94-A7E343BF22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7456F6B9-1748-44BA-A63F-5910E9713B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3D1353F3-BFDC-4F61-8B82-45D60D1025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1DD82A31-E886-4DC4-B670-B0D1BCC951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255D9688-442B-4CCF-BA21-1502DEDC73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1B9354F7-4FA4-4E18-B388-5BF37565D5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F70CB3FE-986D-4B61-8282-9710DE6C14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07A01AA1-7328-4F99-B12D-474DF07901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40879975-8991-4416-AE71-C35BD21FF12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89DE08FC-56C9-483B-9270-03AAFCD2FABE}" type="slidenum">
              <a:rPr lang="pt-BR" altLang="pt-BR" sz="1200">
                <a:latin typeface="Times New Roman" panose="02020603050405020304" pitchFamily="18" charset="0"/>
                <a:cs typeface="Arial" panose="020B0604020202020204" pitchFamily="34" charset="0"/>
              </a:rPr>
              <a:pPr algn="r"/>
              <a:t>11</a:t>
            </a:fld>
            <a:endParaRPr lang="pt-BR" altLang="pt-BR" sz="12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FA40F32D-EF8E-47A8-A5AB-72886B917C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496FE5DE-A37C-44CF-8101-4E216D840D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6">
            <a:extLst>
              <a:ext uri="{FF2B5EF4-FFF2-40B4-BE49-F238E27FC236}">
                <a16:creationId xmlns:a16="http://schemas.microsoft.com/office/drawing/2014/main" id="{32C1E2C5-D5A0-42B9-ADB2-289AE56BE7FB}"/>
              </a:ext>
            </a:extLst>
          </p:cNvPr>
          <p:cNvSpPr/>
          <p:nvPr/>
        </p:nvSpPr>
        <p:spPr>
          <a:xfrm>
            <a:off x="0" y="5778500"/>
            <a:ext cx="12192000" cy="107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5" name="Retângulo 7">
            <a:extLst>
              <a:ext uri="{FF2B5EF4-FFF2-40B4-BE49-F238E27FC236}">
                <a16:creationId xmlns:a16="http://schemas.microsoft.com/office/drawing/2014/main" id="{F9D5AB24-AE2D-4D54-9CDB-4D77B718CEEB}"/>
              </a:ext>
            </a:extLst>
          </p:cNvPr>
          <p:cNvSpPr/>
          <p:nvPr/>
        </p:nvSpPr>
        <p:spPr>
          <a:xfrm>
            <a:off x="0" y="0"/>
            <a:ext cx="12192000" cy="107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6" name="Imagem 10">
            <a:extLst>
              <a:ext uri="{FF2B5EF4-FFF2-40B4-BE49-F238E27FC236}">
                <a16:creationId xmlns:a16="http://schemas.microsoft.com/office/drawing/2014/main" id="{AB7338AC-A4FE-44D3-8470-5418B3EAB0B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 latinLnBrk="0">
              <a:defRPr lang="pt-BR" sz="4400" cap="all" baseline="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/>
          <a:lstStyle>
            <a:lvl1pPr marL="0" indent="0" algn="l" latinLnBrk="0">
              <a:spcBef>
                <a:spcPts val="0"/>
              </a:spcBef>
              <a:buNone/>
              <a:defRPr lang="pt-BR" sz="1800"/>
            </a:lvl1pPr>
            <a:lvl2pPr marL="457200" indent="0" algn="ctr" latinLnBrk="0">
              <a:buNone/>
              <a:defRPr lang="pt-BR" sz="2000"/>
            </a:lvl2pPr>
            <a:lvl3pPr marL="914400" indent="0" algn="ctr" latinLnBrk="0">
              <a:buNone/>
              <a:defRPr lang="pt-BR" sz="1800"/>
            </a:lvl3pPr>
            <a:lvl4pPr marL="1371600" indent="0" algn="ctr" latinLnBrk="0">
              <a:buNone/>
              <a:defRPr lang="pt-BR" sz="1600"/>
            </a:lvl4pPr>
            <a:lvl5pPr marL="1828800" indent="0" algn="ctr" latinLnBrk="0">
              <a:buNone/>
              <a:defRPr lang="pt-BR" sz="1600"/>
            </a:lvl5pPr>
            <a:lvl6pPr marL="2286000" indent="0" algn="ctr" latinLnBrk="0">
              <a:buNone/>
              <a:defRPr lang="pt-BR" sz="1600"/>
            </a:lvl6pPr>
            <a:lvl7pPr marL="2743200" indent="0" algn="ctr" latinLnBrk="0">
              <a:buNone/>
              <a:defRPr lang="pt-BR" sz="1600"/>
            </a:lvl7pPr>
            <a:lvl8pPr marL="3200400" indent="0" algn="ctr" latinLnBrk="0">
              <a:buNone/>
              <a:defRPr lang="pt-BR" sz="1600"/>
            </a:lvl8pPr>
            <a:lvl9pPr marL="3657600" indent="0" algn="ctr" latinLnBrk="0">
              <a:buNone/>
              <a:defRPr lang="pt-BR"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7" name="Espaço reservado de data 3">
            <a:extLst>
              <a:ext uri="{FF2B5EF4-FFF2-40B4-BE49-F238E27FC236}">
                <a16:creationId xmlns:a16="http://schemas.microsoft.com/office/drawing/2014/main" id="{63419E2B-9B6F-4511-8AD5-D9C1F2D48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D6699-EEE5-4EAE-BFF3-84A4A4D27686}" type="datetimeFigureOut">
              <a:rPr lang="pt-BR"/>
              <a:pPr>
                <a:defRPr/>
              </a:pPr>
              <a:t>11/11/2019</a:t>
            </a:fld>
            <a:endParaRPr dirty="0"/>
          </a:p>
        </p:txBody>
      </p:sp>
      <p:sp>
        <p:nvSpPr>
          <p:cNvPr id="8" name="Espaço reservado do rodapé 4">
            <a:extLst>
              <a:ext uri="{FF2B5EF4-FFF2-40B4-BE49-F238E27FC236}">
                <a16:creationId xmlns:a16="http://schemas.microsoft.com/office/drawing/2014/main" id="{8BF10E33-AF46-428D-8063-E2ECB376E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Espaço reservado do número do slide 5">
            <a:extLst>
              <a:ext uri="{FF2B5EF4-FFF2-40B4-BE49-F238E27FC236}">
                <a16:creationId xmlns:a16="http://schemas.microsoft.com/office/drawing/2014/main" id="{C3702744-41E9-4090-9823-64902DBA6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355A8A-AC0E-42D8-A929-7FEEBC3E32A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45527330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de data 3">
            <a:extLst>
              <a:ext uri="{FF2B5EF4-FFF2-40B4-BE49-F238E27FC236}">
                <a16:creationId xmlns:a16="http://schemas.microsoft.com/office/drawing/2014/main" id="{58328653-7C0B-4B2F-92F0-3E0D4EF6F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C37E2-D25B-4C33-A8A4-9C4FA6016218}" type="datetimeFigureOut">
              <a:rPr lang="pt-BR"/>
              <a:pPr>
                <a:defRPr/>
              </a:pPr>
              <a:t>11/11/2019</a:t>
            </a:fld>
            <a:endParaRPr dirty="0"/>
          </a:p>
        </p:txBody>
      </p:sp>
      <p:sp>
        <p:nvSpPr>
          <p:cNvPr id="3" name="Espaço reservado do rodapé 4">
            <a:extLst>
              <a:ext uri="{FF2B5EF4-FFF2-40B4-BE49-F238E27FC236}">
                <a16:creationId xmlns:a16="http://schemas.microsoft.com/office/drawing/2014/main" id="{681B0B99-6D25-4251-B35F-24AC19EF2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Espaço reservado do número do slide 5">
            <a:extLst>
              <a:ext uri="{FF2B5EF4-FFF2-40B4-BE49-F238E27FC236}">
                <a16:creationId xmlns:a16="http://schemas.microsoft.com/office/drawing/2014/main" id="{283BA2D7-BEB6-4851-8D8D-0D2489E8C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779F8-C0FF-48EE-931A-D478D940CD1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80874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Clique para editar o estilo do subtítulo mestre</a:t>
            </a:r>
            <a:endParaRPr lang="pt-BR"/>
          </a:p>
        </p:txBody>
      </p:sp>
      <p:sp>
        <p:nvSpPr>
          <p:cNvPr id="4" name="Espaço reservado de data 3">
            <a:extLst>
              <a:ext uri="{FF2B5EF4-FFF2-40B4-BE49-F238E27FC236}">
                <a16:creationId xmlns:a16="http://schemas.microsoft.com/office/drawing/2014/main" id="{3828BAAF-DA4F-462D-A434-DA236839D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329E3-0D07-497A-A7AE-A03D64626B52}" type="datetimeFigureOut">
              <a:rPr lang="pt-BR"/>
              <a:pPr>
                <a:defRPr/>
              </a:pPr>
              <a:t>11/11/2019</a:t>
            </a:fld>
            <a:endParaRPr dirty="0"/>
          </a:p>
        </p:txBody>
      </p:sp>
      <p:sp>
        <p:nvSpPr>
          <p:cNvPr id="5" name="Espaço reservado do rodapé 4">
            <a:extLst>
              <a:ext uri="{FF2B5EF4-FFF2-40B4-BE49-F238E27FC236}">
                <a16:creationId xmlns:a16="http://schemas.microsoft.com/office/drawing/2014/main" id="{B06086CE-82E3-4EA7-9893-21D90AEEC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do número do slide 5">
            <a:extLst>
              <a:ext uri="{FF2B5EF4-FFF2-40B4-BE49-F238E27FC236}">
                <a16:creationId xmlns:a16="http://schemas.microsoft.com/office/drawing/2014/main" id="{FE0AA559-CD92-4F9B-BBE5-58E7FA5B8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D99427-0F93-4903-8BF1-887AD335430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061774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13" cy="10969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1104900" y="1600200"/>
            <a:ext cx="4914900" cy="45720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20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de data 3">
            <a:extLst>
              <a:ext uri="{FF2B5EF4-FFF2-40B4-BE49-F238E27FC236}">
                <a16:creationId xmlns:a16="http://schemas.microsoft.com/office/drawing/2014/main" id="{5098D1E6-541E-42B8-8A85-E65E3E4C8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17130-DB13-4526-AAD9-DC7853DC4984}" type="datetimeFigureOut">
              <a:rPr lang="pt-BR"/>
              <a:pPr>
                <a:defRPr/>
              </a:pPr>
              <a:t>11/11/2019</a:t>
            </a:fld>
            <a:endParaRPr dirty="0"/>
          </a:p>
        </p:txBody>
      </p:sp>
      <p:sp>
        <p:nvSpPr>
          <p:cNvPr id="6" name="Espaço reservado do rodapé 4">
            <a:extLst>
              <a:ext uri="{FF2B5EF4-FFF2-40B4-BE49-F238E27FC236}">
                <a16:creationId xmlns:a16="http://schemas.microsoft.com/office/drawing/2014/main" id="{3CEC1D43-DC77-492F-A5A4-68B03E1FD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do número do slide 5">
            <a:extLst>
              <a:ext uri="{FF2B5EF4-FFF2-40B4-BE49-F238E27FC236}">
                <a16:creationId xmlns:a16="http://schemas.microsoft.com/office/drawing/2014/main" id="{86546E48-2381-4492-B0D2-CD205191B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A39E66-E812-4CC0-A885-BC923D244B4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43871659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de data 3">
            <a:extLst>
              <a:ext uri="{FF2B5EF4-FFF2-40B4-BE49-F238E27FC236}">
                <a16:creationId xmlns:a16="http://schemas.microsoft.com/office/drawing/2014/main" id="{E371F6F1-ED4A-428B-B15B-483AE8E37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D01B5-70FB-4897-B84A-51103F19DF3C}" type="datetimeFigureOut">
              <a:rPr lang="pt-BR"/>
              <a:pPr>
                <a:defRPr/>
              </a:pPr>
              <a:t>11/11/2019</a:t>
            </a:fld>
            <a:endParaRPr dirty="0"/>
          </a:p>
        </p:txBody>
      </p:sp>
      <p:sp>
        <p:nvSpPr>
          <p:cNvPr id="5" name="Espaço reservado do rodapé 4">
            <a:extLst>
              <a:ext uri="{FF2B5EF4-FFF2-40B4-BE49-F238E27FC236}">
                <a16:creationId xmlns:a16="http://schemas.microsoft.com/office/drawing/2014/main" id="{E8A2D27B-7367-411F-934C-B52B23D6B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do número do slide 5">
            <a:extLst>
              <a:ext uri="{FF2B5EF4-FFF2-40B4-BE49-F238E27FC236}">
                <a16:creationId xmlns:a16="http://schemas.microsoft.com/office/drawing/2014/main" id="{D49A1862-984F-4924-9836-E9D5100D1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695D4E-2C92-42A9-A060-4940B4D490D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41119199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 latinLnBrk="0">
              <a:defRPr lang="pt-BR"/>
            </a:lvl5pPr>
            <a:lvl6pPr latinLnBrk="0">
              <a:defRPr lang="pt-BR"/>
            </a:lvl6pPr>
            <a:lvl7pPr latinLnBrk="0">
              <a:defRPr lang="pt-BR"/>
            </a:lvl7pPr>
            <a:lvl8pPr latinLnBrk="0">
              <a:defRPr lang="pt-BR"/>
            </a:lvl8pPr>
            <a:lvl9pPr latinLnBrk="0">
              <a:defRPr lang="pt-BR"/>
            </a:lvl9pPr>
          </a:lstStyle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 latinLnBrk="0">
              <a:defRPr lang="pt-BR"/>
            </a:lvl5pPr>
            <a:lvl6pPr latinLnBrk="0">
              <a:defRPr lang="pt-BR"/>
            </a:lvl6pPr>
            <a:lvl7pPr latinLnBrk="0">
              <a:defRPr lang="pt-BR"/>
            </a:lvl7pPr>
            <a:lvl8pPr latinLnBrk="0">
              <a:defRPr lang="pt-BR"/>
            </a:lvl8pPr>
          </a:lstStyle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de data 3">
            <a:extLst>
              <a:ext uri="{FF2B5EF4-FFF2-40B4-BE49-F238E27FC236}">
                <a16:creationId xmlns:a16="http://schemas.microsoft.com/office/drawing/2014/main" id="{D2862ADE-CA94-4178-8362-C80D69B0D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C29F7-630F-498D-BF4C-753466092DE5}" type="datetimeFigureOut">
              <a:rPr lang="pt-BR"/>
              <a:pPr>
                <a:defRPr/>
              </a:pPr>
              <a:t>11/11/2019</a:t>
            </a:fld>
            <a:endParaRPr dirty="0"/>
          </a:p>
        </p:txBody>
      </p:sp>
      <p:sp>
        <p:nvSpPr>
          <p:cNvPr id="6" name="Espaço reservado do rodapé 4">
            <a:extLst>
              <a:ext uri="{FF2B5EF4-FFF2-40B4-BE49-F238E27FC236}">
                <a16:creationId xmlns:a16="http://schemas.microsoft.com/office/drawing/2014/main" id="{A7499212-1D5E-4B99-BADC-031777F0B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do número do slide 5">
            <a:extLst>
              <a:ext uri="{FF2B5EF4-FFF2-40B4-BE49-F238E27FC236}">
                <a16:creationId xmlns:a16="http://schemas.microsoft.com/office/drawing/2014/main" id="{C2EB5739-6653-48F3-B15C-50BD2D3D9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B7410-1738-4B47-B781-DA1320A5FB1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45453880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 latinLnBrk="0">
              <a:spcBef>
                <a:spcPts val="0"/>
              </a:spcBef>
              <a:buNone/>
              <a:defRPr lang="pt-BR" sz="2400" b="1"/>
            </a:lvl1pPr>
            <a:lvl2pPr marL="457200" indent="0" latinLnBrk="0">
              <a:buNone/>
              <a:defRPr lang="pt-BR" sz="2000" b="1"/>
            </a:lvl2pPr>
            <a:lvl3pPr marL="914400" indent="0" latinLnBrk="0">
              <a:buNone/>
              <a:defRPr lang="pt-BR" sz="1800" b="1"/>
            </a:lvl3pPr>
            <a:lvl4pPr marL="1371600" indent="0" latinLnBrk="0">
              <a:buNone/>
              <a:defRPr lang="pt-BR" sz="1600" b="1"/>
            </a:lvl4pPr>
            <a:lvl5pPr marL="1828800" indent="0" latinLnBrk="0">
              <a:buNone/>
              <a:defRPr lang="pt-BR" sz="1600" b="1"/>
            </a:lvl5pPr>
            <a:lvl6pPr marL="2286000" indent="0" latinLnBrk="0">
              <a:buNone/>
              <a:defRPr lang="pt-BR" sz="1600" b="1"/>
            </a:lvl6pPr>
            <a:lvl7pPr marL="2743200" indent="0" latinLnBrk="0">
              <a:buNone/>
              <a:defRPr lang="pt-BR" sz="1600" b="1"/>
            </a:lvl7pPr>
            <a:lvl8pPr marL="3200400" indent="0" latinLnBrk="0">
              <a:buNone/>
              <a:defRPr lang="pt-BR" sz="1600" b="1"/>
            </a:lvl8pPr>
            <a:lvl9pPr marL="3657600" indent="0" latinLnBrk="0">
              <a:buNone/>
              <a:defRPr lang="pt-BR" sz="1600" b="1"/>
            </a:lvl9pPr>
          </a:lstStyle>
          <a:p>
            <a:pPr lvl="0"/>
            <a:r>
              <a:rPr lang="pt-BR" dirty="0"/>
              <a:t>Clique para editar o texto mestre </a:t>
            </a:r>
          </a:p>
        </p:txBody>
      </p:sp>
      <p:sp>
        <p:nvSpPr>
          <p:cNvPr id="4" name="Espaço reservado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 latinLnBrk="0">
              <a:spcBef>
                <a:spcPts val="0"/>
              </a:spcBef>
              <a:buNone/>
              <a:defRPr lang="pt-BR" sz="2400" b="1"/>
            </a:lvl1pPr>
            <a:lvl2pPr marL="457200" indent="0" latinLnBrk="0">
              <a:buNone/>
              <a:defRPr lang="pt-BR" sz="2000" b="1"/>
            </a:lvl2pPr>
            <a:lvl3pPr marL="914400" indent="0" latinLnBrk="0">
              <a:buNone/>
              <a:defRPr lang="pt-BR" sz="1800" b="1"/>
            </a:lvl3pPr>
            <a:lvl4pPr marL="1371600" indent="0" latinLnBrk="0">
              <a:buNone/>
              <a:defRPr lang="pt-BR" sz="1600" b="1"/>
            </a:lvl4pPr>
            <a:lvl5pPr marL="1828800" indent="0" latinLnBrk="0">
              <a:buNone/>
              <a:defRPr lang="pt-BR" sz="1600" b="1"/>
            </a:lvl5pPr>
            <a:lvl6pPr marL="2286000" indent="0" latinLnBrk="0">
              <a:buNone/>
              <a:defRPr lang="pt-BR" sz="1600" b="1"/>
            </a:lvl6pPr>
            <a:lvl7pPr marL="2743200" indent="0" latinLnBrk="0">
              <a:buNone/>
              <a:defRPr lang="pt-BR" sz="1600" b="1"/>
            </a:lvl7pPr>
            <a:lvl8pPr marL="3200400" indent="0" latinLnBrk="0">
              <a:buNone/>
              <a:defRPr lang="pt-BR" sz="1600" b="1"/>
            </a:lvl8pPr>
            <a:lvl9pPr marL="3657600" indent="0" latinLnBrk="0">
              <a:buNone/>
              <a:defRPr lang="pt-BR" sz="1600" b="1"/>
            </a:lvl9pPr>
          </a:lstStyle>
          <a:p>
            <a:pPr lvl="0"/>
            <a:r>
              <a:rPr lang="pt-BR" dirty="0"/>
              <a:t>Clique para editar o texto mestre </a:t>
            </a:r>
          </a:p>
        </p:txBody>
      </p:sp>
      <p:sp>
        <p:nvSpPr>
          <p:cNvPr id="6" name="Espaço reservado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7" name="Espaço reservado de data 3">
            <a:extLst>
              <a:ext uri="{FF2B5EF4-FFF2-40B4-BE49-F238E27FC236}">
                <a16:creationId xmlns:a16="http://schemas.microsoft.com/office/drawing/2014/main" id="{ED528AA7-0E85-4F7B-9345-C35CF11B2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9EF8C-2620-4276-A81E-BFBC7CFDBA65}" type="datetimeFigureOut">
              <a:rPr lang="pt-BR"/>
              <a:pPr>
                <a:defRPr/>
              </a:pPr>
              <a:t>11/11/2019</a:t>
            </a:fld>
            <a:endParaRPr dirty="0"/>
          </a:p>
        </p:txBody>
      </p:sp>
      <p:sp>
        <p:nvSpPr>
          <p:cNvPr id="8" name="Espaço reservado do rodapé 4">
            <a:extLst>
              <a:ext uri="{FF2B5EF4-FFF2-40B4-BE49-F238E27FC236}">
                <a16:creationId xmlns:a16="http://schemas.microsoft.com/office/drawing/2014/main" id="{E5BD198D-58E8-4AA8-9952-009C81624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Espaço reservado do número do slide 5">
            <a:extLst>
              <a:ext uri="{FF2B5EF4-FFF2-40B4-BE49-F238E27FC236}">
                <a16:creationId xmlns:a16="http://schemas.microsoft.com/office/drawing/2014/main" id="{EA0BC7D2-5F1E-4FE7-B1E4-A1AE26797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5265FD-F69B-4BED-93D7-79D36FE61E0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67654756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de data 3">
            <a:extLst>
              <a:ext uri="{FF2B5EF4-FFF2-40B4-BE49-F238E27FC236}">
                <a16:creationId xmlns:a16="http://schemas.microsoft.com/office/drawing/2014/main" id="{7566D572-A8DE-49C7-8FE0-B8F386183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64547-3E69-4390-8066-916CB1667B06}" type="datetimeFigureOut">
              <a:rPr lang="pt-BR"/>
              <a:pPr>
                <a:defRPr/>
              </a:pPr>
              <a:t>11/11/2019</a:t>
            </a:fld>
            <a:endParaRPr dirty="0"/>
          </a:p>
        </p:txBody>
      </p:sp>
      <p:sp>
        <p:nvSpPr>
          <p:cNvPr id="4" name="Espaço reservado do rodapé 4">
            <a:extLst>
              <a:ext uri="{FF2B5EF4-FFF2-40B4-BE49-F238E27FC236}">
                <a16:creationId xmlns:a16="http://schemas.microsoft.com/office/drawing/2014/main" id="{8001B3A0-9AE6-48C8-A761-8285A8673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ço reservado do número do slide 5">
            <a:extLst>
              <a:ext uri="{FF2B5EF4-FFF2-40B4-BE49-F238E27FC236}">
                <a16:creationId xmlns:a16="http://schemas.microsoft.com/office/drawing/2014/main" id="{03C20D43-B1E5-44D9-97D0-04313E881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68E93-A7AF-4CF0-86B8-C6E2A5876B1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07098902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pt-BR" sz="32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/>
          <a:lstStyle>
            <a:lvl1pPr latinLnBrk="0">
              <a:defRPr lang="pt-BR" sz="2000"/>
            </a:lvl1pPr>
            <a:lvl2pPr latinLnBrk="0">
              <a:defRPr lang="pt-BR" sz="1600"/>
            </a:lvl2pPr>
            <a:lvl3pPr latinLnBrk="0">
              <a:defRPr lang="pt-BR" sz="1600"/>
            </a:lvl3pPr>
            <a:lvl4pPr latinLnBrk="0">
              <a:defRPr lang="pt-BR" sz="1400"/>
            </a:lvl4pPr>
            <a:lvl5pPr latinLnBrk="0">
              <a:defRPr lang="pt-BR" sz="1400"/>
            </a:lvl5pPr>
            <a:lvl6pPr latinLnBrk="0">
              <a:defRPr lang="pt-BR" sz="1400"/>
            </a:lvl6pPr>
            <a:lvl7pPr latinLnBrk="0">
              <a:defRPr lang="pt-BR" sz="1400"/>
            </a:lvl7pPr>
            <a:lvl8pPr latinLnBrk="0">
              <a:defRPr lang="pt-BR" sz="1400"/>
            </a:lvl8pPr>
            <a:lvl9pPr latinLnBrk="0">
              <a:defRPr lang="pt-BR" sz="1400"/>
            </a:lvl9pPr>
          </a:lstStyle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/>
          <a:lstStyle>
            <a:lvl1pPr marL="0" indent="0" latinLnBrk="0">
              <a:spcBef>
                <a:spcPts val="1200"/>
              </a:spcBef>
              <a:buNone/>
              <a:defRPr lang="pt-BR" sz="1800"/>
            </a:lvl1pPr>
            <a:lvl2pPr marL="457200" indent="0" latinLnBrk="0">
              <a:buNone/>
              <a:defRPr lang="pt-BR" sz="1400"/>
            </a:lvl2pPr>
            <a:lvl3pPr marL="914400" indent="0" latinLnBrk="0">
              <a:buNone/>
              <a:defRPr lang="pt-BR" sz="1200"/>
            </a:lvl3pPr>
            <a:lvl4pPr marL="1371600" indent="0" latinLnBrk="0">
              <a:buNone/>
              <a:defRPr lang="pt-BR" sz="1000"/>
            </a:lvl4pPr>
            <a:lvl5pPr marL="1828800" indent="0" latinLnBrk="0">
              <a:buNone/>
              <a:defRPr lang="pt-BR" sz="1000"/>
            </a:lvl5pPr>
            <a:lvl6pPr marL="2286000" indent="0" latinLnBrk="0">
              <a:buNone/>
              <a:defRPr lang="pt-BR" sz="1000"/>
            </a:lvl6pPr>
            <a:lvl7pPr marL="2743200" indent="0" latinLnBrk="0">
              <a:buNone/>
              <a:defRPr lang="pt-BR" sz="1000"/>
            </a:lvl7pPr>
            <a:lvl8pPr marL="3200400" indent="0" latinLnBrk="0">
              <a:buNone/>
              <a:defRPr lang="pt-BR" sz="1000"/>
            </a:lvl8pPr>
            <a:lvl9pPr marL="3657600" indent="0" latinLnBrk="0">
              <a:buNone/>
              <a:defRPr lang="pt-BR" sz="1000"/>
            </a:lvl9pPr>
          </a:lstStyle>
          <a:p>
            <a:pPr lvl="0"/>
            <a:r>
              <a:rPr lang="pt-BR" dirty="0"/>
              <a:t>Clique para editar o texto mestre </a:t>
            </a:r>
          </a:p>
        </p:txBody>
      </p:sp>
      <p:sp>
        <p:nvSpPr>
          <p:cNvPr id="5" name="Espaço reservado de data 3">
            <a:extLst>
              <a:ext uri="{FF2B5EF4-FFF2-40B4-BE49-F238E27FC236}">
                <a16:creationId xmlns:a16="http://schemas.microsoft.com/office/drawing/2014/main" id="{928ED041-DFC5-4AB3-A36A-6A48C8951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14852-936B-4ACE-8DB3-494690817797}" type="datetimeFigureOut">
              <a:rPr lang="pt-BR"/>
              <a:pPr>
                <a:defRPr/>
              </a:pPr>
              <a:t>11/11/2019</a:t>
            </a:fld>
            <a:endParaRPr dirty="0"/>
          </a:p>
        </p:txBody>
      </p:sp>
      <p:sp>
        <p:nvSpPr>
          <p:cNvPr id="6" name="Espaço reservado do rodapé 4">
            <a:extLst>
              <a:ext uri="{FF2B5EF4-FFF2-40B4-BE49-F238E27FC236}">
                <a16:creationId xmlns:a16="http://schemas.microsoft.com/office/drawing/2014/main" id="{506D09E1-7822-42FE-88D8-ECDB395C6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do número do slide 5">
            <a:extLst>
              <a:ext uri="{FF2B5EF4-FFF2-40B4-BE49-F238E27FC236}">
                <a16:creationId xmlns:a16="http://schemas.microsoft.com/office/drawing/2014/main" id="{5BDB46E0-6292-4477-90E5-E47220B4A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FF5F57-2911-4063-8FC6-4E50EEC4F29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64847999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pt-BR" sz="32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de imagem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/>
          <a:lstStyle>
            <a:lvl1pPr marL="0" indent="0" algn="ctr" latinLnBrk="0">
              <a:buNone/>
              <a:defRPr lang="pt-BR" sz="2000"/>
            </a:lvl1pPr>
            <a:lvl2pPr marL="457200" indent="0" latinLnBrk="0">
              <a:buNone/>
              <a:defRPr lang="pt-BR" sz="2800"/>
            </a:lvl2pPr>
            <a:lvl3pPr marL="914400" indent="0" latinLnBrk="0">
              <a:buNone/>
              <a:defRPr lang="pt-BR" sz="2400"/>
            </a:lvl3pPr>
            <a:lvl4pPr marL="1371600" indent="0" latinLnBrk="0">
              <a:buNone/>
              <a:defRPr lang="pt-BR" sz="2000"/>
            </a:lvl4pPr>
            <a:lvl5pPr marL="1828800" indent="0" latinLnBrk="0">
              <a:buNone/>
              <a:defRPr lang="pt-BR" sz="2000"/>
            </a:lvl5pPr>
            <a:lvl6pPr marL="2286000" indent="0" latinLnBrk="0">
              <a:buNone/>
              <a:defRPr lang="pt-BR" sz="2000"/>
            </a:lvl6pPr>
            <a:lvl7pPr marL="2743200" indent="0" latinLnBrk="0">
              <a:buNone/>
              <a:defRPr lang="pt-BR" sz="2000"/>
            </a:lvl7pPr>
            <a:lvl8pPr marL="3200400" indent="0" latinLnBrk="0">
              <a:buNone/>
              <a:defRPr lang="pt-BR" sz="2000"/>
            </a:lvl8pPr>
            <a:lvl9pPr marL="3657600" indent="0" latinLnBrk="0">
              <a:buNone/>
              <a:defRPr lang="pt-BR"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/>
          <a:lstStyle>
            <a:lvl1pPr marL="0" indent="0" latinLnBrk="0">
              <a:spcBef>
                <a:spcPts val="1200"/>
              </a:spcBef>
              <a:buNone/>
              <a:defRPr lang="pt-BR" sz="1800"/>
            </a:lvl1pPr>
            <a:lvl2pPr marL="457200" indent="0" latinLnBrk="0">
              <a:buNone/>
              <a:defRPr lang="pt-BR" sz="1400"/>
            </a:lvl2pPr>
            <a:lvl3pPr marL="914400" indent="0" latinLnBrk="0">
              <a:buNone/>
              <a:defRPr lang="pt-BR" sz="1200"/>
            </a:lvl3pPr>
            <a:lvl4pPr marL="1371600" indent="0" latinLnBrk="0">
              <a:buNone/>
              <a:defRPr lang="pt-BR" sz="1000"/>
            </a:lvl4pPr>
            <a:lvl5pPr marL="1828800" indent="0" latinLnBrk="0">
              <a:buNone/>
              <a:defRPr lang="pt-BR" sz="1000"/>
            </a:lvl5pPr>
            <a:lvl6pPr marL="2286000" indent="0" latinLnBrk="0">
              <a:buNone/>
              <a:defRPr lang="pt-BR" sz="1000"/>
            </a:lvl6pPr>
            <a:lvl7pPr marL="2743200" indent="0" latinLnBrk="0">
              <a:buNone/>
              <a:defRPr lang="pt-BR" sz="1000"/>
            </a:lvl7pPr>
            <a:lvl8pPr marL="3200400" indent="0" latinLnBrk="0">
              <a:buNone/>
              <a:defRPr lang="pt-BR" sz="1000"/>
            </a:lvl8pPr>
            <a:lvl9pPr marL="3657600" indent="0" latinLnBrk="0">
              <a:buNone/>
              <a:defRPr lang="pt-BR" sz="1000"/>
            </a:lvl9pPr>
          </a:lstStyle>
          <a:p>
            <a:pPr lvl="0"/>
            <a:r>
              <a:rPr lang="pt-BR" dirty="0"/>
              <a:t>Clique para editar o texto mestre </a:t>
            </a:r>
          </a:p>
        </p:txBody>
      </p:sp>
      <p:sp>
        <p:nvSpPr>
          <p:cNvPr id="5" name="Espaço reservado de data 3">
            <a:extLst>
              <a:ext uri="{FF2B5EF4-FFF2-40B4-BE49-F238E27FC236}">
                <a16:creationId xmlns:a16="http://schemas.microsoft.com/office/drawing/2014/main" id="{010BDAF4-4E19-4747-B33B-DF4437B75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C1A76-4797-4CE4-B440-84C89F965709}" type="datetimeFigureOut">
              <a:rPr lang="pt-BR"/>
              <a:pPr>
                <a:defRPr/>
              </a:pPr>
              <a:t>11/11/2019</a:t>
            </a:fld>
            <a:endParaRPr dirty="0"/>
          </a:p>
        </p:txBody>
      </p:sp>
      <p:sp>
        <p:nvSpPr>
          <p:cNvPr id="6" name="Espaço reservado do rodapé 4">
            <a:extLst>
              <a:ext uri="{FF2B5EF4-FFF2-40B4-BE49-F238E27FC236}">
                <a16:creationId xmlns:a16="http://schemas.microsoft.com/office/drawing/2014/main" id="{EF16635C-54EB-4BBB-B966-BF011F909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do número do slide 5">
            <a:extLst>
              <a:ext uri="{FF2B5EF4-FFF2-40B4-BE49-F238E27FC236}">
                <a16:creationId xmlns:a16="http://schemas.microsoft.com/office/drawing/2014/main" id="{5081AFDE-1031-44CB-990E-3C8D351EB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32BDB-8428-4991-8A30-CBBCD4B7AB5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44285157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o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de data 3">
            <a:extLst>
              <a:ext uri="{FF2B5EF4-FFF2-40B4-BE49-F238E27FC236}">
                <a16:creationId xmlns:a16="http://schemas.microsoft.com/office/drawing/2014/main" id="{4F53FB92-7504-4DD3-A5DE-D9EE0CDEE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6087C-C06A-4956-B378-CE958E46E3C3}" type="datetimeFigureOut">
              <a:rPr lang="pt-BR"/>
              <a:pPr>
                <a:defRPr/>
              </a:pPr>
              <a:t>11/11/2019</a:t>
            </a:fld>
            <a:endParaRPr dirty="0"/>
          </a:p>
        </p:txBody>
      </p:sp>
      <p:sp>
        <p:nvSpPr>
          <p:cNvPr id="5" name="Espaço reservado do rodapé 4">
            <a:extLst>
              <a:ext uri="{FF2B5EF4-FFF2-40B4-BE49-F238E27FC236}">
                <a16:creationId xmlns:a16="http://schemas.microsoft.com/office/drawing/2014/main" id="{FA99EF66-7B0D-4E22-9368-72247FDF2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do número do slide 5">
            <a:extLst>
              <a:ext uri="{FF2B5EF4-FFF2-40B4-BE49-F238E27FC236}">
                <a16:creationId xmlns:a16="http://schemas.microsoft.com/office/drawing/2014/main" id="{B517A098-4381-4F90-9826-93F0680CB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11669-1238-4B31-97F1-9BC1E55BBA2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56705329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6">
            <a:extLst>
              <a:ext uri="{FF2B5EF4-FFF2-40B4-BE49-F238E27FC236}">
                <a16:creationId xmlns:a16="http://schemas.microsoft.com/office/drawing/2014/main" id="{A80F2109-4AB4-4ABC-A5AE-FB753D4C47BD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513513" y="3228975"/>
            <a:ext cx="5634038" cy="84137"/>
            <a:chOff x="1073150" y="1219201"/>
            <a:chExt cx="10058400" cy="63125"/>
          </a:xfrm>
        </p:grpSpPr>
        <p:cxnSp>
          <p:nvCxnSpPr>
            <p:cNvPr id="5" name="Conector de Linha Reta 7">
              <a:extLst>
                <a:ext uri="{FF2B5EF4-FFF2-40B4-BE49-F238E27FC236}">
                  <a16:creationId xmlns:a16="http://schemas.microsoft.com/office/drawing/2014/main" id="{C5FA13B7-129E-4BF4-BAA1-8591F322695F}"/>
                </a:ext>
              </a:extLst>
            </p:cNvPr>
            <p:cNvCxnSpPr/>
            <p:nvPr/>
          </p:nvCxnSpPr>
          <p:spPr>
            <a:xfrm rot="10800000">
              <a:off x="1073151" y="1201335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de Linha Reta 8">
              <a:extLst>
                <a:ext uri="{FF2B5EF4-FFF2-40B4-BE49-F238E27FC236}">
                  <a16:creationId xmlns:a16="http://schemas.microsoft.com/office/drawing/2014/main" id="{163485E4-5A6A-42E5-8F65-B867CBEF848C}"/>
                </a:ext>
              </a:extLst>
            </p:cNvPr>
            <p:cNvCxnSpPr/>
            <p:nvPr/>
          </p:nvCxnSpPr>
          <p:spPr>
            <a:xfrm rot="10800000">
              <a:off x="1073151" y="1264461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o texto vertical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7" name="Espaço reservado de data 3">
            <a:extLst>
              <a:ext uri="{FF2B5EF4-FFF2-40B4-BE49-F238E27FC236}">
                <a16:creationId xmlns:a16="http://schemas.microsoft.com/office/drawing/2014/main" id="{82C2CC2D-C404-448A-9409-49ECF84EF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2394B-523E-4660-8CB9-D64C5448DC63}" type="datetimeFigureOut">
              <a:rPr lang="pt-BR"/>
              <a:pPr>
                <a:defRPr/>
              </a:pPr>
              <a:t>11/11/2019</a:t>
            </a:fld>
            <a:endParaRPr dirty="0"/>
          </a:p>
        </p:txBody>
      </p:sp>
      <p:sp>
        <p:nvSpPr>
          <p:cNvPr id="8" name="Espaço reservado do rodapé 4">
            <a:extLst>
              <a:ext uri="{FF2B5EF4-FFF2-40B4-BE49-F238E27FC236}">
                <a16:creationId xmlns:a16="http://schemas.microsoft.com/office/drawing/2014/main" id="{E8ACD3F5-FDE7-4316-8FC3-31AB88927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Espaço reservado do número do slide 5">
            <a:extLst>
              <a:ext uri="{FF2B5EF4-FFF2-40B4-BE49-F238E27FC236}">
                <a16:creationId xmlns:a16="http://schemas.microsoft.com/office/drawing/2014/main" id="{0ACA875B-1204-4903-BD77-A1CDA50CA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891CA-67C1-4D62-A7B4-EFE481EECF7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27161311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do título 1">
            <a:extLst>
              <a:ext uri="{FF2B5EF4-FFF2-40B4-BE49-F238E27FC236}">
                <a16:creationId xmlns:a16="http://schemas.microsoft.com/office/drawing/2014/main" id="{EECAAAAA-ECD6-462D-BFDB-7AAB236DB71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104900" y="76200"/>
            <a:ext cx="9980613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5251CB9-79AE-4384-9BB8-089847F499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  <a:p>
            <a:pPr lvl="5"/>
            <a:r>
              <a:rPr lang="pt-BR" dirty="0"/>
              <a:t>Sexto nível</a:t>
            </a:r>
          </a:p>
          <a:p>
            <a:pPr lvl="6"/>
            <a:r>
              <a:rPr lang="pt-BR" dirty="0"/>
              <a:t>Sétimo nível</a:t>
            </a:r>
          </a:p>
          <a:p>
            <a:pPr lvl="7"/>
            <a:r>
              <a:rPr lang="pt-BR" dirty="0"/>
              <a:t>Oitavo nível</a:t>
            </a:r>
          </a:p>
          <a:p>
            <a:pPr lvl="8"/>
            <a:r>
              <a:rPr lang="pt-BR" dirty="0"/>
              <a:t>Nono nível</a:t>
            </a:r>
          </a:p>
        </p:txBody>
      </p:sp>
      <p:sp>
        <p:nvSpPr>
          <p:cNvPr id="4" name="Espaço reservado de data 3">
            <a:extLst>
              <a:ext uri="{FF2B5EF4-FFF2-40B4-BE49-F238E27FC236}">
                <a16:creationId xmlns:a16="http://schemas.microsoft.com/office/drawing/2014/main" id="{597EBB01-4A00-402D-A378-B7947C9AFF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4900" y="6356350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FF051F4-8BC2-4B15-BD98-B83821B7F5C7}" type="datetimeFigureOut">
              <a:rPr lang="pt-BR"/>
              <a:pPr>
                <a:defRPr/>
              </a:pPr>
              <a:t>11/11/2019</a:t>
            </a:fld>
            <a:endParaRPr dirty="0"/>
          </a:p>
        </p:txBody>
      </p:sp>
      <p:sp>
        <p:nvSpPr>
          <p:cNvPr id="5" name="Espaço reservado do rodapé 4">
            <a:extLst>
              <a:ext uri="{FF2B5EF4-FFF2-40B4-BE49-F238E27FC236}">
                <a16:creationId xmlns:a16="http://schemas.microsoft.com/office/drawing/2014/main" id="{DE6280CE-C5AA-4AC7-A5E1-105877B25B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33700" y="6356350"/>
            <a:ext cx="6324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do número do slide 5">
            <a:extLst>
              <a:ext uri="{FF2B5EF4-FFF2-40B4-BE49-F238E27FC236}">
                <a16:creationId xmlns:a16="http://schemas.microsoft.com/office/drawing/2014/main" id="{75A2101B-5A03-4034-A27A-D96FFB47B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56713" y="6356350"/>
            <a:ext cx="1828800" cy="365125"/>
          </a:xfrm>
          <a:prstGeom prst="rect">
            <a:avLst/>
          </a:prstGeom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9D8F88"/>
                </a:solidFill>
                <a:latin typeface="Euphemia" panose="020B0503040102020104" pitchFamily="34" charset="0"/>
              </a:defRPr>
            </a:lvl1pPr>
          </a:lstStyle>
          <a:p>
            <a:fld id="{A2B1D218-FBDE-4ABE-88F0-2490474C64B0}" type="slidenum">
              <a:rPr lang="pt-BR" altLang="pt-BR"/>
              <a:pPr/>
              <a:t>‹nº›</a:t>
            </a:fld>
            <a:endParaRPr lang="pt-BR" altLang="pt-BR"/>
          </a:p>
        </p:txBody>
      </p:sp>
      <p:grpSp>
        <p:nvGrpSpPr>
          <p:cNvPr id="1031" name="Grupo 14">
            <a:extLst>
              <a:ext uri="{FF2B5EF4-FFF2-40B4-BE49-F238E27FC236}">
                <a16:creationId xmlns:a16="http://schemas.microsoft.com/office/drawing/2014/main" id="{C4D14780-A9B2-49A8-9F47-D6D55881EB69}"/>
              </a:ext>
            </a:extLst>
          </p:cNvPr>
          <p:cNvGrpSpPr>
            <a:grpSpLocks/>
          </p:cNvGrpSpPr>
          <p:nvPr/>
        </p:nvGrpSpPr>
        <p:grpSpPr bwMode="auto">
          <a:xfrm>
            <a:off x="1103313" y="1219200"/>
            <a:ext cx="9985375" cy="84138"/>
            <a:chOff x="1073150" y="1219201"/>
            <a:chExt cx="10058400" cy="63125"/>
          </a:xfrm>
        </p:grpSpPr>
        <p:cxnSp>
          <p:nvCxnSpPr>
            <p:cNvPr id="13" name="Conector de Linha Reta 12">
              <a:extLst>
                <a:ext uri="{FF2B5EF4-FFF2-40B4-BE49-F238E27FC236}">
                  <a16:creationId xmlns:a16="http://schemas.microsoft.com/office/drawing/2014/main" id="{9530FDC4-1767-45D8-8300-B74F3BE70A98}"/>
                </a:ext>
              </a:extLst>
            </p:cNvPr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de Linha Reta 13">
              <a:extLst>
                <a:ext uri="{FF2B5EF4-FFF2-40B4-BE49-F238E27FC236}">
                  <a16:creationId xmlns:a16="http://schemas.microsoft.com/office/drawing/2014/main" id="{12425AF2-9A15-420B-8EFD-6DB86FA401EA}"/>
                </a:ext>
              </a:extLst>
            </p:cNvPr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5" r:id="rId2"/>
    <p:sldLayoutId id="2147483704" r:id="rId3"/>
    <p:sldLayoutId id="2147483703" r:id="rId4"/>
    <p:sldLayoutId id="2147483702" r:id="rId5"/>
    <p:sldLayoutId id="2147483701" r:id="rId6"/>
    <p:sldLayoutId id="2147483700" r:id="rId7"/>
    <p:sldLayoutId id="2147483699" r:id="rId8"/>
    <p:sldLayoutId id="2147483707" r:id="rId9"/>
    <p:sldLayoutId id="2147483698" r:id="rId10"/>
    <p:sldLayoutId id="2147483697" r:id="rId11"/>
    <p:sldLayoutId id="2147483696" r:id="rId12"/>
  </p:sldLayoutIdLst>
  <p:transition spd="med"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pt-BR"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Font typeface="Wingdings" panose="05000000000000000000" pitchFamily="2" charset="2"/>
        <a:buChar char="§"/>
        <a:defRPr lang="pt-BR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lang="pt-BR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0.jpeg"/><Relationship Id="rId4" Type="http://schemas.openxmlformats.org/officeDocument/2006/relationships/hyperlink" Target="http://rettaskate.com/imagens/boladavez6.jpg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0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5.e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0.jpeg"/><Relationship Id="rId4" Type="http://schemas.openxmlformats.org/officeDocument/2006/relationships/hyperlink" Target="http://rettaskate.com/imagens/boladavez6.jp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6F37E37-25A3-4E85-9AF3-14FB8653C238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941388" y="2482850"/>
            <a:ext cx="10985500" cy="2219325"/>
          </a:xfrm>
        </p:spPr>
        <p:txBody>
          <a:bodyPr/>
          <a:lstStyle/>
          <a:p>
            <a:pPr eaLnBrk="1" hangingPunct="1"/>
            <a:r>
              <a:rPr altLang="pt-BR" sz="4000" cap="none" dirty="0"/>
              <a:t>AULA 22.</a:t>
            </a:r>
            <a:r>
              <a:rPr lang="pt-PT" altLang="pt-BR" sz="4000" cap="none" dirty="0"/>
              <a:t> </a:t>
            </a:r>
            <a:r>
              <a:rPr altLang="pt-BR" sz="4000" cap="none" dirty="0"/>
              <a:t> A Condução do Plano Real: De Itamar a FHC </a:t>
            </a:r>
            <a:r>
              <a:rPr lang="pt-PT" altLang="pt-BR" sz="4000" cap="none" dirty="0"/>
              <a:t>2</a:t>
            </a:r>
            <a:endParaRPr altLang="pt-BR" sz="4000" cap="none" dirty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4A84803-8174-4A02-AA5B-D143F494905B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5021263" y="5372100"/>
            <a:ext cx="10096500" cy="95567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altLang="pt-BR" dirty="0"/>
              <a:t>A </a:t>
            </a:r>
            <a:r>
              <a:rPr altLang="pt-BR" dirty="0" err="1"/>
              <a:t>Gremaud</a:t>
            </a:r>
            <a:r>
              <a:rPr lang="pt-PT" altLang="pt-BR" dirty="0"/>
              <a:t> </a:t>
            </a:r>
            <a:r>
              <a:rPr altLang="pt-BR" dirty="0"/>
              <a:t> - REC2413- Economia Brasileira Contemporânea </a:t>
            </a:r>
            <a:r>
              <a:rPr lang="pt-PT" altLang="pt-BR" dirty="0"/>
              <a:t>2019</a:t>
            </a:r>
            <a:endParaRPr altLang="pt-BR" dirty="0"/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0123_chicofh_asa">
            <a:extLst>
              <a:ext uri="{FF2B5EF4-FFF2-40B4-BE49-F238E27FC236}">
                <a16:creationId xmlns:a16="http://schemas.microsoft.com/office/drawing/2014/main" id="{0C3D0D5E-04C3-436F-BDF1-8FBDBF71DC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909638"/>
            <a:ext cx="8256587" cy="492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9C363CE4-9295-4ECC-9134-BB775DAEEF4F}"/>
              </a:ext>
            </a:extLst>
          </p:cNvPr>
          <p:cNvSpPr txBox="1">
            <a:spLocks noGrp="1"/>
          </p:cNvSpPr>
          <p:nvPr/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1BEF7ED0-D12C-4A10-ADE2-633FE920ECC9}" type="slidenum">
              <a:rPr lang="pt-BR" altLang="en-US" sz="1200">
                <a:latin typeface="Plantagenet Cherokee" panose="02020602070100000000" pitchFamily="18" charset="0"/>
              </a:rPr>
              <a:pPr algn="r" eaLnBrk="1" hangingPunct="1"/>
              <a:t>11</a:t>
            </a:fld>
            <a:endParaRPr lang="pt-BR" altLang="en-US" sz="1200">
              <a:latin typeface="Plantagenet Cherokee" panose="02020602070100000000" pitchFamily="18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BE573A0E-8785-42EE-BADA-305CDD65B46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168275"/>
            <a:ext cx="12192000" cy="1143000"/>
          </a:xfrm>
        </p:spPr>
        <p:txBody>
          <a:bodyPr lIns="91440" rIns="91440" anchor="t"/>
          <a:lstStyle/>
          <a:p>
            <a:pPr algn="ctr"/>
            <a:r>
              <a:rPr altLang="pt-BR" sz="3600"/>
              <a:t>Problemas com a primeira fase da condução do Plano Real: </a:t>
            </a:r>
            <a:br>
              <a:rPr altLang="pt-BR" sz="3600"/>
            </a:br>
            <a:r>
              <a:rPr altLang="pt-BR" sz="3600"/>
              <a:t>a questão externa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6CC40637-43FF-4481-A9E6-0B34E89D955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27050" y="1514475"/>
            <a:ext cx="11136313" cy="5084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</a:bodyPr>
          <a:lstStyle/>
          <a:p>
            <a:pPr marL="342900" indent="-342900"/>
            <a:r>
              <a:rPr altLang="pt-BR" sz="3200"/>
              <a:t>Combinação de apreciação cambial, abertura e demanda aquecida: aparecimento de déficits comerciais </a:t>
            </a:r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3">
            <a:extLst>
              <a:ext uri="{FF2B5EF4-FFF2-40B4-BE49-F238E27FC236}">
                <a16:creationId xmlns:a16="http://schemas.microsoft.com/office/drawing/2014/main" id="{C0F69513-6275-4B29-B11E-B5F8E620DE8C}"/>
              </a:ext>
            </a:extLst>
          </p:cNvPr>
          <p:cNvSpPr txBox="1">
            <a:spLocks noGrp="1"/>
          </p:cNvSpPr>
          <p:nvPr/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5D91670E-D400-4C88-8E67-28A272E6EFAF}" type="slidenum">
              <a:rPr lang="pt-BR" altLang="en-US" sz="1200">
                <a:latin typeface="Plantagenet Cherokee" panose="02020602070100000000" pitchFamily="18" charset="0"/>
              </a:rPr>
              <a:pPr algn="r" eaLnBrk="1" hangingPunct="1"/>
              <a:t>12</a:t>
            </a:fld>
            <a:endParaRPr lang="pt-BR" altLang="en-US" sz="1200">
              <a:latin typeface="Plantagenet Cherokee" panose="02020602070100000000" pitchFamily="18" charset="0"/>
            </a:endParaRPr>
          </a:p>
        </p:txBody>
      </p:sp>
      <p:pic>
        <p:nvPicPr>
          <p:cNvPr id="12291" name="Picture 4">
            <a:extLst>
              <a:ext uri="{FF2B5EF4-FFF2-40B4-BE49-F238E27FC236}">
                <a16:creationId xmlns:a16="http://schemas.microsoft.com/office/drawing/2014/main" id="{B30B2005-73BD-41F4-A959-F65AE34072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375"/>
            <a:ext cx="11857038" cy="597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A893D5E7-629B-4FA2-BC41-A09DBDEE3790}"/>
              </a:ext>
            </a:extLst>
          </p:cNvPr>
          <p:cNvSpPr txBox="1">
            <a:spLocks noGrp="1"/>
          </p:cNvSpPr>
          <p:nvPr/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77755712-0DD5-4F7E-9B1B-12EC12F971B5}" type="slidenum">
              <a:rPr lang="pt-BR" altLang="en-US" sz="1200">
                <a:latin typeface="Plantagenet Cherokee" panose="02020602070100000000" pitchFamily="18" charset="0"/>
              </a:rPr>
              <a:pPr algn="r" eaLnBrk="1" hangingPunct="1"/>
              <a:t>13</a:t>
            </a:fld>
            <a:endParaRPr lang="pt-BR" altLang="en-US" sz="1200">
              <a:latin typeface="Plantagenet Cherokee" panose="02020602070100000000" pitchFamily="18" charset="0"/>
            </a:endParaRPr>
          </a:p>
        </p:txBody>
      </p:sp>
      <p:sp>
        <p:nvSpPr>
          <p:cNvPr id="109571" name="Rectangle 2">
            <a:extLst>
              <a:ext uri="{FF2B5EF4-FFF2-40B4-BE49-F238E27FC236}">
                <a16:creationId xmlns:a16="http://schemas.microsoft.com/office/drawing/2014/main" id="{73ED77F2-CAD8-46C9-AB0F-5CF66F6E653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168275"/>
            <a:ext cx="12192000" cy="1143000"/>
          </a:xfrm>
        </p:spPr>
        <p:txBody>
          <a:bodyPr lIns="91440" rIns="91440" anchor="t"/>
          <a:lstStyle/>
          <a:p>
            <a:pPr algn="ctr"/>
            <a:r>
              <a:rPr altLang="pt-BR" sz="3600"/>
              <a:t>Problemas com a primeira fase da condução do Plano Real: </a:t>
            </a:r>
            <a:br>
              <a:rPr altLang="pt-BR" sz="3600"/>
            </a:br>
            <a:r>
              <a:rPr altLang="pt-BR" sz="3600"/>
              <a:t>a questão externa</a:t>
            </a:r>
          </a:p>
        </p:txBody>
      </p:sp>
      <p:sp>
        <p:nvSpPr>
          <p:cNvPr id="109572" name="Rectangle 3">
            <a:extLst>
              <a:ext uri="{FF2B5EF4-FFF2-40B4-BE49-F238E27FC236}">
                <a16:creationId xmlns:a16="http://schemas.microsoft.com/office/drawing/2014/main" id="{C87FD7E1-5ECF-4EBA-B77A-6E95EA39656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27050" y="1514475"/>
            <a:ext cx="11136313" cy="5084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</a:bodyPr>
          <a:lstStyle/>
          <a:p>
            <a:pPr marL="342900" indent="-342900"/>
            <a:r>
              <a:rPr altLang="pt-BR" sz="3200"/>
              <a:t>Combinação de apreciação cambial, abertura e demanda aquecida: aparecimento de déficits comerciais </a:t>
            </a:r>
          </a:p>
          <a:p>
            <a:pPr marL="342900" indent="-342900"/>
            <a:r>
              <a:rPr altLang="pt-BR" sz="3200"/>
              <a:t>Financiamento dos déficits com queima de reservas e/ou entrada de recursos (endividamento externo)</a:t>
            </a:r>
          </a:p>
          <a:p>
            <a:pPr marL="342900" indent="-342900"/>
            <a:r>
              <a:rPr altLang="pt-BR" sz="3200"/>
              <a:t>Brasil - dois problemas:</a:t>
            </a:r>
          </a:p>
          <a:p>
            <a:pPr marL="669925" lvl="1" indent="-325438"/>
            <a:r>
              <a:rPr altLang="pt-BR" sz="2400"/>
              <a:t>Pauta de importação: excesso de bens de consumo – dificuldade com capacidade futura de pagamento da dívida</a:t>
            </a:r>
          </a:p>
          <a:p>
            <a:pPr marL="669925" lvl="1" indent="-325438"/>
            <a:r>
              <a:rPr altLang="pt-BR" sz="2400"/>
              <a:t>Entrada de capital de curto prazo</a:t>
            </a:r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18748A20-CC69-41EF-B081-317E170DEF71}"/>
              </a:ext>
            </a:extLst>
          </p:cNvPr>
          <p:cNvSpPr txBox="1">
            <a:spLocks noGrp="1"/>
          </p:cNvSpPr>
          <p:nvPr/>
        </p:nvSpPr>
        <p:spPr>
          <a:xfrm>
            <a:off x="0" y="1271588"/>
            <a:ext cx="711200" cy="244475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35348DC2-6A88-4C41-A1E8-FFE0CCF09E5D}" type="slidenum">
              <a:rPr lang="pt-BR" altLang="en-US" sz="1200" b="1">
                <a:solidFill>
                  <a:srgbClr val="FFFFFF"/>
                </a:solidFill>
                <a:latin typeface="Euphemia" panose="020B0503040102020104" pitchFamily="34" charset="0"/>
              </a:rPr>
              <a:pPr algn="ctr" eaLnBrk="1" hangingPunct="1">
                <a:lnSpc>
                  <a:spcPct val="80000"/>
                </a:lnSpc>
              </a:pPr>
              <a:t>14</a:t>
            </a:fld>
            <a:endParaRPr lang="pt-BR" altLang="en-US" sz="1200" b="1">
              <a:solidFill>
                <a:srgbClr val="FFFFFF"/>
              </a:solidFill>
              <a:latin typeface="Euphemia" panose="020B0503040102020104" pitchFamily="34" charset="0"/>
            </a:endParaRPr>
          </a:p>
        </p:txBody>
      </p:sp>
      <p:sp>
        <p:nvSpPr>
          <p:cNvPr id="111619" name="Rectangle 2">
            <a:extLst>
              <a:ext uri="{FF2B5EF4-FFF2-40B4-BE49-F238E27FC236}">
                <a16:creationId xmlns:a16="http://schemas.microsoft.com/office/drawing/2014/main" id="{9ACB549C-2F52-49C9-B2D0-B693D11040D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106488" y="192088"/>
            <a:ext cx="9515475" cy="896937"/>
          </a:xfrm>
        </p:spPr>
        <p:txBody>
          <a:bodyPr lIns="91440" rIns="91440" anchor="ctr"/>
          <a:lstStyle/>
          <a:p>
            <a:r>
              <a:rPr altLang="pt-BR"/>
              <a:t>A Crise do México </a:t>
            </a:r>
          </a:p>
        </p:txBody>
      </p:sp>
      <p:sp>
        <p:nvSpPr>
          <p:cNvPr id="111620" name="Rectangle 3">
            <a:extLst>
              <a:ext uri="{FF2B5EF4-FFF2-40B4-BE49-F238E27FC236}">
                <a16:creationId xmlns:a16="http://schemas.microsoft.com/office/drawing/2014/main" id="{2CF98E71-8CC3-47AB-8EBE-882022EF167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69900" y="1557338"/>
            <a:ext cx="11431588" cy="4824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</a:bodyPr>
          <a:lstStyle/>
          <a:p>
            <a:pPr marL="319088" indent="-319088"/>
            <a:r>
              <a:rPr altLang="pt-BR" sz="3200"/>
              <a:t>Situação arriscada e insustentável no longo prazo: depois das eleições </a:t>
            </a:r>
          </a:p>
          <a:p>
            <a:pPr marL="639763" lvl="1" indent="-273050"/>
            <a:r>
              <a:rPr altLang="pt-BR" sz="2400"/>
              <a:t>primeiras tentativas de controle da DA </a:t>
            </a:r>
          </a:p>
          <a:p>
            <a:pPr marL="639763" lvl="1" indent="-273050"/>
            <a:r>
              <a:rPr altLang="pt-BR" sz="2400"/>
              <a:t>Estanca-se a apreciação cambial e controle de entrada de capitais</a:t>
            </a:r>
          </a:p>
          <a:p>
            <a:pPr marL="319088" indent="-319088"/>
            <a:r>
              <a:rPr altLang="pt-BR" sz="3200"/>
              <a:t>Crise do México: fim da 1ª etapa do Plano Real</a:t>
            </a:r>
          </a:p>
          <a:p>
            <a:pPr marL="639763" lvl="1" indent="-273050"/>
            <a:r>
              <a:rPr altLang="pt-BR" sz="2400"/>
              <a:t>Sistema de bandas:</a:t>
            </a:r>
          </a:p>
          <a:p>
            <a:pPr marL="914400" lvl="2"/>
            <a:r>
              <a:rPr altLang="pt-BR" sz="2000"/>
              <a:t>Desvalorização tímida e gradativa do cambio (estabilidade do cambio real) em função do risco inflacionário</a:t>
            </a:r>
          </a:p>
          <a:p>
            <a:pPr marL="639763" lvl="1" indent="-273050">
              <a:buFont typeface="Wingdings" panose="05000000000000000000" pitchFamily="2" charset="2"/>
              <a:buNone/>
            </a:pPr>
            <a:endParaRPr altLang="pt-BR" sz="2400"/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6DA32B6-49F2-4D1B-813F-689B8B47C010}"/>
              </a:ext>
            </a:extLst>
          </p:cNvPr>
          <p:cNvSpPr txBox="1">
            <a:spLocks noGrp="1"/>
          </p:cNvSpPr>
          <p:nvPr/>
        </p:nvSpPr>
        <p:spPr>
          <a:xfrm>
            <a:off x="0" y="1271588"/>
            <a:ext cx="711200" cy="244475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3AD56E87-5510-4486-A850-DDA52C71182D}" type="slidenum">
              <a:rPr lang="pt-BR" altLang="en-US" sz="1200" b="1">
                <a:solidFill>
                  <a:srgbClr val="FFFFFF"/>
                </a:solidFill>
                <a:latin typeface="Euphemia" panose="020B0503040102020104" pitchFamily="34" charset="0"/>
              </a:rPr>
              <a:pPr algn="ctr" eaLnBrk="1" hangingPunct="1">
                <a:lnSpc>
                  <a:spcPct val="80000"/>
                </a:lnSpc>
              </a:pPr>
              <a:t>15</a:t>
            </a:fld>
            <a:endParaRPr lang="pt-BR" altLang="en-US" sz="1200" b="1">
              <a:solidFill>
                <a:srgbClr val="FFFFFF"/>
              </a:solidFill>
              <a:latin typeface="Euphemia" panose="020B0503040102020104" pitchFamily="34" charset="0"/>
            </a:endParaRPr>
          </a:p>
        </p:txBody>
      </p:sp>
      <p:pic>
        <p:nvPicPr>
          <p:cNvPr id="14339" name="Picture 2">
            <a:extLst>
              <a:ext uri="{FF2B5EF4-FFF2-40B4-BE49-F238E27FC236}">
                <a16:creationId xmlns:a16="http://schemas.microsoft.com/office/drawing/2014/main" id="{F0D35F52-B994-493F-8C88-D1534EF784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23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Line 3">
            <a:extLst>
              <a:ext uri="{FF2B5EF4-FFF2-40B4-BE49-F238E27FC236}">
                <a16:creationId xmlns:a16="http://schemas.microsoft.com/office/drawing/2014/main" id="{128012CF-EDAB-4F0E-AE74-1040DFE800E2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1250" y="2492375"/>
            <a:ext cx="0" cy="792163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75381602-7264-4503-834F-5352F7D5A188}"/>
              </a:ext>
            </a:extLst>
          </p:cNvPr>
          <p:cNvSpPr txBox="1">
            <a:spLocks noGrp="1"/>
          </p:cNvSpPr>
          <p:nvPr/>
        </p:nvSpPr>
        <p:spPr>
          <a:xfrm>
            <a:off x="0" y="1271588"/>
            <a:ext cx="711200" cy="244475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BCAE9879-C388-47F1-9DE0-2F2FF56C5FB6}" type="slidenum">
              <a:rPr lang="pt-BR" altLang="en-US" sz="1200" b="1">
                <a:solidFill>
                  <a:srgbClr val="FFFFFF"/>
                </a:solidFill>
                <a:latin typeface="Euphemia" panose="020B0503040102020104" pitchFamily="34" charset="0"/>
              </a:rPr>
              <a:pPr algn="ctr" eaLnBrk="1" hangingPunct="1">
                <a:lnSpc>
                  <a:spcPct val="80000"/>
                </a:lnSpc>
              </a:pPr>
              <a:t>16</a:t>
            </a:fld>
            <a:endParaRPr lang="pt-BR" altLang="en-US" sz="1200" b="1">
              <a:solidFill>
                <a:srgbClr val="FFFFFF"/>
              </a:solidFill>
              <a:latin typeface="Euphemia" panose="020B0503040102020104" pitchFamily="34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E74402B6-7CA8-435E-8B33-5F6525D5F6D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106488" y="192088"/>
            <a:ext cx="9515475" cy="896937"/>
          </a:xfrm>
        </p:spPr>
        <p:txBody>
          <a:bodyPr lIns="91440" rIns="91440" anchor="ctr"/>
          <a:lstStyle/>
          <a:p>
            <a:r>
              <a:rPr altLang="pt-BR"/>
              <a:t>A Crise do México </a:t>
            </a: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DC683D9C-1F6E-44A6-90AF-B6768B94715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69900" y="1557338"/>
            <a:ext cx="11431588" cy="4824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</a:bodyPr>
          <a:lstStyle/>
          <a:p>
            <a:pPr marL="319088" indent="-319088"/>
            <a:r>
              <a:rPr altLang="pt-BR" sz="3200"/>
              <a:t>Situação arriscada e insustentável no longo prazo: depois das eleições </a:t>
            </a:r>
          </a:p>
          <a:p>
            <a:pPr marL="639763" lvl="1" indent="-273050"/>
            <a:r>
              <a:rPr altLang="pt-BR" sz="2400"/>
              <a:t>primeiras tentativas de controle da DA </a:t>
            </a:r>
          </a:p>
          <a:p>
            <a:pPr marL="639763" lvl="1" indent="-273050"/>
            <a:r>
              <a:rPr altLang="pt-BR" sz="2400"/>
              <a:t>Estanca-se a apreciação cambial e controle de entrada de capitais</a:t>
            </a:r>
          </a:p>
          <a:p>
            <a:pPr marL="319088" indent="-319088"/>
            <a:r>
              <a:rPr altLang="pt-BR" sz="3200"/>
              <a:t>Crise do México: fim da 1ª etapa do Plano Real</a:t>
            </a:r>
          </a:p>
          <a:p>
            <a:pPr marL="639763" lvl="1" indent="-273050"/>
            <a:r>
              <a:rPr altLang="pt-BR" sz="2400"/>
              <a:t>Sistema de bandas:</a:t>
            </a:r>
          </a:p>
          <a:p>
            <a:pPr marL="914400" lvl="2"/>
            <a:r>
              <a:rPr altLang="pt-BR" sz="2000"/>
              <a:t>Desvalorização tímida e gradativa do cambio (estabilidade do cambio real) em função do risco inflacionário</a:t>
            </a:r>
          </a:p>
          <a:p>
            <a:pPr marL="639763" lvl="1" indent="-273050"/>
            <a:r>
              <a:rPr altLang="pt-BR" sz="2400"/>
              <a:t>Controle de demanda agregada: </a:t>
            </a:r>
          </a:p>
          <a:p>
            <a:pPr marL="914400" lvl="2"/>
            <a:r>
              <a:rPr altLang="pt-BR" sz="2000"/>
              <a:t>restrições monetárias e creditícias</a:t>
            </a:r>
          </a:p>
          <a:p>
            <a:pPr marL="914400" lvl="2"/>
            <a:r>
              <a:rPr altLang="pt-BR" sz="2000"/>
              <a:t>Elevação da taxa de juros </a:t>
            </a:r>
          </a:p>
          <a:p>
            <a:pPr marL="914400" lvl="2">
              <a:buFont typeface="Wingdings" panose="05000000000000000000" pitchFamily="2" charset="2"/>
              <a:buNone/>
            </a:pPr>
            <a:endParaRPr altLang="pt-BR" sz="2000"/>
          </a:p>
          <a:p>
            <a:pPr marL="639763" lvl="1" indent="-273050"/>
            <a:endParaRPr altLang="pt-BR" sz="2400"/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6">
            <a:extLst>
              <a:ext uri="{FF2B5EF4-FFF2-40B4-BE49-F238E27FC236}">
                <a16:creationId xmlns:a16="http://schemas.microsoft.com/office/drawing/2014/main" id="{996F93EB-1AF5-4554-BB6E-C60E171770A4}"/>
              </a:ext>
            </a:extLst>
          </p:cNvPr>
          <p:cNvSpPr txBox="1">
            <a:spLocks noGrp="1"/>
          </p:cNvSpPr>
          <p:nvPr/>
        </p:nvSpPr>
        <p:spPr>
          <a:xfrm>
            <a:off x="0" y="1271588"/>
            <a:ext cx="711200" cy="244475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33955974-4F42-4DBD-BAA0-28DA2E91EEFB}" type="slidenum">
              <a:rPr lang="pt-BR" altLang="en-US" sz="1200" b="1">
                <a:solidFill>
                  <a:srgbClr val="FFFFFF"/>
                </a:solidFill>
                <a:latin typeface="Euphemia" panose="020B0503040102020104" pitchFamily="34" charset="0"/>
              </a:rPr>
              <a:pPr algn="ctr" eaLnBrk="1" hangingPunct="1">
                <a:lnSpc>
                  <a:spcPct val="80000"/>
                </a:lnSpc>
              </a:pPr>
              <a:t>17</a:t>
            </a:fld>
            <a:endParaRPr lang="pt-BR" altLang="en-US" sz="1200" b="1">
              <a:solidFill>
                <a:srgbClr val="FFFFFF"/>
              </a:solidFill>
              <a:latin typeface="Euphemia" panose="020B0503040102020104" pitchFamily="34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77A7CBE8-CF3F-46CC-BDC9-42F2B24DAC0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91440" rIns="91440" anchor="ctr"/>
          <a:lstStyle/>
          <a:p>
            <a:r>
              <a:rPr altLang="pt-BR" sz="2500" b="1"/>
              <a:t>O Plano Real pós crise do México: a segunda fase (o governo FHC)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A0674B98-B37B-4936-9F33-B55E33F3BB21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609600" y="1484313"/>
            <a:ext cx="10768013" cy="48974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</a:bodyPr>
          <a:lstStyle/>
          <a:p>
            <a:pPr marL="318770" indent="-318770"/>
            <a:r>
              <a:rPr altLang="pt-BR" sz="3300" dirty="0"/>
              <a:t>Nova fase - principal instrumento:</a:t>
            </a:r>
            <a:endParaRPr lang="pt-PT" dirty="0"/>
          </a:p>
          <a:p>
            <a:pPr marL="318770" indent="-318770" algn="ctr">
              <a:buNone/>
            </a:pPr>
            <a:r>
              <a:rPr lang="pt-PT" altLang="pt-BR" sz="3300" dirty="0"/>
              <a:t> </a:t>
            </a:r>
            <a:r>
              <a:rPr altLang="pt-BR" sz="3300" dirty="0"/>
              <a:t>política monetária</a:t>
            </a:r>
          </a:p>
          <a:p>
            <a:pPr marL="639445" lvl="1" indent="-273050"/>
            <a:r>
              <a:rPr altLang="pt-BR" sz="2400" dirty="0"/>
              <a:t>Conter DA e evitar déficits comerciais expressivos</a:t>
            </a:r>
            <a:r>
              <a:rPr lang="pt-PT" altLang="pt-BR" sz="2400" dirty="0"/>
              <a:t> </a:t>
            </a:r>
            <a:endParaRPr altLang="pt-BR" sz="2400" dirty="0"/>
          </a:p>
          <a:p>
            <a:pPr marL="639445" lvl="1" indent="-273050"/>
            <a:r>
              <a:rPr altLang="pt-BR" sz="2400" dirty="0"/>
              <a:t>Administração da taxa de juros: conter atividade e promover ingresso de capital</a:t>
            </a:r>
          </a:p>
          <a:p>
            <a:pPr marL="318770" indent="-318770"/>
            <a:r>
              <a:rPr altLang="pt-BR" sz="3300" dirty="0"/>
              <a:t>Efeitos:</a:t>
            </a:r>
            <a:r>
              <a:rPr lang="pt-PT" altLang="pt-BR" sz="3300" dirty="0"/>
              <a:t> </a:t>
            </a:r>
            <a:endParaRPr altLang="pt-BR" sz="3300" dirty="0"/>
          </a:p>
          <a:p>
            <a:pPr marL="639445" lvl="1" indent="-273050"/>
            <a:r>
              <a:rPr altLang="pt-BR" sz="2400" dirty="0"/>
              <a:t>retração da atividade econômica -</a:t>
            </a:r>
            <a:endParaRPr lang="pt-PT" altLang="pt-BR" sz="2400" dirty="0"/>
          </a:p>
          <a:p>
            <a:pPr marL="639445" lvl="1" indent="-273050"/>
            <a:r>
              <a:rPr lang="pt-PT" altLang="pt-BR" sz="2400" dirty="0"/>
              <a:t> </a:t>
            </a:r>
            <a:r>
              <a:rPr altLang="pt-BR" sz="2400" dirty="0"/>
              <a:t>desemprego</a:t>
            </a:r>
            <a:endParaRPr dirty="0"/>
          </a:p>
        </p:txBody>
      </p:sp>
      <p:pic>
        <p:nvPicPr>
          <p:cNvPr id="16389" name="Picture 4" descr="00703">
            <a:extLst>
              <a:ext uri="{FF2B5EF4-FFF2-40B4-BE49-F238E27FC236}">
                <a16:creationId xmlns:a16="http://schemas.microsoft.com/office/drawing/2014/main" id="{6B535381-0058-447E-B9A1-7F92E9BDFBC2}"/>
              </a:ext>
            </a:extLst>
          </p:cNvPr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6916" y="3675422"/>
            <a:ext cx="3810000" cy="2857500"/>
          </a:xfrm>
        </p:spPr>
      </p:pic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Número de Slide 1">
            <a:extLst>
              <a:ext uri="{FF2B5EF4-FFF2-40B4-BE49-F238E27FC236}">
                <a16:creationId xmlns:a16="http://schemas.microsoft.com/office/drawing/2014/main" id="{791F64A1-9125-45F8-AA20-0723D5B4D95C}"/>
              </a:ext>
            </a:extLst>
          </p:cNvPr>
          <p:cNvSpPr txBox="1">
            <a:spLocks noGrp="1"/>
          </p:cNvSpPr>
          <p:nvPr/>
        </p:nvSpPr>
        <p:spPr>
          <a:xfrm>
            <a:off x="0" y="1271588"/>
            <a:ext cx="711200" cy="244475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11333609-F5FF-44CE-B436-1F9662ED40F0}" type="slidenum">
              <a:rPr lang="pt-BR" altLang="en-US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</a:pPr>
              <a:t>18</a:t>
            </a:fld>
            <a:endParaRPr lang="pt-BR" altLang="en-US" sz="1200" b="1">
              <a:solidFill>
                <a:srgbClr val="FFFFFF"/>
              </a:solidFill>
            </a:endParaRP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2AD3283A-A0E0-43DD-BCC6-4BCC8A972C37}"/>
              </a:ext>
            </a:extLst>
          </p:cNvPr>
          <p:cNvGraphicFramePr>
            <a:graphicFrameLocks noGrp="1"/>
          </p:cNvGraphicFramePr>
          <p:nvPr/>
        </p:nvGraphicFramePr>
        <p:xfrm>
          <a:off x="7490" y="371202"/>
          <a:ext cx="12016682" cy="6480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412" name="Line 4">
            <a:extLst>
              <a:ext uri="{FF2B5EF4-FFF2-40B4-BE49-F238E27FC236}">
                <a16:creationId xmlns:a16="http://schemas.microsoft.com/office/drawing/2014/main" id="{4EAEE5D6-BE1E-434E-8C3B-11C04293294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908925" y="957263"/>
            <a:ext cx="11113" cy="5294312"/>
          </a:xfrm>
          <a:prstGeom prst="line">
            <a:avLst/>
          </a:prstGeom>
          <a:noFill/>
          <a:ln w="57150">
            <a:solidFill>
              <a:srgbClr val="FB2C0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7413" name="Text Box 5">
            <a:extLst>
              <a:ext uri="{FF2B5EF4-FFF2-40B4-BE49-F238E27FC236}">
                <a16:creationId xmlns:a16="http://schemas.microsoft.com/office/drawing/2014/main" id="{5810A37A-1216-4DF6-8F43-72E053208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9513" y="5699125"/>
            <a:ext cx="796925" cy="3667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b="1">
                <a:solidFill>
                  <a:srgbClr val="FB2C09"/>
                </a:solidFill>
              </a:rPr>
              <a:t>1995</a:t>
            </a:r>
          </a:p>
        </p:txBody>
      </p:sp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6">
            <a:extLst>
              <a:ext uri="{FF2B5EF4-FFF2-40B4-BE49-F238E27FC236}">
                <a16:creationId xmlns:a16="http://schemas.microsoft.com/office/drawing/2014/main" id="{C58D4671-60E9-4F3E-B1D9-9289DFE2382B}"/>
              </a:ext>
            </a:extLst>
          </p:cNvPr>
          <p:cNvSpPr txBox="1">
            <a:spLocks noGrp="1"/>
          </p:cNvSpPr>
          <p:nvPr/>
        </p:nvSpPr>
        <p:spPr>
          <a:xfrm>
            <a:off x="0" y="1271588"/>
            <a:ext cx="711200" cy="244475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40BF264B-90DF-4293-A387-F30678D91C9C}" type="slidenum">
              <a:rPr lang="pt-BR" altLang="en-US" sz="1200" b="1">
                <a:solidFill>
                  <a:srgbClr val="FFFFFF"/>
                </a:solidFill>
                <a:latin typeface="Euphemia" panose="020B0503040102020104" pitchFamily="34" charset="0"/>
              </a:rPr>
              <a:pPr algn="ctr" eaLnBrk="1" hangingPunct="1">
                <a:lnSpc>
                  <a:spcPct val="80000"/>
                </a:lnSpc>
              </a:pPr>
              <a:t>19</a:t>
            </a:fld>
            <a:endParaRPr lang="pt-BR" altLang="en-US" sz="1200" b="1">
              <a:solidFill>
                <a:srgbClr val="FFFFFF"/>
              </a:solidFill>
              <a:latin typeface="Euphemia" panose="020B0503040102020104" pitchFamily="34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51F500CB-55E4-437E-AAF7-DC9EADC28A8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91440" rIns="91440" anchor="ctr"/>
          <a:lstStyle/>
          <a:p>
            <a:r>
              <a:rPr altLang="pt-BR" sz="2500" b="1"/>
              <a:t>O Plano Real pós crise do México: a segunda fase (o governo FHC)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F0CEB959-9DED-490B-AD76-CC3046FBB73A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609600" y="1484313"/>
            <a:ext cx="10768013" cy="48974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</a:bodyPr>
          <a:lstStyle/>
          <a:p>
            <a:pPr marL="319088" indent="-319088"/>
            <a:r>
              <a:rPr altLang="pt-BR" sz="3300"/>
              <a:t>Nova fase - principal instrumento:</a:t>
            </a:r>
          </a:p>
          <a:p>
            <a:pPr marL="319088" indent="-319088" algn="ctr">
              <a:buFont typeface="Wingdings" panose="05000000000000000000" pitchFamily="2" charset="2"/>
              <a:buNone/>
            </a:pPr>
            <a:r>
              <a:rPr altLang="pt-BR" sz="3300"/>
              <a:t> política monetária</a:t>
            </a:r>
          </a:p>
          <a:p>
            <a:pPr marL="639763" lvl="1" indent="-273050"/>
            <a:r>
              <a:rPr altLang="pt-BR" sz="2400"/>
              <a:t>Conter DA e evitar déficits comerciais expressivos </a:t>
            </a:r>
          </a:p>
          <a:p>
            <a:pPr marL="639763" lvl="1" indent="-273050"/>
            <a:r>
              <a:rPr altLang="pt-BR" sz="2400"/>
              <a:t>Administração da taxa de juros: conter atividade e promover ingresso de capital</a:t>
            </a:r>
          </a:p>
          <a:p>
            <a:pPr marL="319088" indent="-319088"/>
            <a:r>
              <a:rPr altLang="pt-BR" sz="3300"/>
              <a:t>Efeitos: </a:t>
            </a:r>
          </a:p>
          <a:p>
            <a:pPr marL="639763" lvl="1" indent="-273050"/>
            <a:r>
              <a:rPr altLang="pt-BR" sz="2400"/>
              <a:t>retração da atividade econômica - desemprego</a:t>
            </a:r>
          </a:p>
          <a:p>
            <a:pPr marL="639763" lvl="1" indent="-273050"/>
            <a:r>
              <a:rPr altLang="pt-BR" sz="2400"/>
              <a:t>Inadimplência e crise financeira </a:t>
            </a:r>
          </a:p>
          <a:p>
            <a:pPr marL="639763" lvl="1" indent="-273050"/>
            <a:r>
              <a:rPr altLang="pt-BR" sz="2400"/>
              <a:t>Crise financeira: combatida com Proer e Proes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A371A61-BF5F-4D14-9FE6-5D46FB1F2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pt-BR" sz="3600" b="1"/>
              <a:t>O Plano Real: 3 fases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40D1969-EF83-4D8F-B668-85271FE0FED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523875" y="1381125"/>
            <a:ext cx="11055350" cy="4933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609600" indent="-609600">
              <a:buFont typeface="Wingdings" panose="05000000000000000000" pitchFamily="2" charset="2"/>
              <a:buNone/>
            </a:pPr>
            <a:endParaRPr altLang="pt-BR" sz="1600"/>
          </a:p>
          <a:p>
            <a:pPr marL="990600" lvl="1" indent="-533400">
              <a:buClr>
                <a:schemeClr val="tx1"/>
              </a:buClr>
              <a:buFontTx/>
              <a:buAutoNum type="alphaLcParenR"/>
            </a:pPr>
            <a:r>
              <a:rPr altLang="pt-BR" sz="2900"/>
              <a:t>Ajuste fiscal prévio (14.06.93)</a:t>
            </a:r>
          </a:p>
          <a:p>
            <a:pPr marL="1371600" lvl="2" indent="-457200">
              <a:buClr>
                <a:schemeClr val="tx1"/>
              </a:buClr>
            </a:pPr>
            <a:r>
              <a:rPr altLang="pt-BR" sz="2400"/>
              <a:t>Corte de despesas (PAI), aumento de impostos (IPMF),  diminuição de transferências (FSE)</a:t>
            </a:r>
          </a:p>
          <a:p>
            <a:pPr marL="990600" lvl="1" indent="-533400">
              <a:buFont typeface="Wingdings" panose="05000000000000000000" pitchFamily="2" charset="2"/>
              <a:buNone/>
            </a:pPr>
            <a:r>
              <a:rPr altLang="pt-BR" sz="2900"/>
              <a:t>b) Indexação completa da economia URV (28.02.94)</a:t>
            </a:r>
          </a:p>
          <a:p>
            <a:pPr marL="1371600" lvl="2" indent="-457200"/>
            <a:r>
              <a:rPr altLang="pt-BR" sz="2400"/>
              <a:t>URV – unidade de conta com paridade fixa com o dólar</a:t>
            </a:r>
          </a:p>
          <a:p>
            <a:pPr marL="1371600" lvl="2" indent="-457200"/>
            <a:r>
              <a:rPr altLang="pt-BR" sz="2400"/>
              <a:t>conversão dos preços e rendimentos </a:t>
            </a:r>
          </a:p>
          <a:p>
            <a:pPr marL="1371600" lvl="2" indent="-457200"/>
            <a:r>
              <a:rPr altLang="pt-BR" sz="2400"/>
              <a:t>Sistema bi-monetário, </a:t>
            </a:r>
          </a:p>
          <a:p>
            <a:pPr marL="990600" lvl="1" indent="-533400">
              <a:buFont typeface="Wingdings" panose="05000000000000000000" pitchFamily="2" charset="2"/>
              <a:buNone/>
            </a:pPr>
            <a:r>
              <a:rPr altLang="pt-BR" sz="2900"/>
              <a:t>c) Reforma monetária – Real (01.07.94)</a:t>
            </a:r>
          </a:p>
          <a:p>
            <a:pPr marL="1371600" lvl="2" indent="-457200"/>
            <a:r>
              <a:rPr altLang="pt-BR" sz="2400"/>
              <a:t>troca URV por Real </a:t>
            </a:r>
          </a:p>
          <a:p>
            <a:pPr marL="990600" lvl="1" indent="-533400">
              <a:buFontTx/>
              <a:buAutoNum type="alphaUcParenR"/>
            </a:pPr>
            <a:endParaRPr altLang="pt-BR" sz="2900"/>
          </a:p>
        </p:txBody>
      </p:sp>
      <p:pic>
        <p:nvPicPr>
          <p:cNvPr id="5124" name="Picture 4" descr="notadeumreal150108">
            <a:extLst>
              <a:ext uri="{FF2B5EF4-FFF2-40B4-BE49-F238E27FC236}">
                <a16:creationId xmlns:a16="http://schemas.microsoft.com/office/drawing/2014/main" id="{86133CEC-1C51-4D74-8526-E2B750763FD2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338" y="5076825"/>
            <a:ext cx="4191000" cy="1582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E4C9FC8D-CB7F-4456-A16D-7CE1996C0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401638"/>
            <a:ext cx="11329987" cy="650875"/>
          </a:xfrm>
        </p:spPr>
        <p:txBody>
          <a:bodyPr/>
          <a:lstStyle/>
          <a:p>
            <a:r>
              <a:rPr altLang="pt-BR" sz="3600" b="1">
                <a:solidFill>
                  <a:schemeClr val="tx2"/>
                </a:solidFill>
              </a:rPr>
              <a:t>Da crise do México  à desvalorização brasileira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CB7D73B-5E5E-4BED-B4F6-B01B06BBFF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42938" y="1341438"/>
            <a:ext cx="10650537" cy="52562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altLang="pt-BR" sz="3200"/>
              <a:t> A partir de então define-se uma trajetória de </a:t>
            </a:r>
            <a:r>
              <a:rPr altLang="pt-BR" sz="3200" i="1"/>
              <a:t>stop and go</a:t>
            </a:r>
            <a:r>
              <a:rPr altLang="pt-BR" sz="3200"/>
              <a:t> em que os condicionantes externos dão o ritmo da economia brasileira: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altLang="pt-BR" sz="2800"/>
              <a:t>crise externa – aumento dos juros – contração econômica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altLang="pt-BR" sz="2800"/>
              <a:t>alívio externo – diminuição dos juros – crescimento</a:t>
            </a:r>
          </a:p>
        </p:txBody>
      </p:sp>
    </p:spTree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Número de Slide 5">
            <a:extLst>
              <a:ext uri="{FF2B5EF4-FFF2-40B4-BE49-F238E27FC236}">
                <a16:creationId xmlns:a16="http://schemas.microsoft.com/office/drawing/2014/main" id="{D00E2E64-F0CD-4FE9-881D-BEEF6FEE42AE}"/>
              </a:ext>
            </a:extLst>
          </p:cNvPr>
          <p:cNvSpPr txBox="1">
            <a:spLocks noGrp="1"/>
          </p:cNvSpPr>
          <p:nvPr/>
        </p:nvSpPr>
        <p:spPr>
          <a:xfrm>
            <a:off x="0" y="1271588"/>
            <a:ext cx="711200" cy="244475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2CA9AD2A-F8AF-469A-B587-79360F569F78}" type="slidenum">
              <a:rPr lang="pt-BR" altLang="en-US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</a:pPr>
              <a:t>21</a:t>
            </a:fld>
            <a:endParaRPr lang="pt-BR" altLang="en-US" sz="1200" b="1">
              <a:solidFill>
                <a:srgbClr val="FFFFFF"/>
              </a:solidFill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348C8CEE-7E73-4424-8C14-65885EE5E56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122238"/>
            <a:ext cx="10058400" cy="1146175"/>
          </a:xfrm>
        </p:spPr>
        <p:txBody>
          <a:bodyPr lIns="91440" rIns="91440" anchor="ctr"/>
          <a:lstStyle/>
          <a:p>
            <a:pPr algn="ctr" eaLnBrk="1" hangingPunct="1"/>
            <a:r>
              <a:rPr altLang="pt-BR"/>
              <a:t>Nível de atividade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80EF1494-B0C8-494E-B709-148997146BE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766763" y="1700213"/>
            <a:ext cx="11090275" cy="4772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</a:bodyPr>
          <a:lstStyle/>
          <a:p>
            <a:pPr marL="319088" indent="-319088" eaLnBrk="1" hangingPunct="1"/>
            <a:r>
              <a:rPr altLang="pt-BR" sz="2800"/>
              <a:t>Fortes oscilações</a:t>
            </a:r>
          </a:p>
          <a:p>
            <a:pPr marL="639763" lvl="1" indent="-273050" eaLnBrk="1" hangingPunct="1"/>
            <a:r>
              <a:rPr altLang="pt-BR" sz="2000"/>
              <a:t>Mudanças bruscas na taxa de juros</a:t>
            </a:r>
          </a:p>
          <a:p>
            <a:pPr marL="319088" indent="-319088" eaLnBrk="1" hangingPunct="1"/>
            <a:r>
              <a:rPr altLang="pt-BR" sz="2800"/>
              <a:t>Produção industrial</a:t>
            </a:r>
          </a:p>
          <a:p>
            <a:pPr marL="639763" lvl="1" indent="-273050" eaLnBrk="1" hangingPunct="1"/>
            <a:r>
              <a:rPr altLang="pt-BR" sz="2000"/>
              <a:t>Queda de 13% após a crise mexicana</a:t>
            </a:r>
          </a:p>
          <a:p>
            <a:pPr marL="639763" lvl="1" indent="-273050" eaLnBrk="1" hangingPunct="1"/>
            <a:r>
              <a:rPr altLang="pt-BR" sz="2000"/>
              <a:t>7% após a crise asiática</a:t>
            </a:r>
          </a:p>
          <a:p>
            <a:pPr marL="639763" lvl="1" indent="-273050" eaLnBrk="1" hangingPunct="1"/>
            <a:r>
              <a:rPr altLang="pt-BR" sz="2000"/>
              <a:t>6% após a crise russa</a:t>
            </a:r>
          </a:p>
          <a:p>
            <a:pPr marL="319088" indent="-319088" eaLnBrk="1" hangingPunct="1"/>
            <a:r>
              <a:rPr altLang="pt-BR" sz="2800"/>
              <a:t>Tendência de perda de dinamismo da produção</a:t>
            </a:r>
          </a:p>
          <a:p>
            <a:pPr marL="319088" indent="-319088" eaLnBrk="1" hangingPunct="1"/>
            <a:r>
              <a:rPr altLang="pt-BR" sz="2800"/>
              <a:t>Desemprego</a:t>
            </a:r>
          </a:p>
          <a:p>
            <a:pPr marL="639763" lvl="1" indent="-273050" eaLnBrk="1" hangingPunct="1"/>
            <a:r>
              <a:rPr altLang="pt-BR" sz="2000"/>
              <a:t>Também questões ligadas a abertura e mudanças tecnológicas (apesar de absorção serviços)</a:t>
            </a:r>
          </a:p>
        </p:txBody>
      </p:sp>
    </p:spTree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>
            <a:extLst>
              <a:ext uri="{FF2B5EF4-FFF2-40B4-BE49-F238E27FC236}">
                <a16:creationId xmlns:a16="http://schemas.microsoft.com/office/drawing/2014/main" id="{DE909C9F-217B-40C8-BE6F-AE1AC55645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2372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>
            <a:extLst>
              <a:ext uri="{FF2B5EF4-FFF2-40B4-BE49-F238E27FC236}">
                <a16:creationId xmlns:a16="http://schemas.microsoft.com/office/drawing/2014/main" id="{CF0C22BB-E6FC-4D71-AFB8-BEA7E3674B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021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AC164287-A706-4555-B4B5-11B464C7D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401638"/>
            <a:ext cx="11329987" cy="650875"/>
          </a:xfrm>
        </p:spPr>
        <p:txBody>
          <a:bodyPr/>
          <a:lstStyle/>
          <a:p>
            <a:r>
              <a:rPr altLang="pt-BR" sz="4000" b="1">
                <a:solidFill>
                  <a:schemeClr val="tx2"/>
                </a:solidFill>
              </a:rPr>
              <a:t>Da crise do México  à desvalorização brasileira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2D6C4967-3F55-4BA1-B37C-52D4F98A66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42938" y="1341438"/>
            <a:ext cx="10650537" cy="52562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altLang="pt-BR" sz="3200"/>
              <a:t> A partir de então define-se uma trajetória de </a:t>
            </a:r>
            <a:r>
              <a:rPr altLang="pt-BR" sz="3200" i="1"/>
              <a:t>stop and go</a:t>
            </a:r>
            <a:r>
              <a:rPr altLang="pt-BR" sz="3200"/>
              <a:t> em que os condicionantes externos dão o ritmo da economia brasileira: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altLang="pt-BR" sz="2800"/>
              <a:t>crise externa – aumento dos juros – contração econômica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altLang="pt-BR" sz="2800"/>
              <a:t>alívio externo – diminuição dos juros – crescimento</a:t>
            </a:r>
          </a:p>
          <a:p>
            <a:pPr lvl="1">
              <a:lnSpc>
                <a:spcPct val="110000"/>
              </a:lnSpc>
            </a:pPr>
            <a:r>
              <a:rPr altLang="pt-BR" sz="2100"/>
              <a:t>Crise asiática:</a:t>
            </a:r>
          </a:p>
          <a:p>
            <a:pPr lvl="2">
              <a:lnSpc>
                <a:spcPct val="110000"/>
              </a:lnSpc>
            </a:pPr>
            <a:r>
              <a:rPr altLang="pt-BR" sz="2100"/>
              <a:t>Aumento dos juros e recomposição das reservas </a:t>
            </a:r>
          </a:p>
          <a:p>
            <a:pPr lvl="2">
              <a:lnSpc>
                <a:spcPct val="110000"/>
              </a:lnSpc>
            </a:pPr>
            <a:r>
              <a:rPr altLang="pt-BR" sz="2100"/>
              <a:t>Pacote fiscal não cumprido</a:t>
            </a:r>
          </a:p>
          <a:p>
            <a:pPr lvl="1">
              <a:lnSpc>
                <a:spcPct val="110000"/>
              </a:lnSpc>
            </a:pPr>
            <a:r>
              <a:rPr altLang="pt-BR" sz="2100"/>
              <a:t>Crise Russa:</a:t>
            </a:r>
          </a:p>
          <a:p>
            <a:pPr lvl="2">
              <a:lnSpc>
                <a:spcPct val="110000"/>
              </a:lnSpc>
            </a:pPr>
            <a:r>
              <a:rPr altLang="pt-BR" sz="2100"/>
              <a:t>Também elevação dos juros e pacote fiscal, mas reservas não se recuperam  </a:t>
            </a:r>
            <a:endParaRPr altLang="pt-BR" sz="2400"/>
          </a:p>
        </p:txBody>
      </p:sp>
    </p:spTree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7">
            <a:extLst>
              <a:ext uri="{FF2B5EF4-FFF2-40B4-BE49-F238E27FC236}">
                <a16:creationId xmlns:a16="http://schemas.microsoft.com/office/drawing/2014/main" id="{02D80FFF-DFF5-420D-A04D-EA3863F0E7C7}"/>
              </a:ext>
            </a:extLst>
          </p:cNvPr>
          <p:cNvSpPr txBox="1">
            <a:spLocks noGrp="1"/>
          </p:cNvSpPr>
          <p:nvPr/>
        </p:nvSpPr>
        <p:spPr>
          <a:xfrm>
            <a:off x="0" y="1271588"/>
            <a:ext cx="711200" cy="244475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5201543D-CE52-44C0-A0B9-75B0AEF66CCA}" type="slidenum">
              <a:rPr lang="pt-BR" altLang="en-US" sz="1200" b="1">
                <a:solidFill>
                  <a:srgbClr val="FFFFFF"/>
                </a:solidFill>
                <a:latin typeface="Euphemia" panose="020B0503040102020104" pitchFamily="34" charset="0"/>
              </a:rPr>
              <a:pPr algn="ctr" eaLnBrk="1" hangingPunct="1">
                <a:lnSpc>
                  <a:spcPct val="80000"/>
                </a:lnSpc>
              </a:pPr>
              <a:t>25</a:t>
            </a:fld>
            <a:endParaRPr lang="pt-BR" altLang="en-US" sz="1200" b="1">
              <a:solidFill>
                <a:srgbClr val="FFFFFF"/>
              </a:solidFill>
              <a:latin typeface="Euphemia" panose="020B05030401020201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006FDE34-E79A-45FF-8D50-5C79410A9A9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39713" y="228600"/>
            <a:ext cx="11444287" cy="990600"/>
          </a:xfrm>
        </p:spPr>
        <p:txBody>
          <a:bodyPr lIns="91440" rIns="91440" anchor="ctr"/>
          <a:lstStyle/>
          <a:p>
            <a:r>
              <a:rPr altLang="pt-BR" sz="3700" b="1"/>
              <a:t>Da crise asiática à  desvalorização brasileira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AB93B757-3FD4-4A7B-9EE0-62F2BA3C6CF5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265113" y="1557338"/>
            <a:ext cx="11247437" cy="53006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</a:bodyPr>
          <a:lstStyle/>
          <a:p>
            <a:pPr marL="319088" indent="-319088">
              <a:lnSpc>
                <a:spcPct val="80000"/>
              </a:lnSpc>
            </a:pPr>
            <a:r>
              <a:rPr altLang="pt-BR" sz="2100"/>
              <a:t>Dificuldades no Brasil </a:t>
            </a:r>
          </a:p>
          <a:p>
            <a:pPr marL="639763" lvl="1" indent="-273050">
              <a:lnSpc>
                <a:spcPct val="80000"/>
              </a:lnSpc>
            </a:pPr>
            <a:r>
              <a:rPr altLang="pt-BR" sz="1900"/>
              <a:t>Elevação dos spreads</a:t>
            </a:r>
          </a:p>
          <a:p>
            <a:pPr marL="639763" lvl="1" indent="-273050">
              <a:lnSpc>
                <a:spcPct val="80000"/>
              </a:lnSpc>
            </a:pPr>
            <a:r>
              <a:rPr altLang="pt-BR" sz="1900"/>
              <a:t>Sustentação externa e cambial difícil</a:t>
            </a:r>
          </a:p>
          <a:p>
            <a:pPr marL="639763" lvl="1" indent="-273050">
              <a:lnSpc>
                <a:spcPct val="80000"/>
              </a:lnSpc>
            </a:pPr>
            <a:r>
              <a:rPr altLang="pt-BR" sz="1900"/>
              <a:t>Problemas fiscais e endividamento</a:t>
            </a:r>
          </a:p>
          <a:p>
            <a:pPr marL="639763" lvl="1" indent="-273050">
              <a:lnSpc>
                <a:spcPct val="80000"/>
              </a:lnSpc>
            </a:pPr>
            <a:endParaRPr altLang="pt-BR" sz="1500"/>
          </a:p>
        </p:txBody>
      </p:sp>
      <p:pic>
        <p:nvPicPr>
          <p:cNvPr id="223237" name="Picture 5" descr="steve-snooker-copy-786454">
            <a:extLst>
              <a:ext uri="{FF2B5EF4-FFF2-40B4-BE49-F238E27FC236}">
                <a16:creationId xmlns:a16="http://schemas.microsoft.com/office/drawing/2014/main" id="{D9B150FD-ED08-4BB6-BAEA-8B8D15D75D56}"/>
              </a:ext>
            </a:extLst>
          </p:cNvPr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7313" y="1409700"/>
            <a:ext cx="6383337" cy="1674813"/>
          </a:xfrm>
        </p:spPr>
      </p:pic>
      <p:pic>
        <p:nvPicPr>
          <p:cNvPr id="223239" name="Picture 7" descr="Ver imagem em tamanho grande">
            <a:hlinkClick r:id="rId4"/>
            <a:extLst>
              <a:ext uri="{FF2B5EF4-FFF2-40B4-BE49-F238E27FC236}">
                <a16:creationId xmlns:a16="http://schemas.microsoft.com/office/drawing/2014/main" id="{4105C6F4-8071-4393-8E91-879E7BF46645}"/>
              </a:ext>
            </a:extLst>
          </p:cNvPr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9100" y="1382713"/>
            <a:ext cx="2882900" cy="1722437"/>
          </a:xfr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3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3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Número de Slide 5">
            <a:extLst>
              <a:ext uri="{FF2B5EF4-FFF2-40B4-BE49-F238E27FC236}">
                <a16:creationId xmlns:a16="http://schemas.microsoft.com/office/drawing/2014/main" id="{7F374068-4B60-453A-A9D6-983BC5115C43}"/>
              </a:ext>
            </a:extLst>
          </p:cNvPr>
          <p:cNvSpPr txBox="1">
            <a:spLocks noGrp="1"/>
          </p:cNvSpPr>
          <p:nvPr/>
        </p:nvSpPr>
        <p:spPr>
          <a:xfrm>
            <a:off x="0" y="1271588"/>
            <a:ext cx="711200" cy="244475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D789AD5B-6D11-4EFB-93E2-68E00CA4F089}" type="slidenum">
              <a:rPr lang="pt-BR" altLang="en-US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</a:pPr>
              <a:t>26</a:t>
            </a:fld>
            <a:endParaRPr lang="pt-BR" altLang="en-US" sz="1200" b="1">
              <a:solidFill>
                <a:srgbClr val="FFFFFF"/>
              </a:solidFill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42566BE7-F875-4BE8-9906-5BA88E901DB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109663" y="76200"/>
            <a:ext cx="9979025" cy="1096963"/>
          </a:xfrm>
        </p:spPr>
        <p:txBody>
          <a:bodyPr lIns="91440" rIns="91440" anchor="ctr"/>
          <a:lstStyle/>
          <a:p>
            <a:pPr algn="ctr" eaLnBrk="1" hangingPunct="1"/>
            <a:r>
              <a:rPr altLang="pt-BR" sz="4000"/>
              <a:t>Setor externo</a:t>
            </a: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CA1F8B7A-685E-4A7E-82D0-DBC3B8EA59C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34963" y="1600200"/>
            <a:ext cx="11637962" cy="4997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</a:bodyPr>
          <a:lstStyle/>
          <a:p>
            <a:pPr marL="319088" indent="-319088" eaLnBrk="1" hangingPunct="1">
              <a:lnSpc>
                <a:spcPct val="80000"/>
              </a:lnSpc>
            </a:pPr>
            <a:r>
              <a:rPr altLang="pt-BR" sz="3200"/>
              <a:t>Deterioração expressiva das contas externas 1994-1998:</a:t>
            </a:r>
          </a:p>
          <a:p>
            <a:pPr marL="639763" lvl="1" indent="-273050" eaLnBrk="1" hangingPunct="1">
              <a:lnSpc>
                <a:spcPct val="80000"/>
              </a:lnSpc>
            </a:pPr>
            <a:r>
              <a:rPr altLang="pt-BR" sz="2100"/>
              <a:t>Exportações: aumento de 17%</a:t>
            </a:r>
          </a:p>
          <a:p>
            <a:pPr marL="914400" lvl="2" eaLnBrk="1" hangingPunct="1">
              <a:lnSpc>
                <a:spcPct val="80000"/>
              </a:lnSpc>
            </a:pPr>
            <a:r>
              <a:rPr altLang="pt-BR" sz="1900"/>
              <a:t>Falta de dinamismo das vendas externas</a:t>
            </a:r>
          </a:p>
          <a:p>
            <a:pPr marL="914400" lvl="2" eaLnBrk="1" hangingPunct="1">
              <a:lnSpc>
                <a:spcPct val="80000"/>
              </a:lnSpc>
            </a:pPr>
            <a:r>
              <a:rPr altLang="pt-BR" sz="1900"/>
              <a:t>Crescimento abaixo da média mundial</a:t>
            </a:r>
          </a:p>
          <a:p>
            <a:pPr marL="639763" lvl="1" indent="-273050" eaLnBrk="1" hangingPunct="1">
              <a:lnSpc>
                <a:spcPct val="80000"/>
              </a:lnSpc>
            </a:pPr>
            <a:r>
              <a:rPr altLang="pt-BR" sz="2100"/>
              <a:t>Importações: aumento de 77%</a:t>
            </a:r>
          </a:p>
          <a:p>
            <a:pPr marL="914400" lvl="2" eaLnBrk="1" hangingPunct="1">
              <a:lnSpc>
                <a:spcPct val="80000"/>
              </a:lnSpc>
            </a:pPr>
            <a:r>
              <a:rPr altLang="pt-BR" sz="1900"/>
              <a:t>1993/95: US$ 25,5 p/ 49,9 bilhões</a:t>
            </a:r>
          </a:p>
          <a:p>
            <a:pPr marL="914400" lvl="2" eaLnBrk="1" hangingPunct="1">
              <a:lnSpc>
                <a:spcPct val="80000"/>
              </a:lnSpc>
            </a:pPr>
            <a:r>
              <a:rPr altLang="pt-BR" sz="1900"/>
              <a:t>Maiores aumentos: bens de capital (113%) e bens de consumo (94%) </a:t>
            </a:r>
          </a:p>
          <a:p>
            <a:pPr marL="319088" indent="-319088" eaLnBrk="1" hangingPunct="1">
              <a:lnSpc>
                <a:spcPct val="80000"/>
              </a:lnSpc>
            </a:pPr>
            <a:r>
              <a:rPr altLang="pt-BR" sz="3200"/>
              <a:t>Déficit em transações correntes:</a:t>
            </a:r>
          </a:p>
          <a:p>
            <a:pPr marL="639763" lvl="1" indent="-273050" eaLnBrk="1" hangingPunct="1">
              <a:lnSpc>
                <a:spcPct val="80000"/>
              </a:lnSpc>
            </a:pPr>
            <a:r>
              <a:rPr altLang="pt-BR" sz="2100"/>
              <a:t>1994: 0,3% do PIB</a:t>
            </a:r>
          </a:p>
          <a:p>
            <a:pPr marL="639763" lvl="1" indent="-273050" eaLnBrk="1" hangingPunct="1">
              <a:lnSpc>
                <a:spcPct val="80000"/>
              </a:lnSpc>
            </a:pPr>
            <a:r>
              <a:rPr altLang="pt-BR" sz="2100"/>
              <a:t>1998: 4,5% do PIB</a:t>
            </a:r>
          </a:p>
          <a:p>
            <a:pPr marL="319088" indent="-319088" eaLnBrk="1" hangingPunct="1">
              <a:lnSpc>
                <a:spcPct val="80000"/>
              </a:lnSpc>
            </a:pPr>
            <a:r>
              <a:rPr altLang="pt-BR" sz="3200"/>
              <a:t>Aumento do déficit da conta de serviços e rendas</a:t>
            </a:r>
          </a:p>
          <a:p>
            <a:pPr marL="639763" lvl="1" indent="-273050" eaLnBrk="1" hangingPunct="1">
              <a:lnSpc>
                <a:spcPct val="80000"/>
              </a:lnSpc>
            </a:pPr>
            <a:r>
              <a:rPr altLang="pt-BR" sz="2100"/>
              <a:t>Aumento do passivo externo líquido</a:t>
            </a:r>
          </a:p>
          <a:p>
            <a:pPr marL="639763" lvl="1" indent="-273050" eaLnBrk="1" hangingPunct="1">
              <a:lnSpc>
                <a:spcPct val="80000"/>
              </a:lnSpc>
            </a:pPr>
            <a:r>
              <a:rPr altLang="pt-BR" sz="2100"/>
              <a:t>Pagamento de juros e lucros ao exterior</a:t>
            </a:r>
          </a:p>
        </p:txBody>
      </p:sp>
    </p:spTree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Número de Slide 5">
            <a:extLst>
              <a:ext uri="{FF2B5EF4-FFF2-40B4-BE49-F238E27FC236}">
                <a16:creationId xmlns:a16="http://schemas.microsoft.com/office/drawing/2014/main" id="{901FD35F-4F12-4E4E-905D-9E1715555948}"/>
              </a:ext>
            </a:extLst>
          </p:cNvPr>
          <p:cNvSpPr txBox="1">
            <a:spLocks noGrp="1"/>
          </p:cNvSpPr>
          <p:nvPr/>
        </p:nvSpPr>
        <p:spPr>
          <a:xfrm>
            <a:off x="0" y="1271588"/>
            <a:ext cx="711200" cy="244475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E1513731-8E4F-4FCD-B9F7-AE318F9ACEBA}" type="slidenum">
              <a:rPr lang="pt-BR" altLang="en-US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</a:pPr>
              <a:t>27</a:t>
            </a:fld>
            <a:endParaRPr lang="pt-BR" altLang="en-US" sz="1200" b="1">
              <a:solidFill>
                <a:srgbClr val="FFFFFF"/>
              </a:solidFill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9E949637-3B5C-4B88-ADAE-44584938FC6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109663" y="76200"/>
            <a:ext cx="9979025" cy="1096963"/>
          </a:xfrm>
        </p:spPr>
        <p:txBody>
          <a:bodyPr lIns="91440" rIns="91440" anchor="ctr"/>
          <a:lstStyle/>
          <a:p>
            <a:pPr algn="ctr" eaLnBrk="1" hangingPunct="1"/>
            <a:r>
              <a:rPr altLang="pt-BR" sz="4000"/>
              <a:t>Gasto Público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FAC28221-6047-4E3A-A662-815A5136B1A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60400" y="1600200"/>
            <a:ext cx="11007725" cy="45418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</a:bodyPr>
          <a:lstStyle/>
          <a:p>
            <a:pPr marL="319088" indent="-319088" eaLnBrk="1" hangingPunct="1"/>
            <a:r>
              <a:rPr altLang="pt-BR" sz="3600"/>
              <a:t>Aumento do número de aposentados</a:t>
            </a:r>
          </a:p>
          <a:p>
            <a:pPr marL="319088" indent="-319088" eaLnBrk="1" hangingPunct="1"/>
            <a:r>
              <a:rPr altLang="pt-BR" sz="3600"/>
              <a:t>Aumento do salário mínimo em 1995</a:t>
            </a:r>
          </a:p>
          <a:p>
            <a:pPr marL="639763" lvl="1" indent="-273050" eaLnBrk="1" hangingPunct="1"/>
            <a:r>
              <a:rPr altLang="pt-BR" sz="2800"/>
              <a:t>45% em termos nominais</a:t>
            </a:r>
          </a:p>
          <a:p>
            <a:pPr marL="639763" lvl="1" indent="-273050" eaLnBrk="1" hangingPunct="1"/>
            <a:r>
              <a:rPr altLang="pt-BR" sz="2800"/>
              <a:t>IGP = 15%</a:t>
            </a:r>
          </a:p>
          <a:p>
            <a:pPr marL="319088" indent="-319088" eaLnBrk="1" hangingPunct="1"/>
            <a:r>
              <a:rPr altLang="pt-BR" sz="3600"/>
              <a:t>Aumento dos gastos com programas de “outras despesas de custeio e capital”</a:t>
            </a:r>
          </a:p>
          <a:p>
            <a:pPr marL="319088" indent="-319088" eaLnBrk="1" hangingPunct="1"/>
            <a:r>
              <a:rPr altLang="pt-BR" sz="3600"/>
              <a:t>Piora da situação fiscal dos Estados</a:t>
            </a:r>
          </a:p>
        </p:txBody>
      </p:sp>
    </p:spTree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Número de Slide 5">
            <a:extLst>
              <a:ext uri="{FF2B5EF4-FFF2-40B4-BE49-F238E27FC236}">
                <a16:creationId xmlns:a16="http://schemas.microsoft.com/office/drawing/2014/main" id="{7AFDC9BF-857C-4BAF-8EF9-A1FB02F34196}"/>
              </a:ext>
            </a:extLst>
          </p:cNvPr>
          <p:cNvSpPr txBox="1">
            <a:spLocks noGrp="1"/>
          </p:cNvSpPr>
          <p:nvPr/>
        </p:nvSpPr>
        <p:spPr>
          <a:xfrm>
            <a:off x="0" y="1271588"/>
            <a:ext cx="711200" cy="244475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8D6A68C5-8A8F-4023-B475-127FE2431DEA}" type="slidenum">
              <a:rPr lang="pt-BR" altLang="en-US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</a:pPr>
              <a:t>28</a:t>
            </a:fld>
            <a:endParaRPr lang="pt-BR" altLang="en-US" sz="1200" b="1">
              <a:solidFill>
                <a:srgbClr val="FFFFFF"/>
              </a:solidFill>
            </a:endParaRPr>
          </a:p>
        </p:txBody>
      </p:sp>
      <p:sp>
        <p:nvSpPr>
          <p:cNvPr id="113667" name="Rectangle 2">
            <a:extLst>
              <a:ext uri="{FF2B5EF4-FFF2-40B4-BE49-F238E27FC236}">
                <a16:creationId xmlns:a16="http://schemas.microsoft.com/office/drawing/2014/main" id="{96308995-1129-4FDD-88BF-BE225280029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122238"/>
            <a:ext cx="10058400" cy="1146175"/>
          </a:xfrm>
        </p:spPr>
        <p:txBody>
          <a:bodyPr lIns="91440" rIns="91440" anchor="ctr"/>
          <a:lstStyle/>
          <a:p>
            <a:pPr algn="ctr" eaLnBrk="1" hangingPunct="1"/>
            <a:r>
              <a:rPr altLang="pt-BR" sz="4400"/>
              <a:t>Contas públicas</a:t>
            </a:r>
          </a:p>
        </p:txBody>
      </p:sp>
      <p:sp>
        <p:nvSpPr>
          <p:cNvPr id="113668" name="Rectangle 3">
            <a:extLst>
              <a:ext uri="{FF2B5EF4-FFF2-40B4-BE49-F238E27FC236}">
                <a16:creationId xmlns:a16="http://schemas.microsoft.com/office/drawing/2014/main" id="{48918EBD-7FF0-4A0B-A95F-2FBDFF074DA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31800" y="1752600"/>
            <a:ext cx="11760200" cy="4629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</a:bodyPr>
          <a:lstStyle/>
          <a:p>
            <a:pPr marL="319088" indent="-319088" eaLnBrk="1" hangingPunct="1"/>
            <a:r>
              <a:rPr altLang="pt-BR" sz="3600"/>
              <a:t>1995 a 1998: Política fiscal expansionista</a:t>
            </a:r>
          </a:p>
          <a:p>
            <a:pPr marL="639763" lvl="1" indent="-273050" eaLnBrk="1" hangingPunct="1"/>
            <a:r>
              <a:rPr altLang="pt-BR" sz="2800"/>
              <a:t>Piora do resultado primário</a:t>
            </a:r>
          </a:p>
        </p:txBody>
      </p:sp>
    </p:spTree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Número de Slide 5">
            <a:extLst>
              <a:ext uri="{FF2B5EF4-FFF2-40B4-BE49-F238E27FC236}">
                <a16:creationId xmlns:a16="http://schemas.microsoft.com/office/drawing/2014/main" id="{A876CBEC-8A51-478B-85CD-9E06DC0005EB}"/>
              </a:ext>
            </a:extLst>
          </p:cNvPr>
          <p:cNvSpPr txBox="1">
            <a:spLocks noGrp="1"/>
          </p:cNvSpPr>
          <p:nvPr/>
        </p:nvSpPr>
        <p:spPr>
          <a:xfrm>
            <a:off x="0" y="1271588"/>
            <a:ext cx="711200" cy="244475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9A4CDDDB-7E87-4DA6-8EC5-5C20A61E4380}" type="slidenum">
              <a:rPr lang="pt-BR" altLang="en-US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</a:pPr>
              <a:t>29</a:t>
            </a:fld>
            <a:endParaRPr lang="pt-BR" altLang="en-US" sz="1200" b="1">
              <a:solidFill>
                <a:srgbClr val="FFFFFF"/>
              </a:solidFill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4F3398EA-2C4A-40A7-98C4-CE3370938F44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2236788" y="1925638"/>
            <a:ext cx="7239000" cy="2468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</a:bodyPr>
          <a:lstStyle/>
          <a:p>
            <a:pPr marL="319088" indent="-319088" eaLnBrk="1" hangingPunct="1">
              <a:buFont typeface="Wingdings" panose="05000000000000000000" pitchFamily="2" charset="2"/>
              <a:buNone/>
            </a:pPr>
            <a:endParaRPr altLang="pt-BR" sz="1200"/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D699F8A5-4D9C-429D-A88E-50C3A35C880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109663" y="76200"/>
            <a:ext cx="9979025" cy="1096963"/>
          </a:xfrm>
        </p:spPr>
        <p:txBody>
          <a:bodyPr lIns="91440" rIns="91440" anchor="ctr"/>
          <a:lstStyle/>
          <a:p>
            <a:pPr eaLnBrk="1" hangingPunct="1"/>
            <a:endParaRPr altLang="pt-BR"/>
          </a:p>
        </p:txBody>
      </p:sp>
      <p:pic>
        <p:nvPicPr>
          <p:cNvPr id="27653" name="Picture 4">
            <a:extLst>
              <a:ext uri="{FF2B5EF4-FFF2-40B4-BE49-F238E27FC236}">
                <a16:creationId xmlns:a16="http://schemas.microsoft.com/office/drawing/2014/main" id="{79AE00F1-2AC9-412A-8CC8-A0412DE984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75"/>
            <a:ext cx="12192000" cy="618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35B370C-61A5-4001-A502-5510565C3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altLang="pt-BR" sz="3600"/>
              <a:t>A Condução do Plano Real: 3 períodos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C0B61EF8-E595-48BC-9826-1A11C5A3CE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88938" y="1419225"/>
            <a:ext cx="11477625" cy="5186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altLang="pt-BR" sz="2800"/>
              <a:t>Período 1 (Itamar)</a:t>
            </a:r>
          </a:p>
          <a:p>
            <a:pPr lvl="1">
              <a:lnSpc>
                <a:spcPct val="80000"/>
              </a:lnSpc>
            </a:pPr>
            <a:r>
              <a:rPr altLang="pt-BR" sz="2000" u="sng"/>
              <a:t>Ancora Cambial</a:t>
            </a:r>
            <a:r>
              <a:rPr altLang="pt-BR" sz="2000"/>
              <a:t> </a:t>
            </a:r>
          </a:p>
          <a:p>
            <a:pPr lvl="2">
              <a:lnSpc>
                <a:spcPct val="80000"/>
              </a:lnSpc>
            </a:pPr>
            <a:r>
              <a:rPr altLang="pt-BR" sz="1900"/>
              <a:t>Valorização cambial, </a:t>
            </a:r>
          </a:p>
          <a:p>
            <a:pPr lvl="2">
              <a:lnSpc>
                <a:spcPct val="80000"/>
              </a:lnSpc>
            </a:pPr>
            <a:r>
              <a:rPr altLang="pt-BR" sz="1900"/>
              <a:t>Crescimento </a:t>
            </a:r>
          </a:p>
          <a:p>
            <a:pPr algn="ctr">
              <a:lnSpc>
                <a:spcPct val="80000"/>
              </a:lnSpc>
            </a:pPr>
            <a:r>
              <a:rPr altLang="pt-BR" sz="2800"/>
              <a:t>Período 2 (FHC 1)</a:t>
            </a:r>
          </a:p>
          <a:p>
            <a:pPr lvl="1" algn="ctr">
              <a:lnSpc>
                <a:spcPct val="80000"/>
              </a:lnSpc>
            </a:pPr>
            <a:r>
              <a:rPr altLang="pt-BR" sz="2000" u="sng"/>
              <a:t>Ancora Monetária</a:t>
            </a:r>
          </a:p>
          <a:p>
            <a:pPr lvl="2" algn="ctr">
              <a:lnSpc>
                <a:spcPct val="80000"/>
              </a:lnSpc>
            </a:pPr>
            <a:r>
              <a:rPr altLang="pt-BR" sz="1900"/>
              <a:t>Juros elevados</a:t>
            </a:r>
          </a:p>
          <a:p>
            <a:pPr lvl="2" algn="ctr">
              <a:lnSpc>
                <a:spcPct val="80000"/>
              </a:lnSpc>
            </a:pPr>
            <a:r>
              <a:rPr altLang="pt-BR" sz="1900"/>
              <a:t>Desemprego</a:t>
            </a:r>
          </a:p>
          <a:p>
            <a:pPr lvl="2" algn="ctr">
              <a:lnSpc>
                <a:spcPct val="80000"/>
              </a:lnSpc>
            </a:pPr>
            <a:r>
              <a:rPr altLang="pt-BR" sz="1900"/>
              <a:t>Estabilidade real cambio</a:t>
            </a:r>
          </a:p>
          <a:p>
            <a:pPr algn="r">
              <a:lnSpc>
                <a:spcPct val="80000"/>
              </a:lnSpc>
            </a:pPr>
            <a:r>
              <a:rPr altLang="pt-BR" sz="2800"/>
              <a:t>Período 3 (FHC 2)</a:t>
            </a:r>
          </a:p>
          <a:p>
            <a:pPr lvl="1" algn="r">
              <a:lnSpc>
                <a:spcPct val="80000"/>
              </a:lnSpc>
            </a:pPr>
            <a:r>
              <a:rPr altLang="pt-BR" sz="2000" u="sng"/>
              <a:t>Três Pilares</a:t>
            </a:r>
          </a:p>
          <a:p>
            <a:pPr lvl="2" algn="r">
              <a:lnSpc>
                <a:spcPct val="80000"/>
              </a:lnSpc>
            </a:pPr>
            <a:r>
              <a:rPr altLang="pt-BR" sz="1900"/>
              <a:t>Superávit Primário</a:t>
            </a:r>
          </a:p>
          <a:p>
            <a:pPr lvl="2" algn="r">
              <a:lnSpc>
                <a:spcPct val="80000"/>
              </a:lnSpc>
            </a:pPr>
            <a:r>
              <a:rPr altLang="pt-BR" sz="1900"/>
              <a:t>Metas de inflação</a:t>
            </a:r>
          </a:p>
          <a:p>
            <a:pPr lvl="2" algn="r">
              <a:lnSpc>
                <a:spcPct val="80000"/>
              </a:lnSpc>
            </a:pPr>
            <a:r>
              <a:rPr altLang="pt-BR" sz="1900"/>
              <a:t>Cambio flexível</a:t>
            </a:r>
          </a:p>
        </p:txBody>
      </p:sp>
      <p:sp>
        <p:nvSpPr>
          <p:cNvPr id="71684" name="Text Box 4">
            <a:extLst>
              <a:ext uri="{FF2B5EF4-FFF2-40B4-BE49-F238E27FC236}">
                <a16:creationId xmlns:a16="http://schemas.microsoft.com/office/drawing/2014/main" id="{79485DC7-72F1-4355-9C38-819F4BE46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2850" y="3546475"/>
            <a:ext cx="1946275" cy="762000"/>
          </a:xfrm>
          <a:prstGeom prst="rect">
            <a:avLst/>
          </a:prstGeom>
          <a:solidFill>
            <a:srgbClr val="FB2C0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pt-BR" altLang="pt-BR" b="1">
                <a:solidFill>
                  <a:schemeClr val="bg1"/>
                </a:solidFill>
              </a:rPr>
              <a:t>Crise do México</a:t>
            </a:r>
          </a:p>
          <a:p>
            <a:pPr algn="ctr" eaLnBrk="1" hangingPunct="1">
              <a:lnSpc>
                <a:spcPct val="120000"/>
              </a:lnSpc>
            </a:pPr>
            <a:r>
              <a:rPr lang="pt-BR" altLang="pt-BR" b="1">
                <a:solidFill>
                  <a:schemeClr val="bg1"/>
                </a:solidFill>
              </a:rPr>
              <a:t>Início de 1995</a:t>
            </a:r>
          </a:p>
        </p:txBody>
      </p:sp>
      <p:sp>
        <p:nvSpPr>
          <p:cNvPr id="71685" name="Line 5">
            <a:extLst>
              <a:ext uri="{FF2B5EF4-FFF2-40B4-BE49-F238E27FC236}">
                <a16:creationId xmlns:a16="http://schemas.microsoft.com/office/drawing/2014/main" id="{9571AF61-E755-4DFA-9A82-C28A8BBE9212}"/>
              </a:ext>
            </a:extLst>
          </p:cNvPr>
          <p:cNvSpPr>
            <a:spLocks noChangeShapeType="1"/>
          </p:cNvSpPr>
          <p:nvPr/>
        </p:nvSpPr>
        <p:spPr bwMode="auto">
          <a:xfrm>
            <a:off x="1709738" y="29432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1686" name="Line 6">
            <a:extLst>
              <a:ext uri="{FF2B5EF4-FFF2-40B4-BE49-F238E27FC236}">
                <a16:creationId xmlns:a16="http://schemas.microsoft.com/office/drawing/2014/main" id="{D0FDDD9D-8F42-4BE1-991B-CD5D97C42EAD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4688" y="3894138"/>
            <a:ext cx="96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1687" name="Text Box 7">
            <a:extLst>
              <a:ext uri="{FF2B5EF4-FFF2-40B4-BE49-F238E27FC236}">
                <a16:creationId xmlns:a16="http://schemas.microsoft.com/office/drawing/2014/main" id="{1FBB7BBD-82B5-4786-808C-C198E92E4D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6275" y="5457825"/>
            <a:ext cx="3152775" cy="788988"/>
          </a:xfrm>
          <a:prstGeom prst="rect">
            <a:avLst/>
          </a:prstGeom>
          <a:solidFill>
            <a:srgbClr val="FB2C0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b="1">
                <a:solidFill>
                  <a:schemeClr val="bg1"/>
                </a:solidFill>
              </a:rPr>
              <a:t>Crise cambial à Brasileira </a:t>
            </a:r>
          </a:p>
          <a:p>
            <a:pPr eaLnBrk="1" hangingPunct="1">
              <a:spcBef>
                <a:spcPct val="50000"/>
              </a:spcBef>
            </a:pPr>
            <a:r>
              <a:rPr lang="pt-BR" altLang="pt-BR" b="1">
                <a:solidFill>
                  <a:schemeClr val="bg1"/>
                </a:solidFill>
              </a:rPr>
              <a:t>início de 1999</a:t>
            </a:r>
          </a:p>
        </p:txBody>
      </p:sp>
      <p:sp>
        <p:nvSpPr>
          <p:cNvPr id="71688" name="Line 8">
            <a:extLst>
              <a:ext uri="{FF2B5EF4-FFF2-40B4-BE49-F238E27FC236}">
                <a16:creationId xmlns:a16="http://schemas.microsoft.com/office/drawing/2014/main" id="{A0909662-07C0-4E7E-92D3-70D8DF11EA55}"/>
              </a:ext>
            </a:extLst>
          </p:cNvPr>
          <p:cNvSpPr>
            <a:spLocks noChangeShapeType="1"/>
          </p:cNvSpPr>
          <p:nvPr/>
        </p:nvSpPr>
        <p:spPr bwMode="auto">
          <a:xfrm>
            <a:off x="5745163" y="4781550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1689" name="Line 9">
            <a:extLst>
              <a:ext uri="{FF2B5EF4-FFF2-40B4-BE49-F238E27FC236}">
                <a16:creationId xmlns:a16="http://schemas.microsoft.com/office/drawing/2014/main" id="{A0324F61-71F3-4B7D-B75A-AB5E7D5AEC4A}"/>
              </a:ext>
            </a:extLst>
          </p:cNvPr>
          <p:cNvSpPr>
            <a:spLocks noChangeShapeType="1"/>
          </p:cNvSpPr>
          <p:nvPr/>
        </p:nvSpPr>
        <p:spPr bwMode="auto">
          <a:xfrm>
            <a:off x="7942263" y="5748338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1690" name="Text Box 10">
            <a:extLst>
              <a:ext uri="{FF2B5EF4-FFF2-40B4-BE49-F238E27FC236}">
                <a16:creationId xmlns:a16="http://schemas.microsoft.com/office/drawing/2014/main" id="{FC22362A-658F-4CCF-A0A7-7ECD798704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04225" y="2127250"/>
            <a:ext cx="2879725" cy="831850"/>
          </a:xfrm>
          <a:prstGeom prst="rect">
            <a:avLst/>
          </a:prstGeom>
          <a:solidFill>
            <a:srgbClr val="EDE4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400"/>
              <a:t>Ancoras múltiplas e flexíveis ???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7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71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71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71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71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71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716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7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 animBg="1"/>
      <p:bldP spid="71687" grpId="0" animBg="1"/>
      <p:bldP spid="7169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>
            <a:extLst>
              <a:ext uri="{FF2B5EF4-FFF2-40B4-BE49-F238E27FC236}">
                <a16:creationId xmlns:a16="http://schemas.microsoft.com/office/drawing/2014/main" id="{516610AC-926D-4610-8931-F7C70F8E1C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800" y="560388"/>
            <a:ext cx="12295188" cy="573563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7699" name="Oval 3">
            <a:extLst>
              <a:ext uri="{FF2B5EF4-FFF2-40B4-BE49-F238E27FC236}">
                <a16:creationId xmlns:a16="http://schemas.microsoft.com/office/drawing/2014/main" id="{72B313D6-D702-483B-BB79-C9DD99A2B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3413" y="3068638"/>
            <a:ext cx="2109787" cy="1368425"/>
          </a:xfrm>
          <a:prstGeom prst="ellips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Número de Slide 5">
            <a:extLst>
              <a:ext uri="{FF2B5EF4-FFF2-40B4-BE49-F238E27FC236}">
                <a16:creationId xmlns:a16="http://schemas.microsoft.com/office/drawing/2014/main" id="{43DC40FB-2124-4E59-9790-11334CF5001B}"/>
              </a:ext>
            </a:extLst>
          </p:cNvPr>
          <p:cNvSpPr txBox="1">
            <a:spLocks noGrp="1"/>
          </p:cNvSpPr>
          <p:nvPr/>
        </p:nvSpPr>
        <p:spPr>
          <a:xfrm>
            <a:off x="0" y="1271588"/>
            <a:ext cx="711200" cy="244475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C45D69A0-424F-4DED-8EA0-251B41A962BF}" type="slidenum">
              <a:rPr lang="pt-BR" altLang="en-US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</a:pPr>
              <a:t>31</a:t>
            </a:fld>
            <a:endParaRPr lang="pt-BR" altLang="en-US" sz="1200" b="1">
              <a:solidFill>
                <a:srgbClr val="FFFFFF"/>
              </a:solidFill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A0CE3EF5-7C07-469D-9E55-7C204D1F4ED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122238"/>
            <a:ext cx="10058400" cy="1146175"/>
          </a:xfrm>
        </p:spPr>
        <p:txBody>
          <a:bodyPr lIns="91440" rIns="91440" anchor="ctr"/>
          <a:lstStyle/>
          <a:p>
            <a:pPr algn="ctr" eaLnBrk="1" hangingPunct="1"/>
            <a:r>
              <a:rPr altLang="pt-BR" sz="4400"/>
              <a:t>Contas públicas</a:t>
            </a:r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037A75B8-6A17-417F-8774-CED39532421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31800" y="1752600"/>
            <a:ext cx="11760200" cy="4629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</a:bodyPr>
          <a:lstStyle/>
          <a:p>
            <a:pPr marL="319088" indent="-319088" eaLnBrk="1" hangingPunct="1"/>
            <a:r>
              <a:rPr altLang="pt-BR" sz="3600"/>
              <a:t>1995 a 1998: Política fiscal expansionista</a:t>
            </a:r>
          </a:p>
          <a:p>
            <a:pPr marL="639763" lvl="1" indent="-273050" eaLnBrk="1" hangingPunct="1"/>
            <a:r>
              <a:rPr altLang="pt-BR" sz="2800"/>
              <a:t>Piora do resultado primário</a:t>
            </a:r>
          </a:p>
          <a:p>
            <a:pPr marL="319088" indent="-319088" eaLnBrk="1" hangingPunct="1"/>
            <a:r>
              <a:rPr altLang="pt-BR" sz="3600"/>
              <a:t>Política monetária contracionista</a:t>
            </a:r>
          </a:p>
          <a:p>
            <a:pPr marL="639763" lvl="1" indent="-273050" eaLnBrk="1" hangingPunct="1"/>
            <a:r>
              <a:rPr altLang="pt-BR" sz="2800"/>
              <a:t>Início: Objetivo de estabilizar os preços</a:t>
            </a:r>
          </a:p>
          <a:p>
            <a:pPr marL="639763" lvl="1" indent="-273050" eaLnBrk="1" hangingPunct="1"/>
            <a:r>
              <a:rPr altLang="pt-BR" sz="2800"/>
              <a:t>Depois: Entrada de capitais</a:t>
            </a:r>
          </a:p>
          <a:p>
            <a:pPr marL="319088" indent="-319088" eaLnBrk="1" hangingPunct="1"/>
            <a:r>
              <a:rPr altLang="pt-BR" sz="3600"/>
              <a:t>Juros elevados: déficit nominal tb grande</a:t>
            </a:r>
          </a:p>
          <a:p>
            <a:pPr marL="639763" lvl="1" indent="-273050" eaLnBrk="1" hangingPunct="1"/>
            <a:r>
              <a:rPr altLang="pt-BR" sz="2800"/>
              <a:t>Deterioração do risco-país</a:t>
            </a:r>
          </a:p>
          <a:p>
            <a:pPr marL="639763" lvl="1" indent="-273050" eaLnBrk="1" hangingPunct="1"/>
            <a:r>
              <a:rPr altLang="pt-BR" sz="2800"/>
              <a:t>Expectativa de desvalorização do Real (1997)</a:t>
            </a:r>
          </a:p>
        </p:txBody>
      </p:sp>
    </p:spTree>
  </p:cSld>
  <p:clrMapOvr>
    <a:masterClrMapping/>
  </p:clrMapOvr>
  <p:transition spd="med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Número de Slide 5">
            <a:extLst>
              <a:ext uri="{FF2B5EF4-FFF2-40B4-BE49-F238E27FC236}">
                <a16:creationId xmlns:a16="http://schemas.microsoft.com/office/drawing/2014/main" id="{5CF6250B-F5F9-4EBA-8C6C-A36129E40084}"/>
              </a:ext>
            </a:extLst>
          </p:cNvPr>
          <p:cNvSpPr txBox="1">
            <a:spLocks noGrp="1"/>
          </p:cNvSpPr>
          <p:nvPr/>
        </p:nvSpPr>
        <p:spPr>
          <a:xfrm>
            <a:off x="0" y="1271588"/>
            <a:ext cx="711200" cy="244475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A15D1BAA-8292-4947-8E8D-9996A192C670}" type="slidenum">
              <a:rPr lang="pt-BR" altLang="en-US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</a:pPr>
              <a:t>32</a:t>
            </a:fld>
            <a:endParaRPr lang="pt-BR" altLang="en-US" sz="1200" b="1">
              <a:solidFill>
                <a:srgbClr val="FFFFFF"/>
              </a:solidFill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1AA7AA57-0EAE-4015-BC5C-7E5C54D7281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109663" y="76200"/>
            <a:ext cx="9979025" cy="1096963"/>
          </a:xfrm>
        </p:spPr>
        <p:txBody>
          <a:bodyPr lIns="91440" rIns="91440" anchor="ctr"/>
          <a:lstStyle/>
          <a:p>
            <a:pPr algn="ctr" eaLnBrk="1" hangingPunct="1"/>
            <a:r>
              <a:rPr altLang="pt-BR"/>
              <a:t>Contas públicas</a:t>
            </a:r>
          </a:p>
        </p:txBody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317B5E68-CC5E-4D98-BB85-BC59D226815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104900" y="1600200"/>
            <a:ext cx="9982200" cy="45418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</a:bodyPr>
          <a:lstStyle/>
          <a:p>
            <a:pPr marL="319088" indent="-319088" eaLnBrk="1" hangingPunct="1"/>
            <a:r>
              <a:rPr altLang="pt-BR" sz="3200"/>
              <a:t>Desequilíbrio fiscal um dos responsáveis pelo crescimento da dívida interna pública</a:t>
            </a:r>
          </a:p>
          <a:p>
            <a:pPr marL="639763" lvl="1" indent="-273050" eaLnBrk="1" hangingPunct="1"/>
            <a:r>
              <a:rPr altLang="pt-BR" sz="2400"/>
              <a:t>Esqueletos (compensados pelas privatizações ?)</a:t>
            </a:r>
          </a:p>
          <a:p>
            <a:pPr marL="639763" lvl="1" indent="-273050" eaLnBrk="1" hangingPunct="1"/>
            <a:r>
              <a:rPr altLang="pt-BR" sz="2400"/>
              <a:t>Juros elevados</a:t>
            </a:r>
          </a:p>
          <a:p>
            <a:pPr marL="639763" lvl="1" indent="-273050" eaLnBrk="1" hangingPunct="1"/>
            <a:r>
              <a:rPr altLang="pt-BR" sz="2400"/>
              <a:t>Esterilização (cambio)</a:t>
            </a:r>
          </a:p>
          <a:p>
            <a:pPr marL="319088" indent="-319088" eaLnBrk="1" hangingPunct="1"/>
            <a:r>
              <a:rPr altLang="pt-BR" sz="3200"/>
              <a:t>Inconsistência intertemporal da política macroeconômica</a:t>
            </a:r>
          </a:p>
          <a:p>
            <a:pPr marL="639763" lvl="1" indent="-273050" eaLnBrk="1" hangingPunct="1"/>
            <a:r>
              <a:rPr altLang="pt-BR" sz="2400"/>
              <a:t>Necessidade de um ajuste primário para estabilizar a relação dívida/PIB</a:t>
            </a:r>
          </a:p>
        </p:txBody>
      </p:sp>
    </p:spTree>
  </p:cSld>
  <p:clrMapOvr>
    <a:masterClrMapping/>
  </p:clrMapOvr>
  <p:transition spd="med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Número de Slide 3">
            <a:extLst>
              <a:ext uri="{FF2B5EF4-FFF2-40B4-BE49-F238E27FC236}">
                <a16:creationId xmlns:a16="http://schemas.microsoft.com/office/drawing/2014/main" id="{2C6FE2C5-0016-4AA9-8D1B-550CB34F389A}"/>
              </a:ext>
            </a:extLst>
          </p:cNvPr>
          <p:cNvSpPr txBox="1">
            <a:spLocks noGrp="1"/>
          </p:cNvSpPr>
          <p:nvPr/>
        </p:nvSpPr>
        <p:spPr>
          <a:xfrm>
            <a:off x="0" y="1271588"/>
            <a:ext cx="711200" cy="244475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244F883C-CD7F-4D16-A507-EAA6CFB7FF3B}" type="slidenum">
              <a:rPr lang="pt-BR" altLang="en-US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</a:pPr>
              <a:t>33</a:t>
            </a:fld>
            <a:endParaRPr lang="pt-BR" altLang="en-US" sz="1200" b="1">
              <a:solidFill>
                <a:srgbClr val="FFFFFF"/>
              </a:solidFill>
            </a:endParaRPr>
          </a:p>
        </p:txBody>
      </p:sp>
      <p:pic>
        <p:nvPicPr>
          <p:cNvPr id="31747" name="Picture 2">
            <a:extLst>
              <a:ext uri="{FF2B5EF4-FFF2-40B4-BE49-F238E27FC236}">
                <a16:creationId xmlns:a16="http://schemas.microsoft.com/office/drawing/2014/main" id="{C8692DC5-4CB4-4BC6-BFAF-65A931DB88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4450"/>
            <a:ext cx="12192000" cy="667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9" name="Line 5">
            <a:extLst>
              <a:ext uri="{FF2B5EF4-FFF2-40B4-BE49-F238E27FC236}">
                <a16:creationId xmlns:a16="http://schemas.microsoft.com/office/drawing/2014/main" id="{8DE3525E-CFC2-4883-9896-762559756F5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21563" y="3636963"/>
            <a:ext cx="966787" cy="914400"/>
          </a:xfrm>
          <a:prstGeom prst="line">
            <a:avLst/>
          </a:prstGeom>
          <a:noFill/>
          <a:ln w="57150">
            <a:solidFill>
              <a:srgbClr val="FB2C0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ransition spd="med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7">
            <a:extLst>
              <a:ext uri="{FF2B5EF4-FFF2-40B4-BE49-F238E27FC236}">
                <a16:creationId xmlns:a16="http://schemas.microsoft.com/office/drawing/2014/main" id="{3BAA221F-A7CC-4CA7-8F6F-2C762937C5FC}"/>
              </a:ext>
            </a:extLst>
          </p:cNvPr>
          <p:cNvSpPr txBox="1">
            <a:spLocks noGrp="1"/>
          </p:cNvSpPr>
          <p:nvPr/>
        </p:nvSpPr>
        <p:spPr>
          <a:xfrm>
            <a:off x="0" y="1271588"/>
            <a:ext cx="711200" cy="244475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BDEBB3A1-2147-4645-83FC-090F7A18C546}" type="slidenum">
              <a:rPr lang="pt-BR" altLang="en-US" sz="1200" b="1">
                <a:solidFill>
                  <a:srgbClr val="FFFFFF"/>
                </a:solidFill>
                <a:latin typeface="Euphemia" panose="020B0503040102020104" pitchFamily="34" charset="0"/>
              </a:rPr>
              <a:pPr algn="ctr" eaLnBrk="1" hangingPunct="1">
                <a:lnSpc>
                  <a:spcPct val="80000"/>
                </a:lnSpc>
              </a:pPr>
              <a:t>34</a:t>
            </a:fld>
            <a:endParaRPr lang="pt-BR" altLang="en-US" sz="1200" b="1">
              <a:solidFill>
                <a:srgbClr val="FFFFFF"/>
              </a:solidFill>
              <a:latin typeface="Euphemia" panose="020B0503040102020104" pitchFamily="34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8D6095A3-AC48-4C25-83CA-7FDAE61F939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91440" rIns="91440" anchor="ctr"/>
          <a:lstStyle/>
          <a:p>
            <a:r>
              <a:rPr altLang="pt-BR" sz="3700" b="1"/>
              <a:t>Da crise asiática à  desvalorização brasileira</a:t>
            </a:r>
          </a:p>
        </p:txBody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DC4C74BE-9FEE-4CB5-ACDA-F5055D46D152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673100" y="1612900"/>
            <a:ext cx="4508500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</a:bodyPr>
          <a:lstStyle/>
          <a:p>
            <a:pPr marL="319088" indent="-319088">
              <a:lnSpc>
                <a:spcPct val="70000"/>
              </a:lnSpc>
            </a:pPr>
            <a:r>
              <a:rPr altLang="pt-BR" sz="3600"/>
              <a:t>Dificuldades no Brasil </a:t>
            </a:r>
          </a:p>
          <a:p>
            <a:pPr marL="319088" indent="-319088" eaLnBrk="1" hangingPunct="1"/>
            <a:r>
              <a:rPr altLang="pt-BR" sz="3200"/>
              <a:t>Dois problemas importantes:</a:t>
            </a:r>
          </a:p>
          <a:p>
            <a:pPr marL="669925" lvl="1" indent="-325438" eaLnBrk="1" hangingPunct="1"/>
            <a:r>
              <a:rPr altLang="pt-BR" sz="2400"/>
              <a:t>Fiscal: Defici primário e Dívida pública elevada e crescente</a:t>
            </a:r>
          </a:p>
          <a:p>
            <a:pPr marL="669925" lvl="1" indent="-325438" eaLnBrk="1" hangingPunct="1"/>
            <a:r>
              <a:rPr altLang="pt-BR" sz="2400"/>
              <a:t>Externo: Déficit em conta corrente</a:t>
            </a:r>
          </a:p>
        </p:txBody>
      </p:sp>
    </p:spTree>
  </p:cSld>
  <p:clrMapOvr>
    <a:masterClrMapping/>
  </p:clrMapOvr>
  <p:transition spd="med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Número de Slide 5">
            <a:extLst>
              <a:ext uri="{FF2B5EF4-FFF2-40B4-BE49-F238E27FC236}">
                <a16:creationId xmlns:a16="http://schemas.microsoft.com/office/drawing/2014/main" id="{8342C356-D948-43A2-A8AB-239B8A0BE75E}"/>
              </a:ext>
            </a:extLst>
          </p:cNvPr>
          <p:cNvSpPr txBox="1">
            <a:spLocks noGrp="1"/>
          </p:cNvSpPr>
          <p:nvPr/>
        </p:nvSpPr>
        <p:spPr>
          <a:xfrm>
            <a:off x="0" y="1271588"/>
            <a:ext cx="711200" cy="244475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CEF044A4-A7E6-4F0F-B86B-B8CE35994E0C}" type="slidenum">
              <a:rPr lang="pt-BR" altLang="en-US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</a:pPr>
              <a:t>35</a:t>
            </a:fld>
            <a:endParaRPr lang="pt-BR" altLang="en-US" sz="1200" b="1">
              <a:solidFill>
                <a:srgbClr val="FFFFFF"/>
              </a:solidFill>
            </a:endParaRPr>
          </a:p>
        </p:txBody>
      </p:sp>
      <p:sp>
        <p:nvSpPr>
          <p:cNvPr id="114691" name="Rectangle 2">
            <a:extLst>
              <a:ext uri="{FF2B5EF4-FFF2-40B4-BE49-F238E27FC236}">
                <a16:creationId xmlns:a16="http://schemas.microsoft.com/office/drawing/2014/main" id="{D8D1BFFA-2AF6-4A9D-A254-EAA4DEC42A4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109663" y="76200"/>
            <a:ext cx="9979025" cy="1096963"/>
          </a:xfrm>
        </p:spPr>
        <p:txBody>
          <a:bodyPr lIns="91440" rIns="91440" anchor="ctr"/>
          <a:lstStyle/>
          <a:p>
            <a:pPr algn="ctr" eaLnBrk="1" hangingPunct="1"/>
            <a:r>
              <a:rPr altLang="pt-BR" sz="4000"/>
              <a:t>Setor externo</a:t>
            </a:r>
          </a:p>
        </p:txBody>
      </p:sp>
      <p:sp>
        <p:nvSpPr>
          <p:cNvPr id="114692" name="Rectangle 3">
            <a:extLst>
              <a:ext uri="{FF2B5EF4-FFF2-40B4-BE49-F238E27FC236}">
                <a16:creationId xmlns:a16="http://schemas.microsoft.com/office/drawing/2014/main" id="{C096F547-B67F-4A60-A03F-9DF54CBDA01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34963" y="1600200"/>
            <a:ext cx="11637962" cy="4997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</a:bodyPr>
          <a:lstStyle/>
          <a:p>
            <a:pPr marL="319088" indent="-319088" eaLnBrk="1" hangingPunct="1"/>
            <a:r>
              <a:rPr altLang="pt-BR" sz="3200"/>
              <a:t>Deterioração expressiva das contas externas 1994-1998:</a:t>
            </a:r>
          </a:p>
          <a:p>
            <a:pPr marL="639763" lvl="1" indent="-273050" eaLnBrk="1" hangingPunct="1"/>
            <a:r>
              <a:rPr altLang="pt-BR" sz="2100"/>
              <a:t>Exportações: aumento de 17%</a:t>
            </a:r>
          </a:p>
          <a:p>
            <a:pPr marL="914400" lvl="2" eaLnBrk="1" hangingPunct="1"/>
            <a:r>
              <a:rPr altLang="pt-BR" sz="1900"/>
              <a:t>Falta de dinamismo das vendas externas</a:t>
            </a:r>
          </a:p>
          <a:p>
            <a:pPr marL="914400" lvl="2" eaLnBrk="1" hangingPunct="1"/>
            <a:r>
              <a:rPr altLang="pt-BR" sz="1900"/>
              <a:t>Crescimento abaixo da média mundial</a:t>
            </a:r>
          </a:p>
          <a:p>
            <a:pPr marL="639763" lvl="1" indent="-273050" eaLnBrk="1" hangingPunct="1"/>
            <a:r>
              <a:rPr altLang="pt-BR" sz="2100"/>
              <a:t>Importações: aumento de 77%</a:t>
            </a:r>
          </a:p>
          <a:p>
            <a:pPr marL="914400" lvl="2" eaLnBrk="1" hangingPunct="1"/>
            <a:r>
              <a:rPr altLang="pt-BR" sz="1900"/>
              <a:t>1993/95: US$ 25,5 p/ 49,9 bilhões</a:t>
            </a:r>
          </a:p>
          <a:p>
            <a:pPr marL="914400" lvl="2" eaLnBrk="1" hangingPunct="1"/>
            <a:r>
              <a:rPr altLang="pt-BR" sz="1900"/>
              <a:t>Maiores aumentos: bens de capital (113%) e bens de consumo (94%) </a:t>
            </a:r>
          </a:p>
        </p:txBody>
      </p:sp>
    </p:spTree>
  </p:cSld>
  <p:clrMapOvr>
    <a:masterClrMapping/>
  </p:clrMapOvr>
  <p:transition spd="med"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áfico 1">
            <a:extLst>
              <a:ext uri="{FF2B5EF4-FFF2-40B4-BE49-F238E27FC236}">
                <a16:creationId xmlns:a16="http://schemas.microsoft.com/office/drawing/2014/main" id="{2DCE089E-F0D3-445D-BA5D-52E82DBCBD3D}"/>
              </a:ext>
            </a:extLst>
          </p:cNvPr>
          <p:cNvPicPr>
            <a:picLocks noGrp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99CCFF"/>
          </a:solidFill>
        </p:spPr>
      </p:pic>
      <p:sp>
        <p:nvSpPr>
          <p:cNvPr id="115715" name="Line 3">
            <a:extLst>
              <a:ext uri="{FF2B5EF4-FFF2-40B4-BE49-F238E27FC236}">
                <a16:creationId xmlns:a16="http://schemas.microsoft.com/office/drawing/2014/main" id="{47B4EED2-7FB4-4159-B267-048B59CB6633}"/>
              </a:ext>
            </a:extLst>
          </p:cNvPr>
          <p:cNvSpPr>
            <a:spLocks noChangeShapeType="1"/>
          </p:cNvSpPr>
          <p:nvPr/>
        </p:nvSpPr>
        <p:spPr bwMode="auto">
          <a:xfrm>
            <a:off x="5762625" y="871538"/>
            <a:ext cx="22225" cy="5581650"/>
          </a:xfrm>
          <a:prstGeom prst="line">
            <a:avLst/>
          </a:prstGeom>
          <a:noFill/>
          <a:ln w="38100">
            <a:solidFill>
              <a:srgbClr val="FB2C0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15716" name="Line 4">
            <a:extLst>
              <a:ext uri="{FF2B5EF4-FFF2-40B4-BE49-F238E27FC236}">
                <a16:creationId xmlns:a16="http://schemas.microsoft.com/office/drawing/2014/main" id="{A9FFFFE8-C000-41FA-B4AF-C4CD55B785D5}"/>
              </a:ext>
            </a:extLst>
          </p:cNvPr>
          <p:cNvSpPr>
            <a:spLocks noChangeShapeType="1"/>
          </p:cNvSpPr>
          <p:nvPr/>
        </p:nvSpPr>
        <p:spPr bwMode="auto">
          <a:xfrm>
            <a:off x="7296150" y="896938"/>
            <a:ext cx="1588" cy="5581650"/>
          </a:xfrm>
          <a:prstGeom prst="line">
            <a:avLst/>
          </a:prstGeom>
          <a:noFill/>
          <a:ln w="38100">
            <a:solidFill>
              <a:srgbClr val="FB2C0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15717" name="Line 5">
            <a:extLst>
              <a:ext uri="{FF2B5EF4-FFF2-40B4-BE49-F238E27FC236}">
                <a16:creationId xmlns:a16="http://schemas.microsoft.com/office/drawing/2014/main" id="{8D6937DC-8B68-45CA-BDD3-7B3265A9FBB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3725" y="5757863"/>
            <a:ext cx="11417300" cy="12700"/>
          </a:xfrm>
          <a:prstGeom prst="line">
            <a:avLst/>
          </a:prstGeom>
          <a:noFill/>
          <a:ln w="38100">
            <a:solidFill>
              <a:srgbClr val="5F09F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5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5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Número de Slide 5">
            <a:extLst>
              <a:ext uri="{FF2B5EF4-FFF2-40B4-BE49-F238E27FC236}">
                <a16:creationId xmlns:a16="http://schemas.microsoft.com/office/drawing/2014/main" id="{D97C3F9D-3F9D-44BF-8D8A-5DA74407C250}"/>
              </a:ext>
            </a:extLst>
          </p:cNvPr>
          <p:cNvSpPr txBox="1">
            <a:spLocks noGrp="1"/>
          </p:cNvSpPr>
          <p:nvPr/>
        </p:nvSpPr>
        <p:spPr>
          <a:xfrm>
            <a:off x="0" y="1271588"/>
            <a:ext cx="711200" cy="244475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BA39B339-07B9-4E8E-979F-25816EBBBA36}" type="slidenum">
              <a:rPr lang="pt-BR" altLang="en-US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</a:pPr>
              <a:t>37</a:t>
            </a:fld>
            <a:endParaRPr lang="pt-BR" altLang="en-US" sz="1200" b="1">
              <a:solidFill>
                <a:srgbClr val="FFFFFF"/>
              </a:solidFill>
            </a:endParaRPr>
          </a:p>
        </p:txBody>
      </p:sp>
      <p:sp>
        <p:nvSpPr>
          <p:cNvPr id="116739" name="Rectangle 2">
            <a:extLst>
              <a:ext uri="{FF2B5EF4-FFF2-40B4-BE49-F238E27FC236}">
                <a16:creationId xmlns:a16="http://schemas.microsoft.com/office/drawing/2014/main" id="{EC0DB7FB-433F-48D0-9B13-50E8AB036C7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109663" y="76200"/>
            <a:ext cx="9979025" cy="1096963"/>
          </a:xfrm>
        </p:spPr>
        <p:txBody>
          <a:bodyPr lIns="91440" rIns="91440" anchor="ctr"/>
          <a:lstStyle/>
          <a:p>
            <a:pPr algn="ctr" eaLnBrk="1" hangingPunct="1"/>
            <a:r>
              <a:rPr altLang="pt-BR" sz="4000"/>
              <a:t>Setor externo</a:t>
            </a:r>
          </a:p>
        </p:txBody>
      </p:sp>
      <p:sp>
        <p:nvSpPr>
          <p:cNvPr id="116740" name="Rectangle 3">
            <a:extLst>
              <a:ext uri="{FF2B5EF4-FFF2-40B4-BE49-F238E27FC236}">
                <a16:creationId xmlns:a16="http://schemas.microsoft.com/office/drawing/2014/main" id="{13AE1A61-7326-4F66-9921-94CABA6BC28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46075" y="1430338"/>
            <a:ext cx="11637963" cy="4997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</a:bodyPr>
          <a:lstStyle/>
          <a:p>
            <a:pPr marL="319088" indent="-319088" eaLnBrk="1" hangingPunct="1">
              <a:lnSpc>
                <a:spcPct val="80000"/>
              </a:lnSpc>
            </a:pPr>
            <a:r>
              <a:rPr altLang="pt-BR" sz="3200"/>
              <a:t>Deterioração expressiva das contas externas 1994-1998:</a:t>
            </a:r>
          </a:p>
          <a:p>
            <a:pPr marL="639763" lvl="1" indent="-273050" eaLnBrk="1" hangingPunct="1">
              <a:lnSpc>
                <a:spcPct val="80000"/>
              </a:lnSpc>
            </a:pPr>
            <a:r>
              <a:rPr altLang="pt-BR" sz="2100"/>
              <a:t>Exportações: aumento de 17%</a:t>
            </a:r>
          </a:p>
          <a:p>
            <a:pPr marL="914400" lvl="2" eaLnBrk="1" hangingPunct="1">
              <a:lnSpc>
                <a:spcPct val="80000"/>
              </a:lnSpc>
            </a:pPr>
            <a:r>
              <a:rPr altLang="pt-BR" sz="1900"/>
              <a:t>Falta de dinamismo das vendas externas</a:t>
            </a:r>
          </a:p>
          <a:p>
            <a:pPr marL="914400" lvl="2" eaLnBrk="1" hangingPunct="1">
              <a:lnSpc>
                <a:spcPct val="80000"/>
              </a:lnSpc>
            </a:pPr>
            <a:r>
              <a:rPr altLang="pt-BR" sz="1900"/>
              <a:t>Crescimento abaixo da média mundial</a:t>
            </a:r>
          </a:p>
          <a:p>
            <a:pPr marL="639763" lvl="1" indent="-273050" eaLnBrk="1" hangingPunct="1">
              <a:lnSpc>
                <a:spcPct val="80000"/>
              </a:lnSpc>
            </a:pPr>
            <a:r>
              <a:rPr altLang="pt-BR" sz="2100"/>
              <a:t>Importações: aumento de 77%</a:t>
            </a:r>
          </a:p>
          <a:p>
            <a:pPr marL="914400" lvl="2" eaLnBrk="1" hangingPunct="1">
              <a:lnSpc>
                <a:spcPct val="80000"/>
              </a:lnSpc>
            </a:pPr>
            <a:r>
              <a:rPr altLang="pt-BR" sz="1900"/>
              <a:t>1993/95: US$ 25,5 p/ 49,9 bilhões</a:t>
            </a:r>
          </a:p>
          <a:p>
            <a:pPr marL="914400" lvl="2" eaLnBrk="1" hangingPunct="1">
              <a:lnSpc>
                <a:spcPct val="80000"/>
              </a:lnSpc>
            </a:pPr>
            <a:r>
              <a:rPr altLang="pt-BR" sz="1900"/>
              <a:t>Maiores aumentos: bens de capital (113%) e bens de consumo (94%) </a:t>
            </a:r>
          </a:p>
          <a:p>
            <a:pPr marL="319088" indent="-319088" eaLnBrk="1" hangingPunct="1">
              <a:lnSpc>
                <a:spcPct val="80000"/>
              </a:lnSpc>
            </a:pPr>
            <a:r>
              <a:rPr altLang="pt-BR" sz="3200"/>
              <a:t>Aumento do déficit da conta de serviços e rendas</a:t>
            </a:r>
          </a:p>
          <a:p>
            <a:pPr marL="639763" lvl="1" indent="-273050" eaLnBrk="1" hangingPunct="1">
              <a:lnSpc>
                <a:spcPct val="80000"/>
              </a:lnSpc>
            </a:pPr>
            <a:r>
              <a:rPr altLang="pt-BR" sz="2100"/>
              <a:t>Aumento do passivo externo líquido</a:t>
            </a:r>
          </a:p>
          <a:p>
            <a:pPr marL="639763" lvl="1" indent="-273050" eaLnBrk="1" hangingPunct="1">
              <a:lnSpc>
                <a:spcPct val="80000"/>
              </a:lnSpc>
            </a:pPr>
            <a:r>
              <a:rPr altLang="pt-BR" sz="2100"/>
              <a:t>Pagamento de juros e lucros ao exterior</a:t>
            </a:r>
            <a:r>
              <a:rPr altLang="pt-BR" sz="2400"/>
              <a:t> </a:t>
            </a:r>
          </a:p>
          <a:p>
            <a:pPr marL="319088" indent="-319088" eaLnBrk="1" hangingPunct="1">
              <a:lnSpc>
                <a:spcPct val="80000"/>
              </a:lnSpc>
            </a:pPr>
            <a:r>
              <a:rPr altLang="pt-BR" sz="3200"/>
              <a:t>Déficit em transações correntes:</a:t>
            </a:r>
          </a:p>
          <a:p>
            <a:pPr marL="639763" lvl="1" indent="-273050" eaLnBrk="1" hangingPunct="1">
              <a:lnSpc>
                <a:spcPct val="80000"/>
              </a:lnSpc>
            </a:pPr>
            <a:r>
              <a:rPr altLang="pt-BR" sz="2100"/>
              <a:t>1994: 0,3% do PIB</a:t>
            </a:r>
          </a:p>
          <a:p>
            <a:pPr marL="639763" lvl="1" indent="-273050" eaLnBrk="1" hangingPunct="1">
              <a:lnSpc>
                <a:spcPct val="80000"/>
              </a:lnSpc>
            </a:pPr>
            <a:r>
              <a:rPr altLang="pt-BR" sz="2100"/>
              <a:t>1998: 4,5% do PIB</a:t>
            </a:r>
          </a:p>
          <a:p>
            <a:pPr marL="319088" indent="-319088" eaLnBrk="1" hangingPunct="1">
              <a:lnSpc>
                <a:spcPct val="80000"/>
              </a:lnSpc>
            </a:pPr>
            <a:endParaRPr altLang="pt-BR" sz="2900"/>
          </a:p>
        </p:txBody>
      </p:sp>
    </p:spTree>
  </p:cSld>
  <p:clrMapOvr>
    <a:masterClrMapping/>
  </p:clrMapOvr>
  <p:transition spd="med"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7762" name="Object 2">
            <a:extLst>
              <a:ext uri="{FF2B5EF4-FFF2-40B4-BE49-F238E27FC236}">
                <a16:creationId xmlns:a16="http://schemas.microsoft.com/office/drawing/2014/main" id="{89E0666D-E83E-4F58-AB29-98F902D25A2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12192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79" name="Gráfico" r:id="rId3" imgW="9496616" imgH="5391245" progId="Excel.Sheet.8">
                  <p:embed/>
                </p:oleObj>
              </mc:Choice>
              <mc:Fallback>
                <p:oleObj name="Gráfico" r:id="rId3" imgW="9496616" imgH="5391245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2192000" cy="6858000"/>
                      </a:xfrm>
                      <a:prstGeom prst="rect">
                        <a:avLst/>
                      </a:prstGeom>
                      <a:solidFill>
                        <a:srgbClr val="81875A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763" name="Line 3">
            <a:extLst>
              <a:ext uri="{FF2B5EF4-FFF2-40B4-BE49-F238E27FC236}">
                <a16:creationId xmlns:a16="http://schemas.microsoft.com/office/drawing/2014/main" id="{F4C35913-A331-4E7C-AB35-EA47CFBD965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68988" y="914400"/>
            <a:ext cx="25400" cy="522763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17764" name="Line 4">
            <a:extLst>
              <a:ext uri="{FF2B5EF4-FFF2-40B4-BE49-F238E27FC236}">
                <a16:creationId xmlns:a16="http://schemas.microsoft.com/office/drawing/2014/main" id="{709B4801-D3A6-42BD-BE8C-175908D4B1C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202488" y="939800"/>
            <a:ext cx="25400" cy="522763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7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7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7">
            <a:extLst>
              <a:ext uri="{FF2B5EF4-FFF2-40B4-BE49-F238E27FC236}">
                <a16:creationId xmlns:a16="http://schemas.microsoft.com/office/drawing/2014/main" id="{6CBBBE29-7649-45CC-A6FE-0CF3C59AF403}"/>
              </a:ext>
            </a:extLst>
          </p:cNvPr>
          <p:cNvSpPr txBox="1">
            <a:spLocks noGrp="1"/>
          </p:cNvSpPr>
          <p:nvPr/>
        </p:nvSpPr>
        <p:spPr>
          <a:xfrm>
            <a:off x="0" y="1271588"/>
            <a:ext cx="711200" cy="244475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6A26A2BE-6CBF-4CE2-8B3D-5494BE1CFA64}" type="slidenum">
              <a:rPr lang="pt-BR" altLang="en-US" sz="1200" b="1">
                <a:solidFill>
                  <a:srgbClr val="FFFFFF"/>
                </a:solidFill>
                <a:latin typeface="Euphemia" panose="020B0503040102020104" pitchFamily="34" charset="0"/>
              </a:rPr>
              <a:pPr algn="ctr" eaLnBrk="1" hangingPunct="1">
                <a:lnSpc>
                  <a:spcPct val="80000"/>
                </a:lnSpc>
              </a:pPr>
              <a:t>39</a:t>
            </a:fld>
            <a:endParaRPr lang="pt-BR" altLang="en-US" sz="1200" b="1">
              <a:solidFill>
                <a:srgbClr val="FFFFFF"/>
              </a:solidFill>
              <a:latin typeface="Euphemia" panose="020B0503040102020104" pitchFamily="34" charset="0"/>
            </a:endParaRPr>
          </a:p>
        </p:txBody>
      </p:sp>
      <p:sp>
        <p:nvSpPr>
          <p:cNvPr id="118787" name="Rectangle 2">
            <a:extLst>
              <a:ext uri="{FF2B5EF4-FFF2-40B4-BE49-F238E27FC236}">
                <a16:creationId xmlns:a16="http://schemas.microsoft.com/office/drawing/2014/main" id="{06F217AE-176F-4683-B3F5-EFF19E238C5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91440" rIns="91440" anchor="ctr"/>
          <a:lstStyle/>
          <a:p>
            <a:r>
              <a:rPr altLang="pt-BR" sz="2900" b="1"/>
              <a:t>Da crise asiática à  </a:t>
            </a:r>
            <a:br>
              <a:rPr altLang="pt-BR" sz="2900" b="1"/>
            </a:br>
            <a:r>
              <a:rPr altLang="pt-BR" sz="2900" b="1"/>
              <a:t>desvalorização brasileira</a:t>
            </a:r>
          </a:p>
        </p:txBody>
      </p:sp>
      <p:sp>
        <p:nvSpPr>
          <p:cNvPr id="118788" name="Rectangle 3">
            <a:extLst>
              <a:ext uri="{FF2B5EF4-FFF2-40B4-BE49-F238E27FC236}">
                <a16:creationId xmlns:a16="http://schemas.microsoft.com/office/drawing/2014/main" id="{06DECEA8-0D0E-4FC7-981C-B87AC2246F63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673100" y="1612900"/>
            <a:ext cx="4508500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</a:bodyPr>
          <a:lstStyle/>
          <a:p>
            <a:pPr marL="319088" indent="-319088">
              <a:lnSpc>
                <a:spcPct val="70000"/>
              </a:lnSpc>
            </a:pPr>
            <a:r>
              <a:rPr altLang="pt-BR" sz="3600"/>
              <a:t>Dificuldades no Brasil </a:t>
            </a:r>
          </a:p>
          <a:p>
            <a:pPr marL="319088" indent="-319088" eaLnBrk="1" hangingPunct="1"/>
            <a:r>
              <a:rPr altLang="pt-BR" sz="3200"/>
              <a:t>Dois problemas importantes:</a:t>
            </a:r>
          </a:p>
          <a:p>
            <a:pPr marL="669925" lvl="1" indent="-325438" eaLnBrk="1" hangingPunct="1"/>
            <a:r>
              <a:rPr altLang="pt-BR" sz="2400"/>
              <a:t>Fiscal: Dívida pública elevada e crescente</a:t>
            </a:r>
          </a:p>
          <a:p>
            <a:pPr marL="669925" lvl="1" indent="-325438" eaLnBrk="1" hangingPunct="1"/>
            <a:r>
              <a:rPr altLang="pt-BR" sz="2400"/>
              <a:t>Externo: Déficit em conta corrente</a:t>
            </a:r>
          </a:p>
        </p:txBody>
      </p:sp>
      <p:sp>
        <p:nvSpPr>
          <p:cNvPr id="118789" name="Rectangle 7">
            <a:extLst>
              <a:ext uri="{FF2B5EF4-FFF2-40B4-BE49-F238E27FC236}">
                <a16:creationId xmlns:a16="http://schemas.microsoft.com/office/drawing/2014/main" id="{47305FE1-0559-4CCC-AB31-27B751CBD03E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5703888" y="2489200"/>
            <a:ext cx="6286500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altLang="pt-BR" sz="2800"/>
              <a:t>Julho/1998: Privatização da Telebrás</a:t>
            </a:r>
          </a:p>
          <a:p>
            <a:pPr lvl="1" eaLnBrk="1" hangingPunct="1"/>
            <a:r>
              <a:rPr altLang="pt-BR" sz="2000"/>
              <a:t>R$ 22 bilhões </a:t>
            </a:r>
            <a:r>
              <a:rPr altLang="pt-BR" sz="2000">
                <a:sym typeface="Wingdings" panose="05000000000000000000" pitchFamily="2" charset="2"/>
              </a:rPr>
              <a:t> US$ 74 bilhões de reservas</a:t>
            </a:r>
            <a:endParaRPr altLang="pt-BR" sz="2000"/>
          </a:p>
          <a:p>
            <a:pPr eaLnBrk="1" hangingPunct="1"/>
            <a:r>
              <a:rPr altLang="pt-BR" sz="2800"/>
              <a:t>Agosto/1998: Crise Russa</a:t>
            </a:r>
          </a:p>
          <a:p>
            <a:pPr lvl="2" eaLnBrk="1" hangingPunct="1"/>
            <a:r>
              <a:rPr altLang="pt-BR" sz="1800"/>
              <a:t>Desvalorização do rublo e moratória da dívida russa</a:t>
            </a:r>
          </a:p>
          <a:p>
            <a:pPr lvl="1" eaLnBrk="1" hangingPunct="1"/>
            <a:r>
              <a:rPr altLang="pt-BR" sz="2000"/>
              <a:t>Brasil como “a bola da vez”</a:t>
            </a:r>
          </a:p>
          <a:p>
            <a:pPr lvl="2" eaLnBrk="1" hangingPunct="1"/>
            <a:r>
              <a:rPr altLang="pt-BR" sz="2100"/>
              <a:t>Grande fuga de dólares</a:t>
            </a:r>
          </a:p>
          <a:p>
            <a:pPr lvl="2" eaLnBrk="1" hangingPunct="1"/>
            <a:r>
              <a:rPr altLang="pt-BR" sz="2100"/>
              <a:t>US$ 45 bilhões de reservas no final de setembro</a:t>
            </a:r>
          </a:p>
          <a:p>
            <a:pPr lvl="3" eaLnBrk="1" hangingPunct="1"/>
            <a:r>
              <a:rPr altLang="pt-BR" sz="1800"/>
              <a:t>US$ 800 milhões por dia útil</a:t>
            </a:r>
          </a:p>
          <a:p>
            <a:pPr lvl="1">
              <a:lnSpc>
                <a:spcPct val="70000"/>
              </a:lnSpc>
            </a:pPr>
            <a:endParaRPr altLang="pt-BR" sz="1500"/>
          </a:p>
          <a:p>
            <a:endParaRPr altLang="pt-BR" sz="2400"/>
          </a:p>
        </p:txBody>
      </p:sp>
      <p:pic>
        <p:nvPicPr>
          <p:cNvPr id="223237" name="Picture 5" descr="steve-snooker-copy-786454">
            <a:extLst>
              <a:ext uri="{FF2B5EF4-FFF2-40B4-BE49-F238E27FC236}">
                <a16:creationId xmlns:a16="http://schemas.microsoft.com/office/drawing/2014/main" id="{A6B8C5DD-CFB2-4A58-9D9A-4E484C23FFDF}"/>
              </a:ext>
            </a:extLst>
          </p:cNvPr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4725" y="792163"/>
            <a:ext cx="5384800" cy="1352550"/>
          </a:xfrm>
        </p:spPr>
      </p:pic>
      <p:pic>
        <p:nvPicPr>
          <p:cNvPr id="223239" name="Picture 7" descr="Ver imagem em tamanho grande">
            <a:hlinkClick r:id="rId4"/>
            <a:extLst>
              <a:ext uri="{FF2B5EF4-FFF2-40B4-BE49-F238E27FC236}">
                <a16:creationId xmlns:a16="http://schemas.microsoft.com/office/drawing/2014/main" id="{EB596F9F-577F-4F15-987C-1385E232A741}"/>
              </a:ext>
            </a:extLst>
          </p:cNvPr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7863" y="815975"/>
            <a:ext cx="2303462" cy="1376363"/>
          </a:xfr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3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3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ítulo 1">
            <a:extLst>
              <a:ext uri="{FF2B5EF4-FFF2-40B4-BE49-F238E27FC236}">
                <a16:creationId xmlns:a16="http://schemas.microsoft.com/office/drawing/2014/main" id="{54B39F12-2BF0-4E7E-837C-54A90293824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09663" y="76200"/>
            <a:ext cx="9979025" cy="1096963"/>
          </a:xfrm>
        </p:spPr>
        <p:txBody>
          <a:bodyPr lIns="91440" rIns="91440" anchor="ctr"/>
          <a:lstStyle/>
          <a:p>
            <a:r>
              <a:rPr altLang="pt-BR"/>
              <a:t>URV: Diferenças com Larida</a:t>
            </a:r>
          </a:p>
        </p:txBody>
      </p:sp>
      <p:sp>
        <p:nvSpPr>
          <p:cNvPr id="122883" name="Espaço Reservado para Conteúdo 2">
            <a:extLst>
              <a:ext uri="{FF2B5EF4-FFF2-40B4-BE49-F238E27FC236}">
                <a16:creationId xmlns:a16="http://schemas.microsoft.com/office/drawing/2014/main" id="{C7685395-4AF5-4803-85C4-6A542A21ED7A}"/>
              </a:ext>
            </a:extLst>
          </p:cNvPr>
          <p:cNvSpPr>
            <a:spLocks noGrp="1"/>
          </p:cNvSpPr>
          <p:nvPr>
            <p:ph sz="quarter" idx="4294967295"/>
          </p:nvPr>
        </p:nvSpPr>
        <p:spPr bwMode="auto">
          <a:xfrm>
            <a:off x="401638" y="1600200"/>
            <a:ext cx="11501437" cy="480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</a:bodyPr>
          <a:lstStyle/>
          <a:p>
            <a:pPr marL="319088" indent="-319088">
              <a:lnSpc>
                <a:spcPct val="80000"/>
              </a:lnSpc>
            </a:pPr>
            <a:r>
              <a:rPr altLang="pt-BR" sz="2500"/>
              <a:t>Larida: não nova moeda em duas etapas</a:t>
            </a:r>
          </a:p>
          <a:p>
            <a:pPr marL="639763" lvl="1" indent="-273050">
              <a:lnSpc>
                <a:spcPct val="80000"/>
              </a:lnSpc>
            </a:pPr>
            <a:r>
              <a:rPr altLang="pt-BR" sz="1800"/>
              <a:t>Idéia era introdução de uma unidade monetária indexada (ORTN), conseqüentemente sem inflação</a:t>
            </a:r>
          </a:p>
          <a:p>
            <a:pPr marL="639763" lvl="1" indent="-273050">
              <a:lnSpc>
                <a:spcPct val="80000"/>
              </a:lnSpc>
            </a:pPr>
            <a:r>
              <a:rPr altLang="pt-BR" sz="1800"/>
              <a:t>Deixar duas moeda conviverem – depois troca</a:t>
            </a:r>
          </a:p>
          <a:p>
            <a:pPr marL="639763" lvl="1" indent="-273050">
              <a:lnSpc>
                <a:spcPct val="80000"/>
              </a:lnSpc>
            </a:pPr>
            <a:r>
              <a:rPr altLang="pt-BR" sz="1800"/>
              <a:t>Simonsen:  problema: com aceleração da inflação existe contaminação e inflação em ORTN pois indexador não é perfeito </a:t>
            </a:r>
          </a:p>
          <a:p>
            <a:pPr marL="319088" indent="-319088">
              <a:lnSpc>
                <a:spcPct val="80000"/>
              </a:lnSpc>
            </a:pPr>
            <a:r>
              <a:rPr altLang="pt-BR" sz="2500"/>
              <a:t>URV – não existe nova moeda – existe nova unidade de conta</a:t>
            </a:r>
          </a:p>
          <a:p>
            <a:pPr marL="639763" lvl="1" indent="-273050">
              <a:lnSpc>
                <a:spcPct val="80000"/>
              </a:lnSpc>
            </a:pPr>
            <a:r>
              <a:rPr altLang="pt-BR" sz="1800"/>
              <a:t>Preços ainda expressos (cotação em URV facultativa) e pagos em Cruzeiros reais</a:t>
            </a:r>
          </a:p>
          <a:p>
            <a:pPr marL="319088" indent="-319088">
              <a:lnSpc>
                <a:spcPct val="80000"/>
              </a:lnSpc>
            </a:pPr>
            <a:r>
              <a:rPr altLang="pt-BR" sz="2500"/>
              <a:t>Outras: </a:t>
            </a:r>
          </a:p>
          <a:p>
            <a:pPr marL="639763" lvl="1" indent="-273050">
              <a:lnSpc>
                <a:spcPct val="80000"/>
              </a:lnSpc>
            </a:pPr>
            <a:r>
              <a:rPr altLang="pt-BR" sz="1800"/>
              <a:t>Indexador – usa média de índices</a:t>
            </a:r>
          </a:p>
          <a:p>
            <a:pPr marL="639763" lvl="1" indent="-273050">
              <a:lnSpc>
                <a:spcPct val="80000"/>
              </a:lnSpc>
            </a:pPr>
            <a:r>
              <a:rPr altLang="pt-BR" sz="1800"/>
              <a:t>Política monetária apertada pos plano</a:t>
            </a:r>
          </a:p>
          <a:p>
            <a:pPr marL="639763" lvl="1" indent="-273050">
              <a:lnSpc>
                <a:spcPct val="80000"/>
              </a:lnSpc>
            </a:pPr>
            <a:r>
              <a:rPr altLang="pt-BR" sz="1800"/>
              <a:t>Salários convertidos pela media mas pagos pelo conceito caixa</a:t>
            </a:r>
          </a:p>
          <a:p>
            <a:pPr marL="639763" lvl="1" indent="-273050">
              <a:lnSpc>
                <a:spcPct val="80000"/>
              </a:lnSpc>
              <a:buFont typeface="Wingdings" panose="05000000000000000000" pitchFamily="2" charset="2"/>
              <a:buNone/>
            </a:pPr>
            <a:endParaRPr altLang="pt-BR" sz="1800"/>
          </a:p>
        </p:txBody>
      </p:sp>
    </p:spTree>
  </p:cSld>
  <p:clrMapOvr>
    <a:masterClrMapping/>
  </p:clrMapOvr>
  <p:transition spd="med"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7">
            <a:extLst>
              <a:ext uri="{FF2B5EF4-FFF2-40B4-BE49-F238E27FC236}">
                <a16:creationId xmlns:a16="http://schemas.microsoft.com/office/drawing/2014/main" id="{1B848B89-CC9F-495F-B76A-865CA7BE43CC}"/>
              </a:ext>
            </a:extLst>
          </p:cNvPr>
          <p:cNvSpPr txBox="1">
            <a:spLocks noGrp="1"/>
          </p:cNvSpPr>
          <p:nvPr/>
        </p:nvSpPr>
        <p:spPr>
          <a:xfrm>
            <a:off x="0" y="1271588"/>
            <a:ext cx="711200" cy="244475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1DCEF706-FB7E-4B92-804E-14687262E240}" type="slidenum">
              <a:rPr lang="pt-BR" altLang="en-US" sz="1200" b="1">
                <a:solidFill>
                  <a:srgbClr val="FFFFFF"/>
                </a:solidFill>
                <a:latin typeface="Euphemia" panose="020B0503040102020104" pitchFamily="34" charset="0"/>
              </a:rPr>
              <a:pPr algn="ctr" eaLnBrk="1" hangingPunct="1">
                <a:lnSpc>
                  <a:spcPct val="80000"/>
                </a:lnSpc>
              </a:pPr>
              <a:t>40</a:t>
            </a:fld>
            <a:endParaRPr lang="pt-BR" altLang="en-US" sz="1200" b="1">
              <a:solidFill>
                <a:srgbClr val="FFFFFF"/>
              </a:solidFill>
              <a:latin typeface="Euphemia" panose="020B0503040102020104" pitchFamily="34" charset="0"/>
            </a:endParaRPr>
          </a:p>
        </p:txBody>
      </p:sp>
      <p:sp>
        <p:nvSpPr>
          <p:cNvPr id="120835" name="Rectangle 2">
            <a:extLst>
              <a:ext uri="{FF2B5EF4-FFF2-40B4-BE49-F238E27FC236}">
                <a16:creationId xmlns:a16="http://schemas.microsoft.com/office/drawing/2014/main" id="{B697122E-AD85-4907-B480-5C2CEF785FA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91440" rIns="91440" anchor="ctr"/>
          <a:lstStyle/>
          <a:p>
            <a:r>
              <a:rPr altLang="pt-BR" sz="3300" b="1"/>
              <a:t>Da crise asiática à desvalorização brasileira</a:t>
            </a:r>
          </a:p>
        </p:txBody>
      </p:sp>
      <p:sp>
        <p:nvSpPr>
          <p:cNvPr id="120836" name="Rectangle 3">
            <a:extLst>
              <a:ext uri="{FF2B5EF4-FFF2-40B4-BE49-F238E27FC236}">
                <a16:creationId xmlns:a16="http://schemas.microsoft.com/office/drawing/2014/main" id="{039F6E9F-5B3A-47F6-82CE-3CDF476F1135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431800" y="1557338"/>
            <a:ext cx="11055350" cy="49672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</a:bodyPr>
          <a:lstStyle/>
          <a:p>
            <a:pPr marL="319088" indent="-319088">
              <a:lnSpc>
                <a:spcPct val="80000"/>
              </a:lnSpc>
            </a:pPr>
            <a:r>
              <a:rPr altLang="pt-BR" sz="3300"/>
              <a:t>Desvalorização eminente : </a:t>
            </a:r>
            <a:r>
              <a:rPr altLang="pt-BR" sz="2900"/>
              <a:t>duas ressalvas para ela ocorrer:</a:t>
            </a:r>
          </a:p>
          <a:p>
            <a:pPr marL="639763" lvl="1" indent="-273050">
              <a:lnSpc>
                <a:spcPct val="80000"/>
              </a:lnSpc>
            </a:pPr>
            <a:r>
              <a:rPr altLang="pt-BR" sz="2500"/>
              <a:t>Calendário eleitoral (reeleição FHC)</a:t>
            </a:r>
          </a:p>
          <a:p>
            <a:pPr marL="639763" lvl="1" indent="-273050">
              <a:lnSpc>
                <a:spcPct val="80000"/>
              </a:lnSpc>
            </a:pPr>
            <a:r>
              <a:rPr altLang="pt-BR" sz="2500"/>
              <a:t>Exposição do setor privado à desvalorização cambial (setor privado com passivos em moeda externa)</a:t>
            </a:r>
          </a:p>
          <a:p>
            <a:pPr marL="319088" indent="-319088">
              <a:lnSpc>
                <a:spcPct val="80000"/>
              </a:lnSpc>
            </a:pPr>
            <a:r>
              <a:rPr altLang="pt-BR" sz="3300"/>
              <a:t>2º semestre 1998 – preparação para desvalorização</a:t>
            </a:r>
          </a:p>
          <a:p>
            <a:pPr marL="639763" lvl="1" indent="-273050">
              <a:lnSpc>
                <a:spcPct val="80000"/>
              </a:lnSpc>
            </a:pPr>
            <a:r>
              <a:rPr altLang="pt-BR" sz="2500"/>
              <a:t>Pacote com o FMI</a:t>
            </a:r>
          </a:p>
          <a:p>
            <a:pPr marL="942975" lvl="2" indent="-325438" eaLnBrk="1" hangingPunct="1"/>
            <a:r>
              <a:rPr altLang="pt-BR" sz="2000"/>
              <a:t>“Pacote emergencial”: US$ 42 bilhões: FMI, Banco Mundial, BID, Países Desenvolvidos</a:t>
            </a:r>
          </a:p>
          <a:p>
            <a:pPr marL="639763" lvl="1" indent="-273050">
              <a:lnSpc>
                <a:spcPct val="80000"/>
              </a:lnSpc>
            </a:pPr>
            <a:r>
              <a:rPr altLang="pt-BR" sz="2500"/>
              <a:t>Governo assume risco cambial (dá hedge para setor privado: mercado futuro e à vista de dólar, dívida pública interna com clausula cambial) – </a:t>
            </a:r>
            <a:r>
              <a:rPr altLang="pt-BR" sz="2500">
                <a:solidFill>
                  <a:schemeClr val="tx2"/>
                </a:solidFill>
              </a:rPr>
              <a:t>socialização dos prejuízos</a:t>
            </a:r>
            <a:r>
              <a:rPr altLang="pt-BR" sz="2500"/>
              <a:t> </a:t>
            </a:r>
          </a:p>
          <a:p>
            <a:pPr marL="319088" indent="-319088">
              <a:lnSpc>
                <a:spcPct val="80000"/>
              </a:lnSpc>
            </a:pPr>
            <a:r>
              <a:rPr altLang="pt-BR" sz="3300"/>
              <a:t>Janeiro 1999 – câmbio flutuante e desvalorização</a:t>
            </a:r>
          </a:p>
          <a:p>
            <a:pPr marL="639763" lvl="1" indent="-273050">
              <a:lnSpc>
                <a:spcPct val="80000"/>
              </a:lnSpc>
            </a:pPr>
            <a:endParaRPr altLang="pt-BR" sz="2100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Espaço Reservado para Número de Slide 5">
            <a:extLst>
              <a:ext uri="{FF2B5EF4-FFF2-40B4-BE49-F238E27FC236}">
                <a16:creationId xmlns:a16="http://schemas.microsoft.com/office/drawing/2014/main" id="{84832085-BAAA-4BFB-AAC5-323B23A69816}"/>
              </a:ext>
            </a:extLst>
          </p:cNvPr>
          <p:cNvSpPr txBox="1">
            <a:spLocks noGrp="1"/>
          </p:cNvSpPr>
          <p:nvPr/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D4C67753-5A04-4BA0-A7D6-A4BB43A260E9}" type="slidenum">
              <a:rPr lang="pt-BR" altLang="en-US" sz="1200">
                <a:latin typeface="Tw Cen MT" panose="020B0602020104020603" pitchFamily="34" charset="0"/>
                <a:cs typeface="Arial" panose="020B0604020202020204" pitchFamily="34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5</a:t>
            </a:fld>
            <a:endParaRPr lang="pt-BR" altLang="en-US" sz="1200">
              <a:latin typeface="Tw Cen MT" panose="020B0602020104020603" pitchFamily="34" charset="0"/>
              <a:cs typeface="Arial" panose="020B0604020202020204" pitchFamily="34" charset="0"/>
            </a:endParaRPr>
          </a:p>
        </p:txBody>
      </p:sp>
      <p:sp>
        <p:nvSpPr>
          <p:cNvPr id="123907" name="Rectangle 2">
            <a:extLst>
              <a:ext uri="{FF2B5EF4-FFF2-40B4-BE49-F238E27FC236}">
                <a16:creationId xmlns:a16="http://schemas.microsoft.com/office/drawing/2014/main" id="{F7274ADA-BD2B-4566-82E9-6F27C2DB8AA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476250"/>
            <a:ext cx="10871200" cy="990600"/>
          </a:xfrm>
        </p:spPr>
        <p:txBody>
          <a:bodyPr lIns="91440" rIns="91440" anchor="t"/>
          <a:lstStyle/>
          <a:p>
            <a:pPr marL="342900" indent="-342900" algn="ctr"/>
            <a:r>
              <a:rPr altLang="pt-BR" sz="2500"/>
              <a:t>3) Reforma monetária: MP 542: Real (01/07/1994)</a:t>
            </a:r>
            <a:endParaRPr altLang="pt-BR" sz="4000"/>
          </a:p>
        </p:txBody>
      </p:sp>
      <p:sp>
        <p:nvSpPr>
          <p:cNvPr id="123908" name="Rectangle 3">
            <a:extLst>
              <a:ext uri="{FF2B5EF4-FFF2-40B4-BE49-F238E27FC236}">
                <a16:creationId xmlns:a16="http://schemas.microsoft.com/office/drawing/2014/main" id="{697672CB-93DC-4CAB-81C5-EAB58408A2B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304925"/>
            <a:ext cx="12192000" cy="5553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</a:bodyPr>
          <a:lstStyle/>
          <a:p>
            <a:pPr marL="1022350" lvl="2" indent="-350838">
              <a:lnSpc>
                <a:spcPct val="80000"/>
              </a:lnSpc>
            </a:pPr>
            <a:r>
              <a:rPr altLang="pt-BR" sz="2400"/>
              <a:t>Troca do meio circulante</a:t>
            </a:r>
          </a:p>
          <a:p>
            <a:pPr marL="1479550" lvl="3" indent="-350838">
              <a:lnSpc>
                <a:spcPct val="80000"/>
              </a:lnSpc>
            </a:pPr>
            <a:r>
              <a:rPr altLang="pt-BR" sz="2000"/>
              <a:t>Quando todos os preços “estivessem urvizados” e não existisse inflação em URV faz-se a troca: URV por Real </a:t>
            </a:r>
          </a:p>
          <a:p>
            <a:pPr marL="1479550" lvl="3" indent="-350838">
              <a:lnSpc>
                <a:spcPct val="80000"/>
              </a:lnSpc>
            </a:pPr>
            <a:r>
              <a:rPr altLang="pt-BR" sz="2000"/>
              <a:t>Completa transição da moeda, co m meio de pagamento (e reserva de valor)</a:t>
            </a:r>
          </a:p>
          <a:p>
            <a:pPr marL="1022350" lvl="2" indent="-350838">
              <a:lnSpc>
                <a:spcPct val="80000"/>
              </a:lnSpc>
            </a:pPr>
            <a:r>
              <a:rPr altLang="pt-BR" sz="2100"/>
              <a:t>Troca em 01.07: Preços nem todos urvizados, mas alguma inflação em URV detectada (medo de congelamento etc)</a:t>
            </a:r>
          </a:p>
          <a:p>
            <a:pPr marL="1936750" lvl="4" indent="-350838">
              <a:lnSpc>
                <a:spcPct val="80000"/>
              </a:lnSpc>
            </a:pPr>
            <a:r>
              <a:rPr altLang="pt-BR" sz="2100"/>
              <a:t>Influência do calendário eleitoral (?)</a:t>
            </a:r>
          </a:p>
          <a:p>
            <a:pPr marL="1022350" lvl="2" indent="-350838">
              <a:lnSpc>
                <a:spcPct val="80000"/>
              </a:lnSpc>
            </a:pPr>
            <a:r>
              <a:rPr altLang="pt-BR" sz="2000"/>
              <a:t>Ancoragem: </a:t>
            </a:r>
          </a:p>
          <a:p>
            <a:pPr marL="1479550" lvl="3" indent="-350838">
              <a:lnSpc>
                <a:spcPct val="80000"/>
              </a:lnSpc>
            </a:pPr>
            <a:r>
              <a:rPr altLang="pt-BR" sz="2100"/>
              <a:t>R$ 1,00 = 1 URV = US$ 1,00 = CR$ 2.750,00</a:t>
            </a:r>
          </a:p>
          <a:p>
            <a:pPr marL="1479550" lvl="3" indent="-350838">
              <a:lnSpc>
                <a:spcPct val="80000"/>
              </a:lnSpc>
              <a:buClr>
                <a:srgbClr val="FF0000"/>
              </a:buClr>
              <a:buSzPct val="102000"/>
              <a:buFont typeface="Wingdings" panose="05000000000000000000" pitchFamily="2" charset="2"/>
              <a:buChar char="Ä"/>
            </a:pPr>
            <a:r>
              <a:rPr altLang="pt-BR" sz="2100"/>
              <a:t>Inicio cambio fixo, depois: banda assimétrica</a:t>
            </a:r>
          </a:p>
          <a:p>
            <a:pPr marL="1022350" lvl="2" indent="-350838">
              <a:lnSpc>
                <a:spcPct val="80000"/>
              </a:lnSpc>
            </a:pPr>
            <a:r>
              <a:rPr altLang="pt-BR" sz="2000"/>
              <a:t>Política monetária: fixação de tetos máximos de emissão pelo Congresso Nacional</a:t>
            </a:r>
          </a:p>
          <a:p>
            <a:pPr marL="1479550" lvl="3" indent="-350838">
              <a:lnSpc>
                <a:spcPct val="80000"/>
              </a:lnSpc>
            </a:pPr>
            <a:r>
              <a:rPr altLang="pt-BR" sz="2100"/>
              <a:t>CMN (composição alterada) poderia alterar no máximo 20%</a:t>
            </a:r>
          </a:p>
          <a:p>
            <a:pPr marL="1479550" lvl="3" indent="-350838">
              <a:lnSpc>
                <a:spcPct val="80000"/>
              </a:lnSpc>
            </a:pPr>
            <a:r>
              <a:rPr altLang="pt-BR" sz="2100"/>
              <a:t>Remonetização possível mas limitada</a:t>
            </a:r>
          </a:p>
          <a:p>
            <a:pPr marL="1479550" lvl="3" indent="-350838">
              <a:lnSpc>
                <a:spcPct val="80000"/>
              </a:lnSpc>
              <a:buClr>
                <a:srgbClr val="FF0000"/>
              </a:buClr>
              <a:buSzPct val="105000"/>
              <a:buFont typeface="Wingdings" panose="05000000000000000000" pitchFamily="2" charset="2"/>
              <a:buChar char="Ä"/>
            </a:pPr>
            <a:r>
              <a:rPr altLang="pt-BR" sz="2100"/>
              <a:t>Metas não cumpridas:</a:t>
            </a:r>
          </a:p>
          <a:p>
            <a:pPr marL="1936750" lvl="4" indent="-350838">
              <a:lnSpc>
                <a:spcPct val="80000"/>
              </a:lnSpc>
              <a:buClr>
                <a:srgbClr val="FF0000"/>
              </a:buClr>
              <a:buSzPct val="105000"/>
              <a:buFont typeface="Wingdings" panose="05000000000000000000" pitchFamily="2" charset="2"/>
              <a:buChar char="Ä"/>
            </a:pPr>
            <a:r>
              <a:rPr altLang="pt-BR" sz="2100"/>
              <a:t>Inconsistência ?: ancora cambial e monetária e livre fluxo de capital </a:t>
            </a:r>
          </a:p>
          <a:p>
            <a:pPr marL="1936750" lvl="4" indent="-350838">
              <a:lnSpc>
                <a:spcPct val="80000"/>
              </a:lnSpc>
              <a:buClr>
                <a:srgbClr val="FF0000"/>
              </a:buClr>
              <a:buSzPct val="105000"/>
              <a:buFont typeface="Wingdings" panose="05000000000000000000" pitchFamily="2" charset="2"/>
              <a:buChar char="Ä"/>
            </a:pPr>
            <a:r>
              <a:rPr altLang="pt-BR" sz="2100"/>
              <a:t>Credibilidade ? Nova moeda: Não monetização, atrelada a moeda estrangeira</a:t>
            </a: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Espaço Reservado para Número de Slide 5">
            <a:extLst>
              <a:ext uri="{FF2B5EF4-FFF2-40B4-BE49-F238E27FC236}">
                <a16:creationId xmlns:a16="http://schemas.microsoft.com/office/drawing/2014/main" id="{079706E2-18F3-4197-ACFB-C5C0DC74B4D9}"/>
              </a:ext>
            </a:extLst>
          </p:cNvPr>
          <p:cNvSpPr txBox="1">
            <a:spLocks noGrp="1"/>
          </p:cNvSpPr>
          <p:nvPr/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25B1501C-1044-434C-B09A-F426B751DBA1}" type="slidenum">
              <a:rPr lang="pt-BR" altLang="en-US" sz="1200">
                <a:latin typeface="Tw Cen MT" panose="020B0602020104020603" pitchFamily="34" charset="0"/>
                <a:cs typeface="Arial" panose="020B0604020202020204" pitchFamily="34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6</a:t>
            </a:fld>
            <a:endParaRPr lang="pt-BR" altLang="en-US" sz="1200">
              <a:latin typeface="Tw Cen MT" panose="020B0602020104020603" pitchFamily="34" charset="0"/>
              <a:cs typeface="Arial" panose="020B0604020202020204" pitchFamily="34" charset="0"/>
            </a:endParaRPr>
          </a:p>
        </p:txBody>
      </p:sp>
      <p:sp>
        <p:nvSpPr>
          <p:cNvPr id="125955" name="Rectangle 2">
            <a:extLst>
              <a:ext uri="{FF2B5EF4-FFF2-40B4-BE49-F238E27FC236}">
                <a16:creationId xmlns:a16="http://schemas.microsoft.com/office/drawing/2014/main" id="{869C737E-6AAD-43D5-9056-B8D5886B27F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8163" y="611188"/>
            <a:ext cx="11156950" cy="990600"/>
          </a:xfrm>
        </p:spPr>
        <p:txBody>
          <a:bodyPr lIns="91440" rIns="91440" anchor="t"/>
          <a:lstStyle/>
          <a:p>
            <a:r>
              <a:rPr altLang="pt-BR"/>
              <a:t>3. Reforma monetária – Real</a:t>
            </a:r>
          </a:p>
        </p:txBody>
      </p:sp>
      <p:sp>
        <p:nvSpPr>
          <p:cNvPr id="125956" name="Rectangle 3">
            <a:extLst>
              <a:ext uri="{FF2B5EF4-FFF2-40B4-BE49-F238E27FC236}">
                <a16:creationId xmlns:a16="http://schemas.microsoft.com/office/drawing/2014/main" id="{A068EB4A-0365-414F-9EE6-30A0CFE57E3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27050" y="1600200"/>
            <a:ext cx="11664950" cy="4924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buFont typeface="Wingdings" panose="05000000000000000000" pitchFamily="2" charset="2"/>
              <a:buNone/>
            </a:pPr>
            <a:r>
              <a:rPr altLang="pt-BR" sz="3200"/>
              <a:t>Metas para a Política Monetária:</a:t>
            </a:r>
          </a:p>
          <a:p>
            <a:pPr marL="669925" lvl="1" indent="-325438"/>
            <a:r>
              <a:rPr altLang="pt-BR" sz="2400"/>
              <a:t>30/09/94: R$ 7,5 bilhões</a:t>
            </a:r>
          </a:p>
          <a:p>
            <a:pPr marL="669925" lvl="1" indent="-325438"/>
            <a:r>
              <a:rPr altLang="pt-BR" sz="2400"/>
              <a:t>31/12/94: R$ 8,5 bilhões</a:t>
            </a:r>
          </a:p>
          <a:p>
            <a:pPr marL="669925" lvl="1" indent="-325438"/>
            <a:r>
              <a:rPr altLang="pt-BR" sz="2400"/>
              <a:t>31/03/95: R$ 9,5 bilhões</a:t>
            </a:r>
          </a:p>
          <a:p>
            <a:pPr marL="936625" lvl="2" indent="-342900"/>
            <a:r>
              <a:rPr altLang="pt-BR" sz="2000"/>
              <a:t>Nov/94: R$ 14 bilhões já emitidos</a:t>
            </a:r>
          </a:p>
          <a:p>
            <a:pPr marL="342900" indent="-342900"/>
            <a:r>
              <a:rPr altLang="pt-BR" sz="3200"/>
              <a:t>existe aperto na política monetária</a:t>
            </a:r>
          </a:p>
          <a:p>
            <a:pPr marL="669925" lvl="1" indent="-325438"/>
            <a:r>
              <a:rPr altLang="pt-BR" sz="2400"/>
              <a:t>Compulsórios sobre depósitos à vista (novos) sai de 40% para 100% (depósitos à prazo: 20%)</a:t>
            </a:r>
          </a:p>
          <a:p>
            <a:pPr marL="936625" lvl="2" indent="-342900"/>
            <a:r>
              <a:rPr altLang="pt-BR" sz="2000"/>
              <a:t>Depois redução</a:t>
            </a:r>
          </a:p>
          <a:p>
            <a:pPr marL="342900" indent="-342900"/>
            <a:r>
              <a:rPr altLang="pt-BR" sz="3200"/>
              <a:t>Lastro efetivo do Real: Reservas internacionais</a:t>
            </a:r>
          </a:p>
          <a:p>
            <a:pPr marL="669925" lvl="1" indent="-325438"/>
            <a:r>
              <a:rPr altLang="pt-BR" sz="2400"/>
              <a:t>US$ 42 bilhões</a:t>
            </a:r>
          </a:p>
          <a:p>
            <a:pPr marL="342900" indent="-342900"/>
            <a:endParaRPr altLang="pt-BR" sz="3200"/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A9877F4-C040-43B6-9A82-DFAC6B4BF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pt-BR"/>
              <a:t>Plano Real: 1ª etapa de condução</a:t>
            </a:r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BF0C79BE-3D93-4E63-940E-D46A82DD4C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0713" y="1695450"/>
            <a:ext cx="10972800" cy="4933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altLang="pt-BR" sz="2800"/>
              <a:t>Políticas:</a:t>
            </a:r>
          </a:p>
          <a:p>
            <a:pPr lvl="1"/>
            <a:r>
              <a:rPr altLang="pt-BR" sz="2800"/>
              <a:t>Metas Quantitativas para a Política Monetária</a:t>
            </a:r>
          </a:p>
          <a:p>
            <a:pPr lvl="2"/>
            <a:r>
              <a:rPr altLang="pt-BR" sz="2500"/>
              <a:t>Manutenção juros relativamente altos </a:t>
            </a:r>
          </a:p>
          <a:p>
            <a:pPr lvl="1"/>
            <a:r>
              <a:rPr altLang="pt-BR" sz="2800"/>
              <a:t>Cambio: Fixo para cima - Banda Assimétrica</a:t>
            </a:r>
            <a:endParaRPr altLang="pt-BR" sz="2900"/>
          </a:p>
          <a:p>
            <a:r>
              <a:rPr altLang="pt-BR" sz="2900"/>
              <a:t>Conseqüências e causas</a:t>
            </a:r>
          </a:p>
          <a:p>
            <a:pPr lvl="1"/>
            <a:r>
              <a:rPr altLang="pt-BR" sz="2500"/>
              <a:t>Valorização cambial (real e nominal), entrada de recursos externos e abertura comercial – camisa de força para preços</a:t>
            </a:r>
          </a:p>
          <a:p>
            <a:pPr lvl="2">
              <a:buFont typeface="Wingdings" panose="05000000000000000000" pitchFamily="2" charset="2"/>
              <a:buNone/>
            </a:pPr>
            <a:endParaRPr altLang="pt-BR" sz="2400"/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>
            <a:extLst>
              <a:ext uri="{FF2B5EF4-FFF2-40B4-BE49-F238E27FC236}">
                <a16:creationId xmlns:a16="http://schemas.microsoft.com/office/drawing/2014/main" id="{60496609-1EBB-4E8E-9C56-1D50E527C9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237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5" name="Line 3">
            <a:extLst>
              <a:ext uri="{FF2B5EF4-FFF2-40B4-BE49-F238E27FC236}">
                <a16:creationId xmlns:a16="http://schemas.microsoft.com/office/drawing/2014/main" id="{B1824AA3-EA13-4134-8066-49FAEF8F3D3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44763" y="3429000"/>
            <a:ext cx="0" cy="792163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75A8808-AC9E-442B-A7D8-CB256B875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pt-BR"/>
              <a:t>Plano Real: 1ª etapa de condução</a:t>
            </a:r>
          </a:p>
        </p:txBody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30CBFD6C-386B-49F7-B25B-E37974779B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0713" y="1695450"/>
            <a:ext cx="10972800" cy="4933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altLang="pt-BR" sz="2400"/>
              <a:t>Políticas:</a:t>
            </a:r>
          </a:p>
          <a:p>
            <a:pPr lvl="1"/>
            <a:r>
              <a:rPr altLang="pt-BR" sz="1800"/>
              <a:t>Cambio: Fixo para cima - Banda Assimétrica</a:t>
            </a:r>
          </a:p>
          <a:p>
            <a:pPr lvl="1"/>
            <a:r>
              <a:rPr altLang="pt-BR" sz="1800"/>
              <a:t>Metas Quantitativas para a Política Monetária</a:t>
            </a:r>
          </a:p>
          <a:p>
            <a:pPr lvl="2"/>
            <a:r>
              <a:rPr altLang="pt-BR" sz="1700"/>
              <a:t>Manutenção juros relativamente altos </a:t>
            </a:r>
          </a:p>
          <a:p>
            <a:r>
              <a:rPr altLang="pt-BR" sz="1900"/>
              <a:t>Conseqüências e causas</a:t>
            </a:r>
          </a:p>
          <a:p>
            <a:pPr lvl="1"/>
            <a:r>
              <a:rPr altLang="pt-BR" sz="1700"/>
              <a:t>Valorização cambial (real e nominal), entrada de recursos externos e abertura comercial – camisa de força para preços</a:t>
            </a:r>
          </a:p>
          <a:p>
            <a:pPr lvl="1"/>
            <a:r>
              <a:rPr altLang="pt-BR" sz="1800"/>
              <a:t>Queda rápida da inflação</a:t>
            </a:r>
            <a:r>
              <a:rPr altLang="pt-BR" sz="1400"/>
              <a:t> </a:t>
            </a:r>
            <a:r>
              <a:rPr altLang="pt-BR" sz="1200"/>
              <a:t>(</a:t>
            </a:r>
            <a:r>
              <a:rPr altLang="pt-BR" sz="1500"/>
              <a:t>Mais lento que Cruzado) </a:t>
            </a:r>
          </a:p>
          <a:p>
            <a:pPr lvl="2"/>
            <a:r>
              <a:rPr altLang="pt-BR"/>
              <a:t>Bens tradeables x não tradeables – trajetórias diferentes</a:t>
            </a:r>
            <a:endParaRPr altLang="pt-BR" sz="1300"/>
          </a:p>
          <a:p>
            <a:r>
              <a:rPr altLang="pt-BR" sz="1900"/>
              <a:t>Crescimento da demanda: Consumo e Investimento </a:t>
            </a:r>
          </a:p>
          <a:p>
            <a:pPr lvl="1"/>
            <a:r>
              <a:rPr altLang="pt-BR" sz="1700"/>
              <a:t>Aumento do poder aquisitivo – fim do imposto inflacionário</a:t>
            </a:r>
          </a:p>
          <a:p>
            <a:pPr lvl="1"/>
            <a:r>
              <a:rPr altLang="pt-BR" sz="1700"/>
              <a:t>Recomposição dos mecanismos de crédito </a:t>
            </a:r>
          </a:p>
          <a:p>
            <a:pPr lvl="1"/>
            <a:r>
              <a:rPr altLang="pt-BR" sz="1700"/>
              <a:t>Demanda reprimida</a:t>
            </a:r>
          </a:p>
          <a:p>
            <a:pPr lvl="1"/>
            <a:r>
              <a:rPr altLang="pt-BR" sz="1700"/>
              <a:t>Aumento do horizonte de previsão</a:t>
            </a:r>
          </a:p>
          <a:p>
            <a:pPr lvl="2">
              <a:buFont typeface="Wingdings" panose="05000000000000000000" pitchFamily="2" charset="2"/>
              <a:buNone/>
            </a:pPr>
            <a:endParaRPr altLang="pt-BR" sz="160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2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28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228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228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iteratura acadêmica 16x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ede 10">
    <a:dk1>
      <a:srgbClr val="000000"/>
    </a:dk1>
    <a:lt1>
      <a:srgbClr val="FFFFFF"/>
    </a:lt1>
    <a:dk2>
      <a:srgbClr val="330066"/>
    </a:dk2>
    <a:lt2>
      <a:srgbClr val="808080"/>
    </a:lt2>
    <a:accent1>
      <a:srgbClr val="CCCC00"/>
    </a:accent1>
    <a:accent2>
      <a:srgbClr val="669999"/>
    </a:accent2>
    <a:accent3>
      <a:srgbClr val="FFFFFF"/>
    </a:accent3>
    <a:accent4>
      <a:srgbClr val="000000"/>
    </a:accent4>
    <a:accent5>
      <a:srgbClr val="E2E2AA"/>
    </a:accent5>
    <a:accent6>
      <a:srgbClr val="5C8A8A"/>
    </a:accent6>
    <a:hlink>
      <a:srgbClr val="7E9CE8"/>
    </a:hlink>
    <a:folHlink>
      <a:srgbClr val="D8D8EC"/>
    </a:folHlink>
  </a:clrScheme>
  <a:fontScheme name="Red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1650</TotalTime>
  <Words>1798</Words>
  <Application>Microsoft Office PowerPoint</Application>
  <PresentationFormat>Widescreen</PresentationFormat>
  <Paragraphs>290</Paragraphs>
  <Slides>40</Slides>
  <Notes>25</Notes>
  <HiddenSlides>6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40</vt:i4>
      </vt:variant>
    </vt:vector>
  </HeadingPairs>
  <TitlesOfParts>
    <vt:vector size="48" baseType="lpstr">
      <vt:lpstr>Arial</vt:lpstr>
      <vt:lpstr>Euphemia</vt:lpstr>
      <vt:lpstr>Plantagenet Cherokee</vt:lpstr>
      <vt:lpstr>Times New Roman</vt:lpstr>
      <vt:lpstr>Tw Cen MT</vt:lpstr>
      <vt:lpstr>Wingdings</vt:lpstr>
      <vt:lpstr>Literatura acadêmica 16x9</vt:lpstr>
      <vt:lpstr>Gráfico</vt:lpstr>
      <vt:lpstr>AULA 22.  A Condução do Plano Real: De Itamar a FHC 2</vt:lpstr>
      <vt:lpstr>O Plano Real: 3 fases</vt:lpstr>
      <vt:lpstr>A Condução do Plano Real: 3 períodos</vt:lpstr>
      <vt:lpstr>URV: Diferenças com Larida</vt:lpstr>
      <vt:lpstr>3) Reforma monetária: MP 542: Real (01/07/1994)</vt:lpstr>
      <vt:lpstr>3. Reforma monetária – Real</vt:lpstr>
      <vt:lpstr>Plano Real: 1ª etapa de condução</vt:lpstr>
      <vt:lpstr>Apresentação do PowerPoint</vt:lpstr>
      <vt:lpstr>Plano Real: 1ª etapa de condução</vt:lpstr>
      <vt:lpstr>Apresentação do PowerPoint</vt:lpstr>
      <vt:lpstr>Problemas com a primeira fase da condução do Plano Real:  a questão externa</vt:lpstr>
      <vt:lpstr>Apresentação do PowerPoint</vt:lpstr>
      <vt:lpstr>Problemas com a primeira fase da condução do Plano Real:  a questão externa</vt:lpstr>
      <vt:lpstr>A Crise do México </vt:lpstr>
      <vt:lpstr>Apresentação do PowerPoint</vt:lpstr>
      <vt:lpstr>A Crise do México </vt:lpstr>
      <vt:lpstr>O Plano Real pós crise do México: a segunda fase (o governo FHC)</vt:lpstr>
      <vt:lpstr>Apresentação do PowerPoint</vt:lpstr>
      <vt:lpstr>O Plano Real pós crise do México: a segunda fase (o governo FHC)</vt:lpstr>
      <vt:lpstr>Da crise do México  à desvalorização brasileira</vt:lpstr>
      <vt:lpstr>Nível de atividade</vt:lpstr>
      <vt:lpstr>Apresentação do PowerPoint</vt:lpstr>
      <vt:lpstr>Apresentação do PowerPoint</vt:lpstr>
      <vt:lpstr>Da crise do México  à desvalorização brasileira</vt:lpstr>
      <vt:lpstr>Da crise asiática à  desvalorização brasileira</vt:lpstr>
      <vt:lpstr>Setor externo</vt:lpstr>
      <vt:lpstr>Gasto Público</vt:lpstr>
      <vt:lpstr>Contas públicas</vt:lpstr>
      <vt:lpstr>Apresentação do PowerPoint</vt:lpstr>
      <vt:lpstr>Apresentação do PowerPoint</vt:lpstr>
      <vt:lpstr>Contas públicas</vt:lpstr>
      <vt:lpstr>Contas públicas</vt:lpstr>
      <vt:lpstr>Apresentação do PowerPoint</vt:lpstr>
      <vt:lpstr>Da crise asiática à  desvalorização brasileira</vt:lpstr>
      <vt:lpstr>Setor externo</vt:lpstr>
      <vt:lpstr>Apresentação do PowerPoint</vt:lpstr>
      <vt:lpstr>Setor externo</vt:lpstr>
      <vt:lpstr>Apresentação do PowerPoint</vt:lpstr>
      <vt:lpstr>Da crise asiática à   desvalorização brasileira</vt:lpstr>
      <vt:lpstr>Da crise asiática à desvalorização brasileira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Layout de título com imagem</dc:title>
  <dc:creator>Amaury Gremaud</dc:creator>
  <cp:lastModifiedBy>Amaury Gremaud</cp:lastModifiedBy>
  <cp:revision>63</cp:revision>
  <dcterms:created xsi:type="dcterms:W3CDTF">2013-04-05T19:49:59Z</dcterms:created>
  <dcterms:modified xsi:type="dcterms:W3CDTF">2019-11-11T21:59:42Z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