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47" r:id="rId4"/>
    <p:sldId id="348" r:id="rId5"/>
    <p:sldId id="349" r:id="rId6"/>
    <p:sldId id="351" r:id="rId7"/>
    <p:sldId id="352" r:id="rId8"/>
    <p:sldId id="350" r:id="rId9"/>
    <p:sldId id="360" r:id="rId10"/>
    <p:sldId id="354" r:id="rId11"/>
    <p:sldId id="357" r:id="rId12"/>
    <p:sldId id="356" r:id="rId13"/>
    <p:sldId id="358" r:id="rId14"/>
    <p:sldId id="361" r:id="rId15"/>
    <p:sldId id="353" r:id="rId16"/>
    <p:sldId id="362" r:id="rId17"/>
    <p:sldId id="363" r:id="rId18"/>
    <p:sldId id="355" r:id="rId19"/>
    <p:sldId id="310" r:id="rId20"/>
    <p:sldId id="311" r:id="rId2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40" units="1/cm"/>
          <inkml:channelProperty channel="Y" name="resolution" value="40" units="1/cm"/>
          <inkml:channelProperty channel="T" name="resolution" value="1" units="1/dev"/>
        </inkml:channelProperties>
      </inkml:inkSource>
      <inkml:timestamp xml:id="ts0" timeString="2025-04-03T21:02:16.95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8625 10425 0,'36'0'94,"-19"0"-94,19 0 15,-19 0 1,36 0 0,141 0 15,0 0 0,-53 0 0,-17 0-15,-1 0 0,18 0-1,-52 0 1,-54 0-16,53 0 15,-17 0 17,34 0-17,19 0 1,-1 0 0,-17 0-1,0 0 1,-71 0-1,54 0 1,-19 0 0,-17 0-1,-35 0-15,52 0 16,-35 0 0,36 0-1,-36 0 1,1 0-1,16 0 17,1 0-17,0 0 1,0 0 0,18 0-1,-1 0 1,19 0-1,-1 0 1,-53 0 0,-17 0-1,-1 0 1</inkml:trace>
  <inkml:trace contextRef="#ctx0" brushRef="#br0" timeOffset="832.03">10301 10583 0,'18'18'62,"17"-18"-62,0 0 16,-17 0-16,70 18 31,53-18 1,-17 0-1,17 0 0,-53 0-15,0 0-1,-17 0 1,-18 0-16,-18 0 16,18 0-1,-18 0 1,18 0-1</inkml:trace>
  <inkml:trace contextRef="#ctx0" brushRef="#br0" timeOffset="17947.07">5838 6156 0,'18'0'47,"0"0"-31,17 0-1,0 0 1,-17 0-1,35 0 1,-36 0 31,19 0-16,17 18 0,0-18-15,-36 0 0,19 0-1,16 0 1,-34 0 0,35 0-1,0 0 1,17 0-1,-34 0-15,34 0 32,-17 0-17,0 0 1,-18 0 0,1 0-1,-1 0 1,-17 0-1</inkml:trace>
  <inkml:trace contextRef="#ctx0" brushRef="#br0" timeOffset="18610.2">6227 6262 0,'0'17'94,"17"-17"-79,1 0-15,17 0 16,18 36 0,70-36 15,-70 17 0</inkml:trace>
  <inkml:trace contextRef="#ctx0" brushRef="#br0" timeOffset="68576.55">24342 11853 0,'17'0'359,"19"0"-359,-1 0 16,0 0 0,-17 0-1,17 0-15,0 0 16,-17 0-1,17 0 1,-17 0-16,17 0 16,89 0 15,-19 0 0,-69 0-15,-1 0-1,36 0 1,-36 0 15,53 0-15,-35 0 0,18 0-1,34 0 1,-52 0-16,53 0 15,0 0 1,-35 0 0,17 0-1,0 0 1,-18 0 0,1 0-1,-18 0 1,0 0-1,0 0 1,0 0 15,17 0-15,-35 0-16,18 0 16,18 0-1,-36 0 1,1 0-1,-19 0 1,18 0 0,-17 0-1,0 0 1,-1 0 0,1 0 15</inkml:trace>
  <inkml:trace contextRef="#ctx0" brushRef="#br0" timeOffset="69409.37">26141 11871 0,'17'0'47,"1"0"-47,0 0 16,-1 0-1,1 0 1,70 0 15,0 0 0,-17 0 1,-18-18-17,-18 18 1,0 0-1,1 0 1,-19 0 31,1 0 0</inkml:trace>
  <inkml:trace contextRef="#ctx0" brushRef="#br0" timeOffset="70152.5">26335 11977 0,'17'0'172,"1"0"-156,0 0 0,35 0-1,-36 0 1,1 0-1,0 0 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667DAA-BAE7-847B-EB72-8635E4118A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92676BF-DFB7-135F-A4DA-F86FEFDD31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3B964DD-A312-0506-2A80-50589A050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C3D5E-D6DE-4C06-AFE0-0EBCB56A711C}" type="datetimeFigureOut">
              <a:rPr lang="pt-BR" smtClean="0"/>
              <a:t>03/04/2025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7066C1F-962A-1F46-BB39-AD006121A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6283768-1BBF-1138-0A36-3A907318F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F3662-DA8A-472B-801A-C72ED1E65C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0537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B70A21-0EF8-21BE-F538-1BD3184B0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74EAD0B-5F82-2775-C9CE-DCF4483A3B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2839C34-0C26-1D80-391E-43C8C91D8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C3D5E-D6DE-4C06-AFE0-0EBCB56A711C}" type="datetimeFigureOut">
              <a:rPr lang="pt-BR" smtClean="0"/>
              <a:t>03/04/2025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33FB4E8-0380-4356-5B29-0B2EAB79B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23AF357-928D-149A-7CC5-0AE2E11A7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F3662-DA8A-472B-801A-C72ED1E65C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421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DC8D301-30A0-B70F-75E9-743C3329DE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622E717-408F-FC3C-42B0-47C4CF8688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13D8D88-42CD-109B-CC53-EC1B47F71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C3D5E-D6DE-4C06-AFE0-0EBCB56A711C}" type="datetimeFigureOut">
              <a:rPr lang="pt-BR" smtClean="0"/>
              <a:t>03/04/2025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ABF3250-2C81-A757-4688-CC8B872A8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777E346-7D0D-CB99-46EF-458E6C9E4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F3662-DA8A-472B-801A-C72ED1E65C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5692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7F9336-1EF6-C6E2-85C0-985309A7FC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068FA07-7079-B5EA-9E3C-0E05010E91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12293AB-48A4-FA52-9572-269FCB100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C3D5E-D6DE-4C06-AFE0-0EBCB56A711C}" type="datetimeFigureOut">
              <a:rPr lang="pt-BR" smtClean="0"/>
              <a:t>03/04/2025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1E44411-0D49-C29E-F27D-AC6003BB2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2E6DD43-BD5B-5F48-BCAF-A52CE67C0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F3662-DA8A-472B-801A-C72ED1E65C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0022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8AAA0E-E9E0-C2C3-869B-C272558719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F22BA40-688F-8F9E-83FC-729195A900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0E67913-D39F-58FA-5893-2FD511C22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C3D5E-D6DE-4C06-AFE0-0EBCB56A711C}" type="datetimeFigureOut">
              <a:rPr lang="pt-BR" smtClean="0"/>
              <a:t>03/04/2025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5FB0AB9-FE6E-DAD0-68DD-CF079BB34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0021D1D-0EBE-4236-030D-7DBD43091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F3662-DA8A-472B-801A-C72ED1E65C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7912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D3A0B9-8879-EF12-BD27-41640FE0D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8CF75AD-4EEA-ACB9-684D-1A5F75B97A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0503A2B-FC15-5203-839E-FEA243CB63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7998551-3012-4CF1-F1EC-C20DD425A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C3D5E-D6DE-4C06-AFE0-0EBCB56A711C}" type="datetimeFigureOut">
              <a:rPr lang="pt-BR" smtClean="0"/>
              <a:t>03/04/2025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8281B37-B41A-94E0-4ECC-A4D75CCFE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DB71245-05C0-A814-7033-FD6F83221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F3662-DA8A-472B-801A-C72ED1E65C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6660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38EE1B-B564-A48F-E852-B46739D19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137054D-8FB2-5A24-DDC8-6183CEC41E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D4D06F5-7C19-A75D-F82D-BEA610B9EC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F9F0AC5A-6363-F987-5280-76B2687420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2B673F1F-8915-1CD6-782B-A8277385CC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E334A0AD-6040-304E-0E0A-735965B56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C3D5E-D6DE-4C06-AFE0-0EBCB56A711C}" type="datetimeFigureOut">
              <a:rPr lang="pt-BR" smtClean="0"/>
              <a:t>03/04/2025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7030D66C-0C82-9D89-4663-FF50020C9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226C9282-E01E-61CF-C7A8-B9B404D87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F3662-DA8A-472B-801A-C72ED1E65C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7223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A0B93C-42AF-E2F0-B736-EC9DC2642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DC3817AF-8CDE-5078-B215-774D926AA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C3D5E-D6DE-4C06-AFE0-0EBCB56A711C}" type="datetimeFigureOut">
              <a:rPr lang="pt-BR" smtClean="0"/>
              <a:t>03/04/2025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D0C51E7-253F-2EBE-6186-473A69661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FBE613F-3846-250E-186F-8F9523711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F3662-DA8A-472B-801A-C72ED1E65C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0935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0DEFF1C7-9A1A-2C3A-367D-AFA1D01E3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C3D5E-D6DE-4C06-AFE0-0EBCB56A711C}" type="datetimeFigureOut">
              <a:rPr lang="pt-BR" smtClean="0"/>
              <a:t>03/04/2025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8A239FF8-2F12-F080-FF51-288D3DB7D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7B9B46D-03A3-008D-382E-4B9B5429A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F3662-DA8A-472B-801A-C72ED1E65C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4513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C01F5D-A0A4-1E4D-C8A1-C2EC7A6D5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7DECBEB-4AAB-8730-2826-305838143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EF0CB89-CBB6-A224-1A37-87B8E3A3AC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A212B3E-540C-8A5A-3E2E-BB71AC9B3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C3D5E-D6DE-4C06-AFE0-0EBCB56A711C}" type="datetimeFigureOut">
              <a:rPr lang="pt-BR" smtClean="0"/>
              <a:t>03/04/2025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5FEAED3-89AC-5448-95CF-71C0B54A7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820941B-6CA0-2060-2FD6-9FF1A18FA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F3662-DA8A-472B-801A-C72ED1E65C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7125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E3DBE5-A250-280D-2556-A49AB46F74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87F6ABC5-106A-6EF0-E91D-27A94A7971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041D6A0-1380-99C7-4C84-5574F4B38F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0C43054-3F59-5031-9847-02CDEA48F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C3D5E-D6DE-4C06-AFE0-0EBCB56A711C}" type="datetimeFigureOut">
              <a:rPr lang="pt-BR" smtClean="0"/>
              <a:t>03/04/2025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9BAE37C-71D1-98EA-198A-48026D5BD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2CCBD26-E80F-D4AE-FD05-D16350AD5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F3662-DA8A-472B-801A-C72ED1E65C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1067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371AE3EB-02F4-FBB0-2DBE-41071C6AA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D68D427-DE6E-0C2A-0530-8507B39DC8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A0B6327-CBB8-5532-DFC9-E7B659FE15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DC3D5E-D6DE-4C06-AFE0-0EBCB56A711C}" type="datetimeFigureOut">
              <a:rPr lang="pt-BR" smtClean="0"/>
              <a:t>03/04/2025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2B398E5-5391-8719-479A-29482E76AE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976C6CE-2FBD-BFC8-C44E-C4DDEFFE23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DF3662-DA8A-472B-801A-C72ED1E65C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4249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680C6D-2006-6106-D0A4-D96F629621B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Aprendizado de máquina aplicado à Fluido Dinâmica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ECC523E-6D5B-A95C-B554-830B8634FEC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Aula 4</a:t>
            </a:r>
          </a:p>
          <a:p>
            <a:pPr algn="r"/>
            <a:r>
              <a:rPr lang="pt-BR" sz="2000" dirty="0"/>
              <a:t>Professor: Dr. Vítor A. A. Bortolin</a:t>
            </a:r>
          </a:p>
        </p:txBody>
      </p:sp>
    </p:spTree>
    <p:extLst>
      <p:ext uri="{BB962C8B-B14F-4D97-AF65-F5344CB8AC3E}">
        <p14:creationId xmlns:p14="http://schemas.microsoft.com/office/powerpoint/2010/main" val="15319033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848997-43C7-CA93-0E0D-D011E0581C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Regressão (GRP)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D39F4DED-45A8-1030-D162-8613A020242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910153"/>
              </a:xfrm>
            </p:spPr>
            <p:txBody>
              <a:bodyPr/>
              <a:lstStyle/>
              <a:p>
                <a:r>
                  <a:rPr lang="pt-BR" dirty="0"/>
                  <a:t>Genérico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𝑘</m:t>
                      </m:r>
                      <m:d>
                        <m:dPr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p>
                            <m:sSupPr>
                              <m:ctrlP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</m:d>
                    </m:oMath>
                  </m:oMathPara>
                </a14:m>
                <a:endParaRPr lang="pt-BR" dirty="0"/>
              </a:p>
              <a:p>
                <a:r>
                  <a:rPr lang="pt-BR" dirty="0" err="1"/>
                  <a:t>Hiperparâmetros</a:t>
                </a:r>
                <a:endParaRPr lang="pt-BR" dirty="0"/>
              </a:p>
              <a:p>
                <a:r>
                  <a:rPr lang="pt-BR" dirty="0"/>
                  <a:t> O kernel acaba determinando indiretamente as funções que serão testadas</a:t>
                </a:r>
              </a:p>
              <a:p>
                <a:r>
                  <a:rPr lang="pt-BR" dirty="0"/>
                  <a:t>Kernels comuns: </a:t>
                </a:r>
                <a:r>
                  <a:rPr lang="en-US" dirty="0"/>
                  <a:t>RBF (Radial Basis Function) </a:t>
                </a:r>
                <a:r>
                  <a:rPr lang="en-US" dirty="0" err="1"/>
                  <a:t>ou</a:t>
                </a:r>
                <a:r>
                  <a:rPr lang="en-US" dirty="0"/>
                  <a:t> Squared Exponential Kernel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𝑘</m:t>
                      </m:r>
                      <m:d>
                        <m:dPr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e>
                      </m:d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  <m:sup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func>
                        <m:funcPr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pt-BR" b="0" i="0" smtClean="0">
                              <a:latin typeface="Cambria Math" panose="02040503050406030204" pitchFamily="18" charset="0"/>
                            </a:rPr>
                            <m:t>exp</m:t>
                          </m:r>
                        </m:fName>
                        <m:e>
                          <m:d>
                            <m:dPr>
                              <m:ctrlP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pt-BR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pt-BR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pt-BR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pt-BR" b="0" i="1" smtClean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  <m:r>
                                            <a:rPr lang="pt-BR" b="0" i="1" smtClean="0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p>
                                            <m:sSupPr>
                                              <m:ctrlPr>
                                                <a:rPr lang="pt-BR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pt-BR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p>
                                              <m:r>
                                                <a:rPr lang="pt-BR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′</m:t>
                                              </m:r>
                                            </m:sup>
                                          </m:sSup>
                                        </m:e>
                                      </m:d>
                                    </m:e>
                                    <m:sup>
                                      <m:r>
                                        <a:rPr lang="pt-BR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pt-BR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sSup>
                                    <m:sSupPr>
                                      <m:ctrlPr>
                                        <a:rPr lang="pt-BR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pt-BR" b="0" i="1" smtClean="0">
                                          <a:latin typeface="Cambria Math" panose="02040503050406030204" pitchFamily="18" charset="0"/>
                                        </a:rPr>
                                        <m:t>𝑙</m:t>
                                      </m:r>
                                    </m:e>
                                    <m:sup>
                                      <m:r>
                                        <a:rPr lang="pt-BR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pt-BR" dirty="0"/>
              </a:p>
              <a:p>
                <a:r>
                  <a:rPr lang="pt-BR" dirty="0"/>
                  <a:t>Esse kernel assume que funções suaves são mais prováveis.</a:t>
                </a:r>
              </a:p>
              <a:p>
                <a:endParaRPr lang="pt-BR" dirty="0"/>
              </a:p>
              <a:p>
                <a:endParaRPr lang="pt-BR" dirty="0"/>
              </a:p>
            </p:txBody>
          </p:sp>
        </mc:Choice>
        <mc:Fallback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D39F4DED-45A8-1030-D162-8613A020242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910153"/>
              </a:xfrm>
              <a:blipFill>
                <a:blip r:embed="rId2"/>
                <a:stretch>
                  <a:fillRect l="-1043" t="-1985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536139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072D42-BAF5-97E9-93F1-E0E0B22C3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Regressão (GRP)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FFCBA94-54CB-91DC-139A-479B779015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l (</a:t>
            </a:r>
            <a:r>
              <a:rPr lang="pt-BR" dirty="0" err="1"/>
              <a:t>length-scale</a:t>
            </a:r>
            <a:r>
              <a:rPr lang="pt-BR" dirty="0"/>
              <a:t>, ou comprimento de correlação) → controla quão rápido a função varia no espaço.</a:t>
            </a:r>
          </a:p>
          <a:p>
            <a:pPr lvl="1"/>
            <a:r>
              <a:rPr lang="pt-BR" dirty="0"/>
              <a:t>Se l for grande → os pontos distantes ainda estão correlacionados, resultando em funções mais suaves e de variação lenta.</a:t>
            </a:r>
          </a:p>
          <a:p>
            <a:pPr lvl="1"/>
            <a:r>
              <a:rPr lang="pt-BR" dirty="0"/>
              <a:t>Se l for pequeno → os pontos só influenciam regiões próximas, resultando em funções mais oscilatórias e de variação rápida.</a:t>
            </a:r>
          </a:p>
          <a:p>
            <a:pPr lvl="1"/>
            <a:r>
              <a:rPr lang="pt-BR" dirty="0"/>
              <a:t>Limites: Reta e ruído branco </a:t>
            </a:r>
          </a:p>
          <a:p>
            <a:r>
              <a:rPr lang="pt-BR" dirty="0"/>
              <a:t>Sigma​ (amplitude) → controla a escala das variações da função.</a:t>
            </a:r>
          </a:p>
          <a:p>
            <a:pPr lvl="1"/>
            <a:r>
              <a:rPr lang="pt-BR" dirty="0"/>
              <a:t>Se sigma for grande → a função pode variar bastante entre os pontos.</a:t>
            </a:r>
          </a:p>
          <a:p>
            <a:pPr lvl="1"/>
            <a:r>
              <a:rPr lang="pt-BR" dirty="0"/>
              <a:t>Se sigma for pequeno → a função varia pouco e se aproxima de uma linha reta.</a:t>
            </a:r>
          </a:p>
        </p:txBody>
      </p:sp>
    </p:spTree>
    <p:extLst>
      <p:ext uri="{BB962C8B-B14F-4D97-AF65-F5344CB8AC3E}">
        <p14:creationId xmlns:p14="http://schemas.microsoft.com/office/powerpoint/2010/main" val="10668304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A28C94-30E3-AD1A-D825-9258747C6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Regressão (GRP)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8C150CA8-A24D-FAD8-82A1-CC6EE97FDBB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pt-BR" dirty="0"/>
                  <a:t>Matérn Kernel (usado quando queremos modelar funções menos suaves, como turbulência):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𝑘</m:t>
                      </m:r>
                      <m:d>
                        <m:dPr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e>
                      </m:d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sup>
                          </m:sSup>
                        </m:num>
                        <m:den>
                          <m:r>
                            <m:rPr>
                              <m:sty m:val="p"/>
                            </m:rPr>
                            <a:rPr lang="pt-BR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d>
                            <m:dPr>
                              <m:ctrlP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</m:d>
                        </m:den>
                      </m:f>
                      <m:sSup>
                        <m:sSupPr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pt-BR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ad>
                                    <m:radPr>
                                      <m:degHide m:val="on"/>
                                      <m:ctrlPr>
                                        <a:rPr lang="pt-BR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pt-BR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  <m:r>
                                        <a:rPr lang="pt-BR" b="0" i="1" smtClean="0">
                                          <a:latin typeface="Cambria Math" panose="02040503050406030204" pitchFamily="18" charset="0"/>
                                        </a:rPr>
                                        <m:t>𝑣</m:t>
                                      </m:r>
                                    </m:e>
                                  </m:rad>
                                  <m:d>
                                    <m:dPr>
                                      <m:begChr m:val="|"/>
                                      <m:endChr m:val="|"/>
                                      <m:ctrlPr>
                                        <a:rPr lang="pt-BR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pt-BR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pt-BR" b="0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sSup>
                                        <m:sSupPr>
                                          <m:ctrlPr>
                                            <a:rPr lang="pt-BR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pt-BR" b="0" i="1" smtClean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lang="pt-BR" b="0" i="1" smtClean="0">
                                              <a:latin typeface="Cambria Math" panose="02040503050406030204" pitchFamily="18" charset="0"/>
                                            </a:rPr>
                                            <m:t>′</m:t>
                                          </m:r>
                                        </m:sup>
                                      </m:sSup>
                                    </m:e>
                                  </m:d>
                                </m:num>
                                <m:den>
                                  <m:r>
                                    <a:rPr lang="pt-BR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sup>
                      </m:sSup>
                      <m:sSub>
                        <m:sSubPr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d>
                        <m:dPr>
                          <m:ctrlPr>
                            <a:rPr lang="pt-B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pt-BR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pt-BR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pt-BR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pt-BR" i="1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</m:rad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pt-BR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pt-BR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pt-BR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lang="pt-B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pt-BR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pt-BR" i="1">
                                          <a:latin typeface="Cambria Math" panose="02040503050406030204" pitchFamily="18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</m:e>
                              </m:d>
                            </m:num>
                            <m:den>
                              <m:r>
                                <a:rPr lang="pt-BR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pt-BR" dirty="0"/>
              </a:p>
              <a:p>
                <a:r>
                  <a:rPr lang="pt-BR" dirty="0"/>
                  <a:t>3 parâmetros:</a:t>
                </a:r>
              </a:p>
              <a:p>
                <a:r>
                  <a:rPr lang="pt-BR" dirty="0"/>
                  <a:t> l → controla a escala espacial das variações da função.</a:t>
                </a:r>
              </a:p>
              <a:p>
                <a:r>
                  <a:rPr lang="pt-BR" dirty="0"/>
                  <a:t>ν (suavidade) → controla o quão suave a função modelada será.</a:t>
                </a:r>
              </a:p>
              <a:p>
                <a:r>
                  <a:rPr lang="pt-BR" dirty="0"/>
                  <a:t>Sigma ​ (variância do processo) → controla a amplitude das flutuações da função.</a:t>
                </a:r>
              </a:p>
              <a:p>
                <a:endParaRPr lang="pt-BR" dirty="0"/>
              </a:p>
            </p:txBody>
          </p:sp>
        </mc:Choice>
        <mc:Fallback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8C150CA8-A24D-FAD8-82A1-CC6EE97FDBB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 r="-986" b="-1401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826500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D036D7-AB85-0960-54CA-9A2C4F42C9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Regressão (GRP)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A069F59-CE4A-06F4-7115-878F2914EE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O parâmetro ν controla a suavidade da função, ou seja, se suas derivadas são contínuas ou não.</a:t>
            </a:r>
          </a:p>
          <a:p>
            <a:r>
              <a:rPr lang="pt-BR" dirty="0"/>
              <a:t>Os valores mais comuns são:</a:t>
            </a:r>
          </a:p>
          <a:p>
            <a:pPr lvl="1"/>
            <a:r>
              <a:rPr lang="pt-BR" dirty="0"/>
              <a:t>ν=1/2​ → Função não suave (processo de Wiener, similar ao Ruído Branco)</a:t>
            </a:r>
          </a:p>
          <a:p>
            <a:pPr lvl="1"/>
            <a:r>
              <a:rPr lang="pt-BR" dirty="0"/>
              <a:t>ν=3/2​ → Função contínua, mas não diferenciável (bom para turbulência)</a:t>
            </a:r>
          </a:p>
          <a:p>
            <a:pPr lvl="1"/>
            <a:r>
              <a:rPr lang="pt-BR" dirty="0"/>
              <a:t>ν=5/2​ → Função contínua e diferenciável uma vez</a:t>
            </a:r>
          </a:p>
          <a:p>
            <a:pPr lvl="1"/>
            <a:r>
              <a:rPr lang="pt-BR" dirty="0"/>
              <a:t>ν→∞→ Kernel </a:t>
            </a:r>
            <a:r>
              <a:rPr lang="pt-BR" dirty="0" err="1"/>
              <a:t>Squared</a:t>
            </a:r>
            <a:r>
              <a:rPr lang="pt-BR" dirty="0"/>
              <a:t> </a:t>
            </a:r>
            <a:r>
              <a:rPr lang="pt-BR" dirty="0" err="1"/>
              <a:t>Exponential</a:t>
            </a:r>
            <a:r>
              <a:rPr lang="pt-BR" dirty="0"/>
              <a:t> (SE), função infinitamente diferenciável</a:t>
            </a:r>
          </a:p>
          <a:p>
            <a:r>
              <a:rPr lang="pt-BR" dirty="0"/>
              <a:t>Combinar kernels e </a:t>
            </a:r>
            <a:r>
              <a:rPr lang="pt-BR" dirty="0" err="1"/>
              <a:t>etc</a:t>
            </a:r>
            <a:endParaRPr lang="pt-BR" dirty="0"/>
          </a:p>
          <a:p>
            <a:r>
              <a:rPr lang="pt-BR" dirty="0"/>
              <a:t>Otimizar para os parâmetros</a:t>
            </a:r>
          </a:p>
        </p:txBody>
      </p:sp>
    </p:spTree>
    <p:extLst>
      <p:ext uri="{BB962C8B-B14F-4D97-AF65-F5344CB8AC3E}">
        <p14:creationId xmlns:p14="http://schemas.microsoft.com/office/powerpoint/2010/main" val="9970754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D48588-1C38-9668-0482-CD240C3C8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Regressão (GRP)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5AFF4D6E-F744-FBBB-2721-753367F5EFE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pt-BR" dirty="0"/>
                  <a:t>Função Seno com Ruído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pt-BR" b="0" i="0" smtClean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𝜖</m:t>
                      </m:r>
                    </m:oMath>
                  </m:oMathPara>
                </a14:m>
                <a:endParaRPr lang="pt-BR" dirty="0"/>
              </a:p>
              <a:p>
                <a:r>
                  <a:rPr lang="pt-BR" dirty="0"/>
                  <a:t>Função Descontinua com Mudança de Regime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={</m:t>
                      </m:r>
                      <m:sSup>
                        <m:sSupPr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𝜖</m:t>
                      </m:r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;</m:t>
                      </m:r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&lt;0 </m:t>
                      </m:r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𝑒</m:t>
                      </m:r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 </m:t>
                      </m:r>
                      <m:rad>
                        <m:radPr>
                          <m:degHide m:val="on"/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rad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𝜖</m:t>
                      </m:r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;</m:t>
                      </m:r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≥0</m:t>
                      </m:r>
                    </m:oMath>
                  </m:oMathPara>
                </a14:m>
                <a:endParaRPr lang="pt-BR" dirty="0"/>
              </a:p>
              <a:p>
                <a:r>
                  <a:rPr lang="pt-BR" dirty="0"/>
                  <a:t>Função Rampa com Ruído Branco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+0</m:t>
                          </m:r>
                          <m:r>
                            <a:rPr lang="pt-BR" b="0" i="0" smtClean="0">
                              <a:latin typeface="Cambria Math" panose="02040503050406030204" pitchFamily="18" charset="0"/>
                            </a:rPr>
                            <m:t>,3.</m:t>
                          </m:r>
                          <m:r>
                            <m:rPr>
                              <m:sty m:val="p"/>
                            </m:rPr>
                            <a:rPr lang="pt-BR" b="0" i="0" smtClean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𝜖</m:t>
                      </m:r>
                    </m:oMath>
                  </m:oMathPara>
                </a14:m>
                <a:endParaRPr lang="pt-BR" dirty="0"/>
              </a:p>
              <a:p>
                <a:r>
                  <a:rPr lang="pt-BR" dirty="0"/>
                  <a:t>Amostras Escassas de uma Função Não Linear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pt-BR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d>
                            <m:dPr>
                              <m:ctrlP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pt-BR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pt-BR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</m:e>
                      </m:func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𝜖</m:t>
                      </m:r>
                    </m:oMath>
                  </m:oMathPara>
                </a14:m>
                <a:endParaRPr lang="pt-BR" dirty="0"/>
              </a:p>
              <a:p>
                <a:endParaRPr lang="pt-BR" dirty="0"/>
              </a:p>
            </p:txBody>
          </p:sp>
        </mc:Choice>
        <mc:Fallback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5AFF4D6E-F744-FBBB-2721-753367F5EFE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053939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EFC14C-B112-7EEE-BDC1-38CE91393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POD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EA3D96B0-6123-C33E-59DF-60FF12A6581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pt-BR" dirty="0"/>
                  <a:t>Como decompor os dados de um escoamento ?</a:t>
                </a:r>
              </a:p>
              <a:p>
                <a:r>
                  <a:rPr lang="pt-BR" dirty="0"/>
                  <a:t>Inspiração: separação de variáveis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𝑣</m:t>
                      </m:r>
                      <m:d>
                        <m:dPr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pt-BR" dirty="0"/>
              </a:p>
              <a:p>
                <a:pPr marL="0" indent="0">
                  <a:buNone/>
                </a:pPr>
                <a:endParaRPr lang="pt-BR" dirty="0"/>
              </a:p>
              <a:p>
                <a:r>
                  <a:rPr lang="pt-BR" dirty="0"/>
                  <a:t>Criar modos espaçais e temporais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1800" i="1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𝑉</m:t>
                      </m:r>
                      <m:d>
                        <m:dPr>
                          <m:ctrlPr>
                            <a:rPr lang="pt-BR" i="1">
                              <a:effectLst/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BR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𝜉</m:t>
                          </m:r>
                          <m:r>
                            <a:rPr lang="pt-BR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,</m:t>
                          </m:r>
                          <m:r>
                            <a:rPr lang="pt-BR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e>
                      </m:d>
                      <m:r>
                        <a:rPr lang="pt-BR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− </m:t>
                      </m:r>
                      <m:acc>
                        <m:accPr>
                          <m:chr m:val="̅"/>
                          <m:ctrlPr>
                            <a:rPr lang="pt-BR" i="1">
                              <a:effectLst/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pt-BR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𝑉</m:t>
                          </m:r>
                          <m:d>
                            <m:dPr>
                              <m:ctrlPr>
                                <a:rPr lang="pt-BR" i="1"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BR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𝜉</m:t>
                              </m:r>
                              <m:r>
                                <a:rPr lang="pt-BR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,</m:t>
                              </m:r>
                              <m:r>
                                <a:rPr lang="pt-BR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</m:acc>
                      <m:r>
                        <a:rPr lang="pt-BR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 </m:t>
                      </m:r>
                      <m:nary>
                        <m:naryPr>
                          <m:chr m:val="∑"/>
                          <m:limLoc m:val="undOvr"/>
                          <m:ctrlPr>
                            <a:rPr lang="pt-BR" i="1">
                              <a:effectLst/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pt-BR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pt-BR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pt-BR" i="1"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BR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pt-BR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𝑖</m:t>
                              </m:r>
                            </m:sub>
                          </m:sSub>
                          <m:sSub>
                            <m:sSubPr>
                              <m:ctrlPr>
                                <a:rPr lang="pt-BR" i="1"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BR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𝜙</m:t>
                              </m:r>
                            </m:e>
                            <m:sub>
                              <m:r>
                                <a:rPr lang="pt-BR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𝑖</m:t>
                              </m:r>
                            </m:sub>
                          </m:sSub>
                          <m:d>
                            <m:dPr>
                              <m:ctrlPr>
                                <a:rPr lang="pt-BR" i="1"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BR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𝜉</m:t>
                              </m:r>
                              <m:r>
                                <a:rPr lang="pt-BR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,</m:t>
                              </m:r>
                              <m:r>
                                <a:rPr lang="pt-BR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pt-BR" dirty="0"/>
              </a:p>
            </p:txBody>
          </p:sp>
        </mc:Choice>
        <mc:Fallback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EA3D96B0-6123-C33E-59DF-60FF12A6581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053158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2295B4-8490-406E-1092-380EE0E4F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POD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E6913E52-65F7-3AA8-0789-2BEFC629F96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pt-BR" dirty="0"/>
                  <a:t>Há três algoritmos principais para a decomposição POD: o método espacial (clássico), o método dos instantâneos (snapshot) e a decomposição em valores singulares (SVD).</a:t>
                </a:r>
              </a:p>
              <a:p>
                <a:r>
                  <a:rPr lang="pt-BR" dirty="0"/>
                  <a:t>Método via SVD: Melhor custo computacional, resistência a ruídos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3600" i="1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𝐴</m:t>
                      </m:r>
                      <m:r>
                        <a:rPr lang="pt-BR" sz="3600" i="1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pt-BR" sz="3600" i="1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𝑈𝑆</m:t>
                      </m:r>
                      <m:sSup>
                        <m:sSupPr>
                          <m:ctrlPr>
                            <a:rPr lang="pt-BR" sz="4800" i="1">
                              <a:effectLst/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BR" sz="36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𝑉</m:t>
                          </m:r>
                        </m:e>
                        <m:sup>
                          <m:r>
                            <a:rPr lang="pt-BR" sz="36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∗</m:t>
                          </m:r>
                        </m:sup>
                      </m:sSup>
                    </m:oMath>
                  </m:oMathPara>
                </a14:m>
                <a:endParaRPr lang="pt-BR" sz="4800" dirty="0"/>
              </a:p>
              <a:p>
                <a:r>
                  <a:rPr lang="pt-BR" dirty="0"/>
                  <a:t>Estruturas móveis:</a:t>
                </a:r>
                <a:br>
                  <a:rPr lang="pt-BR" dirty="0"/>
                </a:br>
                <a14:m>
                  <m:oMath xmlns:m="http://schemas.openxmlformats.org/officeDocument/2006/math">
                    <m:func>
                      <m:funcPr>
                        <m:ctrlPr>
                          <a:rPr lang="pt-BR" i="1" smtClean="0">
                            <a:effectLst/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pt-BR" sz="180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pt-BR" i="1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pt-BR" sz="1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𝜉</m:t>
                            </m:r>
                            <m:r>
                              <a:rPr lang="pt-BR" sz="1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pt-BR" sz="1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𝑐𝑡</m:t>
                            </m:r>
                          </m:e>
                        </m:d>
                      </m:e>
                    </m:func>
                    <m:r>
                      <a:rPr lang="pt-BR" sz="1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unc>
                      <m:funcPr>
                        <m:ctrlPr>
                          <a:rPr lang="pt-BR" i="1">
                            <a:effectLst/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pt-BR" sz="180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pt-BR" i="1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pt-BR" sz="1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𝑐𝑡</m:t>
                            </m:r>
                          </m:e>
                        </m:d>
                      </m:e>
                    </m:func>
                    <m:func>
                      <m:funcPr>
                        <m:ctrlPr>
                          <a:rPr lang="pt-BR" i="1">
                            <a:effectLst/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pt-BR" sz="180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pt-BR" i="1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pt-BR" sz="1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𝜉</m:t>
                            </m:r>
                          </m:e>
                        </m:d>
                      </m:e>
                    </m:func>
                    <m:r>
                      <a:rPr lang="pt-BR" sz="18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−</m:t>
                    </m:r>
                    <m:func>
                      <m:funcPr>
                        <m:ctrlPr>
                          <a:rPr lang="pt-BR" i="1">
                            <a:effectLst/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pt-BR" sz="180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pt-BR" i="1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pt-BR" sz="1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𝑐𝑡</m:t>
                            </m:r>
                          </m:e>
                        </m:d>
                      </m:e>
                    </m:func>
                    <m:func>
                      <m:funcPr>
                        <m:ctrlPr>
                          <a:rPr lang="pt-BR" i="1">
                            <a:effectLst/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pt-BR" sz="180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pt-BR" i="1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pt-BR" sz="18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𝜉</m:t>
                            </m:r>
                          </m:e>
                        </m:d>
                      </m:e>
                    </m:func>
                  </m:oMath>
                </a14:m>
                <a:endParaRPr lang="pt-BR" dirty="0"/>
              </a:p>
              <a:p>
                <a:endParaRPr lang="pt-BR" dirty="0"/>
              </a:p>
            </p:txBody>
          </p:sp>
        </mc:Choice>
        <mc:Fallback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E6913E52-65F7-3AA8-0789-2BEFC629F96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997669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9CD3DD-D8D7-A5CD-1168-CBB2B1534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POD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B660C4E-B7F5-7FD3-2F8E-013FE714C7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dirty="0"/>
              <a:t>1.O POD fornece uma base de vetores ortogonais mínimos, crucial na construção de modelos de ordem reduzida.</a:t>
            </a:r>
          </a:p>
          <a:p>
            <a:r>
              <a:rPr lang="pt-BR" dirty="0"/>
              <a:t>2.Os modos são simples de calcular, e os algoritmos lidam eficientemente com grandes volumes de dados.</a:t>
            </a:r>
          </a:p>
          <a:p>
            <a:r>
              <a:rPr lang="pt-BR" dirty="0"/>
              <a:t>3.Os métodos são relativamente robustos a erros e ruídos.</a:t>
            </a:r>
          </a:p>
          <a:p>
            <a:endParaRPr lang="pt-BR" dirty="0"/>
          </a:p>
          <a:p>
            <a:r>
              <a:rPr lang="pt-BR" dirty="0"/>
              <a:t>Por outro lado, as limitações incluem:</a:t>
            </a:r>
          </a:p>
          <a:p>
            <a:endParaRPr lang="pt-BR" dirty="0"/>
          </a:p>
          <a:p>
            <a:r>
              <a:rPr lang="pt-BR" dirty="0"/>
              <a:t>1.O POD, baseando-se em correlação de segunda ordem, não considera efeitos de ordem superior.</a:t>
            </a:r>
          </a:p>
          <a:p>
            <a:r>
              <a:rPr lang="pt-BR" dirty="0"/>
              <a:t>2.A decomposição frequentemente utiliza um algoritmo "ganancioso", o que pode resultar em modos não-físicos, como visto em testes numéricos.</a:t>
            </a:r>
          </a:p>
          <a:p>
            <a:r>
              <a:rPr lang="pt-BR" dirty="0"/>
              <a:t>3.Os modos são organizados por energia, não necessariamente por relevância dinâmica, podendo levar à subestimação de modos menos energéticos, mas cruciais na dinâmica do sistema.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095767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7908DD-E2CC-D228-02F2-0978CB51E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POD</a:t>
            </a:r>
          </a:p>
        </p:txBody>
      </p:sp>
      <p:pic>
        <p:nvPicPr>
          <p:cNvPr id="4" name="Espaço Reservado para Conteúdo 3">
            <a:extLst>
              <a:ext uri="{FF2B5EF4-FFF2-40B4-BE49-F238E27FC236}">
                <a16:creationId xmlns:a16="http://schemas.microsoft.com/office/drawing/2014/main" id="{59D26A9C-36E1-53DF-C34A-288883A77F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5734" y="2516698"/>
            <a:ext cx="5240531" cy="3510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35145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ADA8DD-94DE-13D7-26F6-2BBFFF26A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Dúvidas?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897B72D-EE28-FFD9-EC6C-1117DAF273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  <a:p>
            <a:endParaRPr lang="pt-BR" dirty="0"/>
          </a:p>
          <a:p>
            <a:r>
              <a:rPr lang="pt-BR" dirty="0"/>
              <a:t>Próxima aula</a:t>
            </a:r>
          </a:p>
          <a:p>
            <a:r>
              <a:rPr lang="pt-BR" dirty="0"/>
              <a:t>Atividades de programação</a:t>
            </a:r>
          </a:p>
          <a:p>
            <a:pPr marL="0" indent="0">
              <a:buNone/>
            </a:pP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71580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68CC28-41B1-628C-2297-C2AB55CB6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Aula de hoje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BF7CD8F-FC78-C012-9239-5578A27697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dirty="0"/>
          </a:p>
          <a:p>
            <a:r>
              <a:rPr lang="pt-BR" dirty="0"/>
              <a:t>Regressões</a:t>
            </a:r>
          </a:p>
          <a:p>
            <a:r>
              <a:rPr lang="pt-BR" dirty="0"/>
              <a:t>POD</a:t>
            </a:r>
          </a:p>
          <a:p>
            <a:pPr lvl="1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491479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218B86B-EB6A-8892-845D-B8615BFCAA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pt-BR" sz="6000" dirty="0"/>
          </a:p>
          <a:p>
            <a:pPr marL="0" indent="0" algn="ctr">
              <a:buNone/>
            </a:pPr>
            <a:r>
              <a:rPr lang="pt-BR" sz="6000" dirty="0"/>
              <a:t>Obrigado </a:t>
            </a:r>
          </a:p>
        </p:txBody>
      </p:sp>
    </p:spTree>
    <p:extLst>
      <p:ext uri="{BB962C8B-B14F-4D97-AF65-F5344CB8AC3E}">
        <p14:creationId xmlns:p14="http://schemas.microsoft.com/office/powerpoint/2010/main" val="252521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9E726B-D7E6-B0D8-1B07-6844C3B50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Regressão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2D6B757-AC84-8B09-88EB-A0ABC88BF5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Tentar estabelecer a relação entre variáveis</a:t>
            </a:r>
          </a:p>
          <a:p>
            <a:r>
              <a:rPr lang="pt-BR" dirty="0"/>
              <a:t>Fazer predições</a:t>
            </a:r>
          </a:p>
          <a:p>
            <a:r>
              <a:rPr lang="pt-BR" dirty="0"/>
              <a:t>Interpolar</a:t>
            </a:r>
          </a:p>
          <a:p>
            <a:r>
              <a:rPr lang="pt-BR" dirty="0"/>
              <a:t>Extrapolar </a:t>
            </a:r>
          </a:p>
        </p:txBody>
      </p:sp>
    </p:spTree>
    <p:extLst>
      <p:ext uri="{BB962C8B-B14F-4D97-AF65-F5344CB8AC3E}">
        <p14:creationId xmlns:p14="http://schemas.microsoft.com/office/powerpoint/2010/main" val="2781322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5FF30A-C4D9-F507-9A22-26B25DEADD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Regressão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FB481B87-B014-EB1E-17E2-EE48FC258D5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pt-BR" dirty="0"/>
                  <a:t>Regressão Linear </a:t>
                </a:r>
              </a:p>
              <a:p>
                <a:r>
                  <a:rPr lang="pt-BR" dirty="0"/>
                  <a:t>Pressupõem um modelo linear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𝑌</m:t>
                      </m:r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𝜖</m:t>
                      </m:r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pt-BR" dirty="0"/>
              </a:p>
              <a:p>
                <a:r>
                  <a:rPr lang="pt-BR" dirty="0"/>
                  <a:t>Resíduos normais (L2)</a:t>
                </a:r>
              </a:p>
              <a:p>
                <a:r>
                  <a:rPr lang="pt-BR" dirty="0"/>
                  <a:t>Calibração de instrumentos</a:t>
                </a:r>
              </a:p>
              <a:p>
                <a:r>
                  <a:rPr lang="pt-BR" dirty="0"/>
                  <a:t>Determinação de coeficientes</a:t>
                </a:r>
              </a:p>
              <a:p>
                <a:r>
                  <a:rPr lang="pt-BR" dirty="0"/>
                  <a:t>Camada limite (logaritmo) </a:t>
                </a:r>
              </a:p>
              <a:p>
                <a:r>
                  <a:rPr lang="pt-BR" dirty="0" err="1"/>
                  <a:t>etc</a:t>
                </a:r>
                <a:endParaRPr lang="pt-BR" dirty="0"/>
              </a:p>
              <a:p>
                <a:endParaRPr lang="pt-BR" dirty="0"/>
              </a:p>
              <a:p>
                <a:endParaRPr lang="pt-BR" dirty="0"/>
              </a:p>
            </p:txBody>
          </p:sp>
        </mc:Choice>
        <mc:Fallback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FB481B87-B014-EB1E-17E2-EE48FC258D5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286432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5FF30A-C4D9-F507-9A22-26B25DEADD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Regressão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FB481B87-B014-EB1E-17E2-EE48FC258D5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pt-BR" dirty="0"/>
                  <a:t>Regressão </a:t>
                </a:r>
                <a:r>
                  <a:rPr lang="pt-BR" dirty="0" err="1"/>
                  <a:t>Multi-linear</a:t>
                </a:r>
                <a:r>
                  <a:rPr lang="pt-BR" dirty="0"/>
                  <a:t> </a:t>
                </a:r>
              </a:p>
              <a:p>
                <a:r>
                  <a:rPr lang="pt-BR" dirty="0"/>
                  <a:t>Vários parâmetros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pt-BR" b="0" i="1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pt-BR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pt-BR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pt-BR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pt-BR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pt-BR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pt-BR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pt-BR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pt-BR" b="0" i="1" smtClean="0">
                        <a:latin typeface="Cambria Math" panose="02040503050406030204" pitchFamily="18" charset="0"/>
                      </a:rPr>
                      <m:t>+…+</m:t>
                    </m:r>
                    <m:sSub>
                      <m:sSubPr>
                        <m:ctrlPr>
                          <a:rPr lang="pt-BR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sSub>
                      <m:sSubPr>
                        <m:ctrlPr>
                          <a:rPr lang="pt-BR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pt-BR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𝜖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BR" dirty="0"/>
                  <a:t> </a:t>
                </a:r>
              </a:p>
              <a:p>
                <a:endParaRPr lang="pt-BR" dirty="0"/>
              </a:p>
              <a:p>
                <a:r>
                  <a:rPr lang="pt-BR" dirty="0"/>
                  <a:t>Modelos de fechamento (modelar o tensor de Reynolds)</a:t>
                </a:r>
              </a:p>
              <a:p>
                <a:endParaRPr lang="pt-BR" dirty="0"/>
              </a:p>
            </p:txBody>
          </p:sp>
        </mc:Choice>
        <mc:Fallback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FB481B87-B014-EB1E-17E2-EE48FC258D5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655769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176DC3-9600-CB7C-1D79-86A9AF251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Regressão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D0407D06-A841-319E-4E58-5AFEF7B12FD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pt-BR" dirty="0"/>
                  <a:t>Polinomial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pt-BR" b="0" i="1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pt-BR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pt-BR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pt-BR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pt-BR" b="0" i="1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pt-BR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p>
                      <m:sSupPr>
                        <m:ctrlPr>
                          <a:rPr lang="pt-BR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pt-BR" b="0" i="1" smtClean="0">
                        <a:latin typeface="Cambria Math" panose="02040503050406030204" pitchFamily="18" charset="0"/>
                      </a:rPr>
                      <m:t>+…+</m:t>
                    </m:r>
                    <m:sSub>
                      <m:sSubPr>
                        <m:ctrlPr>
                          <a:rPr lang="pt-BR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sSup>
                      <m:sSupPr>
                        <m:ctrlPr>
                          <a:rPr lang="pt-BR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pt-BR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𝜖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BR" dirty="0"/>
                  <a:t> </a:t>
                </a:r>
              </a:p>
              <a:p>
                <a:r>
                  <a:rPr lang="pt-BR" dirty="0"/>
                  <a:t>Linear nos parâmetros </a:t>
                </a:r>
              </a:p>
              <a:p>
                <a:r>
                  <a:rPr lang="pt-BR" dirty="0"/>
                  <a:t> </a:t>
                </a:r>
                <a:r>
                  <a:rPr lang="pt-BR" dirty="0" err="1"/>
                  <a:t>Underfitting</a:t>
                </a:r>
                <a:r>
                  <a:rPr lang="pt-BR" dirty="0"/>
                  <a:t> </a:t>
                </a:r>
              </a:p>
              <a:p>
                <a:r>
                  <a:rPr lang="pt-BR" dirty="0" err="1"/>
                  <a:t>Overfitting</a:t>
                </a:r>
                <a:endParaRPr lang="pt-BR" dirty="0"/>
              </a:p>
              <a:p>
                <a:r>
                  <a:rPr lang="pt-BR" dirty="0"/>
                  <a:t>Vários métodos numéricos</a:t>
                </a:r>
              </a:p>
              <a:p>
                <a:r>
                  <a:rPr lang="pt-BR" dirty="0"/>
                  <a:t>Regularização</a:t>
                </a:r>
              </a:p>
              <a:p>
                <a:pPr marL="0" indent="0">
                  <a:buNone/>
                </a:pPr>
                <a:r>
                  <a:rPr lang="pt-BR" dirty="0"/>
                  <a:t> </a:t>
                </a:r>
              </a:p>
              <a:p>
                <a:endParaRPr lang="pt-BR" dirty="0"/>
              </a:p>
            </p:txBody>
          </p:sp>
        </mc:Choice>
        <mc:Fallback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D0407D06-A841-319E-4E58-5AFEF7B12FD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52844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CD16C4-ED2B-B7CC-76D0-B6B6E9FA9F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Regressão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0841496-7CEF-A825-9EDB-5200DFF375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Regressão linear Bayesiana </a:t>
            </a:r>
          </a:p>
          <a:p>
            <a:r>
              <a:rPr lang="pt-BR" dirty="0"/>
              <a:t>Abordagem probabilística, coeficiente é uma distribuição de probabilidades.</a:t>
            </a:r>
          </a:p>
          <a:p>
            <a:r>
              <a:rPr lang="pt-BR" dirty="0"/>
              <a:t>Bom quando há poucos dados</a:t>
            </a:r>
          </a:p>
          <a:p>
            <a:r>
              <a:rPr lang="pt-BR" dirty="0"/>
              <a:t>Distribuição a priori </a:t>
            </a:r>
          </a:p>
          <a:p>
            <a:pPr lvl="1"/>
            <a:r>
              <a:rPr lang="pt-BR" dirty="0"/>
              <a:t>Gaussiana (Ridge </a:t>
            </a:r>
            <a:r>
              <a:rPr lang="pt-BR" dirty="0" err="1"/>
              <a:t>Regression</a:t>
            </a:r>
            <a:r>
              <a:rPr lang="pt-BR" dirty="0"/>
              <a:t>)</a:t>
            </a:r>
          </a:p>
          <a:p>
            <a:pPr lvl="1"/>
            <a:r>
              <a:rPr lang="pt-BR" dirty="0"/>
              <a:t>Laplaciana (Lasso)</a:t>
            </a:r>
          </a:p>
          <a:p>
            <a:pPr lvl="1"/>
            <a:r>
              <a:rPr lang="pt-BR" dirty="0"/>
              <a:t>Uniforme, </a:t>
            </a:r>
            <a:r>
              <a:rPr lang="pt-BR" dirty="0" err="1"/>
              <a:t>etc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077195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5FF30A-C4D9-F507-9A22-26B25DEADD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Regressão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B481B87-B014-EB1E-17E2-EE48FC258D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/>
              <a:t>Gaussian</a:t>
            </a:r>
            <a:r>
              <a:rPr lang="pt-BR" dirty="0"/>
              <a:t> </a:t>
            </a:r>
            <a:r>
              <a:rPr lang="pt-BR" dirty="0" err="1"/>
              <a:t>Regression</a:t>
            </a:r>
            <a:r>
              <a:rPr lang="pt-BR" dirty="0"/>
              <a:t> </a:t>
            </a:r>
            <a:r>
              <a:rPr lang="pt-BR" dirty="0" err="1"/>
              <a:t>Process</a:t>
            </a:r>
            <a:r>
              <a:rPr lang="pt-BR" dirty="0"/>
              <a:t> (GRP)</a:t>
            </a:r>
          </a:p>
          <a:p>
            <a:r>
              <a:rPr lang="pt-BR" dirty="0"/>
              <a:t>Problema de prescrever uma base.</a:t>
            </a:r>
          </a:p>
          <a:p>
            <a:r>
              <a:rPr lang="pt-BR" dirty="0"/>
              <a:t>Funções suaves e contínuas </a:t>
            </a:r>
          </a:p>
          <a:p>
            <a:r>
              <a:rPr lang="pt-BR" dirty="0"/>
              <a:t>Incerteza da previsão</a:t>
            </a:r>
          </a:p>
          <a:p>
            <a:r>
              <a:rPr lang="pt-BR" dirty="0"/>
              <a:t>As Funções a serem testadas são determinadas pelo Kernel</a:t>
            </a:r>
          </a:p>
          <a:p>
            <a:r>
              <a:rPr lang="pt-BR" dirty="0"/>
              <a:t>O que é o kernel ?</a:t>
            </a:r>
          </a:p>
          <a:p>
            <a:r>
              <a:rPr lang="pt-BR" dirty="0"/>
              <a:t>Kernel é uma função que mede a similaridade entre duas entradas </a:t>
            </a:r>
          </a:p>
          <a:p>
            <a:endParaRPr lang="pt-BR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Tinta 3">
                <a:extLst>
                  <a:ext uri="{FF2B5EF4-FFF2-40B4-BE49-F238E27FC236}">
                    <a16:creationId xmlns:a16="http://schemas.microsoft.com/office/drawing/2014/main" id="{FE67D19B-2544-F395-4E00-19525F511951}"/>
                  </a:ext>
                </a:extLst>
              </p14:cNvPr>
              <p14:cNvContentPartPr/>
              <p14:nvPr/>
            </p14:nvContentPartPr>
            <p14:xfrm>
              <a:off x="2101680" y="2216160"/>
              <a:ext cx="7499880" cy="2095920"/>
            </p14:xfrm>
          </p:contentPart>
        </mc:Choice>
        <mc:Fallback>
          <p:pic>
            <p:nvPicPr>
              <p:cNvPr id="4" name="Tinta 3">
                <a:extLst>
                  <a:ext uri="{FF2B5EF4-FFF2-40B4-BE49-F238E27FC236}">
                    <a16:creationId xmlns:a16="http://schemas.microsoft.com/office/drawing/2014/main" id="{FE67D19B-2544-F395-4E00-19525F51195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092320" y="2206800"/>
                <a:ext cx="7518600" cy="2114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8069637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408DD1-CFEA-F5A7-C855-A4BE1EBD7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Regressão (GRP)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CCC7DFA3-232B-AD5C-628F-F3383EEE6E8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pt-BR" dirty="0"/>
                  <a:t>Hipóteses</a:t>
                </a:r>
              </a:p>
              <a:p>
                <a:pPr lvl="1"/>
                <a:r>
                  <a:rPr lang="pt-BR" dirty="0"/>
                  <a:t>Processo Gaussiano</a:t>
                </a:r>
              </a:p>
              <a:p>
                <a:pPr lvl="1"/>
                <a:r>
                  <a:rPr lang="pt-BR" dirty="0"/>
                  <a:t>Média definida</a:t>
                </a:r>
              </a:p>
              <a:p>
                <a:pPr lvl="1"/>
                <a:r>
                  <a:rPr lang="pt-BR" dirty="0"/>
                  <a:t>Inferência Bayesiana</a:t>
                </a:r>
              </a:p>
              <a:p>
                <a:r>
                  <a:rPr lang="pt-BR" dirty="0"/>
                  <a:t>Alto custo computacional (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pt-BR" b="0" i="0" smtClean="0">
                        <a:latin typeface="Cambria Math" panose="02040503050406030204" pitchFamily="18" charset="0"/>
                      </a:rPr>
                      <m:t>O</m:t>
                    </m:r>
                    <m:d>
                      <m:dPr>
                        <m:ctrlPr>
                          <a:rPr lang="pt-BR" b="0" i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pt-BR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pt-BR" b="0" i="1" smtClean="0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p>
                            <m:r>
                              <a:rPr lang="pt-BR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e>
                    </m:d>
                  </m:oMath>
                </a14:m>
                <a:r>
                  <a:rPr lang="pt-BR" dirty="0"/>
                  <a:t>) </a:t>
                </a:r>
              </a:p>
              <a:p>
                <a:r>
                  <a:rPr lang="pt-BR" dirty="0"/>
                  <a:t>Novas variantes para tentar reduzir o custo computacional</a:t>
                </a:r>
              </a:p>
            </p:txBody>
          </p:sp>
        </mc:Choice>
        <mc:Fallback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CCC7DFA3-232B-AD5C-628F-F3383EEE6E8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3403349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7670</TotalTime>
  <Words>855</Words>
  <Application>Microsoft Office PowerPoint</Application>
  <PresentationFormat>Widescreen</PresentationFormat>
  <Paragraphs>130</Paragraphs>
  <Slides>20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Cambria Math</vt:lpstr>
      <vt:lpstr>Tema do Office</vt:lpstr>
      <vt:lpstr>Aprendizado de máquina aplicado à Fluido Dinâmica</vt:lpstr>
      <vt:lpstr>Aula de hoje</vt:lpstr>
      <vt:lpstr>Regressão</vt:lpstr>
      <vt:lpstr>Regressão</vt:lpstr>
      <vt:lpstr>Regressão</vt:lpstr>
      <vt:lpstr>Regressão</vt:lpstr>
      <vt:lpstr>Regressão</vt:lpstr>
      <vt:lpstr>Regressão</vt:lpstr>
      <vt:lpstr>Regressão (GRP) </vt:lpstr>
      <vt:lpstr>Regressão (GRP) </vt:lpstr>
      <vt:lpstr>Regressão (GRP) </vt:lpstr>
      <vt:lpstr>Regressão (GRP) </vt:lpstr>
      <vt:lpstr>Regressão (GRP) </vt:lpstr>
      <vt:lpstr>Regressão (GRP) </vt:lpstr>
      <vt:lpstr>POD</vt:lpstr>
      <vt:lpstr>POD</vt:lpstr>
      <vt:lpstr>POD</vt:lpstr>
      <vt:lpstr>POD</vt:lpstr>
      <vt:lpstr>Dúvidas?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Vitor_PC</dc:creator>
  <cp:lastModifiedBy>Vitor_PC</cp:lastModifiedBy>
  <cp:revision>496</cp:revision>
  <dcterms:created xsi:type="dcterms:W3CDTF">2025-03-13T14:49:23Z</dcterms:created>
  <dcterms:modified xsi:type="dcterms:W3CDTF">2025-04-03T22:42:33Z</dcterms:modified>
</cp:coreProperties>
</file>