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9" r:id="rId4"/>
    <p:sldId id="267" r:id="rId5"/>
    <p:sldId id="258" r:id="rId6"/>
    <p:sldId id="260" r:id="rId7"/>
    <p:sldId id="261" r:id="rId8"/>
    <p:sldId id="264" r:id="rId9"/>
    <p:sldId id="262" r:id="rId10"/>
    <p:sldId id="263" r:id="rId11"/>
    <p:sldId id="266" r:id="rId12"/>
    <p:sldId id="265" r:id="rId13"/>
  </p:sldIdLst>
  <p:sldSz cx="9144000" cy="6858000" type="screen4x3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4C2A-B663-49F9-9A45-33BC2E291B14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1C4C3-C4C6-4C97-AB74-1A4B1B336E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09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A6D-E85A-4F42-8939-36CD3F40D9B2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5EA-EE7C-42CA-AF6C-AD6B1D58B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79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A6D-E85A-4F42-8939-36CD3F40D9B2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5EA-EE7C-42CA-AF6C-AD6B1D58B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4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A6D-E85A-4F42-8939-36CD3F40D9B2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5EA-EE7C-42CA-AF6C-AD6B1D58B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6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A6D-E85A-4F42-8939-36CD3F40D9B2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5EA-EE7C-42CA-AF6C-AD6B1D58B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07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A6D-E85A-4F42-8939-36CD3F40D9B2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5EA-EE7C-42CA-AF6C-AD6B1D58B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93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A6D-E85A-4F42-8939-36CD3F40D9B2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5EA-EE7C-42CA-AF6C-AD6B1D58B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626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A6D-E85A-4F42-8939-36CD3F40D9B2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5EA-EE7C-42CA-AF6C-AD6B1D58B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14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A6D-E85A-4F42-8939-36CD3F40D9B2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5EA-EE7C-42CA-AF6C-AD6B1D58B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61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A6D-E85A-4F42-8939-36CD3F40D9B2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5EA-EE7C-42CA-AF6C-AD6B1D58B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4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A6D-E85A-4F42-8939-36CD3F40D9B2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5EA-EE7C-42CA-AF6C-AD6B1D58B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09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98A6D-E85A-4F42-8939-36CD3F40D9B2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55EA-EE7C-42CA-AF6C-AD6B1D58B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43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8A6D-E85A-4F42-8939-36CD3F40D9B2}" type="datetimeFigureOut">
              <a:rPr lang="pt-BR" smtClean="0"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555EA-EE7C-42CA-AF6C-AD6B1D58B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68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Escola do bem-estar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Profa. </a:t>
            </a:r>
            <a:r>
              <a:rPr lang="pt-BR" dirty="0" err="1" smtClean="0"/>
              <a:t>Dra</a:t>
            </a:r>
            <a:r>
              <a:rPr lang="pt-BR" dirty="0" smtClean="0"/>
              <a:t> Eliana Tadeu </a:t>
            </a:r>
            <a:r>
              <a:rPr lang="pt-BR" dirty="0" err="1" smtClean="0"/>
              <a:t>Terci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68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Curva de </a:t>
            </a:r>
            <a:r>
              <a:rPr lang="pt-BR" dirty="0"/>
              <a:t>L</a:t>
            </a:r>
            <a:r>
              <a:rPr lang="pt-BR" dirty="0" smtClean="0"/>
              <a:t>orenz 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688632" cy="53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25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liente\Documents\Eliana\economia introdução\digitalizar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484784"/>
            <a:ext cx="8786813" cy="495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Curva de Lorenz no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791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ARAUJO, C.R.V. </a:t>
            </a:r>
            <a:r>
              <a:rPr lang="pt-BR" b="1" dirty="0"/>
              <a:t>História do Pensamento Econômico. </a:t>
            </a:r>
            <a:r>
              <a:rPr lang="pt-BR" dirty="0"/>
              <a:t>São Paulo: Atlas, 1986.</a:t>
            </a:r>
          </a:p>
          <a:p>
            <a:r>
              <a:rPr lang="pt-BR" dirty="0"/>
              <a:t>OLIVEIRA, R.; GENNARI, A. M.  </a:t>
            </a:r>
            <a:r>
              <a:rPr lang="pt-BR" b="1" dirty="0"/>
              <a:t>História do Pensamento Econômico</a:t>
            </a:r>
            <a:r>
              <a:rPr lang="pt-BR" dirty="0"/>
              <a:t>. São Paulo:  Editora Saraiva, 2009.</a:t>
            </a:r>
          </a:p>
        </p:txBody>
      </p:sp>
    </p:spTree>
    <p:extLst>
      <p:ext uri="{BB962C8B-B14F-4D97-AF65-F5344CB8AC3E}">
        <p14:creationId xmlns:p14="http://schemas.microsoft.com/office/powerpoint/2010/main" val="223405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Escola do bem-estar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pt-BR" altLang="pt-BR" dirty="0" smtClean="0"/>
              <a:t>Incorpora os </a:t>
            </a:r>
            <a:r>
              <a:rPr lang="pt-BR" altLang="pt-BR" b="1" dirty="0" smtClean="0"/>
              <a:t>problemas sociais </a:t>
            </a:r>
            <a:r>
              <a:rPr lang="pt-BR" altLang="pt-BR" dirty="0" smtClean="0"/>
              <a:t>decorrentes da busca da eficiência e encara a </a:t>
            </a:r>
            <a:r>
              <a:rPr lang="pt-BR" altLang="pt-BR" b="1" dirty="0" smtClean="0"/>
              <a:t>relação</a:t>
            </a:r>
            <a:r>
              <a:rPr lang="pt-BR" altLang="pt-BR" dirty="0" smtClean="0"/>
              <a:t> entre a </a:t>
            </a:r>
            <a: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maximização da utilidade e do lucro de um lado e o bem-estar de outro</a:t>
            </a:r>
          </a:p>
          <a:p>
            <a:r>
              <a:rPr lang="pt-BR" altLang="pt-B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Vilfredo</a:t>
            </a:r>
            <a:r>
              <a:rPr lang="pt-BR" alt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Pareto</a:t>
            </a:r>
            <a:r>
              <a:rPr lang="pt-BR" altLang="pt-BR" dirty="0" smtClean="0"/>
              <a:t>: defensor veemente do livre mercado, cortejado pelo fascismo italiano tendo recebido o título de senador no regime de Mussolini. Ignorou e manteve seu ceticismo.  </a:t>
            </a:r>
          </a:p>
          <a:p>
            <a:r>
              <a:rPr lang="pt-BR" altLang="pt-BR" dirty="0" smtClean="0"/>
              <a:t>Professava crença nas forças automáticas em detrimento às coercitivas</a:t>
            </a:r>
          </a:p>
          <a:p>
            <a:r>
              <a:rPr lang="pt-BR" altLang="pt-BR" dirty="0" smtClean="0"/>
              <a:t>Buscou dar operacionalidade ao conceito de equilíbrio geral </a:t>
            </a:r>
          </a:p>
          <a:p>
            <a:r>
              <a:rPr lang="pt-BR" altLang="pt-BR" dirty="0" smtClean="0"/>
              <a:t>Reputava vaga e inoperante os conceitos de valor e de utilidade com base na subjetividade individual ao que dá preferência ao conceito de  </a:t>
            </a:r>
            <a:r>
              <a:rPr lang="pt-BR" alt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ofelimidade</a:t>
            </a:r>
            <a:r>
              <a:rPr lang="pt-BR" alt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altLang="pt-BR" dirty="0" smtClean="0"/>
              <a:t>(capacidade de satisfazer desejos) → envolve </a:t>
            </a:r>
            <a:r>
              <a:rPr lang="pt-BR" alt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 de prioridades</a:t>
            </a:r>
            <a:r>
              <a:rPr lang="pt-BR" altLang="pt-BR" dirty="0" smtClean="0"/>
              <a:t>: objeto a ser estudado</a:t>
            </a:r>
            <a:endParaRPr lang="pt-BR" alt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alt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62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Escola do bem-estar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Redefinir os conceitos de utilidade e bem-estar e demonstrar que o grau de eficiência máxima coincidia com o de máximo bem estar</a:t>
            </a:r>
          </a:p>
          <a:p>
            <a:r>
              <a:rPr lang="pt-BR" dirty="0" smtClean="0"/>
              <a:t>Ao </a:t>
            </a:r>
            <a:r>
              <a:rPr lang="pt-BR" b="1" dirty="0" smtClean="0"/>
              <a:t>conceito cardinal </a:t>
            </a:r>
            <a:r>
              <a:rPr lang="pt-BR" dirty="0" smtClean="0"/>
              <a:t>de utilidade opôs o conceito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ordinal</a:t>
            </a:r>
            <a:r>
              <a:rPr lang="pt-BR" dirty="0" smtClean="0"/>
              <a:t> (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ordem de preferências</a:t>
            </a:r>
            <a:r>
              <a:rPr lang="pt-BR" dirty="0" smtClean="0"/>
              <a:t>): dado um nível de rendimento é possível compor várias combinações de quantidades entre diferentes produtos sem alterar o bem-estar → </a:t>
            </a:r>
            <a:r>
              <a:rPr lang="pt-BR" b="1" dirty="0"/>
              <a:t>Curvas </a:t>
            </a:r>
            <a:r>
              <a:rPr lang="pt-BR" b="1" dirty="0" smtClean="0"/>
              <a:t>de indiferença</a:t>
            </a:r>
            <a:r>
              <a:rPr lang="pt-BR" dirty="0"/>
              <a:t> </a:t>
            </a:r>
            <a:r>
              <a:rPr lang="pt-BR" dirty="0" smtClean="0"/>
              <a:t>→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indiferença do consumidor  [</a:t>
            </a:r>
            <a:r>
              <a:rPr lang="pt-BR" dirty="0" smtClean="0"/>
              <a:t>custo de oportunidade] </a:t>
            </a:r>
          </a:p>
          <a:p>
            <a:r>
              <a:rPr lang="pt-BR" dirty="0" smtClean="0"/>
              <a:t>teoria do consumidor -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maximização da utilidade</a:t>
            </a:r>
            <a:r>
              <a:rPr lang="pt-BR" dirty="0" smtClean="0"/>
              <a:t>: substitui-se a subjetividade (</a:t>
            </a:r>
            <a:r>
              <a:rPr lang="pt-BR" b="1" dirty="0" smtClean="0"/>
              <a:t>valoração da utilidade</a:t>
            </a:r>
            <a:r>
              <a:rPr lang="pt-BR" dirty="0" smtClean="0"/>
              <a:t>)  pela objetividade (</a:t>
            </a:r>
            <a:r>
              <a:rPr lang="pt-BR" b="1" dirty="0" smtClean="0"/>
              <a:t>preferências</a:t>
            </a:r>
            <a:r>
              <a:rPr lang="pt-BR" dirty="0" smtClean="0"/>
              <a:t> </a:t>
            </a:r>
            <a:r>
              <a:rPr lang="pt-BR" b="1" dirty="0" smtClean="0"/>
              <a:t>- racionalidade</a:t>
            </a:r>
            <a:r>
              <a:rPr lang="pt-BR" dirty="0" smtClean="0"/>
              <a:t>) </a:t>
            </a:r>
          </a:p>
          <a:p>
            <a:r>
              <a:rPr lang="pt-BR" dirty="0"/>
              <a:t>t</a:t>
            </a:r>
            <a:r>
              <a:rPr lang="pt-BR" dirty="0" smtClean="0"/>
              <a:t>eoria do produtor – maximização do lucro: há várias </a:t>
            </a:r>
            <a:r>
              <a:rPr lang="pt-BR" b="1" dirty="0" smtClean="0"/>
              <a:t>combinações possíveis de fatores (</a:t>
            </a:r>
            <a:r>
              <a:rPr lang="pt-BR" b="1" dirty="0" err="1" smtClean="0"/>
              <a:t>isoquantas</a:t>
            </a:r>
            <a:r>
              <a:rPr lang="pt-BR" b="1" dirty="0" smtClean="0"/>
              <a:t>)</a:t>
            </a:r>
            <a:r>
              <a:rPr lang="pt-BR" dirty="0" smtClean="0"/>
              <a:t>, restrição é o capital disponível (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isocusto</a:t>
            </a:r>
            <a:r>
              <a:rPr lang="pt-BR" dirty="0" smtClean="0"/>
              <a:t>)</a:t>
            </a:r>
            <a:endParaRPr lang="pt-BR" dirty="0"/>
          </a:p>
          <a:p>
            <a:r>
              <a:rPr lang="pt-BR" b="1" dirty="0" smtClean="0"/>
              <a:t>ótimo de Pareto</a:t>
            </a:r>
            <a:r>
              <a:rPr lang="pt-BR" dirty="0" smtClean="0"/>
              <a:t>: alocação ótima de recursos num sistema de equilíbrio geral  (176)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62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Escola </a:t>
            </a:r>
            <a:r>
              <a:rPr lang="pt-BR" smtClean="0"/>
              <a:t>do bem-estar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23209"/>
            <a:ext cx="8229600" cy="407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3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Escola do bem-estar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Livre mercado e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distribuição</a:t>
            </a:r>
            <a:r>
              <a:rPr lang="pt-BR" dirty="0" smtClean="0"/>
              <a:t>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pt-BR" dirty="0" smtClean="0"/>
              <a:t>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renda</a:t>
            </a:r>
            <a:r>
              <a:rPr lang="pt-BR" dirty="0" smtClean="0"/>
              <a:t>: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 smtClean="0"/>
              <a:t>Há um padrão universal de distribuição de renda [legitima a desigualdade]; 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 smtClean="0"/>
              <a:t>O índice de crescimento da renda é maior entre os mais ricos que entre os mais pobres;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 smtClean="0"/>
              <a:t>Decorre do talento intelectual e capacidade empreendedora;</a:t>
            </a:r>
          </a:p>
          <a:p>
            <a:pPr marL="571500" indent="-571500">
              <a:buFont typeface="+mj-lt"/>
              <a:buAutoNum type="romanLcPeriod"/>
            </a:pPr>
            <a:r>
              <a:rPr lang="pt-BR" dirty="0" smtClean="0"/>
              <a:t>Distribuição somente ocorreria mediante incremento de renda (aumento da renda per capita)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53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Escola do bem-estar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2100" b="1" dirty="0" smtClean="0"/>
              <a:t>Cecil </a:t>
            </a:r>
            <a:r>
              <a:rPr lang="pt-BR" sz="2100" b="1" dirty="0" err="1" smtClean="0"/>
              <a:t>Pigou</a:t>
            </a:r>
            <a:r>
              <a:rPr lang="pt-BR" sz="2100" b="1" dirty="0"/>
              <a:t> </a:t>
            </a:r>
            <a:r>
              <a:rPr lang="pt-BR" sz="2100" dirty="0" smtClean="0"/>
              <a:t>(1877-1959) discípulo de Marshall </a:t>
            </a:r>
            <a:r>
              <a:rPr lang="pt-B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defensor da ação estatal com vistas ao atingimento do nível ótimo de bem-estar</a:t>
            </a:r>
            <a:r>
              <a:rPr lang="pt-BR" sz="21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pt-BR" sz="2100" b="1" dirty="0" smtClean="0"/>
              <a:t>Efeito </a:t>
            </a:r>
            <a:r>
              <a:rPr lang="pt-BR" sz="2100" b="1" dirty="0" err="1" smtClean="0"/>
              <a:t>Pigou</a:t>
            </a:r>
            <a:r>
              <a:rPr lang="pt-BR" sz="2100" b="1" dirty="0"/>
              <a:t> </a:t>
            </a:r>
            <a:r>
              <a:rPr lang="pt-BR" sz="2100" dirty="0" smtClean="0"/>
              <a:t>- numa situação de equilíbrio: ↓ preços → ↑ consumo </a:t>
            </a:r>
            <a:r>
              <a:rPr lang="pt-BR" sz="2100" dirty="0"/>
              <a:t>→ </a:t>
            </a:r>
            <a:r>
              <a:rPr lang="pt-BR" sz="2100" dirty="0" smtClean="0"/>
              <a:t>↑ demanda </a:t>
            </a:r>
            <a:r>
              <a:rPr lang="pt-BR" sz="2100" dirty="0"/>
              <a:t>→ </a:t>
            </a:r>
            <a:r>
              <a:rPr lang="pt-BR" sz="2100" dirty="0" smtClean="0"/>
              <a:t>↑ emprego </a:t>
            </a:r>
            <a:r>
              <a:rPr lang="pt-BR" sz="2100" dirty="0"/>
              <a:t>→ </a:t>
            </a:r>
            <a:r>
              <a:rPr lang="pt-BR" sz="2100" dirty="0" smtClean="0"/>
              <a:t>↑ lucro e </a:t>
            </a:r>
            <a:r>
              <a:rPr lang="pt-BR" sz="2100" dirty="0"/>
              <a:t>→ </a:t>
            </a:r>
            <a:r>
              <a:rPr lang="pt-BR" sz="2100" dirty="0" smtClean="0"/>
              <a:t>↑ novos investimentos, porém</a:t>
            </a:r>
          </a:p>
          <a:p>
            <a:pPr>
              <a:spcBef>
                <a:spcPts val="0"/>
              </a:spcBef>
            </a:pPr>
            <a:r>
              <a:rPr lang="pt-B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Investimentos dependem da poupança</a:t>
            </a:r>
            <a:r>
              <a:rPr lang="pt-BR" sz="2100" dirty="0" smtClean="0"/>
              <a:t>: consumidores não são propensos a poupar, portanto governo deve estimular a acumulação, renda e herança que são fontes de poupança (não taxar)</a:t>
            </a:r>
          </a:p>
          <a:p>
            <a:pPr>
              <a:spcBef>
                <a:spcPts val="0"/>
              </a:spcBef>
            </a:pPr>
            <a:r>
              <a:rPr lang="pt-B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Distribuição menos desigual da renda</a:t>
            </a:r>
            <a:r>
              <a:rPr lang="pt-BR" sz="2100" dirty="0" smtClean="0"/>
              <a:t> - parte de ponto observado por Marshall:  a distribuição de renda em favor do pobre, reduz a utilidade marginal do rico em escala menor do que aumenta a do pobre contribuindo para ↑ satisfação total  </a:t>
            </a:r>
          </a:p>
          <a:p>
            <a:pPr>
              <a:spcBef>
                <a:spcPts val="0"/>
              </a:spcBef>
            </a:pPr>
            <a:r>
              <a:rPr lang="pt-BR" sz="2100" b="1" dirty="0" smtClean="0"/>
              <a:t>externalidades negativas ou positivas: </a:t>
            </a:r>
            <a:r>
              <a:rPr lang="pt-BR" sz="2100" dirty="0"/>
              <a:t>custos </a:t>
            </a:r>
            <a:r>
              <a:rPr lang="pt-BR" sz="2100" dirty="0" smtClean="0"/>
              <a:t>ou benefícios sociais não são computados nas quantidades realmente ofertadas que seriam maiores ou menores, se as externalidades contassem. </a:t>
            </a:r>
            <a:r>
              <a:rPr lang="pt-B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 </a:t>
            </a:r>
            <a:r>
              <a:rPr lang="pt-BR" sz="2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pigouviana</a:t>
            </a:r>
            <a:r>
              <a:rPr lang="pt-BR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100" dirty="0" smtClean="0"/>
              <a:t>teria a função de equalizar os custos marginais privados e sociais de modo a maximizar o bem-estar através de políticas </a:t>
            </a:r>
            <a:r>
              <a:rPr lang="pt-BR" sz="2100" smtClean="0"/>
              <a:t>públicas.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6253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Escola do bem-estar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Economia e socialismo</a:t>
            </a:r>
          </a:p>
          <a:p>
            <a:pPr>
              <a:spcBef>
                <a:spcPts val="0"/>
              </a:spcBef>
            </a:pPr>
            <a:r>
              <a:rPr lang="pt-B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Misses (escola de Viena</a:t>
            </a:r>
            <a:r>
              <a:rPr lang="pt-BR" sz="2100" dirty="0" smtClean="0"/>
              <a:t>): o </a:t>
            </a:r>
            <a:r>
              <a:rPr lang="pt-BR" sz="2100" b="1" dirty="0" smtClean="0"/>
              <a:t>socialismo</a:t>
            </a:r>
            <a:r>
              <a:rPr lang="pt-BR" sz="2100" dirty="0" smtClean="0"/>
              <a:t> </a:t>
            </a:r>
            <a:r>
              <a:rPr lang="pt-B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inviabiliza o cálculo econômico</a:t>
            </a:r>
            <a:r>
              <a:rPr lang="pt-BR" sz="2100" dirty="0" smtClean="0"/>
              <a:t>, pois na ausência de um sistema de propriedade privada e de um sistema de preços correspondente, não há como identificar a alocação de recursos capaz de maximizar o bem </a:t>
            </a:r>
            <a:r>
              <a:rPr lang="pt-BR" sz="2100" b="1" dirty="0" smtClean="0"/>
              <a:t>estar-social</a:t>
            </a:r>
            <a:r>
              <a:rPr lang="pt-BR" sz="2100" dirty="0" smtClean="0"/>
              <a:t> e a </a:t>
            </a:r>
            <a:r>
              <a:rPr lang="pt-BR" sz="2100" b="1" dirty="0" smtClean="0"/>
              <a:t>eficiência</a:t>
            </a:r>
            <a:r>
              <a:rPr lang="pt-BR" sz="2100" dirty="0" smtClean="0"/>
              <a:t>  </a:t>
            </a:r>
          </a:p>
          <a:p>
            <a:pPr>
              <a:spcBef>
                <a:spcPts val="0"/>
              </a:spcBef>
            </a:pPr>
            <a:endParaRPr lang="pt-BR" sz="2100" dirty="0"/>
          </a:p>
          <a:p>
            <a:pPr>
              <a:spcBef>
                <a:spcPts val="0"/>
              </a:spcBef>
            </a:pPr>
            <a:r>
              <a:rPr lang="pt-B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Oscar Lange (1904-65): </a:t>
            </a:r>
            <a:r>
              <a:rPr lang="pt-BR" sz="2100" dirty="0" smtClean="0"/>
              <a:t>discussão sobre as possibilidades do bem-estar numa economia socialista – </a:t>
            </a:r>
            <a:r>
              <a:rPr lang="pt-BR" sz="2100" b="1" dirty="0" smtClean="0"/>
              <a:t>socialismo de mercado</a:t>
            </a:r>
            <a:r>
              <a:rPr lang="pt-BR" sz="2100" dirty="0" smtClean="0"/>
              <a:t>: Estado proprietário dos meios de produção, com propriedade privada de bens de consumo </a:t>
            </a:r>
          </a:p>
          <a:p>
            <a:pPr>
              <a:spcBef>
                <a:spcPts val="0"/>
              </a:spcBef>
            </a:pPr>
            <a:r>
              <a:rPr lang="pt-BR" sz="2100" dirty="0" smtClean="0"/>
              <a:t> planejamento  (administração de preços e salários) conduziria a alocação ótima de recursos e promoção do bem estar social segundo o modelo do equilíbrio geral (tentativa e erro):</a:t>
            </a:r>
          </a:p>
          <a:p>
            <a:pPr marL="514350" indent="-514350">
              <a:spcBef>
                <a:spcPts val="0"/>
              </a:spcBef>
              <a:buFont typeface="+mj-lt"/>
              <a:buAutoNum type="romanLcPeriod"/>
            </a:pPr>
            <a:r>
              <a:rPr lang="pt-BR" sz="2100" dirty="0" smtClean="0"/>
              <a:t>Minimizar o custo médio para qualquer nível de produção;</a:t>
            </a:r>
          </a:p>
          <a:p>
            <a:pPr marL="514350" indent="-514350">
              <a:spcBef>
                <a:spcPts val="0"/>
              </a:spcBef>
              <a:buFont typeface="+mj-lt"/>
              <a:buAutoNum type="romanLcPeriod"/>
            </a:pPr>
            <a:r>
              <a:rPr lang="pt-BR" sz="2100" dirty="0" smtClean="0"/>
              <a:t>Tornar a produção fixa de modo que o custo marginal se iguale ao preço do produto 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6253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 da distribuição de renda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Nos </a:t>
            </a:r>
            <a:r>
              <a:rPr lang="pt-BR" sz="2000" dirty="0"/>
              <a:t>países A e B, o primeiro quintil, Q</a:t>
            </a:r>
            <a:r>
              <a:rPr lang="pt-BR" sz="2000" baseline="-25000" dirty="0"/>
              <a:t>1/5</a:t>
            </a:r>
            <a:r>
              <a:rPr lang="pt-BR" sz="2000" dirty="0"/>
              <a:t>, dispõe de uma parcela de rendimento muito inferior a 20%. Em compensação o quinto quintil, Q</a:t>
            </a:r>
            <a:r>
              <a:rPr lang="pt-BR" sz="2000" baseline="-25000" dirty="0"/>
              <a:t>5/5</a:t>
            </a:r>
            <a:r>
              <a:rPr lang="pt-BR" sz="2000" dirty="0"/>
              <a:t>, dispõe de uma parcela de rendimento muito superior a 20%, como se observa nas colunas </a:t>
            </a:r>
            <a:r>
              <a:rPr lang="pt-BR" sz="2000" b="1" dirty="0"/>
              <a:t>(4)</a:t>
            </a:r>
            <a:r>
              <a:rPr lang="pt-BR" sz="2000" dirty="0"/>
              <a:t> e </a:t>
            </a:r>
            <a:r>
              <a:rPr lang="pt-BR" sz="2000" b="1" dirty="0"/>
              <a:t>(5)</a:t>
            </a:r>
            <a:r>
              <a:rPr lang="pt-BR" sz="2000" dirty="0"/>
              <a:t>.</a:t>
            </a:r>
            <a:endParaRPr lang="pt-BR" sz="2000" dirty="0" smtClean="0"/>
          </a:p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73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Curvas de Lorenz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572" y="764704"/>
            <a:ext cx="7704856" cy="441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83568" y="5183326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r>
              <a:rPr lang="pt-BR" sz="1400" dirty="0"/>
              <a:t>os </a:t>
            </a:r>
            <a:r>
              <a:rPr lang="pt-BR" sz="1400" b="1" dirty="0"/>
              <a:t>valores acumulados</a:t>
            </a:r>
            <a:r>
              <a:rPr lang="pt-BR" sz="1400" dirty="0"/>
              <a:t> de (4) e (5), encontram-se nas colunas </a:t>
            </a:r>
            <a:r>
              <a:rPr lang="pt-BR" sz="1400" b="1" dirty="0"/>
              <a:t>(6)</a:t>
            </a:r>
            <a:r>
              <a:rPr lang="pt-BR" sz="1400" dirty="0"/>
              <a:t> e </a:t>
            </a:r>
            <a:r>
              <a:rPr lang="pt-BR" sz="1400" b="1" dirty="0"/>
              <a:t>(7)</a:t>
            </a:r>
            <a:r>
              <a:rPr lang="pt-BR" sz="1400" dirty="0"/>
              <a:t>. Estas colunas representam-se no gráfico </a:t>
            </a:r>
            <a:r>
              <a:rPr lang="pt-BR" sz="1400" dirty="0" smtClean="0"/>
              <a:t>acima,  </a:t>
            </a:r>
            <a:r>
              <a:rPr lang="pt-BR" sz="1400" dirty="0"/>
              <a:t>constituindo as </a:t>
            </a:r>
            <a:r>
              <a:rPr lang="pt-BR" sz="1400" b="1" dirty="0"/>
              <a:t>curvas de Lorenz</a:t>
            </a:r>
            <a:r>
              <a:rPr lang="pt-BR" sz="1400" dirty="0"/>
              <a:t> dos países A e B. Mostram que </a:t>
            </a:r>
            <a:r>
              <a:rPr lang="pt-BR" sz="1400" b="1" dirty="0"/>
              <a:t>o rendimento se encontra pior distribuído no país B</a:t>
            </a:r>
            <a:r>
              <a:rPr lang="pt-BR" sz="1400" dirty="0"/>
              <a:t>, porque a respectiva curva se encontra mais afastada da curva da igualdade absoluta (ou </a:t>
            </a:r>
            <a:r>
              <a:rPr lang="pt-BR" sz="1400" dirty="0" smtClean="0"/>
              <a:t>reta </a:t>
            </a:r>
            <a:r>
              <a:rPr lang="pt-BR" sz="1400" dirty="0"/>
              <a:t>do 45 graus).</a:t>
            </a:r>
          </a:p>
        </p:txBody>
      </p:sp>
    </p:spTree>
    <p:extLst>
      <p:ext uri="{BB962C8B-B14F-4D97-AF65-F5344CB8AC3E}">
        <p14:creationId xmlns:p14="http://schemas.microsoft.com/office/powerpoint/2010/main" val="2133764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615</Words>
  <Application>Microsoft Office PowerPoint</Application>
  <PresentationFormat>Apresentação na tela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do Office</vt:lpstr>
      <vt:lpstr>Escola do bem-estar</vt:lpstr>
      <vt:lpstr>Escola do bem-estar </vt:lpstr>
      <vt:lpstr>Escola do bem-estar </vt:lpstr>
      <vt:lpstr>Escola do bem-estar</vt:lpstr>
      <vt:lpstr>Escola do bem-estar </vt:lpstr>
      <vt:lpstr>Escola do bem-estar </vt:lpstr>
      <vt:lpstr>Escola do bem-estar </vt:lpstr>
      <vt:lpstr>mapa da distribuição de renda </vt:lpstr>
      <vt:lpstr>Curvas de Lorenz</vt:lpstr>
      <vt:lpstr>Curva de Lorenz </vt:lpstr>
      <vt:lpstr>Curva de Lorenz no Brasil</vt:lpstr>
      <vt:lpstr>Referências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do bem-estar</dc:title>
  <dc:creator>CLIENTE</dc:creator>
  <cp:lastModifiedBy>Eliana Tadeu Terci</cp:lastModifiedBy>
  <cp:revision>37</cp:revision>
  <cp:lastPrinted>2014-05-15T01:49:08Z</cp:lastPrinted>
  <dcterms:created xsi:type="dcterms:W3CDTF">2014-05-14T18:41:48Z</dcterms:created>
  <dcterms:modified xsi:type="dcterms:W3CDTF">2017-06-07T12:30:47Z</dcterms:modified>
</cp:coreProperties>
</file>