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40" r:id="rId1"/>
  </p:sldMasterIdLst>
  <p:notesMasterIdLst>
    <p:notesMasterId r:id="rId18"/>
  </p:notesMasterIdLst>
  <p:handoutMasterIdLst>
    <p:handoutMasterId r:id="rId19"/>
  </p:handoutMasterIdLst>
  <p:sldIdLst>
    <p:sldId id="256" r:id="rId2"/>
    <p:sldId id="387" r:id="rId3"/>
    <p:sldId id="555" r:id="rId4"/>
    <p:sldId id="551" r:id="rId5"/>
    <p:sldId id="553" r:id="rId6"/>
    <p:sldId id="537" r:id="rId7"/>
    <p:sldId id="538" r:id="rId8"/>
    <p:sldId id="539" r:id="rId9"/>
    <p:sldId id="546" r:id="rId10"/>
    <p:sldId id="542" r:id="rId11"/>
    <p:sldId id="504" r:id="rId12"/>
    <p:sldId id="552" r:id="rId13"/>
    <p:sldId id="548" r:id="rId14"/>
    <p:sldId id="554" r:id="rId15"/>
    <p:sldId id="541" r:id="rId16"/>
    <p:sldId id="279" r:id="rId17"/>
  </p:sldIdLst>
  <p:sldSz cx="9144000" cy="6858000" type="screen4x3"/>
  <p:notesSz cx="7023100" cy="93091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096" algn="ctr" rtl="0" fontAlgn="base">
      <a:spcBef>
        <a:spcPct val="0"/>
      </a:spcBef>
      <a:spcAft>
        <a:spcPct val="0"/>
      </a:spcAft>
      <a:defRPr sz="2400" kern="1200">
        <a:solidFill>
          <a:schemeClr val="tx1"/>
        </a:solidFill>
        <a:latin typeface="Arial" charset="0"/>
        <a:ea typeface="+mn-ea"/>
        <a:cs typeface="+mn-cs"/>
      </a:defRPr>
    </a:lvl2pPr>
    <a:lvl3pPr marL="914192" algn="ctr" rtl="0" fontAlgn="base">
      <a:spcBef>
        <a:spcPct val="0"/>
      </a:spcBef>
      <a:spcAft>
        <a:spcPct val="0"/>
      </a:spcAft>
      <a:defRPr sz="2400" kern="1200">
        <a:solidFill>
          <a:schemeClr val="tx1"/>
        </a:solidFill>
        <a:latin typeface="Arial" charset="0"/>
        <a:ea typeface="+mn-ea"/>
        <a:cs typeface="+mn-cs"/>
      </a:defRPr>
    </a:lvl3pPr>
    <a:lvl4pPr marL="1371288" algn="ctr" rtl="0" fontAlgn="base">
      <a:spcBef>
        <a:spcPct val="0"/>
      </a:spcBef>
      <a:spcAft>
        <a:spcPct val="0"/>
      </a:spcAft>
      <a:defRPr sz="2400" kern="1200">
        <a:solidFill>
          <a:schemeClr val="tx1"/>
        </a:solidFill>
        <a:latin typeface="Arial" charset="0"/>
        <a:ea typeface="+mn-ea"/>
        <a:cs typeface="+mn-cs"/>
      </a:defRPr>
    </a:lvl4pPr>
    <a:lvl5pPr marL="1828385" algn="ctr" rtl="0" fontAlgn="base">
      <a:spcBef>
        <a:spcPct val="0"/>
      </a:spcBef>
      <a:spcAft>
        <a:spcPct val="0"/>
      </a:spcAft>
      <a:defRPr sz="2400" kern="1200">
        <a:solidFill>
          <a:schemeClr val="tx1"/>
        </a:solidFill>
        <a:latin typeface="Arial" charset="0"/>
        <a:ea typeface="+mn-ea"/>
        <a:cs typeface="+mn-cs"/>
      </a:defRPr>
    </a:lvl5pPr>
    <a:lvl6pPr marL="2285480" algn="l" defTabSz="914192" rtl="0" eaLnBrk="1" latinLnBrk="0" hangingPunct="1">
      <a:defRPr sz="2400" kern="1200">
        <a:solidFill>
          <a:schemeClr val="tx1"/>
        </a:solidFill>
        <a:latin typeface="Arial" charset="0"/>
        <a:ea typeface="+mn-ea"/>
        <a:cs typeface="+mn-cs"/>
      </a:defRPr>
    </a:lvl6pPr>
    <a:lvl7pPr marL="2742577" algn="l" defTabSz="914192" rtl="0" eaLnBrk="1" latinLnBrk="0" hangingPunct="1">
      <a:defRPr sz="2400" kern="1200">
        <a:solidFill>
          <a:schemeClr val="tx1"/>
        </a:solidFill>
        <a:latin typeface="Arial" charset="0"/>
        <a:ea typeface="+mn-ea"/>
        <a:cs typeface="+mn-cs"/>
      </a:defRPr>
    </a:lvl7pPr>
    <a:lvl8pPr marL="3199673" algn="l" defTabSz="914192" rtl="0" eaLnBrk="1" latinLnBrk="0" hangingPunct="1">
      <a:defRPr sz="2400" kern="1200">
        <a:solidFill>
          <a:schemeClr val="tx1"/>
        </a:solidFill>
        <a:latin typeface="Arial" charset="0"/>
        <a:ea typeface="+mn-ea"/>
        <a:cs typeface="+mn-cs"/>
      </a:defRPr>
    </a:lvl8pPr>
    <a:lvl9pPr marL="3656769" algn="l" defTabSz="914192"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660"/>
  </p:normalViewPr>
  <p:slideViewPr>
    <p:cSldViewPr snapToGrid="0" snapToObjects="1">
      <p:cViewPr varScale="1">
        <p:scale>
          <a:sx n="98" d="100"/>
          <a:sy n="98" d="100"/>
        </p:scale>
        <p:origin x="480" y="90"/>
      </p:cViewPr>
      <p:guideLst>
        <p:guide orient="horz" pos="2160"/>
        <p:guide pos="2880"/>
      </p:guideLst>
    </p:cSldViewPr>
  </p:slideViewPr>
  <p:notesTextViewPr>
    <p:cViewPr>
      <p:scale>
        <a:sx n="100" d="100"/>
        <a:sy n="100" d="100"/>
      </p:scale>
      <p:origin x="0" y="0"/>
    </p:cViewPr>
  </p:notesTextViewPr>
  <p:sorterViewPr>
    <p:cViewPr>
      <p:scale>
        <a:sx n="93" d="100"/>
        <a:sy n="9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994885CC-B109-FF4A-AA6F-C1538567CC70}" type="datetimeFigureOut">
              <a:rPr lang="en-US" smtClean="0"/>
              <a:pPr/>
              <a:t>11/25/2014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64436B65-2C9D-2043-AC7B-CF229E4644D9}" type="slidenum">
              <a:rPr lang="en-US" smtClean="0"/>
              <a:pPr/>
              <a:t>‹nº›</a:t>
            </a:fld>
            <a:endParaRPr lang="en-US" dirty="0"/>
          </a:p>
        </p:txBody>
      </p:sp>
    </p:spTree>
    <p:extLst>
      <p:ext uri="{BB962C8B-B14F-4D97-AF65-F5344CB8AC3E}">
        <p14:creationId xmlns:p14="http://schemas.microsoft.com/office/powerpoint/2010/main" val="30792452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9D09C205-1A81-0147-9B6C-2B15EF29F4A5}" type="datetimeFigureOut">
              <a:rPr lang="en-US" smtClean="0"/>
              <a:pPr/>
              <a:t>11/25/2014</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9439276B-4208-CD4C-A932-95811B9B1CA5}" type="slidenum">
              <a:rPr lang="en-US" smtClean="0"/>
              <a:pPr/>
              <a:t>‹nº›</a:t>
            </a:fld>
            <a:endParaRPr lang="en-US" dirty="0"/>
          </a:p>
        </p:txBody>
      </p:sp>
    </p:spTree>
    <p:extLst>
      <p:ext uri="{BB962C8B-B14F-4D97-AF65-F5344CB8AC3E}">
        <p14:creationId xmlns:p14="http://schemas.microsoft.com/office/powerpoint/2010/main" val="185445376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39276B-4208-CD4C-A932-95811B9B1CA5}" type="slidenum">
              <a:rPr lang="en-US" smtClean="0"/>
              <a:pPr/>
              <a:t>6</a:t>
            </a:fld>
            <a:endParaRPr lang="en-US" dirty="0"/>
          </a:p>
        </p:txBody>
      </p:sp>
    </p:spTree>
    <p:extLst>
      <p:ext uri="{BB962C8B-B14F-4D97-AF65-F5344CB8AC3E}">
        <p14:creationId xmlns:p14="http://schemas.microsoft.com/office/powerpoint/2010/main" val="33653100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39276B-4208-CD4C-A932-95811B9B1CA5}" type="slidenum">
              <a:rPr lang="en-US" smtClean="0"/>
              <a:pPr/>
              <a:t>15</a:t>
            </a:fld>
            <a:endParaRPr lang="en-US" dirty="0"/>
          </a:p>
        </p:txBody>
      </p:sp>
    </p:spTree>
    <p:extLst>
      <p:ext uri="{BB962C8B-B14F-4D97-AF65-F5344CB8AC3E}">
        <p14:creationId xmlns:p14="http://schemas.microsoft.com/office/powerpoint/2010/main" val="1968872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39276B-4208-CD4C-A932-95811B9B1CA5}" type="slidenum">
              <a:rPr lang="en-US" smtClean="0"/>
              <a:pPr/>
              <a:t>7</a:t>
            </a:fld>
            <a:endParaRPr lang="en-US" dirty="0"/>
          </a:p>
        </p:txBody>
      </p:sp>
    </p:spTree>
    <p:extLst>
      <p:ext uri="{BB962C8B-B14F-4D97-AF65-F5344CB8AC3E}">
        <p14:creationId xmlns:p14="http://schemas.microsoft.com/office/powerpoint/2010/main" val="3365310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39276B-4208-CD4C-A932-95811B9B1CA5}" type="slidenum">
              <a:rPr lang="en-US" smtClean="0"/>
              <a:pPr/>
              <a:t>8</a:t>
            </a:fld>
            <a:endParaRPr lang="en-US" dirty="0"/>
          </a:p>
        </p:txBody>
      </p:sp>
    </p:spTree>
    <p:extLst>
      <p:ext uri="{BB962C8B-B14F-4D97-AF65-F5344CB8AC3E}">
        <p14:creationId xmlns:p14="http://schemas.microsoft.com/office/powerpoint/2010/main" val="3365310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39276B-4208-CD4C-A932-95811B9B1CA5}" type="slidenum">
              <a:rPr lang="en-US" smtClean="0"/>
              <a:pPr/>
              <a:t>9</a:t>
            </a:fld>
            <a:endParaRPr lang="en-US" dirty="0"/>
          </a:p>
        </p:txBody>
      </p:sp>
    </p:spTree>
    <p:extLst>
      <p:ext uri="{BB962C8B-B14F-4D97-AF65-F5344CB8AC3E}">
        <p14:creationId xmlns:p14="http://schemas.microsoft.com/office/powerpoint/2010/main" val="3365310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are you going to do PKI at massive scale?</a:t>
            </a:r>
            <a:endParaRPr lang="en-US" baseline="0" dirty="0" smtClean="0"/>
          </a:p>
          <a:p>
            <a:r>
              <a:rPr lang="en-US" baseline="0" dirty="0" smtClean="0"/>
              <a:t>How do you manage different SSL Certificates per node or per client?</a:t>
            </a:r>
            <a:endParaRPr lang="en-US" dirty="0"/>
          </a:p>
        </p:txBody>
      </p:sp>
      <p:sp>
        <p:nvSpPr>
          <p:cNvPr id="4" name="Slide Number Placeholder 3"/>
          <p:cNvSpPr>
            <a:spLocks noGrp="1"/>
          </p:cNvSpPr>
          <p:nvPr>
            <p:ph type="sldNum" sz="quarter" idx="10"/>
          </p:nvPr>
        </p:nvSpPr>
        <p:spPr/>
        <p:txBody>
          <a:bodyPr/>
          <a:lstStyle/>
          <a:p>
            <a:fld id="{9439276B-4208-CD4C-A932-95811B9B1CA5}" type="slidenum">
              <a:rPr lang="en-US" smtClean="0"/>
              <a:pPr/>
              <a:t>10</a:t>
            </a:fld>
            <a:endParaRPr lang="en-US" dirty="0"/>
          </a:p>
        </p:txBody>
      </p:sp>
    </p:spTree>
    <p:extLst>
      <p:ext uri="{BB962C8B-B14F-4D97-AF65-F5344CB8AC3E}">
        <p14:creationId xmlns:p14="http://schemas.microsoft.com/office/powerpoint/2010/main" val="3365310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39276B-4208-CD4C-A932-95811B9B1CA5}" type="slidenum">
              <a:rPr lang="en-US" smtClean="0"/>
              <a:pPr/>
              <a:t>11</a:t>
            </a:fld>
            <a:endParaRPr lang="en-US" dirty="0"/>
          </a:p>
        </p:txBody>
      </p:sp>
    </p:spTree>
    <p:extLst>
      <p:ext uri="{BB962C8B-B14F-4D97-AF65-F5344CB8AC3E}">
        <p14:creationId xmlns:p14="http://schemas.microsoft.com/office/powerpoint/2010/main" val="3365310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39276B-4208-CD4C-A932-95811B9B1CA5}" type="slidenum">
              <a:rPr lang="en-US" smtClean="0"/>
              <a:pPr/>
              <a:t>12</a:t>
            </a:fld>
            <a:endParaRPr lang="en-US" dirty="0"/>
          </a:p>
        </p:txBody>
      </p:sp>
    </p:spTree>
    <p:extLst>
      <p:ext uri="{BB962C8B-B14F-4D97-AF65-F5344CB8AC3E}">
        <p14:creationId xmlns:p14="http://schemas.microsoft.com/office/powerpoint/2010/main" val="33653100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Production Level Compliance</a:t>
            </a:r>
            <a:r>
              <a:rPr lang="en-US" baseline="0" dirty="0" smtClean="0"/>
              <a:t> items for all Data Centers</a:t>
            </a:r>
          </a:p>
          <a:p>
            <a:r>
              <a:rPr lang="en-US" baseline="0" dirty="0" smtClean="0"/>
              <a:t>Haven’t found anything within </a:t>
            </a:r>
            <a:r>
              <a:rPr lang="en-US" baseline="0" dirty="0" err="1" smtClean="0"/>
              <a:t>OpenStack</a:t>
            </a:r>
            <a:r>
              <a:rPr lang="en-US" baseline="0" dirty="0" smtClean="0"/>
              <a:t> that enables this easily</a:t>
            </a:r>
            <a:endParaRPr lang="en-US" dirty="0"/>
          </a:p>
        </p:txBody>
      </p:sp>
      <p:sp>
        <p:nvSpPr>
          <p:cNvPr id="4" name="Slide Number Placeholder 3"/>
          <p:cNvSpPr>
            <a:spLocks noGrp="1"/>
          </p:cNvSpPr>
          <p:nvPr>
            <p:ph type="sldNum" sz="quarter" idx="10"/>
          </p:nvPr>
        </p:nvSpPr>
        <p:spPr/>
        <p:txBody>
          <a:bodyPr/>
          <a:lstStyle/>
          <a:p>
            <a:fld id="{9439276B-4208-CD4C-A932-95811B9B1CA5}" type="slidenum">
              <a:rPr lang="en-US" smtClean="0"/>
              <a:pPr/>
              <a:t>13</a:t>
            </a:fld>
            <a:endParaRPr lang="en-US" dirty="0"/>
          </a:p>
        </p:txBody>
      </p:sp>
    </p:spTree>
    <p:extLst>
      <p:ext uri="{BB962C8B-B14F-4D97-AF65-F5344CB8AC3E}">
        <p14:creationId xmlns:p14="http://schemas.microsoft.com/office/powerpoint/2010/main" val="3365310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Production Level Compliance</a:t>
            </a:r>
            <a:r>
              <a:rPr lang="en-US" baseline="0" dirty="0" smtClean="0"/>
              <a:t> items for all Data Centers</a:t>
            </a:r>
          </a:p>
          <a:p>
            <a:r>
              <a:rPr lang="en-US" baseline="0" dirty="0" smtClean="0"/>
              <a:t>Haven’t found anything within </a:t>
            </a:r>
            <a:r>
              <a:rPr lang="en-US" baseline="0" dirty="0" err="1" smtClean="0"/>
              <a:t>OpenStack</a:t>
            </a:r>
            <a:r>
              <a:rPr lang="en-US" baseline="0" dirty="0" smtClean="0"/>
              <a:t> that enables this easily</a:t>
            </a:r>
            <a:endParaRPr lang="en-US" dirty="0"/>
          </a:p>
        </p:txBody>
      </p:sp>
      <p:sp>
        <p:nvSpPr>
          <p:cNvPr id="4" name="Slide Number Placeholder 3"/>
          <p:cNvSpPr>
            <a:spLocks noGrp="1"/>
          </p:cNvSpPr>
          <p:nvPr>
            <p:ph type="sldNum" sz="quarter" idx="10"/>
          </p:nvPr>
        </p:nvSpPr>
        <p:spPr/>
        <p:txBody>
          <a:bodyPr/>
          <a:lstStyle/>
          <a:p>
            <a:fld id="{9439276B-4208-CD4C-A932-95811B9B1CA5}" type="slidenum">
              <a:rPr lang="en-US" smtClean="0"/>
              <a:pPr/>
              <a:t>14</a:t>
            </a:fld>
            <a:endParaRPr lang="en-US" dirty="0"/>
          </a:p>
        </p:txBody>
      </p:sp>
    </p:spTree>
    <p:extLst>
      <p:ext uri="{BB962C8B-B14F-4D97-AF65-F5344CB8AC3E}">
        <p14:creationId xmlns:p14="http://schemas.microsoft.com/office/powerpoint/2010/main" val="33653100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grpSp>
        <p:nvGrpSpPr>
          <p:cNvPr id="17" name="Group 16"/>
          <p:cNvGrpSpPr/>
          <p:nvPr userDrawn="1"/>
        </p:nvGrpSpPr>
        <p:grpSpPr>
          <a:xfrm>
            <a:off x="227015" y="6323678"/>
            <a:ext cx="8691371" cy="301752"/>
            <a:chOff x="227015" y="6323678"/>
            <a:chExt cx="8691371" cy="301752"/>
          </a:xfrm>
        </p:grpSpPr>
        <p:sp>
          <p:nvSpPr>
            <p:cNvPr id="18" name="Round Same Side Corner Rectangle 17"/>
            <p:cNvSpPr/>
            <p:nvPr userDrawn="1"/>
          </p:nvSpPr>
          <p:spPr bwMode="auto">
            <a:xfrm rot="16200000">
              <a:off x="4136075" y="2414618"/>
              <a:ext cx="301752" cy="8119872"/>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smtClean="0">
                <a:ln>
                  <a:noFill/>
                </a:ln>
                <a:solidFill>
                  <a:schemeClr val="bg1"/>
                </a:solidFill>
                <a:effectLst/>
                <a:latin typeface="+mn-lt"/>
              </a:endParaRPr>
            </a:p>
          </p:txBody>
        </p:sp>
        <p:sp>
          <p:nvSpPr>
            <p:cNvPr id="20" name="Round Same Side Corner Rectangle 19"/>
            <p:cNvSpPr/>
            <p:nvPr userDrawn="1"/>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smtClean="0">
                <a:ln>
                  <a:noFill/>
                </a:ln>
                <a:solidFill>
                  <a:schemeClr val="bg1"/>
                </a:solidFill>
                <a:effectLst/>
                <a:latin typeface="+mn-lt"/>
              </a:endParaRPr>
            </a:p>
          </p:txBody>
        </p:sp>
      </p:grpSp>
      <p:sp>
        <p:nvSpPr>
          <p:cNvPr id="15" name="Rectangle 5"/>
          <p:cNvSpPr>
            <a:spLocks noGrp="1" noChangeArrowheads="1"/>
          </p:cNvSpPr>
          <p:nvPr>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dirty="0" smtClean="0"/>
              <a:t>SYMC Confidential</a:t>
            </a:r>
            <a:endParaRPr lang="en-US" dirty="0"/>
          </a:p>
        </p:txBody>
      </p:sp>
      <p:sp>
        <p:nvSpPr>
          <p:cNvPr id="16" name="Rectangle 6"/>
          <p:cNvSpPr>
            <a:spLocks noGrp="1" noChangeArrowheads="1"/>
          </p:cNvSpPr>
          <p:nvPr>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‹nº›</a:t>
            </a:fld>
            <a:endParaRPr lang="en-US" dirty="0"/>
          </a:p>
        </p:txBody>
      </p:sp>
      <p:sp>
        <p:nvSpPr>
          <p:cNvPr id="3075" name="Rectangle 3"/>
          <p:cNvSpPr>
            <a:spLocks noGrp="1" noChangeArrowheads="1"/>
          </p:cNvSpPr>
          <p:nvPr>
            <p:ph type="ctrTitle" hasCustomPrompt="1"/>
          </p:nvPr>
        </p:nvSpPr>
        <p:spPr bwMode="gray">
          <a:xfrm>
            <a:off x="685800" y="3810000"/>
            <a:ext cx="7772400" cy="914400"/>
          </a:xfrm>
        </p:spPr>
        <p:txBody>
          <a:bodyPr/>
          <a:lstStyle>
            <a:lvl1pPr>
              <a:defRPr sz="3400">
                <a:solidFill>
                  <a:schemeClr val="tx1"/>
                </a:solidFill>
              </a:defRPr>
            </a:lvl1pPr>
          </a:lstStyle>
          <a:p>
            <a:r>
              <a:rPr lang="en-US" dirty="0" smtClean="0"/>
              <a:t>Click to add title</a:t>
            </a:r>
            <a:endParaRPr lang="en-US" dirty="0"/>
          </a:p>
        </p:txBody>
      </p:sp>
      <p:sp>
        <p:nvSpPr>
          <p:cNvPr id="3076" name="Rectangle 4"/>
          <p:cNvSpPr>
            <a:spLocks noGrp="1" noChangeArrowheads="1"/>
          </p:cNvSpPr>
          <p:nvPr>
            <p:ph type="subTitle" idx="1" hasCustomPrompt="1"/>
          </p:nvPr>
        </p:nvSpPr>
        <p:spPr bwMode="black">
          <a:xfrm>
            <a:off x="685800" y="5181600"/>
            <a:ext cx="6172200" cy="381000"/>
          </a:xfrm>
        </p:spPr>
        <p:txBody>
          <a:bodyPr anchor="t" anchorCtr="0"/>
          <a:lstStyle>
            <a:lvl1pPr marL="0" indent="0">
              <a:buFontTx/>
              <a:buNone/>
              <a:defRPr sz="2400" b="1" baseline="0"/>
            </a:lvl1pPr>
          </a:lstStyle>
          <a:p>
            <a:r>
              <a:rPr lang="en-US" dirty="0" smtClean="0"/>
              <a:t>Click to add presenter’s name</a:t>
            </a:r>
            <a:endParaRPr lang="en-US" dirty="0"/>
          </a:p>
        </p:txBody>
      </p:sp>
      <p:sp>
        <p:nvSpPr>
          <p:cNvPr id="19" name="Text Placeholder 18"/>
          <p:cNvSpPr>
            <a:spLocks noGrp="1"/>
          </p:cNvSpPr>
          <p:nvPr>
            <p:ph type="body" sz="quarter" idx="10" hasCustomPrompt="1"/>
          </p:nvPr>
        </p:nvSpPr>
        <p:spPr>
          <a:xfrm>
            <a:off x="685800" y="5600075"/>
            <a:ext cx="6172200" cy="381000"/>
          </a:xfrm>
          <a:noFill/>
          <a:ln w="9525">
            <a:noFill/>
            <a:miter lim="800000"/>
            <a:headEnd/>
            <a:tailEnd/>
          </a:ln>
        </p:spPr>
        <p:txBody>
          <a:bodyPr vert="horz" wrap="square" lIns="91419" tIns="45710" rIns="91419" bIns="45710" numCol="1" anchor="t" anchorCtr="0" compatLnSpc="1">
            <a:prstTxWarp prst="textNoShape">
              <a:avLst/>
            </a:prstTxWarp>
          </a:bodyPr>
          <a:lstStyle>
            <a:lvl1pPr marL="0" indent="0" algn="l" rtl="0" eaLnBrk="1" fontAlgn="base" hangingPunct="1">
              <a:lnSpc>
                <a:spcPct val="90000"/>
              </a:lnSpc>
              <a:spcBef>
                <a:spcPct val="0"/>
              </a:spcBef>
              <a:spcAft>
                <a:spcPts val="1200"/>
              </a:spcAft>
              <a:buClr>
                <a:schemeClr val="bg2">
                  <a:lumMod val="50000"/>
                </a:schemeClr>
              </a:buClr>
              <a:buFontTx/>
              <a:buNone/>
              <a:defRPr lang="en-US" sz="2000" b="0" baseline="0" dirty="0" smtClean="0">
                <a:solidFill>
                  <a:schemeClr val="bg2">
                    <a:lumMod val="50000"/>
                  </a:schemeClr>
                </a:solidFill>
                <a:latin typeface="+mn-lt"/>
                <a:ea typeface="+mn-ea"/>
                <a:cs typeface="+mn-cs"/>
              </a:defRPr>
            </a:lvl1pPr>
          </a:lstStyle>
          <a:p>
            <a:pPr lvl="0"/>
            <a:r>
              <a:rPr lang="en-US" dirty="0" smtClean="0"/>
              <a:t>Click to add presenter’s title</a:t>
            </a:r>
            <a:endParaRPr lang="en-US" dirty="0"/>
          </a:p>
        </p:txBody>
      </p:sp>
      <p:sp>
        <p:nvSpPr>
          <p:cNvPr id="22" name="Date Placeholder 3"/>
          <p:cNvSpPr>
            <a:spLocks noGrp="1"/>
          </p:cNvSpPr>
          <p:nvPr>
            <p:ph type="dt" sz="half" idx="2"/>
          </p:nvPr>
        </p:nvSpPr>
        <p:spPr>
          <a:xfrm>
            <a:off x="7224010" y="5181601"/>
            <a:ext cx="1219200" cy="304800"/>
          </a:xfrm>
          <a:prstGeom prst="rect">
            <a:avLst/>
          </a:prstGeom>
          <a:noFill/>
          <a:ln w="9525">
            <a:noFill/>
            <a:miter lim="800000"/>
            <a:headEnd/>
            <a:tailEnd/>
          </a:ln>
        </p:spPr>
        <p:txBody>
          <a:bodyPr vert="horz" wrap="square" lIns="91419" tIns="45710" rIns="91419" bIns="45710" numCol="1" anchor="t" anchorCtr="0" compatLnSpc="1">
            <a:prstTxWarp prst="textNoShape">
              <a:avLst/>
            </a:prstTxWarp>
          </a:bodyPr>
          <a:lstStyle>
            <a:lvl1pPr algn="r">
              <a:defRPr lang="en-US" sz="1600" b="0" baseline="0" smtClean="0">
                <a:solidFill>
                  <a:schemeClr val="bg2">
                    <a:lumMod val="50000"/>
                  </a:schemeClr>
                </a:solidFill>
                <a:latin typeface="+mn-lt"/>
                <a:ea typeface="+mn-ea"/>
                <a:cs typeface="+mn-cs"/>
              </a:defRPr>
            </a:lvl1pPr>
          </a:lstStyle>
          <a:p>
            <a:pPr>
              <a:lnSpc>
                <a:spcPct val="90000"/>
              </a:lnSpc>
              <a:spcAft>
                <a:spcPts val="1200"/>
              </a:spcAft>
              <a:buClr>
                <a:schemeClr val="bg2">
                  <a:lumMod val="50000"/>
                </a:schemeClr>
              </a:buClr>
            </a:pPr>
            <a:endParaRPr lang="en-US" dirty="0"/>
          </a:p>
        </p:txBody>
      </p:sp>
      <p:pic>
        <p:nvPicPr>
          <p:cNvPr id="14" name="Picture 13" descr="SYM_Horiz_RGB.png"/>
          <p:cNvPicPr>
            <a:picLocks noChangeAspect="1"/>
          </p:cNvPicPr>
          <p:nvPr/>
        </p:nvPicPr>
        <p:blipFill>
          <a:blip r:embed="rId2" cstate="print"/>
          <a:stretch>
            <a:fillRect/>
          </a:stretch>
        </p:blipFill>
        <p:spPr>
          <a:xfrm>
            <a:off x="807190" y="762000"/>
            <a:ext cx="2430467" cy="640080"/>
          </a:xfrm>
          <a:prstGeom prst="rect">
            <a:avLst/>
          </a:prstGeom>
        </p:spPr>
      </p:pic>
      <p:pic>
        <p:nvPicPr>
          <p:cNvPr id="10649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rgbClr val="9A918C"/>
                </a:solidFill>
                <a:miter lim="800000"/>
                <a:headEnd/>
                <a:tailEnd/>
              </a14:hiddenLine>
            </a:ext>
            <a:ext uri="{AF507438-7753-43e0-B8FC-AC1667EBCBE1}">
              <a14:hiddenEffects xmlns:a14="http://schemas.microsoft.com/office/drawing/2010/main" xmlns="">
                <a:effectLst>
                  <a:outerShdw blurRad="63500" dist="38099" dir="2700000" algn="ctr" rotWithShape="0">
                    <a:srgbClr val="9A918C">
                      <a:alpha val="74998"/>
                    </a:srgbClr>
                  </a:outerShdw>
                </a:effectLst>
              </a14:hiddenEffects>
            </a:ext>
          </a:extLst>
        </p:spPr>
      </p:pic>
      <p:pic>
        <p:nvPicPr>
          <p:cNvPr id="10649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65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650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6502"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650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6504"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650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6506"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6507"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6508"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6509"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6510"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65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6512"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6513" name="Picture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6514" name="Picture 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6515" name="Picture 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6516" name="Picture 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6517" name="Picture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6518" name="Picture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6519" name="Picture 2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6520" name="Picture 2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6521" name="Picture 2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6522" name="Picture 26"/>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6523" name="Picture 27"/>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6524" name="Picture 28"/>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SYMC Confidential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‹nº›</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SYMC Confidential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‹nº›</a:t>
            </a:fld>
            <a:endParaRPr lang="en-US" dirty="0"/>
          </a:p>
        </p:txBody>
      </p:sp>
      <p:sp>
        <p:nvSpPr>
          <p:cNvPr id="6" name="Text Placeholder 6"/>
          <p:cNvSpPr>
            <a:spLocks noGrp="1"/>
          </p:cNvSpPr>
          <p:nvPr>
            <p:ph type="body" sz="quarter" idx="13" hasCustomPrompt="1"/>
          </p:nvPr>
        </p:nvSpPr>
        <p:spPr>
          <a:xfrm>
            <a:off x="381000" y="1088571"/>
            <a:ext cx="8382000" cy="381000"/>
          </a:xfrm>
          <a:noFill/>
          <a:ln w="9525">
            <a:noFill/>
            <a:miter lim="800000"/>
            <a:headEnd/>
            <a:tailEnd/>
          </a:ln>
        </p:spPr>
        <p:txBody>
          <a:bodyPr vert="horz" wrap="square" lIns="91419" tIns="45710" rIns="91419" bIns="45710" numCol="1" anchor="t" anchorCtr="0" compatLnSpc="1">
            <a:prstTxWarp prst="textNoShape">
              <a:avLst/>
            </a:prstTxWarp>
          </a:bodyPr>
          <a:lstStyle>
            <a:lvl1pPr>
              <a:buNone/>
              <a:defRPr lang="en-US" sz="2400" b="1" dirty="0">
                <a:solidFill>
                  <a:schemeClr val="bg2"/>
                </a:solidFill>
                <a:latin typeface="+mj-lt"/>
                <a:ea typeface="+mn-ea"/>
                <a:cs typeface="+mn-cs"/>
              </a:defRPr>
            </a:lvl1pPr>
            <a:lvl2pPr>
              <a:buNone/>
              <a:defRPr/>
            </a:lvl2pPr>
            <a:lvl3pPr>
              <a:buNone/>
              <a:defRPr/>
            </a:lvl3pPr>
            <a:lvl4pPr>
              <a:buNone/>
              <a:defRPr/>
            </a:lvl4pPr>
            <a:lvl5pPr>
              <a:buNone/>
              <a:defRPr/>
            </a:lvl5pPr>
          </a:lstStyle>
          <a:p>
            <a:pPr marL="233310" lvl="0" indent="-233310" algn="l" rtl="0" eaLnBrk="1" fontAlgn="base" hangingPunct="1">
              <a:lnSpc>
                <a:spcPct val="90000"/>
              </a:lnSpc>
              <a:spcBef>
                <a:spcPct val="0"/>
              </a:spcBef>
              <a:spcAft>
                <a:spcPts val="1200"/>
              </a:spcAft>
              <a:buClr>
                <a:schemeClr val="bg2">
                  <a:lumMod val="50000"/>
                </a:schemeClr>
              </a:buClr>
              <a:buNone/>
            </a:pPr>
            <a:r>
              <a:rPr lang="en-US" dirty="0" smtClean="0"/>
              <a:t>Click to add subtitle</a:t>
            </a:r>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23" name="Text Placeholder 22"/>
          <p:cNvSpPr>
            <a:spLocks noGrp="1"/>
          </p:cNvSpPr>
          <p:nvPr>
            <p:ph type="body" sz="quarter" idx="14" hasCustomPrompt="1"/>
          </p:nvPr>
        </p:nvSpPr>
        <p:spPr>
          <a:xfrm>
            <a:off x="1037581" y="1130451"/>
            <a:ext cx="7058026" cy="3033903"/>
          </a:xfrm>
        </p:spPr>
        <p:txBody>
          <a:bodyPr/>
          <a:lstStyle>
            <a:lvl1pPr marL="0" indent="0">
              <a:lnSpc>
                <a:spcPct val="120000"/>
              </a:lnSpc>
              <a:spcAft>
                <a:spcPts val="0"/>
              </a:spcAft>
              <a:buNone/>
              <a:defRPr sz="3200" baseline="0"/>
            </a:lvl1pPr>
          </a:lstStyle>
          <a:p>
            <a:pPr lvl="0"/>
            <a:r>
              <a:rPr lang="en-US" dirty="0" smtClean="0"/>
              <a:t>This is a sample quote slide. Type your quotation inside the quotation marks. Click the edge of the quotation marks and drag them into place.</a:t>
            </a:r>
            <a:endParaRPr lang="en-US" dirty="0"/>
          </a:p>
        </p:txBody>
      </p:sp>
      <p:sp>
        <p:nvSpPr>
          <p:cNvPr id="2" name="Rectangle 5"/>
          <p:cNvSpPr>
            <a:spLocks noGrp="1" noChangeArrowheads="1"/>
          </p:cNvSpPr>
          <p:nvPr>
            <p:ph type="ftr" sz="quarter" idx="10"/>
          </p:nvPr>
        </p:nvSpPr>
        <p:spPr>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rtl="0" eaLnBrk="0" fontAlgn="base" hangingPunct="0">
              <a:spcBef>
                <a:spcPct val="0"/>
              </a:spcBef>
              <a:spcAft>
                <a:spcPct val="0"/>
              </a:spcAft>
              <a:defRPr lang="en-US" sz="1200" kern="1200" smtClean="0">
                <a:solidFill>
                  <a:schemeClr val="bg2">
                    <a:lumMod val="50000"/>
                  </a:schemeClr>
                </a:solidFill>
                <a:latin typeface="Calibri" pitchFamily="34" charset="0"/>
                <a:ea typeface="+mn-ea"/>
                <a:cs typeface="Calibri" pitchFamily="34" charset="0"/>
              </a:defRPr>
            </a:lvl1pPr>
          </a:lstStyle>
          <a:p>
            <a:pPr>
              <a:defRPr/>
            </a:pPr>
            <a:r>
              <a:rPr lang="en-US" dirty="0" smtClean="0"/>
              <a:t>SYMC Confidential</a:t>
            </a:r>
            <a:endParaRPr lang="en-US" dirty="0"/>
          </a:p>
        </p:txBody>
      </p:sp>
      <p:sp>
        <p:nvSpPr>
          <p:cNvPr id="3" name="Rectangle 6"/>
          <p:cNvSpPr>
            <a:spLocks noGrp="1" noChangeArrowheads="1"/>
          </p:cNvSpPr>
          <p:nvPr>
            <p:ph type="sldNum" sz="quarter" idx="11"/>
          </p:nvPr>
        </p:nvSpPr>
        <p:spPr>
          <a:ln/>
        </p:spPr>
        <p:txBody>
          <a:bodyPr/>
          <a:lstStyle>
            <a:lvl1pPr>
              <a:defRPr>
                <a:latin typeface="Calibri" pitchFamily="34" charset="0"/>
                <a:cs typeface="Calibri" pitchFamily="34" charset="0"/>
              </a:defRPr>
            </a:lvl1pPr>
          </a:lstStyle>
          <a:p>
            <a:pPr>
              <a:defRPr/>
            </a:pPr>
            <a:fld id="{29F62691-FC9C-4E2F-9CE1-4D4177CD1763}" type="slidenum">
              <a:rPr lang="en-US" smtClean="0"/>
              <a:pPr>
                <a:defRPr/>
              </a:pPr>
              <a:t>‹nº›</a:t>
            </a:fld>
            <a:endParaRPr lang="en-US" dirty="0"/>
          </a:p>
        </p:txBody>
      </p:sp>
      <p:sp>
        <p:nvSpPr>
          <p:cNvPr id="9" name="Text Placeholder 8"/>
          <p:cNvSpPr>
            <a:spLocks noGrp="1" noChangeAspect="1"/>
          </p:cNvSpPr>
          <p:nvPr>
            <p:ph type="body" sz="quarter" idx="16" hasCustomPrompt="1"/>
          </p:nvPr>
        </p:nvSpPr>
        <p:spPr>
          <a:xfrm>
            <a:off x="5410200" y="2957960"/>
            <a:ext cx="484632" cy="374904"/>
          </a:xfrm>
          <a:blipFill>
            <a:blip r:embed="rId2" cstate="print"/>
            <a:stretch>
              <a:fillRect/>
            </a:stretch>
          </a:blipFill>
        </p:spPr>
        <p:txBody>
          <a:bodyPr/>
          <a:lstStyle>
            <a:lvl1pPr marL="0" indent="0">
              <a:buNone/>
              <a:defRPr sz="800"/>
            </a:lvl1pPr>
          </a:lstStyle>
          <a:p>
            <a:pPr lvl="0"/>
            <a:r>
              <a:rPr lang="en-US" dirty="0" smtClean="0"/>
              <a:t> </a:t>
            </a:r>
            <a:endParaRPr lang="en-US" dirty="0"/>
          </a:p>
        </p:txBody>
      </p:sp>
      <p:sp>
        <p:nvSpPr>
          <p:cNvPr id="10" name="Text Placeholder 8"/>
          <p:cNvSpPr>
            <a:spLocks noGrp="1" noChangeAspect="1"/>
          </p:cNvSpPr>
          <p:nvPr>
            <p:ph type="body" sz="quarter" idx="18" hasCustomPrompt="1"/>
          </p:nvPr>
        </p:nvSpPr>
        <p:spPr>
          <a:xfrm>
            <a:off x="503420" y="1121308"/>
            <a:ext cx="484632" cy="374904"/>
          </a:xfrm>
          <a:blipFill>
            <a:blip r:embed="rId3" cstate="print"/>
            <a:stretch>
              <a:fillRect/>
            </a:stretch>
          </a:blipFill>
        </p:spPr>
        <p:txBody>
          <a:bodyPr/>
          <a:lstStyle>
            <a:lvl1pPr marL="0" indent="0">
              <a:buNone/>
              <a:defRPr sz="800"/>
            </a:lvl1pPr>
          </a:lstStyle>
          <a:p>
            <a:pPr lvl="0"/>
            <a:r>
              <a:rPr lang="en-US" dirty="0" smtClean="0"/>
              <a:t> </a:t>
            </a:r>
            <a:endParaRPr lang="en-US" dirty="0"/>
          </a:p>
        </p:txBody>
      </p:sp>
      <p:sp>
        <p:nvSpPr>
          <p:cNvPr id="25" name="Text Placeholder 24"/>
          <p:cNvSpPr>
            <a:spLocks noGrp="1"/>
          </p:cNvSpPr>
          <p:nvPr>
            <p:ph type="body" sz="quarter" idx="15" hasCustomPrompt="1"/>
          </p:nvPr>
        </p:nvSpPr>
        <p:spPr>
          <a:xfrm>
            <a:off x="4100060" y="4267200"/>
            <a:ext cx="3716592" cy="914400"/>
          </a:xfrm>
        </p:spPr>
        <p:txBody>
          <a:bodyPr/>
          <a:lstStyle>
            <a:lvl1pPr marL="0" indent="0">
              <a:buNone/>
              <a:defRPr sz="2000" b="1" i="1" baseline="0">
                <a:solidFill>
                  <a:schemeClr val="bg2">
                    <a:lumMod val="50000"/>
                  </a:schemeClr>
                </a:solidFill>
              </a:defRPr>
            </a:lvl1pPr>
            <a:lvl2pPr>
              <a:buNone/>
              <a:defRPr sz="2000" b="1" i="1">
                <a:solidFill>
                  <a:srgbClr val="678BA8"/>
                </a:solidFill>
              </a:defRPr>
            </a:lvl2pPr>
            <a:lvl3pPr>
              <a:buNone/>
              <a:defRPr sz="2000" b="1" i="1">
                <a:solidFill>
                  <a:srgbClr val="678BA8"/>
                </a:solidFill>
              </a:defRPr>
            </a:lvl3pPr>
            <a:lvl4pPr>
              <a:buNone/>
              <a:defRPr sz="2000" b="1" i="1">
                <a:solidFill>
                  <a:srgbClr val="678BA8"/>
                </a:solidFill>
              </a:defRPr>
            </a:lvl4pPr>
            <a:lvl5pPr>
              <a:buNone/>
              <a:defRPr sz="2000" b="1" i="1">
                <a:solidFill>
                  <a:srgbClr val="678BA8"/>
                </a:solidFill>
              </a:defRPr>
            </a:lvl5pPr>
          </a:lstStyle>
          <a:p>
            <a:pPr lvl="0"/>
            <a:r>
              <a:rPr lang="en-US" dirty="0" smtClean="0"/>
              <a:t>Name of Person Quoted,</a:t>
            </a:r>
            <a:br>
              <a:rPr lang="en-US" dirty="0" smtClean="0"/>
            </a:br>
            <a:r>
              <a:rPr lang="en-US" dirty="0" smtClean="0"/>
              <a:t>XYZ Company</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With Photo">
    <p:spTree>
      <p:nvGrpSpPr>
        <p:cNvPr id="1" name=""/>
        <p:cNvGrpSpPr/>
        <p:nvPr/>
      </p:nvGrpSpPr>
      <p:grpSpPr>
        <a:xfrm>
          <a:off x="0" y="0"/>
          <a:ext cx="0" cy="0"/>
          <a:chOff x="0" y="0"/>
          <a:chExt cx="0" cy="0"/>
        </a:xfrm>
      </p:grpSpPr>
      <p:sp>
        <p:nvSpPr>
          <p:cNvPr id="25" name="Text Placeholder 24"/>
          <p:cNvSpPr>
            <a:spLocks noGrp="1"/>
          </p:cNvSpPr>
          <p:nvPr>
            <p:ph type="body" sz="quarter" idx="15" hasCustomPrompt="1"/>
          </p:nvPr>
        </p:nvSpPr>
        <p:spPr>
          <a:xfrm>
            <a:off x="381000" y="4191000"/>
            <a:ext cx="3221292" cy="914400"/>
          </a:xfrm>
        </p:spPr>
        <p:txBody>
          <a:bodyPr/>
          <a:lstStyle>
            <a:lvl1pPr marL="0" indent="0">
              <a:buNone/>
              <a:defRPr sz="1800" b="1" i="1" baseline="0">
                <a:solidFill>
                  <a:schemeClr val="bg2">
                    <a:lumMod val="50000"/>
                  </a:schemeClr>
                </a:solidFill>
              </a:defRPr>
            </a:lvl1pPr>
            <a:lvl2pPr>
              <a:buNone/>
              <a:defRPr sz="2000" b="1" i="1">
                <a:solidFill>
                  <a:srgbClr val="678BA8"/>
                </a:solidFill>
              </a:defRPr>
            </a:lvl2pPr>
            <a:lvl3pPr>
              <a:buNone/>
              <a:defRPr sz="2000" b="1" i="1">
                <a:solidFill>
                  <a:srgbClr val="678BA8"/>
                </a:solidFill>
              </a:defRPr>
            </a:lvl3pPr>
            <a:lvl4pPr>
              <a:buNone/>
              <a:defRPr sz="2000" b="1" i="1">
                <a:solidFill>
                  <a:srgbClr val="678BA8"/>
                </a:solidFill>
              </a:defRPr>
            </a:lvl4pPr>
            <a:lvl5pPr>
              <a:buNone/>
              <a:defRPr sz="2000" b="1" i="1">
                <a:solidFill>
                  <a:srgbClr val="678BA8"/>
                </a:solidFill>
              </a:defRPr>
            </a:lvl5pPr>
          </a:lstStyle>
          <a:p>
            <a:pPr lvl="0"/>
            <a:r>
              <a:rPr lang="en-US" dirty="0" smtClean="0"/>
              <a:t>Name of Person Quoted,</a:t>
            </a:r>
            <a:br>
              <a:rPr lang="en-US" dirty="0" smtClean="0"/>
            </a:br>
            <a:r>
              <a:rPr lang="en-US" dirty="0" smtClean="0"/>
              <a:t>XYZ Company</a:t>
            </a:r>
            <a:endParaRPr lang="en-US" dirty="0"/>
          </a:p>
        </p:txBody>
      </p:sp>
      <p:sp>
        <p:nvSpPr>
          <p:cNvPr id="23" name="Text Placeholder 22"/>
          <p:cNvSpPr>
            <a:spLocks noGrp="1"/>
          </p:cNvSpPr>
          <p:nvPr>
            <p:ph type="body" sz="quarter" idx="14" hasCustomPrompt="1"/>
          </p:nvPr>
        </p:nvSpPr>
        <p:spPr>
          <a:xfrm>
            <a:off x="4152900" y="1162050"/>
            <a:ext cx="4238625" cy="3886200"/>
          </a:xfrm>
        </p:spPr>
        <p:txBody>
          <a:bodyPr/>
          <a:lstStyle>
            <a:lvl1pPr marL="0" indent="0">
              <a:lnSpc>
                <a:spcPct val="120000"/>
              </a:lnSpc>
              <a:spcAft>
                <a:spcPts val="0"/>
              </a:spcAft>
              <a:buNone/>
              <a:defRPr sz="3000" baseline="0"/>
            </a:lvl1pPr>
          </a:lstStyle>
          <a:p>
            <a:pPr lvl="0"/>
            <a:r>
              <a:rPr lang="en-US" dirty="0" smtClean="0"/>
              <a:t>This is a sample quote slide with photo. Type your quotation inside the quotation marks. Click the edge of the quotation marks and drag them into place.</a:t>
            </a:r>
            <a:endParaRPr lang="en-US" dirty="0"/>
          </a:p>
        </p:txBody>
      </p:sp>
      <p:sp>
        <p:nvSpPr>
          <p:cNvPr id="2" name="Rectangle 5"/>
          <p:cNvSpPr>
            <a:spLocks noGrp="1" noChangeArrowheads="1"/>
          </p:cNvSpPr>
          <p:nvPr>
            <p:ph type="ftr" sz="quarter" idx="10"/>
          </p:nvPr>
        </p:nvSpPr>
        <p:spPr>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rtl="0" eaLnBrk="0" fontAlgn="base" hangingPunct="0">
              <a:spcBef>
                <a:spcPct val="0"/>
              </a:spcBef>
              <a:spcAft>
                <a:spcPct val="0"/>
              </a:spcAft>
              <a:defRPr lang="en-US" sz="1200" kern="1200" smtClean="0">
                <a:solidFill>
                  <a:schemeClr val="bg2">
                    <a:lumMod val="50000"/>
                  </a:schemeClr>
                </a:solidFill>
                <a:latin typeface="Calibri" pitchFamily="34" charset="0"/>
                <a:ea typeface="+mn-ea"/>
                <a:cs typeface="Calibri" pitchFamily="34" charset="0"/>
              </a:defRPr>
            </a:lvl1pPr>
          </a:lstStyle>
          <a:p>
            <a:pPr>
              <a:defRPr/>
            </a:pPr>
            <a:r>
              <a:rPr lang="en-US" dirty="0" smtClean="0"/>
              <a:t>SYMC Confidential</a:t>
            </a:r>
            <a:endParaRPr lang="en-US" dirty="0"/>
          </a:p>
        </p:txBody>
      </p:sp>
      <p:sp>
        <p:nvSpPr>
          <p:cNvPr id="3" name="Rectangle 6"/>
          <p:cNvSpPr>
            <a:spLocks noGrp="1" noChangeArrowheads="1"/>
          </p:cNvSpPr>
          <p:nvPr>
            <p:ph type="sldNum" sz="quarter" idx="11"/>
          </p:nvPr>
        </p:nvSpPr>
        <p:spPr>
          <a:ln/>
        </p:spPr>
        <p:txBody>
          <a:bodyPr/>
          <a:lstStyle>
            <a:lvl1pPr>
              <a:defRPr>
                <a:latin typeface="Calibri" pitchFamily="34" charset="0"/>
                <a:cs typeface="Calibri" pitchFamily="34" charset="0"/>
              </a:defRPr>
            </a:lvl1pPr>
          </a:lstStyle>
          <a:p>
            <a:pPr>
              <a:defRPr/>
            </a:pPr>
            <a:fld id="{29F62691-FC9C-4E2F-9CE1-4D4177CD1763}" type="slidenum">
              <a:rPr lang="en-US" smtClean="0"/>
              <a:pPr>
                <a:defRPr/>
              </a:pPr>
              <a:t>‹nº›</a:t>
            </a:fld>
            <a:endParaRPr lang="en-US" dirty="0"/>
          </a:p>
        </p:txBody>
      </p:sp>
      <p:sp>
        <p:nvSpPr>
          <p:cNvPr id="27" name="Picture Placeholder 26"/>
          <p:cNvSpPr>
            <a:spLocks noGrp="1"/>
          </p:cNvSpPr>
          <p:nvPr>
            <p:ph type="pic" sz="quarter" idx="16" hasCustomPrompt="1"/>
          </p:nvPr>
        </p:nvSpPr>
        <p:spPr>
          <a:xfrm>
            <a:off x="381000" y="1371600"/>
            <a:ext cx="2290482" cy="2667000"/>
          </a:xfrm>
          <a:prstGeom prst="roundRect">
            <a:avLst>
              <a:gd name="adj" fmla="val 6273"/>
            </a:avLst>
          </a:prstGeom>
          <a:ln w="12700">
            <a:solidFill>
              <a:schemeClr val="bg2"/>
            </a:solidFill>
          </a:ln>
        </p:spPr>
        <p:txBody>
          <a:bodyPr anchor="ctr" anchorCtr="0"/>
          <a:lstStyle>
            <a:lvl1pPr marL="0" indent="0" algn="ctr">
              <a:buNone/>
              <a:defRPr/>
            </a:lvl1pPr>
          </a:lstStyle>
          <a:p>
            <a:r>
              <a:rPr lang="en-US" dirty="0" smtClean="0"/>
              <a:t>Insert Photo Here</a:t>
            </a:r>
            <a:endParaRPr lang="en-US" dirty="0"/>
          </a:p>
        </p:txBody>
      </p:sp>
      <p:sp>
        <p:nvSpPr>
          <p:cNvPr id="9" name="Text Placeholder 8"/>
          <p:cNvSpPr>
            <a:spLocks noGrp="1" noChangeAspect="1"/>
          </p:cNvSpPr>
          <p:nvPr>
            <p:ph type="body" sz="quarter" idx="17" hasCustomPrompt="1"/>
          </p:nvPr>
        </p:nvSpPr>
        <p:spPr>
          <a:xfrm>
            <a:off x="5230368" y="4518285"/>
            <a:ext cx="484632" cy="374904"/>
          </a:xfrm>
          <a:blipFill>
            <a:blip r:embed="rId2" cstate="print"/>
            <a:stretch>
              <a:fillRect/>
            </a:stretch>
          </a:blipFill>
        </p:spPr>
        <p:txBody>
          <a:bodyPr/>
          <a:lstStyle>
            <a:lvl1pPr marL="0" indent="0">
              <a:buNone/>
              <a:defRPr sz="800"/>
            </a:lvl1pPr>
          </a:lstStyle>
          <a:p>
            <a:pPr lvl="0"/>
            <a:r>
              <a:rPr lang="en-US" dirty="0" smtClean="0"/>
              <a:t> </a:t>
            </a:r>
            <a:endParaRPr lang="en-US" dirty="0"/>
          </a:p>
        </p:txBody>
      </p:sp>
      <p:sp>
        <p:nvSpPr>
          <p:cNvPr id="10" name="Text Placeholder 8"/>
          <p:cNvSpPr>
            <a:spLocks noGrp="1" noChangeAspect="1"/>
          </p:cNvSpPr>
          <p:nvPr>
            <p:ph type="body" sz="quarter" idx="18" hasCustomPrompt="1"/>
          </p:nvPr>
        </p:nvSpPr>
        <p:spPr>
          <a:xfrm>
            <a:off x="3675888" y="1184148"/>
            <a:ext cx="484632" cy="374904"/>
          </a:xfrm>
          <a:blipFill>
            <a:blip r:embed="rId3" cstate="print"/>
            <a:stretch>
              <a:fillRect/>
            </a:stretch>
          </a:blipFill>
        </p:spPr>
        <p:txBody>
          <a:bodyPr/>
          <a:lstStyle>
            <a:lvl1pPr marL="0" indent="0">
              <a:buNone/>
              <a:defRPr sz="800"/>
            </a:lvl1pPr>
          </a:lstStyle>
          <a:p>
            <a:pPr lvl="0"/>
            <a:r>
              <a:rPr lang="en-US" dirty="0" smtClean="0"/>
              <a:t> </a:t>
            </a:r>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hank You - External">
    <p:spTree>
      <p:nvGrpSpPr>
        <p:cNvPr id="1" name=""/>
        <p:cNvGrpSpPr/>
        <p:nvPr/>
      </p:nvGrpSpPr>
      <p:grpSpPr>
        <a:xfrm>
          <a:off x="0" y="0"/>
          <a:ext cx="0" cy="0"/>
          <a:chOff x="0" y="0"/>
          <a:chExt cx="0" cy="0"/>
        </a:xfrm>
      </p:grpSpPr>
      <p:sp>
        <p:nvSpPr>
          <p:cNvPr id="18" name="Round Same Side Corner Rectangle 17"/>
          <p:cNvSpPr/>
          <p:nvPr userDrawn="1"/>
        </p:nvSpPr>
        <p:spPr bwMode="auto">
          <a:xfrm rot="16200000">
            <a:off x="4136075" y="2414618"/>
            <a:ext cx="301752" cy="8119872"/>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smtClean="0">
              <a:ln>
                <a:noFill/>
              </a:ln>
              <a:solidFill>
                <a:schemeClr val="bg1"/>
              </a:solidFill>
              <a:effectLst/>
              <a:latin typeface="+mn-lt"/>
            </a:endParaRPr>
          </a:p>
        </p:txBody>
      </p:sp>
      <p:sp>
        <p:nvSpPr>
          <p:cNvPr id="19" name="Round Same Side Corner Rectangle 18"/>
          <p:cNvSpPr/>
          <p:nvPr userDrawn="1"/>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smtClean="0">
              <a:ln>
                <a:noFill/>
              </a:ln>
              <a:solidFill>
                <a:schemeClr val="bg1"/>
              </a:solidFill>
              <a:effectLst/>
              <a:latin typeface="+mn-lt"/>
            </a:endParaRPr>
          </a:p>
        </p:txBody>
      </p:sp>
      <p:sp>
        <p:nvSpPr>
          <p:cNvPr id="10" name="Rectangle 3"/>
          <p:cNvSpPr txBox="1">
            <a:spLocks noChangeArrowheads="1"/>
          </p:cNvSpPr>
          <p:nvPr userDrawn="1"/>
        </p:nvSpPr>
        <p:spPr bwMode="gray">
          <a:xfrm>
            <a:off x="685800" y="2667000"/>
            <a:ext cx="7772400" cy="9144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lvl1pPr>
              <a:defRPr sz="3400">
                <a:solidFill>
                  <a:schemeClr val="bg2">
                    <a:lumMod val="50000"/>
                  </a:schemeClr>
                </a:solidFill>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3400" b="1" i="0" u="none" strike="noStrike" kern="0" cap="none" spc="0" normalizeH="0" baseline="0" noProof="0" dirty="0" smtClean="0">
                <a:ln>
                  <a:noFill/>
                </a:ln>
                <a:solidFill>
                  <a:schemeClr val="tx1"/>
                </a:solidFill>
                <a:effectLst/>
                <a:uLnTx/>
                <a:uFillTx/>
                <a:latin typeface="+mj-lt"/>
                <a:ea typeface="+mj-ea"/>
                <a:cs typeface="+mj-cs"/>
              </a:rPr>
              <a:t>Thank you!</a:t>
            </a:r>
            <a:endParaRPr kumimoji="0" lang="en-US" sz="3400" b="1" i="0" u="none" strike="noStrike" kern="0" cap="none" spc="0" normalizeH="0" baseline="0" noProof="0" dirty="0">
              <a:ln>
                <a:noFill/>
              </a:ln>
              <a:solidFill>
                <a:schemeClr val="tx1"/>
              </a:solidFill>
              <a:effectLst/>
              <a:uLnTx/>
              <a:uFillTx/>
              <a:latin typeface="+mj-lt"/>
              <a:ea typeface="+mj-ea"/>
              <a:cs typeface="+mj-cs"/>
            </a:endParaRPr>
          </a:p>
        </p:txBody>
      </p:sp>
      <p:sp>
        <p:nvSpPr>
          <p:cNvPr id="15" name="Rectangle 5"/>
          <p:cNvSpPr>
            <a:spLocks noGrp="1" noChangeArrowheads="1"/>
          </p:cNvSpPr>
          <p:nvPr userDrawn="1">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dirty="0" smtClean="0"/>
              <a:t>SYMC Confidential</a:t>
            </a:r>
            <a:endParaRPr lang="en-US" dirty="0"/>
          </a:p>
        </p:txBody>
      </p:sp>
      <p:sp>
        <p:nvSpPr>
          <p:cNvPr id="16" name="Rectangle 6"/>
          <p:cNvSpPr>
            <a:spLocks noGrp="1" noChangeArrowheads="1"/>
          </p:cNvSpPr>
          <p:nvPr userDrawn="1">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‹nº›</a:t>
            </a:fld>
            <a:endParaRPr lang="en-US" dirty="0"/>
          </a:p>
        </p:txBody>
      </p:sp>
      <p:sp>
        <p:nvSpPr>
          <p:cNvPr id="3076" name="Rectangle 4"/>
          <p:cNvSpPr>
            <a:spLocks noGrp="1" noChangeArrowheads="1"/>
          </p:cNvSpPr>
          <p:nvPr userDrawn="1">
            <p:ph type="subTitle" idx="1" hasCustomPrompt="1"/>
          </p:nvPr>
        </p:nvSpPr>
        <p:spPr bwMode="gray">
          <a:xfrm>
            <a:off x="685800" y="3810000"/>
            <a:ext cx="6172200" cy="1066800"/>
          </a:xfrm>
        </p:spPr>
        <p:txBody>
          <a:bodyPr anchor="t" anchorCtr="0"/>
          <a:lstStyle>
            <a:lvl1pPr marL="0" indent="0">
              <a:spcAft>
                <a:spcPts val="600"/>
              </a:spcAft>
              <a:buFontTx/>
              <a:buNone/>
              <a:defRPr sz="2000" b="0" baseline="0"/>
            </a:lvl1pPr>
          </a:lstStyle>
          <a:p>
            <a:r>
              <a:rPr lang="en-US" dirty="0" smtClean="0"/>
              <a:t>Click to add presenter’s name</a:t>
            </a:r>
          </a:p>
          <a:p>
            <a:r>
              <a:rPr lang="en-US" dirty="0" smtClean="0"/>
              <a:t>Presenter’s email</a:t>
            </a:r>
          </a:p>
          <a:p>
            <a:r>
              <a:rPr lang="en-US" dirty="0" smtClean="0"/>
              <a:t>Presenter’s phone</a:t>
            </a:r>
            <a:endParaRPr lang="en-US" dirty="0"/>
          </a:p>
        </p:txBody>
      </p:sp>
      <p:sp>
        <p:nvSpPr>
          <p:cNvPr id="11" name="Rectangle 6"/>
          <p:cNvSpPr>
            <a:spLocks noChangeArrowheads="1"/>
          </p:cNvSpPr>
          <p:nvPr userDrawn="1"/>
        </p:nvSpPr>
        <p:spPr bwMode="auto">
          <a:xfrm>
            <a:off x="685800" y="5562600"/>
            <a:ext cx="7659688" cy="715780"/>
          </a:xfrm>
          <a:prstGeom prst="rect">
            <a:avLst/>
          </a:prstGeom>
          <a:noFill/>
          <a:ln w="9525">
            <a:noFill/>
            <a:miter lim="800000"/>
            <a:headEnd/>
            <a:tailEnd/>
          </a:ln>
          <a:effectLst/>
        </p:spPr>
        <p:txBody>
          <a:bodyPr wrap="square" lIns="91440" tIns="91440" rIns="91440" bIns="91440" anchor="b">
            <a:noAutofit/>
          </a:bodyPr>
          <a:lstStyle/>
          <a:p>
            <a:pPr marL="0" indent="0" algn="l">
              <a:lnSpc>
                <a:spcPct val="90000"/>
              </a:lnSpc>
              <a:buNone/>
            </a:pPr>
            <a:r>
              <a:rPr lang="en-US" sz="800" b="1" dirty="0" smtClean="0">
                <a:latin typeface="Calibri" pitchFamily="34" charset="0"/>
              </a:rPr>
              <a:t>Copyright © 2010 Symantec Corporation. All rights reserved. </a:t>
            </a:r>
            <a:r>
              <a:rPr lang="en-US" sz="800" dirty="0" smtClean="0">
                <a:latin typeface="Calibri" pitchFamily="34" charset="0"/>
              </a:rPr>
              <a:t>Symantec and the Symantec Logo are trademarks or registered trademarks of Symantec Corporation or its affiliates in the U.S. and other countries.  Other names may be trademarks of their respective owners.</a:t>
            </a:r>
          </a:p>
          <a:p>
            <a:pPr marL="0" indent="0" algn="l">
              <a:lnSpc>
                <a:spcPct val="90000"/>
              </a:lnSpc>
              <a:buNone/>
            </a:pPr>
            <a:endParaRPr lang="en-US" sz="800" dirty="0" smtClean="0">
              <a:latin typeface="Calibri" pitchFamily="34" charset="0"/>
            </a:endParaRPr>
          </a:p>
          <a:p>
            <a:pPr marL="0" indent="0" algn="l">
              <a:lnSpc>
                <a:spcPct val="90000"/>
              </a:lnSpc>
              <a:buNone/>
            </a:pPr>
            <a:r>
              <a:rPr lang="en-US" sz="800" dirty="0" smtClean="0">
                <a:latin typeface="Calibri" pitchFamily="34" charset="0"/>
              </a:rPr>
              <a:t>This document is provided for informational purposes only and is not intended as advertising.  All warranties relating to the information in this document, either express or implied, are disclaimed to the maximum extent allowed by law.  The information in this document is subject to change without notice.</a:t>
            </a:r>
          </a:p>
        </p:txBody>
      </p:sp>
      <p:pic>
        <p:nvPicPr>
          <p:cNvPr id="14" name="Picture 13" descr="SYM_Horiz_RGB.png"/>
          <p:cNvPicPr>
            <a:picLocks noChangeAspect="1"/>
          </p:cNvPicPr>
          <p:nvPr userDrawn="1"/>
        </p:nvPicPr>
        <p:blipFill>
          <a:blip r:embed="rId2" cstate="print"/>
          <a:stretch>
            <a:fillRect/>
          </a:stretch>
        </p:blipFill>
        <p:spPr>
          <a:xfrm>
            <a:off x="807190" y="762000"/>
            <a:ext cx="2430467" cy="640080"/>
          </a:xfrm>
          <a:prstGeom prst="rect">
            <a:avLst/>
          </a:prstGeom>
        </p:spPr>
      </p:pic>
      <p:sp>
        <p:nvSpPr>
          <p:cNvPr id="20" name="Rectangle 3"/>
          <p:cNvSpPr txBox="1">
            <a:spLocks noChangeArrowheads="1"/>
          </p:cNvSpPr>
          <p:nvPr userDrawn="1"/>
        </p:nvSpPr>
        <p:spPr bwMode="gray">
          <a:xfrm>
            <a:off x="685800" y="2667000"/>
            <a:ext cx="7772400" cy="9144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lvl1pPr>
              <a:defRPr sz="3400">
                <a:solidFill>
                  <a:schemeClr val="bg2">
                    <a:lumMod val="50000"/>
                  </a:schemeClr>
                </a:solidFill>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3400" b="1" i="0" u="none" strike="noStrike" kern="0" cap="none" spc="0" normalizeH="0" baseline="0" noProof="0" dirty="0" smtClean="0">
                <a:ln>
                  <a:noFill/>
                </a:ln>
                <a:solidFill>
                  <a:schemeClr val="tx1"/>
                </a:solidFill>
                <a:effectLst/>
                <a:uLnTx/>
                <a:uFillTx/>
                <a:latin typeface="+mj-lt"/>
                <a:ea typeface="+mj-ea"/>
                <a:cs typeface="+mj-cs"/>
              </a:rPr>
              <a:t>Thank you!</a:t>
            </a:r>
            <a:endParaRPr kumimoji="0" lang="en-US" sz="3400" b="1" i="0" u="none" strike="noStrike" kern="0" cap="none" spc="0" normalizeH="0" baseline="0" noProof="0" dirty="0">
              <a:ln>
                <a:noFill/>
              </a:ln>
              <a:solidFill>
                <a:schemeClr val="tx1"/>
              </a:solidFill>
              <a:effectLst/>
              <a:uLnTx/>
              <a:uFillTx/>
              <a:latin typeface="+mj-lt"/>
              <a:ea typeface="+mj-ea"/>
              <a:cs typeface="+mj-cs"/>
            </a:endParaRPr>
          </a:p>
        </p:txBody>
      </p:sp>
      <p:pic>
        <p:nvPicPr>
          <p:cNvPr id="10854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rgbClr val="9A918C"/>
                </a:solidFill>
                <a:miter lim="800000"/>
                <a:headEnd/>
                <a:tailEnd/>
              </a14:hiddenLine>
            </a:ext>
            <a:ext uri="{AF507438-7753-43e0-B8FC-AC1667EBCBE1}">
              <a14:hiddenEffects xmlns:a14="http://schemas.microsoft.com/office/drawing/2010/main" xmlns="">
                <a:effectLst>
                  <a:outerShdw blurRad="63500" dist="38099" dir="2700000" algn="ctr" rotWithShape="0">
                    <a:srgbClr val="9A918C">
                      <a:alpha val="74998"/>
                    </a:srgbClr>
                  </a:outerShdw>
                </a:effectLst>
              </a14:hiddenEffects>
            </a:ext>
          </a:extLst>
        </p:spPr>
      </p:pic>
      <p:pic>
        <p:nvPicPr>
          <p:cNvPr id="10854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85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854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855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8551"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8552"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855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8554"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8555"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8556"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8557"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8558"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8559"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8560"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8561" name="Picture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8562" name="Picture 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8563" name="Picture 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8564" name="Picture 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8565" name="Picture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8566" name="Picture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8567" name="Picture 2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8568" name="Picture 2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8569" name="Picture 2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8570" name="Picture 26"/>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8571" name="Picture 27"/>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8572" name="Picture 28"/>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hank You - Internal">
    <p:spTree>
      <p:nvGrpSpPr>
        <p:cNvPr id="1" name=""/>
        <p:cNvGrpSpPr/>
        <p:nvPr/>
      </p:nvGrpSpPr>
      <p:grpSpPr>
        <a:xfrm>
          <a:off x="0" y="0"/>
          <a:ext cx="0" cy="0"/>
          <a:chOff x="0" y="0"/>
          <a:chExt cx="0" cy="0"/>
        </a:xfrm>
      </p:grpSpPr>
      <p:sp>
        <p:nvSpPr>
          <p:cNvPr id="18" name="Round Same Side Corner Rectangle 17"/>
          <p:cNvSpPr/>
          <p:nvPr userDrawn="1"/>
        </p:nvSpPr>
        <p:spPr bwMode="auto">
          <a:xfrm rot="16200000">
            <a:off x="4136075" y="2414618"/>
            <a:ext cx="301752" cy="8119872"/>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smtClean="0">
              <a:ln>
                <a:noFill/>
              </a:ln>
              <a:solidFill>
                <a:schemeClr val="bg1"/>
              </a:solidFill>
              <a:effectLst/>
              <a:latin typeface="+mn-lt"/>
            </a:endParaRPr>
          </a:p>
        </p:txBody>
      </p:sp>
      <p:sp>
        <p:nvSpPr>
          <p:cNvPr id="19" name="Round Same Side Corner Rectangle 18"/>
          <p:cNvSpPr/>
          <p:nvPr userDrawn="1"/>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smtClean="0">
              <a:ln>
                <a:noFill/>
              </a:ln>
              <a:solidFill>
                <a:schemeClr val="bg1"/>
              </a:solidFill>
              <a:effectLst/>
              <a:latin typeface="+mn-lt"/>
            </a:endParaRPr>
          </a:p>
        </p:txBody>
      </p:sp>
      <p:sp>
        <p:nvSpPr>
          <p:cNvPr id="10" name="Rectangle 3"/>
          <p:cNvSpPr txBox="1">
            <a:spLocks noChangeArrowheads="1"/>
          </p:cNvSpPr>
          <p:nvPr userDrawn="1"/>
        </p:nvSpPr>
        <p:spPr bwMode="gray">
          <a:xfrm>
            <a:off x="685800" y="2667000"/>
            <a:ext cx="7772400" cy="9144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lvl1pPr>
              <a:defRPr sz="3400">
                <a:solidFill>
                  <a:schemeClr val="bg2">
                    <a:lumMod val="50000"/>
                  </a:schemeClr>
                </a:solidFill>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3400" b="1" i="0" u="none" strike="noStrike" kern="0" cap="none" spc="0" normalizeH="0" baseline="0" noProof="0" dirty="0" smtClean="0">
                <a:ln>
                  <a:noFill/>
                </a:ln>
                <a:solidFill>
                  <a:schemeClr val="tx1"/>
                </a:solidFill>
                <a:effectLst/>
                <a:uLnTx/>
                <a:uFillTx/>
                <a:latin typeface="+mj-lt"/>
                <a:ea typeface="+mj-ea"/>
                <a:cs typeface="+mj-cs"/>
              </a:rPr>
              <a:t>Thank you!</a:t>
            </a:r>
            <a:endParaRPr kumimoji="0" lang="en-US" sz="3400" b="1" i="0" u="none" strike="noStrike" kern="0" cap="none" spc="0" normalizeH="0" baseline="0" noProof="0" dirty="0">
              <a:ln>
                <a:noFill/>
              </a:ln>
              <a:solidFill>
                <a:schemeClr val="tx1"/>
              </a:solidFill>
              <a:effectLst/>
              <a:uLnTx/>
              <a:uFillTx/>
              <a:latin typeface="+mj-lt"/>
              <a:ea typeface="+mj-ea"/>
              <a:cs typeface="+mj-cs"/>
            </a:endParaRPr>
          </a:p>
        </p:txBody>
      </p:sp>
      <p:sp>
        <p:nvSpPr>
          <p:cNvPr id="15" name="Rectangle 5"/>
          <p:cNvSpPr>
            <a:spLocks noGrp="1" noChangeArrowheads="1"/>
          </p:cNvSpPr>
          <p:nvPr userDrawn="1">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dirty="0" smtClean="0"/>
              <a:t>SYMC Confidential</a:t>
            </a:r>
            <a:endParaRPr lang="en-US" dirty="0"/>
          </a:p>
        </p:txBody>
      </p:sp>
      <p:sp>
        <p:nvSpPr>
          <p:cNvPr id="16" name="Rectangle 6"/>
          <p:cNvSpPr>
            <a:spLocks noGrp="1" noChangeArrowheads="1"/>
          </p:cNvSpPr>
          <p:nvPr userDrawn="1">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‹nº›</a:t>
            </a:fld>
            <a:endParaRPr lang="en-US" dirty="0"/>
          </a:p>
        </p:txBody>
      </p:sp>
      <p:sp>
        <p:nvSpPr>
          <p:cNvPr id="3076" name="Rectangle 4"/>
          <p:cNvSpPr>
            <a:spLocks noGrp="1" noChangeArrowheads="1"/>
          </p:cNvSpPr>
          <p:nvPr userDrawn="1">
            <p:ph type="subTitle" idx="1" hasCustomPrompt="1"/>
          </p:nvPr>
        </p:nvSpPr>
        <p:spPr bwMode="gray">
          <a:xfrm>
            <a:off x="685800" y="3810000"/>
            <a:ext cx="6172200" cy="1066800"/>
          </a:xfrm>
        </p:spPr>
        <p:txBody>
          <a:bodyPr anchor="t" anchorCtr="0"/>
          <a:lstStyle>
            <a:lvl1pPr marL="0" indent="0">
              <a:spcAft>
                <a:spcPts val="600"/>
              </a:spcAft>
              <a:buFontTx/>
              <a:buNone/>
              <a:defRPr sz="2000" b="0" baseline="0"/>
            </a:lvl1pPr>
          </a:lstStyle>
          <a:p>
            <a:r>
              <a:rPr lang="en-US" dirty="0" smtClean="0"/>
              <a:t>Click to add presenter’s name</a:t>
            </a:r>
          </a:p>
          <a:p>
            <a:r>
              <a:rPr lang="en-US" dirty="0" smtClean="0"/>
              <a:t>Presenter’s email</a:t>
            </a:r>
          </a:p>
          <a:p>
            <a:r>
              <a:rPr lang="en-US" dirty="0" smtClean="0"/>
              <a:t>Presenter’s phone</a:t>
            </a:r>
            <a:endParaRPr lang="en-US" dirty="0"/>
          </a:p>
        </p:txBody>
      </p:sp>
      <p:sp>
        <p:nvSpPr>
          <p:cNvPr id="11" name="Rectangle 6"/>
          <p:cNvSpPr>
            <a:spLocks noChangeArrowheads="1"/>
          </p:cNvSpPr>
          <p:nvPr userDrawn="1"/>
        </p:nvSpPr>
        <p:spPr bwMode="auto">
          <a:xfrm>
            <a:off x="685800" y="5867400"/>
            <a:ext cx="7659688" cy="410980"/>
          </a:xfrm>
          <a:prstGeom prst="rect">
            <a:avLst/>
          </a:prstGeom>
          <a:noFill/>
          <a:ln w="9525">
            <a:noFill/>
            <a:miter lim="800000"/>
            <a:headEnd/>
            <a:tailEnd/>
          </a:ln>
          <a:effectLst/>
        </p:spPr>
        <p:txBody>
          <a:bodyPr wrap="square" lIns="91440" tIns="91440" rIns="91440" bIns="91440" anchor="b">
            <a:noAutofit/>
          </a:bodyPr>
          <a:lstStyle/>
          <a:p>
            <a:pPr marL="0" indent="0" algn="l">
              <a:lnSpc>
                <a:spcPct val="90000"/>
              </a:lnSpc>
              <a:buNone/>
            </a:pPr>
            <a:r>
              <a:rPr lang="en-US" sz="800" b="1" dirty="0" smtClean="0">
                <a:latin typeface="Calibri" pitchFamily="34" charset="0"/>
              </a:rPr>
              <a:t>SYMANTEC PROPRIETARY/CONFIDENTIAL – INTERNAL USE ONLY</a:t>
            </a:r>
            <a:br>
              <a:rPr lang="en-US" sz="800" b="1" dirty="0" smtClean="0">
                <a:latin typeface="Calibri" pitchFamily="34" charset="0"/>
              </a:rPr>
            </a:br>
            <a:r>
              <a:rPr lang="en-US" sz="800" b="0" dirty="0" smtClean="0">
                <a:latin typeface="Calibri" pitchFamily="34" charset="0"/>
              </a:rPr>
              <a:t>Copyright © 2010 Symantec Corporation. All rights reserved.</a:t>
            </a:r>
          </a:p>
        </p:txBody>
      </p:sp>
      <p:pic>
        <p:nvPicPr>
          <p:cNvPr id="14" name="Picture 13" descr="SYM_Horiz_RGB.png"/>
          <p:cNvPicPr>
            <a:picLocks noChangeAspect="1"/>
          </p:cNvPicPr>
          <p:nvPr userDrawn="1"/>
        </p:nvPicPr>
        <p:blipFill>
          <a:blip r:embed="rId2" cstate="print"/>
          <a:stretch>
            <a:fillRect/>
          </a:stretch>
        </p:blipFill>
        <p:spPr>
          <a:xfrm>
            <a:off x="807190" y="762000"/>
            <a:ext cx="2430467" cy="640080"/>
          </a:xfrm>
          <a:prstGeom prst="rect">
            <a:avLst/>
          </a:prstGeom>
        </p:spPr>
      </p:pic>
      <p:sp>
        <p:nvSpPr>
          <p:cNvPr id="20" name="Rectangle 3"/>
          <p:cNvSpPr txBox="1">
            <a:spLocks noChangeArrowheads="1"/>
          </p:cNvSpPr>
          <p:nvPr userDrawn="1"/>
        </p:nvSpPr>
        <p:spPr bwMode="gray">
          <a:xfrm>
            <a:off x="685800" y="2667000"/>
            <a:ext cx="7772400" cy="9144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lvl1pPr>
              <a:defRPr sz="3400">
                <a:solidFill>
                  <a:schemeClr val="bg2">
                    <a:lumMod val="50000"/>
                  </a:schemeClr>
                </a:solidFill>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3400" b="1" i="0" u="none" strike="noStrike" kern="0" cap="none" spc="0" normalizeH="0" baseline="0" noProof="0" dirty="0" smtClean="0">
                <a:ln>
                  <a:noFill/>
                </a:ln>
                <a:solidFill>
                  <a:schemeClr val="tx1"/>
                </a:solidFill>
                <a:effectLst/>
                <a:uLnTx/>
                <a:uFillTx/>
                <a:latin typeface="+mj-lt"/>
                <a:ea typeface="+mj-ea"/>
                <a:cs typeface="+mj-cs"/>
              </a:rPr>
              <a:t>Thank you!</a:t>
            </a:r>
            <a:endParaRPr kumimoji="0" lang="en-US" sz="3400" b="1" i="0" u="none" strike="noStrike" kern="0" cap="none" spc="0" normalizeH="0" baseline="0" noProof="0" dirty="0">
              <a:ln>
                <a:noFill/>
              </a:ln>
              <a:solidFill>
                <a:schemeClr val="tx1"/>
              </a:solidFill>
              <a:effectLst/>
              <a:uLnTx/>
              <a:uFillTx/>
              <a:latin typeface="+mj-lt"/>
              <a:ea typeface="+mj-ea"/>
              <a:cs typeface="+mj-cs"/>
            </a:endParaRPr>
          </a:p>
        </p:txBody>
      </p:sp>
      <p:pic>
        <p:nvPicPr>
          <p:cNvPr id="10957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rgbClr val="9A918C"/>
                </a:solidFill>
                <a:miter lim="800000"/>
                <a:headEnd/>
                <a:tailEnd/>
              </a14:hiddenLine>
            </a:ext>
            <a:ext uri="{AF507438-7753-43e0-B8FC-AC1667EBCBE1}">
              <a14:hiddenEffects xmlns:a14="http://schemas.microsoft.com/office/drawing/2010/main" xmlns="">
                <a:effectLst>
                  <a:outerShdw blurRad="63500" dist="38099" dir="2700000" algn="ctr" rotWithShape="0">
                    <a:srgbClr val="9A918C">
                      <a:alpha val="74998"/>
                    </a:srgbClr>
                  </a:outerShdw>
                </a:effectLst>
              </a14:hiddenEffects>
            </a:ext>
          </a:extLst>
        </p:spPr>
      </p:pic>
      <p:pic>
        <p:nvPicPr>
          <p:cNvPr id="10957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95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957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957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9575"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9576"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957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9578"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9579"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9580"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9581"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9582"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9583"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9584"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9585" name="Picture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9586" name="Picture 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9587" name="Picture 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9588" name="Picture 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9589" name="Picture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9590" name="Picture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9591" name="Picture 2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9592" name="Picture 2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9593" name="Picture 2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9594" name="Picture 26"/>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9595" name="Picture 27"/>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9596" name="Picture 28"/>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Click to add title</a:t>
            </a:r>
            <a:endParaRPr lang="en-US" dirty="0"/>
          </a:p>
        </p:txBody>
      </p:sp>
      <p:sp>
        <p:nvSpPr>
          <p:cNvPr id="3" name="Content Placeholder 2"/>
          <p:cNvSpPr>
            <a:spLocks noGrp="1"/>
          </p:cNvSpPr>
          <p:nvPr>
            <p:ph idx="1" hasCustomPrompt="1"/>
          </p:nvPr>
        </p:nvSpPr>
        <p:spPr/>
        <p:txBody>
          <a:bodyPr>
            <a:normAutofit/>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SYMC Confidential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‹nº›</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3" name="Content Placeholder 2"/>
          <p:cNvSpPr>
            <a:spLocks noGrp="1"/>
          </p:cNvSpPr>
          <p:nvPr>
            <p:ph idx="1" hasCustomPrompt="1"/>
          </p:nvPr>
        </p:nvSpPr>
        <p:spPr>
          <a:xfrm>
            <a:off x="381000" y="1600200"/>
            <a:ext cx="8382000" cy="4572000"/>
          </a:xfrm>
        </p:spPr>
        <p:txBody>
          <a:bodyPr>
            <a:normAutofit/>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SYMC Confidential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‹nº›</a:t>
            </a:fld>
            <a:endParaRPr lang="en-US" dirty="0"/>
          </a:p>
        </p:txBody>
      </p:sp>
      <p:sp>
        <p:nvSpPr>
          <p:cNvPr id="7" name="Text Placeholder 6"/>
          <p:cNvSpPr>
            <a:spLocks noGrp="1"/>
          </p:cNvSpPr>
          <p:nvPr>
            <p:ph type="body" sz="quarter" idx="12" hasCustomPrompt="1"/>
          </p:nvPr>
        </p:nvSpPr>
        <p:spPr>
          <a:xfrm>
            <a:off x="381000" y="1084944"/>
            <a:ext cx="8382000" cy="403485"/>
          </a:xfrm>
        </p:spPr>
        <p:txBody>
          <a:bodyPr/>
          <a:lstStyle>
            <a:lvl1pPr>
              <a:buNone/>
              <a:defRPr b="1">
                <a:solidFill>
                  <a:schemeClr val="bg2"/>
                </a:solidFill>
                <a:latin typeface="+mj-lt"/>
              </a:defRPr>
            </a:lvl1pPr>
            <a:lvl2pPr>
              <a:buNone/>
              <a:defRPr/>
            </a:lvl2pPr>
            <a:lvl3pPr>
              <a:buNone/>
              <a:defRPr/>
            </a:lvl3pPr>
            <a:lvl4pPr>
              <a:buNone/>
              <a:defRPr/>
            </a:lvl4pPr>
            <a:lvl5pPr>
              <a:buNone/>
              <a:defRPr/>
            </a:lvl5pPr>
          </a:lstStyle>
          <a:p>
            <a:pPr lvl="0"/>
            <a:r>
              <a:rPr lang="en-US" dirty="0" smtClean="0"/>
              <a:t>Click to add subtitle</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Click to add title</a:t>
            </a:r>
            <a:endParaRPr lang="en-US" dirty="0"/>
          </a:p>
        </p:txBody>
      </p:sp>
      <p:sp>
        <p:nvSpPr>
          <p:cNvPr id="3" name="Content Placeholder 2"/>
          <p:cNvSpPr>
            <a:spLocks noGrp="1"/>
          </p:cNvSpPr>
          <p:nvPr>
            <p:ph idx="1" hasCustomPrompt="1"/>
          </p:nvPr>
        </p:nvSpPr>
        <p:spPr>
          <a:xfrm>
            <a:off x="381000" y="1676400"/>
            <a:ext cx="4076700" cy="4495800"/>
          </a:xfrm>
        </p:spPr>
        <p:txBody>
          <a:bodyPr>
            <a:normAutofit/>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SYMC Confidential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‹nº›</a:t>
            </a:fld>
            <a:endParaRPr lang="en-US" dirty="0"/>
          </a:p>
        </p:txBody>
      </p:sp>
      <p:sp>
        <p:nvSpPr>
          <p:cNvPr id="6" name="Content Placeholder 2"/>
          <p:cNvSpPr>
            <a:spLocks noGrp="1"/>
          </p:cNvSpPr>
          <p:nvPr>
            <p:ph idx="12" hasCustomPrompt="1"/>
          </p:nvPr>
        </p:nvSpPr>
        <p:spPr>
          <a:xfrm>
            <a:off x="4701540" y="1676400"/>
            <a:ext cx="4061460" cy="4495800"/>
          </a:xfrm>
        </p:spPr>
        <p:txBody>
          <a:bodyPr>
            <a:normAutofit/>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3" hasCustomPrompt="1"/>
          </p:nvPr>
        </p:nvSpPr>
        <p:spPr>
          <a:xfrm>
            <a:off x="381000" y="1219200"/>
            <a:ext cx="4093564" cy="403485"/>
          </a:xfrm>
        </p:spPr>
        <p:txBody>
          <a:bodyPr/>
          <a:lstStyle>
            <a:lvl1pPr>
              <a:buNone/>
              <a:defRPr b="1">
                <a:solidFill>
                  <a:schemeClr val="bg2">
                    <a:lumMod val="50000"/>
                  </a:schemeClr>
                </a:solidFill>
                <a:latin typeface="+mj-lt"/>
              </a:defRPr>
            </a:lvl1pPr>
            <a:lvl2pPr>
              <a:buNone/>
              <a:defRPr/>
            </a:lvl2pPr>
            <a:lvl3pPr>
              <a:buNone/>
              <a:defRPr/>
            </a:lvl3pPr>
            <a:lvl4pPr>
              <a:buNone/>
              <a:defRPr/>
            </a:lvl4pPr>
            <a:lvl5pPr>
              <a:buNone/>
              <a:defRPr/>
            </a:lvl5pPr>
          </a:lstStyle>
          <a:p>
            <a:pPr lvl="0"/>
            <a:r>
              <a:rPr lang="en-US" dirty="0" smtClean="0"/>
              <a:t>Click to add heading</a:t>
            </a:r>
            <a:endParaRPr lang="en-US" dirty="0"/>
          </a:p>
        </p:txBody>
      </p:sp>
      <p:sp>
        <p:nvSpPr>
          <p:cNvPr id="8" name="Text Placeholder 6"/>
          <p:cNvSpPr>
            <a:spLocks noGrp="1"/>
          </p:cNvSpPr>
          <p:nvPr>
            <p:ph type="body" sz="quarter" idx="14" hasCustomPrompt="1"/>
          </p:nvPr>
        </p:nvSpPr>
        <p:spPr>
          <a:xfrm>
            <a:off x="4701540" y="1219200"/>
            <a:ext cx="4061460" cy="403485"/>
          </a:xfrm>
        </p:spPr>
        <p:txBody>
          <a:bodyPr/>
          <a:lstStyle>
            <a:lvl1pPr>
              <a:buNone/>
              <a:defRPr b="1">
                <a:solidFill>
                  <a:schemeClr val="bg2">
                    <a:lumMod val="50000"/>
                  </a:schemeClr>
                </a:solidFill>
                <a:latin typeface="+mj-lt"/>
              </a:defRPr>
            </a:lvl1pPr>
            <a:lvl2pPr>
              <a:buNone/>
              <a:defRPr/>
            </a:lvl2pPr>
            <a:lvl3pPr>
              <a:buNone/>
              <a:defRPr/>
            </a:lvl3pPr>
            <a:lvl4pPr>
              <a:buNone/>
              <a:defRPr/>
            </a:lvl4pPr>
            <a:lvl5pPr>
              <a:buNone/>
              <a:defRPr/>
            </a:lvl5pPr>
          </a:lstStyle>
          <a:p>
            <a:pPr lvl="0"/>
            <a:r>
              <a:rPr lang="en-US" dirty="0" smtClean="0"/>
              <a:t>Click to add heading</a:t>
            </a:r>
            <a:endParaRPr lang="en-US" dirty="0"/>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ransition">
    <p:spTree>
      <p:nvGrpSpPr>
        <p:cNvPr id="1" name=""/>
        <p:cNvGrpSpPr/>
        <p:nvPr/>
      </p:nvGrpSpPr>
      <p:grpSpPr>
        <a:xfrm>
          <a:off x="0" y="0"/>
          <a:ext cx="0" cy="0"/>
          <a:chOff x="0" y="0"/>
          <a:chExt cx="0" cy="0"/>
        </a:xfrm>
      </p:grpSpPr>
      <p:sp>
        <p:nvSpPr>
          <p:cNvPr id="14" name="Round Same Side Corner Rectangle 13"/>
          <p:cNvSpPr/>
          <p:nvPr userDrawn="1"/>
        </p:nvSpPr>
        <p:spPr bwMode="auto">
          <a:xfrm rot="16200000">
            <a:off x="3389251" y="3161442"/>
            <a:ext cx="301752" cy="6626223"/>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smtClean="0">
              <a:ln>
                <a:noFill/>
              </a:ln>
              <a:solidFill>
                <a:schemeClr val="bg1"/>
              </a:solidFill>
              <a:effectLst/>
              <a:latin typeface="+mn-lt"/>
            </a:endParaRPr>
          </a:p>
        </p:txBody>
      </p:sp>
      <p:sp>
        <p:nvSpPr>
          <p:cNvPr id="17" name="Round Same Side Corner Rectangle 16"/>
          <p:cNvSpPr/>
          <p:nvPr userDrawn="1"/>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smtClean="0">
              <a:ln>
                <a:noFill/>
              </a:ln>
              <a:solidFill>
                <a:schemeClr val="bg1"/>
              </a:solidFill>
              <a:effectLst/>
              <a:latin typeface="+mn-lt"/>
            </a:endParaRPr>
          </a:p>
        </p:txBody>
      </p:sp>
      <p:sp>
        <p:nvSpPr>
          <p:cNvPr id="15" name="Rectangle 5"/>
          <p:cNvSpPr>
            <a:spLocks noGrp="1" noChangeArrowheads="1"/>
          </p:cNvSpPr>
          <p:nvPr userDrawn="1">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dirty="0" smtClean="0"/>
              <a:t>SYMC Confidential</a:t>
            </a:r>
            <a:endParaRPr lang="en-US" dirty="0"/>
          </a:p>
        </p:txBody>
      </p:sp>
      <p:sp>
        <p:nvSpPr>
          <p:cNvPr id="16" name="Rectangle 6"/>
          <p:cNvSpPr>
            <a:spLocks noGrp="1" noChangeArrowheads="1"/>
          </p:cNvSpPr>
          <p:nvPr userDrawn="1">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‹nº›</a:t>
            </a:fld>
            <a:endParaRPr lang="en-US" dirty="0"/>
          </a:p>
        </p:txBody>
      </p:sp>
      <p:sp>
        <p:nvSpPr>
          <p:cNvPr id="3075" name="Rectangle 3"/>
          <p:cNvSpPr>
            <a:spLocks noGrp="1" noChangeArrowheads="1"/>
          </p:cNvSpPr>
          <p:nvPr userDrawn="1">
            <p:ph type="ctrTitle" hasCustomPrompt="1"/>
          </p:nvPr>
        </p:nvSpPr>
        <p:spPr bwMode="gray">
          <a:xfrm>
            <a:off x="685800" y="3810000"/>
            <a:ext cx="7772400" cy="914400"/>
          </a:xfrm>
        </p:spPr>
        <p:txBody>
          <a:bodyPr/>
          <a:lstStyle>
            <a:lvl1pPr>
              <a:defRPr sz="3400" baseline="0">
                <a:solidFill>
                  <a:schemeClr val="tx1"/>
                </a:solidFill>
              </a:defRPr>
            </a:lvl1pPr>
          </a:lstStyle>
          <a:p>
            <a:r>
              <a:rPr lang="en-US" dirty="0" smtClean="0"/>
              <a:t>Click to add transition statement here</a:t>
            </a:r>
            <a:endParaRPr lang="en-US" dirty="0"/>
          </a:p>
        </p:txBody>
      </p:sp>
      <p:sp>
        <p:nvSpPr>
          <p:cNvPr id="12" name="Rectangle 4"/>
          <p:cNvSpPr>
            <a:spLocks noGrp="1" noChangeArrowheads="1"/>
          </p:cNvSpPr>
          <p:nvPr userDrawn="1">
            <p:ph type="subTitle" idx="1" hasCustomPrompt="1"/>
          </p:nvPr>
        </p:nvSpPr>
        <p:spPr bwMode="black">
          <a:xfrm>
            <a:off x="685800" y="5029200"/>
            <a:ext cx="7772400" cy="381000"/>
          </a:xfrm>
        </p:spPr>
        <p:txBody>
          <a:bodyPr anchor="t" anchorCtr="0"/>
          <a:lstStyle>
            <a:lvl1pPr marL="0" indent="0">
              <a:buFontTx/>
              <a:buNone/>
              <a:defRPr sz="2400" b="1" baseline="0">
                <a:solidFill>
                  <a:schemeClr val="bg2"/>
                </a:solidFill>
              </a:defRPr>
            </a:lvl1pPr>
          </a:lstStyle>
          <a:p>
            <a:r>
              <a:rPr lang="en-US" dirty="0" smtClean="0"/>
              <a:t>Click to add subtitle here</a:t>
            </a:r>
            <a:endParaRPr lang="en-US" dirty="0"/>
          </a:p>
        </p:txBody>
      </p:sp>
      <p:pic>
        <p:nvPicPr>
          <p:cNvPr id="10" name="Picture 9" descr="SYM_Horiz_RGB.png"/>
          <p:cNvPicPr>
            <a:picLocks noChangeAspect="1"/>
          </p:cNvPicPr>
          <p:nvPr userDrawn="1"/>
        </p:nvPicPr>
        <p:blipFill>
          <a:blip r:embed="rId2" cstate="print"/>
          <a:stretch>
            <a:fillRect/>
          </a:stretch>
        </p:blipFill>
        <p:spPr>
          <a:xfrm>
            <a:off x="7016496" y="6311302"/>
            <a:ext cx="1207008" cy="317873"/>
          </a:xfrm>
          <a:prstGeom prst="rect">
            <a:avLst/>
          </a:prstGeom>
        </p:spPr>
      </p:pic>
      <p:pic>
        <p:nvPicPr>
          <p:cNvPr id="10752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rgbClr val="9A918C"/>
                </a:solidFill>
                <a:miter lim="800000"/>
                <a:headEnd/>
                <a:tailEnd/>
              </a14:hiddenLine>
            </a:ext>
            <a:ext uri="{AF507438-7753-43e0-B8FC-AC1667EBCBE1}">
              <a14:hiddenEffects xmlns:a14="http://schemas.microsoft.com/office/drawing/2010/main" xmlns="">
                <a:effectLst>
                  <a:outerShdw blurRad="63500" dist="38099" dir="2700000" algn="ctr" rotWithShape="0">
                    <a:srgbClr val="9A918C">
                      <a:alpha val="74998"/>
                    </a:srgbClr>
                  </a:outerShdw>
                </a:effectLst>
              </a14:hiddenEffects>
            </a:ext>
          </a:extLst>
        </p:spPr>
      </p:pic>
      <p:pic>
        <p:nvPicPr>
          <p:cNvPr id="10752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75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752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7526"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7527"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7528"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752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7530"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7531"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7532"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7533"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7534"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7535"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7536"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7537" name="Picture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7538" name="Picture 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7539" name="Picture 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7540" name="Picture 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7541" name="Picture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7542" name="Picture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7543" name="Picture 2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7544" name="Picture 2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7545" name="Picture 2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7546" name="Picture 26"/>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7547" name="Picture 27"/>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07548" name="Picture 28"/>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ransition with Background Pictur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98305" name="Picture 1"/>
          <p:cNvPicPr>
            <a:picLocks noChangeAspect="1" noChangeArrowheads="1"/>
          </p:cNvPicPr>
          <p:nvPr/>
        </p:nvPicPr>
        <p:blipFill>
          <a:blip r:embed="rId3" cstate="screen"/>
          <a:srcRect/>
          <a:stretch>
            <a:fillRect/>
          </a:stretch>
        </p:blipFill>
        <p:spPr bwMode="auto">
          <a:xfrm>
            <a:off x="0" y="5300662"/>
            <a:ext cx="9156700" cy="1566863"/>
          </a:xfrm>
          <a:prstGeom prst="rect">
            <a:avLst/>
          </a:prstGeom>
          <a:noFill/>
          <a:ln w="9525">
            <a:noFill/>
            <a:miter lim="800000"/>
            <a:headEnd/>
            <a:tailEnd/>
          </a:ln>
          <a:effectLst/>
        </p:spPr>
      </p:pic>
      <p:sp>
        <p:nvSpPr>
          <p:cNvPr id="11" name="Round Same Side Corner Rectangle 10"/>
          <p:cNvSpPr/>
          <p:nvPr userDrawn="1"/>
        </p:nvSpPr>
        <p:spPr bwMode="auto">
          <a:xfrm rot="16200000">
            <a:off x="3389251" y="3161442"/>
            <a:ext cx="301752" cy="6626223"/>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smtClean="0">
              <a:ln>
                <a:noFill/>
              </a:ln>
              <a:solidFill>
                <a:schemeClr val="bg1"/>
              </a:solidFill>
              <a:effectLst/>
              <a:latin typeface="+mn-lt"/>
            </a:endParaRPr>
          </a:p>
        </p:txBody>
      </p:sp>
      <p:sp>
        <p:nvSpPr>
          <p:cNvPr id="12" name="Round Same Side Corner Rectangle 11"/>
          <p:cNvSpPr/>
          <p:nvPr userDrawn="1"/>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smtClean="0">
              <a:ln>
                <a:noFill/>
              </a:ln>
              <a:solidFill>
                <a:schemeClr val="bg1"/>
              </a:solidFill>
              <a:effectLst/>
              <a:latin typeface="+mn-lt"/>
            </a:endParaRPr>
          </a:p>
        </p:txBody>
      </p:sp>
      <p:sp>
        <p:nvSpPr>
          <p:cNvPr id="2" name="Title 1"/>
          <p:cNvSpPr>
            <a:spLocks noGrp="1"/>
          </p:cNvSpPr>
          <p:nvPr>
            <p:ph type="title" hasCustomPrompt="1"/>
          </p:nvPr>
        </p:nvSpPr>
        <p:spPr>
          <a:xfrm>
            <a:off x="381000" y="5334000"/>
            <a:ext cx="8382000" cy="838200"/>
          </a:xfrm>
        </p:spPr>
        <p:txBody>
          <a:bodyPr/>
          <a:lstStyle>
            <a:lvl1pPr>
              <a:defRPr sz="2400"/>
            </a:lvl1pPr>
          </a:lstStyle>
          <a:p>
            <a:r>
              <a:rPr lang="en-US" dirty="0" smtClean="0"/>
              <a:t>Click to add transition statement here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SYMC Confidential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‹nº›</a:t>
            </a:fld>
            <a:endParaRPr lang="en-US" dirty="0"/>
          </a:p>
        </p:txBody>
      </p:sp>
      <p:pic>
        <p:nvPicPr>
          <p:cNvPr id="13" name="Picture 12" descr="SYM_Horiz_RGB.png"/>
          <p:cNvPicPr>
            <a:picLocks noChangeAspect="1"/>
          </p:cNvPicPr>
          <p:nvPr/>
        </p:nvPicPr>
        <p:blipFill>
          <a:blip r:embed="rId4" cstate="print"/>
          <a:stretch>
            <a:fillRect/>
          </a:stretch>
        </p:blipFill>
        <p:spPr>
          <a:xfrm>
            <a:off x="7016496" y="6311302"/>
            <a:ext cx="1207008" cy="317873"/>
          </a:xfrm>
          <a:prstGeom prst="rect">
            <a:avLst/>
          </a:prstGeom>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6" name="Chart Placeholder 2"/>
          <p:cNvSpPr>
            <a:spLocks noGrp="1"/>
          </p:cNvSpPr>
          <p:nvPr>
            <p:ph type="chart" idx="12"/>
          </p:nvPr>
        </p:nvSpPr>
        <p:spPr>
          <a:xfrm>
            <a:off x="380999" y="1219201"/>
            <a:ext cx="8382001" cy="4953000"/>
          </a:xfrm>
        </p:spPr>
        <p:txBody>
          <a:bodyPr/>
          <a:lstStyle/>
          <a:p>
            <a:pPr lvl="0"/>
            <a:r>
              <a:rPr lang="en-US" noProof="0" dirty="0" smtClean="0"/>
              <a:t>Click icon to add chart</a:t>
            </a:r>
          </a:p>
        </p:txBody>
      </p:sp>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SYMC Confidential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‹nº›</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Chart with Subtitle">
    <p:spTree>
      <p:nvGrpSpPr>
        <p:cNvPr id="1" name=""/>
        <p:cNvGrpSpPr/>
        <p:nvPr/>
      </p:nvGrpSpPr>
      <p:grpSpPr>
        <a:xfrm>
          <a:off x="0" y="0"/>
          <a:ext cx="0" cy="0"/>
          <a:chOff x="0" y="0"/>
          <a:chExt cx="0" cy="0"/>
        </a:xfrm>
      </p:grpSpPr>
      <p:sp>
        <p:nvSpPr>
          <p:cNvPr id="6" name="Chart Placeholder 2"/>
          <p:cNvSpPr>
            <a:spLocks noGrp="1"/>
          </p:cNvSpPr>
          <p:nvPr>
            <p:ph type="chart" idx="12"/>
          </p:nvPr>
        </p:nvSpPr>
        <p:spPr>
          <a:xfrm>
            <a:off x="380999" y="1600200"/>
            <a:ext cx="8382001" cy="4572000"/>
          </a:xfrm>
        </p:spPr>
        <p:txBody>
          <a:bodyPr/>
          <a:lstStyle/>
          <a:p>
            <a:pPr lvl="0"/>
            <a:r>
              <a:rPr lang="en-US" noProof="0" dirty="0" smtClean="0"/>
              <a:t>Click icon to add chart</a:t>
            </a:r>
          </a:p>
        </p:txBody>
      </p:sp>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SYMC Confidential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‹nº›</a:t>
            </a:fld>
            <a:endParaRPr lang="en-US" dirty="0"/>
          </a:p>
        </p:txBody>
      </p:sp>
      <p:sp>
        <p:nvSpPr>
          <p:cNvPr id="7" name="Text Placeholder 6"/>
          <p:cNvSpPr>
            <a:spLocks noGrp="1"/>
          </p:cNvSpPr>
          <p:nvPr>
            <p:ph type="body" sz="quarter" idx="13" hasCustomPrompt="1"/>
          </p:nvPr>
        </p:nvSpPr>
        <p:spPr>
          <a:xfrm>
            <a:off x="381000" y="1088571"/>
            <a:ext cx="8382000" cy="381000"/>
          </a:xfrm>
          <a:noFill/>
          <a:ln w="9525">
            <a:noFill/>
            <a:miter lim="800000"/>
            <a:headEnd/>
            <a:tailEnd/>
          </a:ln>
        </p:spPr>
        <p:txBody>
          <a:bodyPr vert="horz" wrap="square" lIns="91419" tIns="45710" rIns="91419" bIns="45710" numCol="1" anchor="t" anchorCtr="0" compatLnSpc="1">
            <a:prstTxWarp prst="textNoShape">
              <a:avLst/>
            </a:prstTxWarp>
          </a:bodyPr>
          <a:lstStyle>
            <a:lvl1pPr>
              <a:buNone/>
              <a:defRPr lang="en-US" sz="2400" b="1" dirty="0">
                <a:solidFill>
                  <a:schemeClr val="bg2"/>
                </a:solidFill>
                <a:latin typeface="+mj-lt"/>
                <a:ea typeface="+mn-ea"/>
                <a:cs typeface="+mn-cs"/>
              </a:defRPr>
            </a:lvl1pPr>
            <a:lvl2pPr>
              <a:buNone/>
              <a:defRPr/>
            </a:lvl2pPr>
            <a:lvl3pPr>
              <a:buNone/>
              <a:defRPr/>
            </a:lvl3pPr>
            <a:lvl4pPr>
              <a:buNone/>
              <a:defRPr/>
            </a:lvl4pPr>
            <a:lvl5pPr>
              <a:buNone/>
              <a:defRPr/>
            </a:lvl5pPr>
          </a:lstStyle>
          <a:p>
            <a:pPr marL="233310" lvl="0" indent="-233310" algn="l" rtl="0" eaLnBrk="1" fontAlgn="base" hangingPunct="1">
              <a:lnSpc>
                <a:spcPct val="90000"/>
              </a:lnSpc>
              <a:spcBef>
                <a:spcPct val="0"/>
              </a:spcBef>
              <a:spcAft>
                <a:spcPts val="1200"/>
              </a:spcAft>
              <a:buClr>
                <a:schemeClr val="bg2">
                  <a:lumMod val="50000"/>
                </a:schemeClr>
              </a:buClr>
              <a:buNone/>
            </a:pPr>
            <a:r>
              <a:rPr lang="en-US" dirty="0" smtClean="0"/>
              <a:t>Click to add subtitle</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8" name="Table Placeholder 7"/>
          <p:cNvSpPr>
            <a:spLocks noGrp="1"/>
          </p:cNvSpPr>
          <p:nvPr>
            <p:ph type="tbl" sz="quarter" idx="13"/>
          </p:nvPr>
        </p:nvSpPr>
        <p:spPr/>
        <p:txBody>
          <a:bodyPr/>
          <a:lstStyle/>
          <a:p>
            <a:r>
              <a:rPr lang="en-US" dirty="0" smtClean="0"/>
              <a:t>Click icon to add table</a:t>
            </a:r>
            <a:endParaRPr lang="en-US" dirty="0"/>
          </a:p>
        </p:txBody>
      </p:sp>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SYMC Confidential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‹nº›</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9" name="Round Same Side Corner Rectangle 8"/>
          <p:cNvSpPr/>
          <p:nvPr/>
        </p:nvSpPr>
        <p:spPr bwMode="auto">
          <a:xfrm rot="16200000">
            <a:off x="3389251" y="3161442"/>
            <a:ext cx="301752" cy="6626223"/>
          </a:xfrm>
          <a:prstGeom prst="round2SameRect">
            <a:avLst>
              <a:gd name="adj1" fmla="val 50000"/>
              <a:gd name="adj2" fmla="val 0"/>
            </a:avLst>
          </a:prstGeom>
          <a:solidFill>
            <a:srgbClr val="FDBB30"/>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smtClean="0">
              <a:ln>
                <a:noFill/>
              </a:ln>
              <a:solidFill>
                <a:schemeClr val="bg1"/>
              </a:solidFill>
              <a:effectLst/>
              <a:latin typeface="+mn-lt"/>
            </a:endParaRPr>
          </a:p>
        </p:txBody>
      </p:sp>
      <p:sp>
        <p:nvSpPr>
          <p:cNvPr id="10" name="Round Same Side Corner Rectangle 9"/>
          <p:cNvSpPr/>
          <p:nvPr/>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smtClean="0">
              <a:ln>
                <a:noFill/>
              </a:ln>
              <a:solidFill>
                <a:schemeClr val="bg1"/>
              </a:solidFill>
              <a:effectLst/>
              <a:latin typeface="+mn-lt"/>
            </a:endParaRPr>
          </a:p>
        </p:txBody>
      </p:sp>
      <p:sp>
        <p:nvSpPr>
          <p:cNvPr id="12293" name="Rectangle 2"/>
          <p:cNvSpPr>
            <a:spLocks noGrp="1" noChangeArrowheads="1"/>
          </p:cNvSpPr>
          <p:nvPr>
            <p:ph type="title"/>
          </p:nvPr>
        </p:nvSpPr>
        <p:spPr bwMode="black">
          <a:xfrm>
            <a:off x="381000" y="246744"/>
            <a:ext cx="8382000" cy="8382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p>
            <a:pPr lvl="0"/>
            <a:r>
              <a:rPr lang="en-US" dirty="0" smtClean="0"/>
              <a:t>Click to add title </a:t>
            </a:r>
            <a:br>
              <a:rPr lang="en-US" dirty="0" smtClean="0"/>
            </a:br>
            <a:r>
              <a:rPr lang="en-US" dirty="0" smtClean="0"/>
              <a:t>two-line title wraps upward</a:t>
            </a:r>
          </a:p>
        </p:txBody>
      </p:sp>
      <p:sp>
        <p:nvSpPr>
          <p:cNvPr id="12294" name="Rectangle 3"/>
          <p:cNvSpPr>
            <a:spLocks noGrp="1" noChangeArrowheads="1"/>
          </p:cNvSpPr>
          <p:nvPr>
            <p:ph type="body" idx="1"/>
          </p:nvPr>
        </p:nvSpPr>
        <p:spPr bwMode="auto">
          <a:xfrm>
            <a:off x="381000" y="1219200"/>
            <a:ext cx="8382000" cy="4953000"/>
          </a:xfrm>
          <a:prstGeom prst="rect">
            <a:avLst/>
          </a:prstGeom>
          <a:noFill/>
          <a:ln w="9525">
            <a:noFill/>
            <a:miter lim="800000"/>
            <a:headEnd/>
            <a:tailEnd/>
          </a:ln>
        </p:spPr>
        <p:txBody>
          <a:bodyPr vert="horz" wrap="square" lIns="91419" tIns="45710" rIns="91419" bIns="45710" numCol="1" anchor="t" anchorCtr="0" compatLnSpc="1">
            <a:prstTxWarp prst="textNoShape">
              <a:avLst/>
            </a:prstTxWarp>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dirty="0" smtClean="0"/>
              <a:t>SYMC Confidential</a:t>
            </a:r>
            <a:endParaRPr lang="en-US" dirty="0"/>
          </a:p>
        </p:txBody>
      </p:sp>
      <p:sp>
        <p:nvSpPr>
          <p:cNvPr id="1030" name="Rectangle 6"/>
          <p:cNvSpPr>
            <a:spLocks noGrp="1" noChangeArrowheads="1"/>
          </p:cNvSpPr>
          <p:nvPr>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‹nº›</a:t>
            </a:fld>
            <a:endParaRPr lang="en-US" dirty="0"/>
          </a:p>
        </p:txBody>
      </p:sp>
      <p:pic>
        <p:nvPicPr>
          <p:cNvPr id="11" name="Picture 10" descr="SYM_Horiz_RGB.png"/>
          <p:cNvPicPr>
            <a:picLocks noChangeAspect="1"/>
          </p:cNvPicPr>
          <p:nvPr/>
        </p:nvPicPr>
        <p:blipFill>
          <a:blip r:embed="rId17" cstate="print"/>
          <a:stretch>
            <a:fillRect/>
          </a:stretch>
        </p:blipFill>
        <p:spPr>
          <a:xfrm>
            <a:off x="7016496" y="6311302"/>
            <a:ext cx="1207008" cy="317873"/>
          </a:xfrm>
          <a:prstGeom prst="rect">
            <a:avLst/>
          </a:prstGeom>
        </p:spPr>
      </p:pic>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Lst>
  <p:timing>
    <p:tnLst>
      <p:par>
        <p:cTn id="1" dur="indefinite" restart="never" nodeType="tmRoot"/>
      </p:par>
    </p:tnLst>
  </p:timing>
  <p:hf hdr="0" dt="0"/>
  <p:txStyles>
    <p:titleStyle>
      <a:lvl1pPr algn="l" rtl="0" eaLnBrk="1" fontAlgn="base" hangingPunct="1">
        <a:lnSpc>
          <a:spcPct val="90000"/>
        </a:lnSpc>
        <a:spcBef>
          <a:spcPct val="0"/>
        </a:spcBef>
        <a:spcAft>
          <a:spcPct val="0"/>
        </a:spcAft>
        <a:defRPr sz="2800" b="1" baseline="0">
          <a:solidFill>
            <a:schemeClr val="tx1"/>
          </a:solidFill>
          <a:latin typeface="+mj-lt"/>
          <a:ea typeface="+mj-ea"/>
          <a:cs typeface="+mj-cs"/>
        </a:defRPr>
      </a:lvl1pPr>
      <a:lvl2pPr algn="l" rtl="0" eaLnBrk="1" fontAlgn="base" hangingPunct="1">
        <a:spcBef>
          <a:spcPct val="0"/>
        </a:spcBef>
        <a:spcAft>
          <a:spcPct val="0"/>
        </a:spcAft>
        <a:defRPr sz="2800" b="1">
          <a:solidFill>
            <a:schemeClr val="bg1"/>
          </a:solidFill>
          <a:latin typeface="Arial" charset="0"/>
        </a:defRPr>
      </a:lvl2pPr>
      <a:lvl3pPr algn="l" rtl="0" eaLnBrk="1" fontAlgn="base" hangingPunct="1">
        <a:spcBef>
          <a:spcPct val="0"/>
        </a:spcBef>
        <a:spcAft>
          <a:spcPct val="0"/>
        </a:spcAft>
        <a:defRPr sz="2800" b="1">
          <a:solidFill>
            <a:schemeClr val="bg1"/>
          </a:solidFill>
          <a:latin typeface="Arial" charset="0"/>
        </a:defRPr>
      </a:lvl3pPr>
      <a:lvl4pPr algn="l" rtl="0" eaLnBrk="1" fontAlgn="base" hangingPunct="1">
        <a:spcBef>
          <a:spcPct val="0"/>
        </a:spcBef>
        <a:spcAft>
          <a:spcPct val="0"/>
        </a:spcAft>
        <a:defRPr sz="2800" b="1">
          <a:solidFill>
            <a:schemeClr val="bg1"/>
          </a:solidFill>
          <a:latin typeface="Arial" charset="0"/>
        </a:defRPr>
      </a:lvl4pPr>
      <a:lvl5pPr algn="l" rtl="0" eaLnBrk="1" fontAlgn="base" hangingPunct="1">
        <a:spcBef>
          <a:spcPct val="0"/>
        </a:spcBef>
        <a:spcAft>
          <a:spcPct val="0"/>
        </a:spcAft>
        <a:defRPr sz="2800" b="1">
          <a:solidFill>
            <a:schemeClr val="bg1"/>
          </a:solidFill>
          <a:latin typeface="Arial" charset="0"/>
        </a:defRPr>
      </a:lvl5pPr>
      <a:lvl6pPr marL="457096" algn="l" rtl="0" eaLnBrk="1" fontAlgn="base" hangingPunct="1">
        <a:spcBef>
          <a:spcPct val="0"/>
        </a:spcBef>
        <a:spcAft>
          <a:spcPct val="0"/>
        </a:spcAft>
        <a:defRPr sz="2800" b="1">
          <a:solidFill>
            <a:schemeClr val="bg1"/>
          </a:solidFill>
          <a:latin typeface="Arial" charset="0"/>
        </a:defRPr>
      </a:lvl6pPr>
      <a:lvl7pPr marL="914192" algn="l" rtl="0" eaLnBrk="1" fontAlgn="base" hangingPunct="1">
        <a:spcBef>
          <a:spcPct val="0"/>
        </a:spcBef>
        <a:spcAft>
          <a:spcPct val="0"/>
        </a:spcAft>
        <a:defRPr sz="2800" b="1">
          <a:solidFill>
            <a:schemeClr val="bg1"/>
          </a:solidFill>
          <a:latin typeface="Arial" charset="0"/>
        </a:defRPr>
      </a:lvl7pPr>
      <a:lvl8pPr marL="1371288" algn="l" rtl="0" eaLnBrk="1" fontAlgn="base" hangingPunct="1">
        <a:spcBef>
          <a:spcPct val="0"/>
        </a:spcBef>
        <a:spcAft>
          <a:spcPct val="0"/>
        </a:spcAft>
        <a:defRPr sz="2800" b="1">
          <a:solidFill>
            <a:schemeClr val="bg1"/>
          </a:solidFill>
          <a:latin typeface="Arial" charset="0"/>
        </a:defRPr>
      </a:lvl8pPr>
      <a:lvl9pPr marL="1828385" algn="l" rtl="0" eaLnBrk="1" fontAlgn="base" hangingPunct="1">
        <a:spcBef>
          <a:spcPct val="0"/>
        </a:spcBef>
        <a:spcAft>
          <a:spcPct val="0"/>
        </a:spcAft>
        <a:defRPr sz="2800" b="1">
          <a:solidFill>
            <a:schemeClr val="bg1"/>
          </a:solidFill>
          <a:latin typeface="Arial" charset="0"/>
        </a:defRPr>
      </a:lvl9pPr>
    </p:titleStyle>
    <p:bodyStyle>
      <a:lvl1pPr marL="233310" indent="-233310" algn="l" rtl="0" eaLnBrk="1" fontAlgn="base" hangingPunct="1">
        <a:lnSpc>
          <a:spcPct val="90000"/>
        </a:lnSpc>
        <a:spcBef>
          <a:spcPct val="0"/>
        </a:spcBef>
        <a:spcAft>
          <a:spcPts val="1200"/>
        </a:spcAft>
        <a:buClr>
          <a:schemeClr val="bg2">
            <a:lumMod val="50000"/>
          </a:schemeClr>
        </a:buClr>
        <a:buChar char="•"/>
        <a:defRPr sz="2400">
          <a:solidFill>
            <a:schemeClr val="bg2">
              <a:lumMod val="50000"/>
            </a:schemeClr>
          </a:solidFill>
          <a:latin typeface="+mn-lt"/>
          <a:ea typeface="+mn-ea"/>
          <a:cs typeface="+mn-cs"/>
        </a:defRPr>
      </a:lvl1pPr>
      <a:lvl2pPr marL="517525" indent="-233363" algn="l" rtl="0" eaLnBrk="1" fontAlgn="base" hangingPunct="1">
        <a:lnSpc>
          <a:spcPct val="90000"/>
        </a:lnSpc>
        <a:spcBef>
          <a:spcPct val="0"/>
        </a:spcBef>
        <a:spcAft>
          <a:spcPts val="1000"/>
        </a:spcAft>
        <a:buClr>
          <a:schemeClr val="bg2">
            <a:lumMod val="50000"/>
          </a:schemeClr>
        </a:buClr>
        <a:buFont typeface="Arial" charset="0"/>
        <a:buChar char="–"/>
        <a:defRPr sz="2000">
          <a:solidFill>
            <a:schemeClr val="bg2">
              <a:lumMod val="50000"/>
            </a:schemeClr>
          </a:solidFill>
          <a:latin typeface="+mn-lt"/>
        </a:defRPr>
      </a:lvl2pPr>
      <a:lvl3pPr marL="688975" indent="-171450" algn="l" rtl="0" eaLnBrk="1" fontAlgn="base" hangingPunct="1">
        <a:lnSpc>
          <a:spcPct val="90000"/>
        </a:lnSpc>
        <a:spcBef>
          <a:spcPct val="0"/>
        </a:spcBef>
        <a:spcAft>
          <a:spcPts val="800"/>
        </a:spcAft>
        <a:buClr>
          <a:schemeClr val="bg2">
            <a:lumMod val="50000"/>
          </a:schemeClr>
        </a:buClr>
        <a:buChar char="•"/>
        <a:tabLst/>
        <a:defRPr sz="1600">
          <a:solidFill>
            <a:schemeClr val="bg2">
              <a:lumMod val="50000"/>
            </a:schemeClr>
          </a:solidFill>
          <a:latin typeface="+mn-lt"/>
        </a:defRPr>
      </a:lvl3pPr>
      <a:lvl4pPr marL="854075" indent="-165100" algn="l" rtl="0" eaLnBrk="1" fontAlgn="base" hangingPunct="1">
        <a:lnSpc>
          <a:spcPct val="90000"/>
        </a:lnSpc>
        <a:spcBef>
          <a:spcPct val="0"/>
        </a:spcBef>
        <a:spcAft>
          <a:spcPts val="600"/>
        </a:spcAft>
        <a:buClr>
          <a:schemeClr val="bg2">
            <a:lumMod val="50000"/>
          </a:schemeClr>
        </a:buClr>
        <a:buChar char="–"/>
        <a:defRPr sz="1400">
          <a:solidFill>
            <a:schemeClr val="bg2">
              <a:lumMod val="50000"/>
            </a:schemeClr>
          </a:solidFill>
          <a:latin typeface="+mn-lt"/>
        </a:defRPr>
      </a:lvl4pPr>
      <a:lvl5pPr marL="974725" indent="-120650" algn="l" rtl="0" eaLnBrk="1" fontAlgn="base" hangingPunct="1">
        <a:lnSpc>
          <a:spcPct val="90000"/>
        </a:lnSpc>
        <a:spcBef>
          <a:spcPct val="0"/>
        </a:spcBef>
        <a:spcAft>
          <a:spcPts val="600"/>
        </a:spcAft>
        <a:buClr>
          <a:schemeClr val="bg2">
            <a:lumMod val="50000"/>
          </a:schemeClr>
        </a:buClr>
        <a:buFont typeface="Arial" pitchFamily="34" charset="0"/>
        <a:buChar char="•"/>
        <a:defRPr sz="1200">
          <a:solidFill>
            <a:schemeClr val="bg2">
              <a:lumMod val="50000"/>
            </a:schemeClr>
          </a:solidFill>
          <a:latin typeface="+mn-lt"/>
        </a:defRPr>
      </a:lvl5pPr>
      <a:lvl6pPr marL="2118832" indent="-228548" algn="l" rtl="0" eaLnBrk="1" fontAlgn="base" hangingPunct="1">
        <a:lnSpc>
          <a:spcPct val="95000"/>
        </a:lnSpc>
        <a:spcBef>
          <a:spcPct val="0"/>
        </a:spcBef>
        <a:spcAft>
          <a:spcPct val="35000"/>
        </a:spcAft>
        <a:buClr>
          <a:schemeClr val="bg2"/>
        </a:buClr>
        <a:buFont typeface="Arial" charset="0"/>
        <a:buChar char="◦"/>
        <a:defRPr sz="1200">
          <a:solidFill>
            <a:schemeClr val="tx1"/>
          </a:solidFill>
          <a:latin typeface="+mn-lt"/>
        </a:defRPr>
      </a:lvl6pPr>
      <a:lvl7pPr marL="2575927" indent="-228548" algn="l" rtl="0" eaLnBrk="1" fontAlgn="base" hangingPunct="1">
        <a:lnSpc>
          <a:spcPct val="95000"/>
        </a:lnSpc>
        <a:spcBef>
          <a:spcPct val="0"/>
        </a:spcBef>
        <a:spcAft>
          <a:spcPct val="35000"/>
        </a:spcAft>
        <a:buClr>
          <a:schemeClr val="bg2"/>
        </a:buClr>
        <a:buFont typeface="Arial" charset="0"/>
        <a:buChar char="◦"/>
        <a:defRPr sz="1200">
          <a:solidFill>
            <a:schemeClr val="tx1"/>
          </a:solidFill>
          <a:latin typeface="+mn-lt"/>
        </a:defRPr>
      </a:lvl7pPr>
      <a:lvl8pPr marL="3033024" indent="-228548" algn="l" rtl="0" eaLnBrk="1" fontAlgn="base" hangingPunct="1">
        <a:lnSpc>
          <a:spcPct val="95000"/>
        </a:lnSpc>
        <a:spcBef>
          <a:spcPct val="0"/>
        </a:spcBef>
        <a:spcAft>
          <a:spcPct val="35000"/>
        </a:spcAft>
        <a:buClr>
          <a:schemeClr val="bg2"/>
        </a:buClr>
        <a:buFont typeface="Arial" charset="0"/>
        <a:buChar char="◦"/>
        <a:defRPr sz="1200">
          <a:solidFill>
            <a:schemeClr val="tx1"/>
          </a:solidFill>
          <a:latin typeface="+mn-lt"/>
        </a:defRPr>
      </a:lvl8pPr>
      <a:lvl9pPr marL="3490120" indent="-228548" algn="l" rtl="0" eaLnBrk="1" fontAlgn="base" hangingPunct="1">
        <a:lnSpc>
          <a:spcPct val="95000"/>
        </a:lnSpc>
        <a:spcBef>
          <a:spcPct val="0"/>
        </a:spcBef>
        <a:spcAft>
          <a:spcPct val="35000"/>
        </a:spcAft>
        <a:buClr>
          <a:schemeClr val="bg2"/>
        </a:buClr>
        <a:buFont typeface="Arial" charset="0"/>
        <a:buChar char="◦"/>
        <a:defRPr sz="1200">
          <a:solidFill>
            <a:schemeClr val="tx1"/>
          </a:solidFill>
          <a:latin typeface="+mn-lt"/>
        </a:defRPr>
      </a:lvl9pPr>
    </p:bodyStyle>
    <p:otherStyle>
      <a:defPPr>
        <a:defRPr lang="en-US"/>
      </a:defPPr>
      <a:lvl1pPr marL="0" algn="l" defTabSz="914192" rtl="0" eaLnBrk="1" latinLnBrk="0" hangingPunct="1">
        <a:defRPr sz="1800" kern="1200">
          <a:solidFill>
            <a:schemeClr val="tx1"/>
          </a:solidFill>
          <a:latin typeface="+mn-lt"/>
          <a:ea typeface="+mn-ea"/>
          <a:cs typeface="+mn-cs"/>
        </a:defRPr>
      </a:lvl1pPr>
      <a:lvl2pPr marL="457096" algn="l" defTabSz="914192" rtl="0" eaLnBrk="1" latinLnBrk="0" hangingPunct="1">
        <a:defRPr sz="1800" kern="1200">
          <a:solidFill>
            <a:schemeClr val="tx1"/>
          </a:solidFill>
          <a:latin typeface="+mn-lt"/>
          <a:ea typeface="+mn-ea"/>
          <a:cs typeface="+mn-cs"/>
        </a:defRPr>
      </a:lvl2pPr>
      <a:lvl3pPr marL="914192" algn="l" defTabSz="914192" rtl="0" eaLnBrk="1" latinLnBrk="0" hangingPunct="1">
        <a:defRPr sz="1800" kern="1200">
          <a:solidFill>
            <a:schemeClr val="tx1"/>
          </a:solidFill>
          <a:latin typeface="+mn-lt"/>
          <a:ea typeface="+mn-ea"/>
          <a:cs typeface="+mn-cs"/>
        </a:defRPr>
      </a:lvl3pPr>
      <a:lvl4pPr marL="1371288" algn="l" defTabSz="914192" rtl="0" eaLnBrk="1" latinLnBrk="0" hangingPunct="1">
        <a:defRPr sz="1800" kern="1200">
          <a:solidFill>
            <a:schemeClr val="tx1"/>
          </a:solidFill>
          <a:latin typeface="+mn-lt"/>
          <a:ea typeface="+mn-ea"/>
          <a:cs typeface="+mn-cs"/>
        </a:defRPr>
      </a:lvl4pPr>
      <a:lvl5pPr marL="1828385" algn="l" defTabSz="914192" rtl="0" eaLnBrk="1" latinLnBrk="0" hangingPunct="1">
        <a:defRPr sz="1800" kern="1200">
          <a:solidFill>
            <a:schemeClr val="tx1"/>
          </a:solidFill>
          <a:latin typeface="+mn-lt"/>
          <a:ea typeface="+mn-ea"/>
          <a:cs typeface="+mn-cs"/>
        </a:defRPr>
      </a:lvl5pPr>
      <a:lvl6pPr marL="2285480" algn="l" defTabSz="914192" rtl="0" eaLnBrk="1" latinLnBrk="0" hangingPunct="1">
        <a:defRPr sz="1800" kern="1200">
          <a:solidFill>
            <a:schemeClr val="tx1"/>
          </a:solidFill>
          <a:latin typeface="+mn-lt"/>
          <a:ea typeface="+mn-ea"/>
          <a:cs typeface="+mn-cs"/>
        </a:defRPr>
      </a:lvl6pPr>
      <a:lvl7pPr marL="2742577" algn="l" defTabSz="914192" rtl="0" eaLnBrk="1" latinLnBrk="0" hangingPunct="1">
        <a:defRPr sz="1800" kern="1200">
          <a:solidFill>
            <a:schemeClr val="tx1"/>
          </a:solidFill>
          <a:latin typeface="+mn-lt"/>
          <a:ea typeface="+mn-ea"/>
          <a:cs typeface="+mn-cs"/>
        </a:defRPr>
      </a:lvl7pPr>
      <a:lvl8pPr marL="3199673" algn="l" defTabSz="914192" rtl="0" eaLnBrk="1" latinLnBrk="0" hangingPunct="1">
        <a:defRPr sz="1800" kern="1200">
          <a:solidFill>
            <a:schemeClr val="tx1"/>
          </a:solidFill>
          <a:latin typeface="+mn-lt"/>
          <a:ea typeface="+mn-ea"/>
          <a:cs typeface="+mn-cs"/>
        </a:defRPr>
      </a:lvl8pPr>
      <a:lvl9pPr marL="3656769" algn="l" defTabSz="91419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pPr>
              <a:defRPr/>
            </a:pPr>
            <a:fld id="{46082381-925A-4C25-AB18-0C99AD89CFC0}" type="slidenum">
              <a:rPr lang="en-US" smtClean="0"/>
              <a:pPr>
                <a:defRPr/>
              </a:pPr>
              <a:t>1</a:t>
            </a:fld>
            <a:endParaRPr lang="en-US" dirty="0"/>
          </a:p>
        </p:txBody>
      </p:sp>
      <p:sp>
        <p:nvSpPr>
          <p:cNvPr id="4" name="Title 3"/>
          <p:cNvSpPr>
            <a:spLocks noGrp="1"/>
          </p:cNvSpPr>
          <p:nvPr>
            <p:ph type="ctrTitle"/>
          </p:nvPr>
        </p:nvSpPr>
        <p:spPr/>
        <p:txBody>
          <a:bodyPr/>
          <a:lstStyle/>
          <a:p>
            <a:r>
              <a:rPr lang="en-US" sz="3200" dirty="0" smtClean="0"/>
              <a:t>Security on OpenStack</a:t>
            </a:r>
            <a:endParaRPr lang="en-US" sz="3200" dirty="0"/>
          </a:p>
        </p:txBody>
      </p:sp>
      <p:sp>
        <p:nvSpPr>
          <p:cNvPr id="5" name="Subtitle 4"/>
          <p:cNvSpPr>
            <a:spLocks noGrp="1"/>
          </p:cNvSpPr>
          <p:nvPr>
            <p:ph type="subTitle" idx="1"/>
          </p:nvPr>
        </p:nvSpPr>
        <p:spPr/>
        <p:txBody>
          <a:bodyPr/>
          <a:lstStyle/>
          <a:p>
            <a:r>
              <a:rPr lang="en-US" dirty="0" smtClean="0"/>
              <a:t>11/7/2013</a:t>
            </a:r>
            <a:endParaRPr lang="en-US" dirty="0"/>
          </a:p>
        </p:txBody>
      </p:sp>
      <p:sp>
        <p:nvSpPr>
          <p:cNvPr id="6" name="Text Placeholder 5"/>
          <p:cNvSpPr>
            <a:spLocks noGrp="1"/>
          </p:cNvSpPr>
          <p:nvPr>
            <p:ph type="body" sz="quarter" idx="10"/>
          </p:nvPr>
        </p:nvSpPr>
        <p:spPr/>
        <p:txBody>
          <a:bodyPr/>
          <a:lstStyle/>
          <a:p>
            <a:r>
              <a:rPr lang="en-US" dirty="0" smtClean="0"/>
              <a:t>Brian Chong – Global Technology Strategist</a:t>
            </a:r>
            <a:endParaRPr lang="en-US" dirty="0"/>
          </a:p>
        </p:txBody>
      </p:sp>
      <p:sp>
        <p:nvSpPr>
          <p:cNvPr id="7" name="TextBox 6"/>
          <p:cNvSpPr txBox="1"/>
          <p:nvPr/>
        </p:nvSpPr>
        <p:spPr bwMode="ltGray">
          <a:xfrm>
            <a:off x="-1254034" y="3054251"/>
            <a:ext cx="914400" cy="914400"/>
          </a:xfrm>
          <a:prstGeom prst="rect">
            <a:avLst/>
          </a:prstGeom>
          <a:noFill/>
          <a:ln w="9525">
            <a:noFill/>
            <a:miter lim="800000"/>
            <a:headEnd/>
            <a:tailEnd/>
          </a:ln>
        </p:spPr>
        <p:txBody>
          <a:bodyPr wrap="none" lIns="91419" tIns="45710" rIns="91419" bIns="45710" rtlCol="0" anchor="t" anchorCtr="0">
            <a:noAutofit/>
          </a:bodyPr>
          <a:lstStyle/>
          <a:p>
            <a:pPr>
              <a:lnSpc>
                <a:spcPct val="90000"/>
              </a:lnSpc>
              <a:spcBef>
                <a:spcPts val="0"/>
              </a:spcBef>
              <a:spcAft>
                <a:spcPts val="800"/>
              </a:spcAft>
            </a:pPr>
            <a:endParaRPr lang="en-US" sz="2000" dirty="0" smtClean="0">
              <a:solidFill>
                <a:schemeClr val="bg2">
                  <a:lumMod val="50000"/>
                </a:schemeClr>
              </a:solidFill>
              <a:latin typeface="Calibri" pitchFamily="34" charset="0"/>
            </a:endParaRPr>
          </a:p>
        </p:txBody>
      </p:sp>
      <p:pic>
        <p:nvPicPr>
          <p:cNvPr id="2" name="Picture 1"/>
          <p:cNvPicPr>
            <a:picLocks noChangeAspect="1"/>
          </p:cNvPicPr>
          <p:nvPr/>
        </p:nvPicPr>
        <p:blipFill>
          <a:blip r:embed="rId2"/>
          <a:stretch>
            <a:fillRect/>
          </a:stretch>
        </p:blipFill>
        <p:spPr>
          <a:xfrm>
            <a:off x="6858000" y="330937"/>
            <a:ext cx="1690896" cy="1690896"/>
          </a:xfrm>
          <a:prstGeom prst="rect">
            <a:avLst/>
          </a:prstGeom>
        </p:spPr>
      </p:pic>
    </p:spTree>
    <p:extLst>
      <p:ext uri="{BB962C8B-B14F-4D97-AF65-F5344CB8AC3E}">
        <p14:creationId xmlns:p14="http://schemas.microsoft.com/office/powerpoint/2010/main" val="23103461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Security on OpenStack : Token/PKI Based Authentication</a:t>
            </a:r>
            <a:endParaRPr lang="en-US" dirty="0"/>
          </a:p>
        </p:txBody>
      </p:sp>
      <p:sp>
        <p:nvSpPr>
          <p:cNvPr id="3" name="Content Placeholder 2"/>
          <p:cNvSpPr>
            <a:spLocks noGrp="1"/>
          </p:cNvSpPr>
          <p:nvPr>
            <p:ph idx="1"/>
          </p:nvPr>
        </p:nvSpPr>
        <p:spPr>
          <a:xfrm>
            <a:off x="381000" y="1219200"/>
            <a:ext cx="8167896" cy="4953000"/>
          </a:xfrm>
        </p:spPr>
        <p:txBody>
          <a:bodyPr>
            <a:normAutofit/>
          </a:bodyPr>
          <a:lstStyle/>
          <a:p>
            <a:r>
              <a:rPr lang="en-US" dirty="0" smtClean="0"/>
              <a:t>Token Expirations (assumes Caching)</a:t>
            </a:r>
          </a:p>
          <a:p>
            <a:pPr lvl="1"/>
            <a:r>
              <a:rPr lang="en-US" dirty="0" smtClean="0"/>
              <a:t>Correlation of all changes in the distributed model with a issued Token</a:t>
            </a:r>
          </a:p>
          <a:p>
            <a:r>
              <a:rPr lang="en-US" dirty="0" smtClean="0"/>
              <a:t>PKI Token Management</a:t>
            </a:r>
          </a:p>
          <a:p>
            <a:pPr lvl="1"/>
            <a:r>
              <a:rPr lang="en-US" dirty="0" smtClean="0"/>
              <a:t>Signing Certificate Expiration</a:t>
            </a:r>
          </a:p>
          <a:p>
            <a:pPr lvl="1"/>
            <a:r>
              <a:rPr lang="en-US" dirty="0" smtClean="0"/>
              <a:t>Signing Engine (HSM or SW)</a:t>
            </a:r>
          </a:p>
          <a:p>
            <a:pPr lvl="1"/>
            <a:r>
              <a:rPr lang="en-US" dirty="0" smtClean="0"/>
              <a:t>Root CA Distribution</a:t>
            </a:r>
          </a:p>
          <a:p>
            <a:r>
              <a:rPr lang="en-US" dirty="0" smtClean="0"/>
              <a:t>SSL Service Management</a:t>
            </a:r>
          </a:p>
          <a:p>
            <a:pPr lvl="1"/>
            <a:r>
              <a:rPr lang="en-US" dirty="0" smtClean="0"/>
              <a:t>SSL Certificate Expiration for Services</a:t>
            </a:r>
          </a:p>
          <a:p>
            <a:pPr lvl="1"/>
            <a:r>
              <a:rPr lang="en-US" dirty="0" smtClean="0"/>
              <a:t>Root CA Distribution</a:t>
            </a:r>
          </a:p>
          <a:p>
            <a:pPr lvl="1"/>
            <a:r>
              <a:rPr lang="en-US" dirty="0" smtClean="0"/>
              <a:t>Private key generation and Management</a:t>
            </a:r>
            <a:endParaRPr lang="en-US" dirty="0"/>
          </a:p>
          <a:p>
            <a:pPr lvl="1"/>
            <a:endParaRPr lang="en-US" dirty="0"/>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10</a:t>
            </a:fld>
            <a:endParaRPr lang="en-US" dirty="0"/>
          </a:p>
        </p:txBody>
      </p:sp>
    </p:spTree>
    <p:extLst>
      <p:ext uri="{BB962C8B-B14F-4D97-AF65-F5344CB8AC3E}">
        <p14:creationId xmlns:p14="http://schemas.microsoft.com/office/powerpoint/2010/main" val="23445453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Security on OpenStack : Distributed Policy Model</a:t>
            </a:r>
            <a:endParaRPr lang="en-US" dirty="0"/>
          </a:p>
        </p:txBody>
      </p:sp>
      <p:sp>
        <p:nvSpPr>
          <p:cNvPr id="3" name="Content Placeholder 2"/>
          <p:cNvSpPr>
            <a:spLocks noGrp="1"/>
          </p:cNvSpPr>
          <p:nvPr>
            <p:ph idx="1"/>
          </p:nvPr>
        </p:nvSpPr>
        <p:spPr>
          <a:xfrm>
            <a:off x="381000" y="1219200"/>
            <a:ext cx="8167896" cy="4953000"/>
          </a:xfrm>
        </p:spPr>
        <p:txBody>
          <a:bodyPr>
            <a:normAutofit/>
          </a:bodyPr>
          <a:lstStyle/>
          <a:p>
            <a:r>
              <a:rPr lang="en-US" dirty="0" smtClean="0"/>
              <a:t>Definition </a:t>
            </a:r>
            <a:r>
              <a:rPr lang="en-US" dirty="0"/>
              <a:t>of different roles and policies are defined in Keystone per tenant and globally</a:t>
            </a:r>
          </a:p>
          <a:p>
            <a:r>
              <a:rPr lang="en-US" dirty="0" smtClean="0"/>
              <a:t>Each service has a policy.json file that lists out which defined role for that specific service has the capability to execute</a:t>
            </a:r>
          </a:p>
          <a:p>
            <a:r>
              <a:rPr lang="en-US" dirty="0" smtClean="0"/>
              <a:t>Each service node should be synchronized for their specific policy files or a multi-service security model can be used for the same type of service</a:t>
            </a:r>
          </a:p>
          <a:p>
            <a:pPr lvl="1"/>
            <a:r>
              <a:rPr lang="en-US" dirty="0" smtClean="0"/>
              <a:t>Each upgrade has to maintain and define new roles that are included in every release</a:t>
            </a:r>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11</a:t>
            </a:fld>
            <a:endParaRPr lang="en-US" dirty="0"/>
          </a:p>
        </p:txBody>
      </p:sp>
    </p:spTree>
    <p:extLst>
      <p:ext uri="{BB962C8B-B14F-4D97-AF65-F5344CB8AC3E}">
        <p14:creationId xmlns:p14="http://schemas.microsoft.com/office/powerpoint/2010/main" val="32402805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Security on OpenStack : Distributed Policy Model</a:t>
            </a:r>
            <a:endParaRPr lang="en-US" dirty="0"/>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12</a:t>
            </a:fld>
            <a:endParaRPr lang="en-US" dirty="0"/>
          </a:p>
        </p:txBody>
      </p:sp>
      <p:sp>
        <p:nvSpPr>
          <p:cNvPr id="6" name="Rectangle 5"/>
          <p:cNvSpPr/>
          <p:nvPr/>
        </p:nvSpPr>
        <p:spPr bwMode="auto">
          <a:xfrm>
            <a:off x="381000" y="3002548"/>
            <a:ext cx="1864895" cy="788737"/>
          </a:xfrm>
          <a:prstGeom prst="rect">
            <a:avLst/>
          </a:prstGeom>
          <a:solidFill>
            <a:srgbClr val="3366FF"/>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kumimoji="0" lang="en-US" sz="2400" i="0" u="none" strike="noStrike" cap="none" normalizeH="0" baseline="0" dirty="0" err="1" smtClean="0">
                <a:ln>
                  <a:noFill/>
                </a:ln>
                <a:effectLst/>
                <a:latin typeface="+mn-lt"/>
              </a:rPr>
              <a:t>KeyStone</a:t>
            </a:r>
            <a:endParaRPr kumimoji="0" lang="en-US" sz="2400" i="0" u="none" strike="noStrike" cap="none" normalizeH="0" baseline="0" dirty="0" smtClean="0">
              <a:ln>
                <a:noFill/>
              </a:ln>
              <a:effectLst/>
              <a:latin typeface="+mn-lt"/>
            </a:endParaRPr>
          </a:p>
        </p:txBody>
      </p:sp>
      <p:sp>
        <p:nvSpPr>
          <p:cNvPr id="7" name="Rectangle 6"/>
          <p:cNvSpPr/>
          <p:nvPr/>
        </p:nvSpPr>
        <p:spPr bwMode="auto">
          <a:xfrm>
            <a:off x="4802292" y="1804737"/>
            <a:ext cx="1851735" cy="788737"/>
          </a:xfrm>
          <a:prstGeom prst="rect">
            <a:avLst/>
          </a:prstGeom>
          <a:solidFill>
            <a:schemeClr val="accent2"/>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kumimoji="0" lang="en-US" sz="2400" i="0" u="none" strike="noStrike" cap="none" normalizeH="0" baseline="0" dirty="0" smtClean="0">
                <a:ln>
                  <a:noFill/>
                </a:ln>
                <a:effectLst/>
                <a:latin typeface="+mn-lt"/>
              </a:rPr>
              <a:t>Nova</a:t>
            </a:r>
          </a:p>
        </p:txBody>
      </p:sp>
      <p:sp>
        <p:nvSpPr>
          <p:cNvPr id="9" name="Rectangle 8"/>
          <p:cNvSpPr/>
          <p:nvPr/>
        </p:nvSpPr>
        <p:spPr bwMode="auto">
          <a:xfrm>
            <a:off x="4802292" y="4069347"/>
            <a:ext cx="1851735" cy="788737"/>
          </a:xfrm>
          <a:prstGeom prst="rect">
            <a:avLst/>
          </a:prstGeom>
          <a:solidFill>
            <a:srgbClr val="FF6600"/>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lang="en-US" dirty="0" smtClean="0">
                <a:latin typeface="+mn-lt"/>
              </a:rPr>
              <a:t>Neutron</a:t>
            </a:r>
            <a:endParaRPr kumimoji="0" lang="en-US" sz="2400" i="0" u="none" strike="noStrike" cap="none" normalizeH="0" baseline="0" dirty="0" smtClean="0">
              <a:ln>
                <a:noFill/>
              </a:ln>
              <a:effectLst/>
              <a:latin typeface="+mn-lt"/>
            </a:endParaRPr>
          </a:p>
        </p:txBody>
      </p:sp>
      <p:cxnSp>
        <p:nvCxnSpPr>
          <p:cNvPr id="10" name="Straight Connector 9"/>
          <p:cNvCxnSpPr/>
          <p:nvPr/>
        </p:nvCxnSpPr>
        <p:spPr bwMode="auto">
          <a:xfrm flipV="1">
            <a:off x="2254718" y="2195096"/>
            <a:ext cx="2547574" cy="1184709"/>
          </a:xfrm>
          <a:prstGeom prst="line">
            <a:avLst/>
          </a:prstGeom>
          <a:solidFill>
            <a:schemeClr val="accent1"/>
          </a:solidFill>
          <a:ln w="19050" cap="flat" cmpd="sng" algn="ctr">
            <a:solidFill>
              <a:schemeClr val="bg2"/>
            </a:solidFill>
            <a:prstDash val="solid"/>
            <a:round/>
            <a:headEnd type="none" w="med" len="med"/>
            <a:tailEnd type="triangle" w="lg"/>
          </a:ln>
          <a:effectLst/>
        </p:spPr>
      </p:cxnSp>
      <p:cxnSp>
        <p:nvCxnSpPr>
          <p:cNvPr id="12" name="Straight Connector 11"/>
          <p:cNvCxnSpPr/>
          <p:nvPr/>
        </p:nvCxnSpPr>
        <p:spPr bwMode="auto">
          <a:xfrm>
            <a:off x="2245895" y="3379805"/>
            <a:ext cx="2556397" cy="1181502"/>
          </a:xfrm>
          <a:prstGeom prst="line">
            <a:avLst/>
          </a:prstGeom>
          <a:solidFill>
            <a:schemeClr val="accent1"/>
          </a:solidFill>
          <a:ln w="19050" cap="flat" cmpd="sng" algn="ctr">
            <a:solidFill>
              <a:schemeClr val="bg2"/>
            </a:solidFill>
            <a:prstDash val="solid"/>
            <a:round/>
            <a:headEnd type="none" w="med" len="med"/>
            <a:tailEnd type="triangle" w="lg"/>
          </a:ln>
          <a:effectLst/>
        </p:spPr>
      </p:cxnSp>
      <p:sp>
        <p:nvSpPr>
          <p:cNvPr id="15" name="TextBox 14"/>
          <p:cNvSpPr txBox="1"/>
          <p:nvPr/>
        </p:nvSpPr>
        <p:spPr bwMode="ltGray">
          <a:xfrm>
            <a:off x="3114842" y="3152542"/>
            <a:ext cx="1363579" cy="454526"/>
          </a:xfrm>
          <a:prstGeom prst="rect">
            <a:avLst/>
          </a:prstGeom>
          <a:noFill/>
          <a:ln w="9525">
            <a:noFill/>
            <a:miter lim="800000"/>
            <a:headEnd/>
            <a:tailEnd/>
          </a:ln>
        </p:spPr>
        <p:txBody>
          <a:bodyPr wrap="none" lIns="91419" tIns="45710" rIns="91419" bIns="45710" rtlCol="0" anchor="t" anchorCtr="0">
            <a:noAutofit/>
          </a:bodyPr>
          <a:lstStyle/>
          <a:p>
            <a:pPr>
              <a:lnSpc>
                <a:spcPct val="90000"/>
              </a:lnSpc>
              <a:spcBef>
                <a:spcPts val="0"/>
              </a:spcBef>
              <a:spcAft>
                <a:spcPts val="800"/>
              </a:spcAft>
            </a:pPr>
            <a:r>
              <a:rPr lang="en-US" sz="2000" dirty="0" smtClean="0">
                <a:solidFill>
                  <a:schemeClr val="bg2">
                    <a:lumMod val="50000"/>
                  </a:schemeClr>
                </a:solidFill>
                <a:latin typeface="Calibri" pitchFamily="34" charset="0"/>
              </a:rPr>
              <a:t>Role Name</a:t>
            </a:r>
          </a:p>
        </p:txBody>
      </p:sp>
      <p:sp>
        <p:nvSpPr>
          <p:cNvPr id="16" name="Rectangle 15"/>
          <p:cNvSpPr/>
          <p:nvPr/>
        </p:nvSpPr>
        <p:spPr bwMode="auto">
          <a:xfrm>
            <a:off x="7118626" y="1804737"/>
            <a:ext cx="1584158" cy="564149"/>
          </a:xfrm>
          <a:prstGeom prst="rect">
            <a:avLst/>
          </a:prstGeom>
          <a:solidFill>
            <a:srgbClr val="FDBB30"/>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a:lstStyle/>
          <a:p>
            <a:r>
              <a:rPr lang="en-US" dirty="0" err="1" smtClean="0"/>
              <a:t>policy.json</a:t>
            </a:r>
            <a:endParaRPr lang="en-US" dirty="0"/>
          </a:p>
        </p:txBody>
      </p:sp>
      <p:sp>
        <p:nvSpPr>
          <p:cNvPr id="17" name="Rectangle 16"/>
          <p:cNvSpPr/>
          <p:nvPr/>
        </p:nvSpPr>
        <p:spPr bwMode="auto">
          <a:xfrm>
            <a:off x="7118626" y="4069347"/>
            <a:ext cx="1584158" cy="564149"/>
          </a:xfrm>
          <a:prstGeom prst="rect">
            <a:avLst/>
          </a:prstGeom>
          <a:solidFill>
            <a:srgbClr val="FF6600"/>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a:lstStyle/>
          <a:p>
            <a:r>
              <a:rPr lang="en-US" dirty="0" err="1" smtClean="0"/>
              <a:t>policy.json</a:t>
            </a:r>
            <a:endParaRPr lang="en-US" dirty="0"/>
          </a:p>
        </p:txBody>
      </p:sp>
      <p:sp>
        <p:nvSpPr>
          <p:cNvPr id="19" name="TextBox 18"/>
          <p:cNvSpPr txBox="1"/>
          <p:nvPr/>
        </p:nvSpPr>
        <p:spPr bwMode="ltGray">
          <a:xfrm>
            <a:off x="7185317" y="2548022"/>
            <a:ext cx="1363579" cy="454526"/>
          </a:xfrm>
          <a:prstGeom prst="rect">
            <a:avLst/>
          </a:prstGeom>
          <a:noFill/>
          <a:ln w="9525">
            <a:noFill/>
            <a:miter lim="800000"/>
            <a:headEnd/>
            <a:tailEnd/>
          </a:ln>
        </p:spPr>
        <p:txBody>
          <a:bodyPr wrap="none" lIns="91419" tIns="45710" rIns="91419" bIns="45710" rtlCol="0" anchor="t" anchorCtr="0">
            <a:noAutofit/>
          </a:bodyPr>
          <a:lstStyle/>
          <a:p>
            <a:pPr>
              <a:lnSpc>
                <a:spcPct val="90000"/>
              </a:lnSpc>
              <a:spcBef>
                <a:spcPts val="0"/>
              </a:spcBef>
              <a:spcAft>
                <a:spcPts val="800"/>
              </a:spcAft>
            </a:pPr>
            <a:r>
              <a:rPr lang="en-US" sz="2000" dirty="0" smtClean="0">
                <a:solidFill>
                  <a:schemeClr val="bg2">
                    <a:lumMod val="50000"/>
                  </a:schemeClr>
                </a:solidFill>
                <a:latin typeface="Calibri" pitchFamily="34" charset="0"/>
              </a:rPr>
              <a:t>Role Definition</a:t>
            </a:r>
          </a:p>
        </p:txBody>
      </p:sp>
      <p:sp>
        <p:nvSpPr>
          <p:cNvPr id="20" name="TextBox 19"/>
          <p:cNvSpPr txBox="1"/>
          <p:nvPr/>
        </p:nvSpPr>
        <p:spPr bwMode="ltGray">
          <a:xfrm>
            <a:off x="7185317" y="4842041"/>
            <a:ext cx="1363579" cy="454526"/>
          </a:xfrm>
          <a:prstGeom prst="rect">
            <a:avLst/>
          </a:prstGeom>
          <a:noFill/>
          <a:ln w="9525">
            <a:noFill/>
            <a:miter lim="800000"/>
            <a:headEnd/>
            <a:tailEnd/>
          </a:ln>
        </p:spPr>
        <p:txBody>
          <a:bodyPr wrap="none" lIns="91419" tIns="45710" rIns="91419" bIns="45710" rtlCol="0" anchor="t" anchorCtr="0">
            <a:noAutofit/>
          </a:bodyPr>
          <a:lstStyle/>
          <a:p>
            <a:pPr>
              <a:lnSpc>
                <a:spcPct val="90000"/>
              </a:lnSpc>
              <a:spcBef>
                <a:spcPts val="0"/>
              </a:spcBef>
              <a:spcAft>
                <a:spcPts val="800"/>
              </a:spcAft>
            </a:pPr>
            <a:r>
              <a:rPr lang="en-US" sz="2000" dirty="0" smtClean="0">
                <a:solidFill>
                  <a:schemeClr val="bg2">
                    <a:lumMod val="50000"/>
                  </a:schemeClr>
                </a:solidFill>
                <a:latin typeface="Calibri" pitchFamily="34" charset="0"/>
              </a:rPr>
              <a:t>Role Definition</a:t>
            </a:r>
          </a:p>
        </p:txBody>
      </p:sp>
    </p:spTree>
    <p:extLst>
      <p:ext uri="{BB962C8B-B14F-4D97-AF65-F5344CB8AC3E}">
        <p14:creationId xmlns:p14="http://schemas.microsoft.com/office/powerpoint/2010/main" val="5492566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Security on OpenStack : Auditing and Compliance</a:t>
            </a:r>
            <a:endParaRPr lang="en-US" dirty="0"/>
          </a:p>
        </p:txBody>
      </p:sp>
      <p:sp>
        <p:nvSpPr>
          <p:cNvPr id="3" name="Content Placeholder 2"/>
          <p:cNvSpPr>
            <a:spLocks noGrp="1"/>
          </p:cNvSpPr>
          <p:nvPr>
            <p:ph idx="1"/>
          </p:nvPr>
        </p:nvSpPr>
        <p:spPr>
          <a:xfrm>
            <a:off x="381000" y="1219200"/>
            <a:ext cx="8167896" cy="4953000"/>
          </a:xfrm>
        </p:spPr>
        <p:txBody>
          <a:bodyPr>
            <a:normAutofit/>
          </a:bodyPr>
          <a:lstStyle/>
          <a:p>
            <a:r>
              <a:rPr lang="en-US" dirty="0" smtClean="0"/>
              <a:t>Auditing</a:t>
            </a:r>
          </a:p>
          <a:p>
            <a:pPr lvl="1"/>
            <a:r>
              <a:rPr lang="en-US" dirty="0" smtClean="0"/>
              <a:t>Sources : Message Queues, Log Files, Database</a:t>
            </a:r>
          </a:p>
          <a:p>
            <a:pPr lvl="2"/>
            <a:r>
              <a:rPr lang="en-US" dirty="0" smtClean="0"/>
              <a:t>Message Queue Event Validation process</a:t>
            </a:r>
          </a:p>
          <a:p>
            <a:pPr lvl="2"/>
            <a:r>
              <a:rPr lang="en-US" dirty="0" smtClean="0"/>
              <a:t>Log Parsers for Event Handling and Threat Detection</a:t>
            </a:r>
          </a:p>
          <a:p>
            <a:pPr lvl="2"/>
            <a:r>
              <a:rPr lang="en-US" dirty="0" smtClean="0"/>
              <a:t>Database Triggers for Security Events</a:t>
            </a:r>
          </a:p>
          <a:p>
            <a:r>
              <a:rPr lang="en-US" dirty="0" smtClean="0"/>
              <a:t>Compliance</a:t>
            </a:r>
          </a:p>
          <a:p>
            <a:pPr lvl="1"/>
            <a:r>
              <a:rPr lang="en-US" dirty="0" smtClean="0"/>
              <a:t>Role to Policy Validation</a:t>
            </a:r>
          </a:p>
          <a:p>
            <a:pPr lvl="1"/>
            <a:r>
              <a:rPr lang="en-US" dirty="0" smtClean="0"/>
              <a:t>Code Patching and Upgrade Versioning</a:t>
            </a:r>
          </a:p>
          <a:p>
            <a:pPr lvl="1"/>
            <a:r>
              <a:rPr lang="en-US" dirty="0" smtClean="0"/>
              <a:t>User Information (Name, Password, Roles, etc)</a:t>
            </a:r>
          </a:p>
          <a:p>
            <a:pPr lvl="1"/>
            <a:r>
              <a:rPr lang="en-US" dirty="0"/>
              <a:t>IT </a:t>
            </a:r>
            <a:r>
              <a:rPr lang="en-US" dirty="0" err="1"/>
              <a:t>Mgmt</a:t>
            </a:r>
            <a:r>
              <a:rPr lang="en-US" dirty="0"/>
              <a:t> (ISO 27001, FISMA, </a:t>
            </a:r>
            <a:r>
              <a:rPr lang="en-US" dirty="0" err="1"/>
              <a:t>FedRamp</a:t>
            </a:r>
            <a:r>
              <a:rPr lang="en-US" dirty="0"/>
              <a:t>, </a:t>
            </a:r>
            <a:r>
              <a:rPr lang="en-US" dirty="0" err="1"/>
              <a:t>etc</a:t>
            </a:r>
            <a:r>
              <a:rPr lang="en-US" dirty="0"/>
              <a:t>)</a:t>
            </a:r>
          </a:p>
          <a:p>
            <a:pPr lvl="1"/>
            <a:r>
              <a:rPr lang="en-US" dirty="0" smtClean="0"/>
              <a:t>PKI Key Management</a:t>
            </a:r>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13</a:t>
            </a:fld>
            <a:endParaRPr lang="en-US" dirty="0"/>
          </a:p>
        </p:txBody>
      </p:sp>
    </p:spTree>
    <p:extLst>
      <p:ext uri="{BB962C8B-B14F-4D97-AF65-F5344CB8AC3E}">
        <p14:creationId xmlns:p14="http://schemas.microsoft.com/office/powerpoint/2010/main" val="577055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Security on OpenStack : Auditing and Compliance</a:t>
            </a:r>
            <a:endParaRPr lang="en-US" dirty="0"/>
          </a:p>
        </p:txBody>
      </p:sp>
      <p:sp>
        <p:nvSpPr>
          <p:cNvPr id="3" name="Content Placeholder 2"/>
          <p:cNvSpPr>
            <a:spLocks noGrp="1"/>
          </p:cNvSpPr>
          <p:nvPr>
            <p:ph idx="1"/>
          </p:nvPr>
        </p:nvSpPr>
        <p:spPr>
          <a:xfrm>
            <a:off x="381000" y="1219200"/>
            <a:ext cx="8167896" cy="4953000"/>
          </a:xfrm>
        </p:spPr>
        <p:txBody>
          <a:bodyPr>
            <a:normAutofit/>
          </a:bodyPr>
          <a:lstStyle/>
          <a:p>
            <a:r>
              <a:rPr lang="en-US" dirty="0" smtClean="0"/>
              <a:t>Example :</a:t>
            </a:r>
            <a:r>
              <a:rPr lang="en-US" dirty="0"/>
              <a:t> </a:t>
            </a:r>
            <a:r>
              <a:rPr lang="en-US" dirty="0" smtClean="0"/>
              <a:t>Boot a Virtual Machine</a:t>
            </a:r>
          </a:p>
          <a:p>
            <a:pPr lvl="1"/>
            <a:r>
              <a:rPr lang="en-US" dirty="0" smtClean="0"/>
              <a:t>Keystone (Log, Database)</a:t>
            </a:r>
          </a:p>
          <a:p>
            <a:pPr lvl="1"/>
            <a:r>
              <a:rPr lang="en-US" dirty="0" smtClean="0"/>
              <a:t>Nova (Log, Message, Database)</a:t>
            </a:r>
          </a:p>
          <a:p>
            <a:pPr lvl="1"/>
            <a:r>
              <a:rPr lang="en-US" dirty="0" smtClean="0"/>
              <a:t>Glance (Log, Database)</a:t>
            </a:r>
          </a:p>
          <a:p>
            <a:pPr lvl="1"/>
            <a:r>
              <a:rPr lang="en-US" dirty="0"/>
              <a:t>Neutron (Log, Message, Database)</a:t>
            </a:r>
          </a:p>
          <a:p>
            <a:pPr lvl="1"/>
            <a:r>
              <a:rPr lang="en-US" dirty="0" smtClean="0"/>
              <a:t>Host (Log)</a:t>
            </a:r>
          </a:p>
          <a:p>
            <a:pPr lvl="1"/>
            <a:r>
              <a:rPr lang="en-US" dirty="0" smtClean="0"/>
              <a:t>Horizon (Log, Database)</a:t>
            </a:r>
          </a:p>
          <a:p>
            <a:r>
              <a:rPr lang="en-US" dirty="0" smtClean="0"/>
              <a:t>All of these events must be correlated to make sure that the proper rules and privileges were used during each command and against a CMDB to validate authorization</a:t>
            </a:r>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14</a:t>
            </a:fld>
            <a:endParaRPr lang="en-US" dirty="0"/>
          </a:p>
        </p:txBody>
      </p:sp>
    </p:spTree>
    <p:extLst>
      <p:ext uri="{BB962C8B-B14F-4D97-AF65-F5344CB8AC3E}">
        <p14:creationId xmlns:p14="http://schemas.microsoft.com/office/powerpoint/2010/main" val="29816814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Areas of focus for Securing a </a:t>
            </a:r>
            <a:r>
              <a:rPr lang="en-US" dirty="0" err="1" smtClean="0"/>
              <a:t>OpenStack</a:t>
            </a:r>
            <a:r>
              <a:rPr lang="en-US" dirty="0" smtClean="0"/>
              <a:t> Deployment</a:t>
            </a:r>
            <a:endParaRPr lang="en-US" dirty="0"/>
          </a:p>
        </p:txBody>
      </p:sp>
      <p:sp>
        <p:nvSpPr>
          <p:cNvPr id="3" name="Content Placeholder 2"/>
          <p:cNvSpPr>
            <a:spLocks noGrp="1"/>
          </p:cNvSpPr>
          <p:nvPr>
            <p:ph idx="1"/>
          </p:nvPr>
        </p:nvSpPr>
        <p:spPr>
          <a:xfrm>
            <a:off x="381000" y="1219200"/>
            <a:ext cx="8167896" cy="4953000"/>
          </a:xfrm>
        </p:spPr>
        <p:txBody>
          <a:bodyPr>
            <a:normAutofit/>
          </a:bodyPr>
          <a:lstStyle/>
          <a:p>
            <a:r>
              <a:rPr lang="en-US" dirty="0" smtClean="0"/>
              <a:t>Message Server and Queuing</a:t>
            </a:r>
          </a:p>
          <a:p>
            <a:pPr lvl="1"/>
            <a:r>
              <a:rPr lang="en-US" dirty="0" smtClean="0"/>
              <a:t>Signing all Messages and Validating Authorization</a:t>
            </a:r>
          </a:p>
          <a:p>
            <a:r>
              <a:rPr lang="en-US" dirty="0" smtClean="0"/>
              <a:t>Database Server and Instances</a:t>
            </a:r>
          </a:p>
          <a:p>
            <a:pPr lvl="1"/>
            <a:r>
              <a:rPr lang="en-US" dirty="0" smtClean="0"/>
              <a:t>Encryption of Critical Columns</a:t>
            </a:r>
          </a:p>
          <a:p>
            <a:r>
              <a:rPr lang="en-US" dirty="0" smtClean="0"/>
              <a:t>Certificate Management</a:t>
            </a:r>
          </a:p>
          <a:p>
            <a:pPr lvl="1"/>
            <a:r>
              <a:rPr lang="en-US" dirty="0" smtClean="0"/>
              <a:t>Overall Management and HSM Integration</a:t>
            </a:r>
          </a:p>
          <a:p>
            <a:r>
              <a:rPr lang="en-US" dirty="0" smtClean="0"/>
              <a:t>Distribution Verification</a:t>
            </a:r>
          </a:p>
          <a:p>
            <a:pPr lvl="1"/>
            <a:r>
              <a:rPr lang="en-US" dirty="0" smtClean="0"/>
              <a:t>Signed Policy Distribution and Loading into all Services</a:t>
            </a:r>
          </a:p>
          <a:p>
            <a:r>
              <a:rPr lang="en-US" dirty="0" smtClean="0"/>
              <a:t>2 Factor Authentication / Single Sign On</a:t>
            </a:r>
          </a:p>
          <a:p>
            <a:pPr lvl="1"/>
            <a:r>
              <a:rPr lang="en-US" dirty="0" smtClean="0"/>
              <a:t>Token Authentication with Single Sign On through Horizon</a:t>
            </a:r>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15</a:t>
            </a:fld>
            <a:endParaRPr lang="en-US" dirty="0"/>
          </a:p>
        </p:txBody>
      </p:sp>
    </p:spTree>
    <p:extLst>
      <p:ext uri="{BB962C8B-B14F-4D97-AF65-F5344CB8AC3E}">
        <p14:creationId xmlns:p14="http://schemas.microsoft.com/office/powerpoint/2010/main" val="29986647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pPr>
              <a:defRPr/>
            </a:pPr>
            <a:fld id="{46082381-925A-4C25-AB18-0C99AD89CFC0}" type="slidenum">
              <a:rPr lang="en-US" smtClean="0"/>
              <a:pPr>
                <a:defRPr/>
              </a:pPr>
              <a:t>16</a:t>
            </a:fld>
            <a:endParaRPr lang="en-US" dirty="0"/>
          </a:p>
        </p:txBody>
      </p:sp>
      <p:sp>
        <p:nvSpPr>
          <p:cNvPr id="4" name="Title 3"/>
          <p:cNvSpPr>
            <a:spLocks noGrp="1"/>
          </p:cNvSpPr>
          <p:nvPr>
            <p:ph type="ctrTitle"/>
          </p:nvPr>
        </p:nvSpPr>
        <p:spPr/>
        <p:txBody>
          <a:bodyPr/>
          <a:lstStyle/>
          <a:p>
            <a:r>
              <a:rPr lang="en-US" sz="3200" dirty="0" smtClean="0"/>
              <a:t>Questions?</a:t>
            </a:r>
            <a:endParaRPr lang="en-US" sz="3200" dirty="0"/>
          </a:p>
        </p:txBody>
      </p:sp>
      <p:sp>
        <p:nvSpPr>
          <p:cNvPr id="6" name="Text Placeholder 5"/>
          <p:cNvSpPr>
            <a:spLocks noGrp="1"/>
          </p:cNvSpPr>
          <p:nvPr>
            <p:ph type="body" sz="quarter" idx="10"/>
          </p:nvPr>
        </p:nvSpPr>
        <p:spPr/>
        <p:txBody>
          <a:bodyPr/>
          <a:lstStyle/>
          <a:p>
            <a:endParaRPr lang="en-US" dirty="0"/>
          </a:p>
        </p:txBody>
      </p:sp>
      <p:sp>
        <p:nvSpPr>
          <p:cNvPr id="7" name="Subtitle 6"/>
          <p:cNvSpPr>
            <a:spLocks noGrp="1"/>
          </p:cNvSpPr>
          <p:nvPr>
            <p:ph type="subTitle" idx="1"/>
          </p:nvPr>
        </p:nvSpPr>
        <p:spPr/>
        <p:txBody>
          <a:bodyPr/>
          <a:lstStyle/>
          <a:p>
            <a:endParaRPr lang="en-IE"/>
          </a:p>
        </p:txBody>
      </p:sp>
    </p:spTree>
    <p:extLst>
      <p:ext uri="{BB962C8B-B14F-4D97-AF65-F5344CB8AC3E}">
        <p14:creationId xmlns:p14="http://schemas.microsoft.com/office/powerpoint/2010/main" val="23103461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Agenda</a:t>
            </a:r>
            <a:endParaRPr lang="en-US" dirty="0"/>
          </a:p>
        </p:txBody>
      </p:sp>
      <p:sp>
        <p:nvSpPr>
          <p:cNvPr id="3" name="Content Placeholder 2"/>
          <p:cNvSpPr>
            <a:spLocks noGrp="1"/>
          </p:cNvSpPr>
          <p:nvPr>
            <p:ph idx="1"/>
          </p:nvPr>
        </p:nvSpPr>
        <p:spPr>
          <a:xfrm>
            <a:off x="381000" y="1219200"/>
            <a:ext cx="8167896" cy="4953000"/>
          </a:xfrm>
        </p:spPr>
        <p:txBody>
          <a:bodyPr>
            <a:normAutofit/>
          </a:bodyPr>
          <a:lstStyle/>
          <a:p>
            <a:r>
              <a:rPr lang="en-US" dirty="0" smtClean="0"/>
              <a:t>What is Symantec doing?</a:t>
            </a:r>
          </a:p>
          <a:p>
            <a:r>
              <a:rPr lang="en-US" dirty="0" smtClean="0"/>
              <a:t>Security Concepts for Grizzly Release</a:t>
            </a:r>
          </a:p>
          <a:p>
            <a:pPr lvl="1"/>
            <a:r>
              <a:rPr lang="en-US" dirty="0" smtClean="0"/>
              <a:t>Centralized Software Defined Data Center Management</a:t>
            </a:r>
          </a:p>
          <a:p>
            <a:pPr lvl="1"/>
            <a:r>
              <a:rPr lang="en-US" dirty="0"/>
              <a:t>Network Segmentation</a:t>
            </a:r>
          </a:p>
          <a:p>
            <a:pPr lvl="1"/>
            <a:r>
              <a:rPr lang="en-US" dirty="0" smtClean="0"/>
              <a:t>Token/PKI Based Authentication</a:t>
            </a:r>
          </a:p>
          <a:p>
            <a:pPr lvl="1"/>
            <a:r>
              <a:rPr lang="en-US" dirty="0" smtClean="0"/>
              <a:t>Distributed Policy Management</a:t>
            </a:r>
          </a:p>
          <a:p>
            <a:pPr lvl="1"/>
            <a:r>
              <a:rPr lang="en-US" dirty="0" smtClean="0"/>
              <a:t>Auditing and Compliance</a:t>
            </a:r>
          </a:p>
          <a:p>
            <a:r>
              <a:rPr lang="en-US" dirty="0"/>
              <a:t>Areas of focus for Securing a </a:t>
            </a:r>
            <a:r>
              <a:rPr lang="en-US" dirty="0" err="1"/>
              <a:t>OpenStack</a:t>
            </a:r>
            <a:r>
              <a:rPr lang="en-US" dirty="0"/>
              <a:t> Deployment</a:t>
            </a:r>
            <a:endParaRPr lang="en-US" dirty="0" smtClean="0"/>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2</a:t>
            </a:fld>
            <a:endParaRPr lang="en-US" dirty="0"/>
          </a:p>
        </p:txBody>
      </p:sp>
    </p:spTree>
    <p:extLst>
      <p:ext uri="{BB962C8B-B14F-4D97-AF65-F5344CB8AC3E}">
        <p14:creationId xmlns:p14="http://schemas.microsoft.com/office/powerpoint/2010/main" val="199992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Symantec and Us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41473065"/>
              </p:ext>
            </p:extLst>
          </p:nvPr>
        </p:nvGraphicFramePr>
        <p:xfrm>
          <a:off x="381000" y="1219200"/>
          <a:ext cx="8382000" cy="5139318"/>
        </p:xfrm>
        <a:graphic>
          <a:graphicData uri="http://schemas.openxmlformats.org/drawingml/2006/table">
            <a:tbl>
              <a:tblPr firstRow="1" bandRow="1">
                <a:tableStyleId>{2D5ABB26-0587-4C30-8999-92F81FD0307C}</a:tableStyleId>
              </a:tblPr>
              <a:tblGrid>
                <a:gridCol w="4191000"/>
                <a:gridCol w="4191000"/>
              </a:tblGrid>
              <a:tr h="2354917">
                <a:tc rowSpan="2">
                  <a:txBody>
                    <a:bodyPr/>
                    <a:lstStyle/>
                    <a:p>
                      <a:r>
                        <a:rPr lang="en-US" b="1" i="1" u="sng" dirty="0" smtClean="0">
                          <a:solidFill>
                            <a:schemeClr val="accent2">
                              <a:lumMod val="75000"/>
                            </a:schemeClr>
                          </a:solidFill>
                        </a:rPr>
                        <a:t>About</a:t>
                      </a:r>
                      <a:r>
                        <a:rPr lang="en-US" b="1" i="1" u="sng" baseline="0" dirty="0" smtClean="0">
                          <a:solidFill>
                            <a:schemeClr val="accent2">
                              <a:lumMod val="75000"/>
                            </a:schemeClr>
                          </a:solidFill>
                        </a:rPr>
                        <a:t> Symantec</a:t>
                      </a:r>
                    </a:p>
                    <a:p>
                      <a:endParaRPr lang="en-US" baseline="0" dirty="0" smtClean="0"/>
                    </a:p>
                    <a:p>
                      <a:pPr marL="285750" indent="-285750">
                        <a:buFont typeface="Arial"/>
                        <a:buChar char="•"/>
                      </a:pPr>
                      <a:r>
                        <a:rPr lang="en-US" dirty="0" smtClean="0"/>
                        <a:t>Making the world a safer place…</a:t>
                      </a:r>
                    </a:p>
                    <a:p>
                      <a:pPr marL="742846" lvl="1" indent="-285750">
                        <a:buFont typeface="Arial"/>
                        <a:buChar char="•"/>
                      </a:pPr>
                      <a:r>
                        <a:rPr lang="en-US" dirty="0" smtClean="0"/>
                        <a:t>Enterprise system and data protection</a:t>
                      </a:r>
                    </a:p>
                    <a:p>
                      <a:pPr marL="742846" lvl="1" indent="-285750">
                        <a:buFont typeface="Arial"/>
                        <a:buChar char="•"/>
                      </a:pPr>
                      <a:r>
                        <a:rPr lang="en-US" dirty="0" smtClean="0"/>
                        <a:t>Norton</a:t>
                      </a:r>
                      <a:r>
                        <a:rPr lang="en-US" baseline="0" dirty="0" smtClean="0"/>
                        <a:t> branded consumer protection (not just Antivirus)</a:t>
                      </a:r>
                      <a:endParaRPr lang="en-US" dirty="0" smtClean="0"/>
                    </a:p>
                    <a:p>
                      <a:pPr marL="285750" indent="-285750">
                        <a:buFont typeface="Arial"/>
                        <a:buChar char="•"/>
                      </a:pPr>
                      <a:r>
                        <a:rPr lang="en-US" dirty="0" smtClean="0"/>
                        <a:t>Tackling the big problems</a:t>
                      </a:r>
                    </a:p>
                    <a:p>
                      <a:pPr marL="742846" lvl="1" indent="-285750">
                        <a:buFont typeface="Arial"/>
                        <a:buChar char="•"/>
                      </a:pPr>
                      <a:r>
                        <a:rPr lang="en-US" dirty="0" smtClean="0"/>
                        <a:t>Pioneered the Big Data approach to malware detection</a:t>
                      </a:r>
                    </a:p>
                    <a:p>
                      <a:pPr marL="742846" lvl="1" indent="-285750">
                        <a:buFont typeface="Arial"/>
                        <a:buChar char="•"/>
                      </a:pPr>
                      <a:r>
                        <a:rPr lang="en-US" dirty="0" smtClean="0"/>
                        <a:t>Significant cloud presence (Norton, </a:t>
                      </a:r>
                      <a:r>
                        <a:rPr lang="en-US" dirty="0" err="1" smtClean="0"/>
                        <a:t>MessageLabs</a:t>
                      </a:r>
                      <a:r>
                        <a:rPr lang="en-US" dirty="0" smtClean="0"/>
                        <a:t>, OCSP, etc.)</a:t>
                      </a:r>
                    </a:p>
                    <a:p>
                      <a:pPr marL="457096" lvl="1" indent="0">
                        <a:buFont typeface="Arial"/>
                        <a:buNone/>
                      </a:pPr>
                      <a:endParaRPr lang="en-US" dirty="0" smtClean="0"/>
                    </a:p>
                  </a:txBody>
                  <a:tcPr/>
                </a:tc>
                <a:tc>
                  <a:txBody>
                    <a:bodyPr/>
                    <a:lstStyle/>
                    <a:p>
                      <a:r>
                        <a:rPr lang="en-US" b="1" i="1" u="sng" dirty="0" smtClean="0">
                          <a:solidFill>
                            <a:srgbClr val="E09802"/>
                          </a:solidFill>
                        </a:rPr>
                        <a:t>About Brian Chong</a:t>
                      </a:r>
                    </a:p>
                    <a:p>
                      <a:endParaRPr lang="en-US" i="1" u="sng" dirty="0" smtClean="0"/>
                    </a:p>
                    <a:p>
                      <a:pPr marL="285750" indent="-285750">
                        <a:buFont typeface="Arial"/>
                        <a:buChar char="•"/>
                      </a:pPr>
                      <a:r>
                        <a:rPr lang="en-US" dirty="0" smtClean="0"/>
                        <a:t>Infrastructure Architect for our </a:t>
                      </a:r>
                      <a:r>
                        <a:rPr lang="en-US" dirty="0" err="1" smtClean="0"/>
                        <a:t>OpenStack</a:t>
                      </a:r>
                      <a:r>
                        <a:rPr lang="en-US" dirty="0" smtClean="0"/>
                        <a:t> efforts</a:t>
                      </a:r>
                    </a:p>
                    <a:p>
                      <a:pPr marL="285750" indent="-285750">
                        <a:buFont typeface="Arial"/>
                        <a:buChar char="•"/>
                      </a:pPr>
                      <a:r>
                        <a:rPr lang="en-US" dirty="0" smtClean="0"/>
                        <a:t>Security</a:t>
                      </a:r>
                      <a:r>
                        <a:rPr lang="en-US" baseline="0" dirty="0" smtClean="0"/>
                        <a:t> &amp; Network Focused</a:t>
                      </a:r>
                    </a:p>
                    <a:p>
                      <a:pPr marL="285750" indent="-285750">
                        <a:buFont typeface="Arial"/>
                        <a:buChar char="•"/>
                      </a:pPr>
                      <a:r>
                        <a:rPr lang="en-US" baseline="0" dirty="0" smtClean="0"/>
                        <a:t>Interested in securing </a:t>
                      </a:r>
                      <a:r>
                        <a:rPr lang="en-US" baseline="0" dirty="0" err="1" smtClean="0"/>
                        <a:t>OpenStack</a:t>
                      </a:r>
                      <a:r>
                        <a:rPr lang="en-US" baseline="0" dirty="0" smtClean="0"/>
                        <a:t> at all tiers</a:t>
                      </a:r>
                      <a:endParaRPr lang="en-US" dirty="0" smtClean="0"/>
                    </a:p>
                    <a:p>
                      <a:pPr marL="285750" indent="-285750">
                        <a:buFont typeface="Arial"/>
                        <a:buChar char="•"/>
                      </a:pPr>
                      <a:endParaRPr lang="en-US" dirty="0"/>
                    </a:p>
                  </a:txBody>
                  <a:tcPr/>
                </a:tc>
              </a:tr>
              <a:tr h="2784401">
                <a:tc vMerge="1">
                  <a:txBody>
                    <a:bodyPr/>
                    <a:lstStyle/>
                    <a:p>
                      <a:endParaRPr lang="en-US" dirty="0"/>
                    </a:p>
                  </a:txBody>
                  <a:tcPr/>
                </a:tc>
                <a:tc>
                  <a:txBody>
                    <a:bodyPr/>
                    <a:lstStyle/>
                    <a:p>
                      <a:endParaRPr lang="en-US" dirty="0"/>
                    </a:p>
                  </a:txBody>
                  <a:tcPr/>
                </a:tc>
              </a:tr>
            </a:tbl>
          </a:graphicData>
        </a:graphic>
      </p:graphicFrame>
      <p:sp>
        <p:nvSpPr>
          <p:cNvPr id="4" name="Footer Placeholder 3"/>
          <p:cNvSpPr>
            <a:spLocks noGrp="1"/>
          </p:cNvSpPr>
          <p:nvPr>
            <p:ph type="ftr" sz="quarter" idx="10"/>
          </p:nvPr>
        </p:nvSpPr>
        <p:spPr/>
        <p:txBody>
          <a:bodyPr/>
          <a:lstStyle/>
          <a:p>
            <a:pPr>
              <a:defRPr/>
            </a:pPr>
            <a:r>
              <a:rPr lang="en-US" smtClean="0"/>
              <a:t>SYMC Confidential</a:t>
            </a:r>
            <a:endParaRPr lang="en-US"/>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3</a:t>
            </a:fld>
            <a:endParaRPr lang="en-US" dirty="0"/>
          </a:p>
        </p:txBody>
      </p:sp>
      <p:pic>
        <p:nvPicPr>
          <p:cNvPr id="7" name="Picture 6" descr="SYM_Vert_web600x580.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493269" y="4689387"/>
            <a:ext cx="1616421" cy="1562540"/>
          </a:xfrm>
          <a:prstGeom prst="rect">
            <a:avLst/>
          </a:prstGeom>
        </p:spPr>
      </p:pic>
    </p:spTree>
    <p:extLst>
      <p:ext uri="{BB962C8B-B14F-4D97-AF65-F5344CB8AC3E}">
        <p14:creationId xmlns:p14="http://schemas.microsoft.com/office/powerpoint/2010/main" val="899285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Symantec Doing?</a:t>
            </a:r>
          </a:p>
        </p:txBody>
      </p:sp>
      <p:sp>
        <p:nvSpPr>
          <p:cNvPr id="3" name="Content Placeholder 2"/>
          <p:cNvSpPr>
            <a:spLocks noGrp="1"/>
          </p:cNvSpPr>
          <p:nvPr>
            <p:ph idx="1"/>
          </p:nvPr>
        </p:nvSpPr>
        <p:spPr/>
        <p:txBody>
          <a:bodyPr>
            <a:normAutofit lnSpcReduction="10000"/>
          </a:bodyPr>
          <a:lstStyle/>
          <a:p>
            <a:r>
              <a:rPr lang="en-US" dirty="0"/>
              <a:t>We are building a consolidated cloud platform that provides infrastructure and platform services to host Symantec </a:t>
            </a:r>
            <a:r>
              <a:rPr lang="en-US" dirty="0" err="1"/>
              <a:t>SaaS</a:t>
            </a:r>
            <a:r>
              <a:rPr lang="en-US" dirty="0"/>
              <a:t> applications</a:t>
            </a:r>
          </a:p>
          <a:p>
            <a:pPr lvl="1"/>
            <a:r>
              <a:rPr lang="en-US" dirty="0"/>
              <a:t>An exciting “greenfield” opportunity to re-invent our cloud infrastructure with strong executive leadership support</a:t>
            </a:r>
          </a:p>
          <a:p>
            <a:r>
              <a:rPr lang="en-US" dirty="0"/>
              <a:t>Our development model is to use open source components as building blocks</a:t>
            </a:r>
          </a:p>
          <a:p>
            <a:pPr lvl="1"/>
            <a:r>
              <a:rPr lang="en-US" dirty="0"/>
              <a:t>Identify capability gaps and contribute back to community</a:t>
            </a:r>
          </a:p>
          <a:p>
            <a:r>
              <a:rPr lang="en-US" dirty="0"/>
              <a:t>We </a:t>
            </a:r>
            <a:r>
              <a:rPr lang="en-US" dirty="0" smtClean="0"/>
              <a:t>have selected </a:t>
            </a:r>
            <a:r>
              <a:rPr lang="en-US" dirty="0" err="1"/>
              <a:t>OpenStack</a:t>
            </a:r>
            <a:r>
              <a:rPr lang="en-US" dirty="0"/>
              <a:t> as </a:t>
            </a:r>
            <a:r>
              <a:rPr lang="en-US" dirty="0" smtClean="0"/>
              <a:t>one of the underlying </a:t>
            </a:r>
            <a:r>
              <a:rPr lang="en-US" dirty="0"/>
              <a:t>infrastructure services </a:t>
            </a:r>
            <a:r>
              <a:rPr lang="en-US" dirty="0" smtClean="0"/>
              <a:t>layers</a:t>
            </a:r>
            <a:endParaRPr lang="en-US" dirty="0"/>
          </a:p>
          <a:p>
            <a:r>
              <a:rPr lang="en-US" dirty="0"/>
              <a:t>We plan to analyze and improve the overall security posture of </a:t>
            </a:r>
            <a:r>
              <a:rPr lang="en-US" dirty="0" err="1"/>
              <a:t>OpenStack</a:t>
            </a:r>
            <a:r>
              <a:rPr lang="en-US" dirty="0"/>
              <a:t> components</a:t>
            </a:r>
          </a:p>
          <a:p>
            <a:r>
              <a:rPr lang="en-US" dirty="0"/>
              <a:t>We are starting small, but will scale to </a:t>
            </a:r>
            <a:r>
              <a:rPr lang="en-US" dirty="0" smtClean="0"/>
              <a:t>thousands of </a:t>
            </a:r>
            <a:r>
              <a:rPr lang="en-US" dirty="0"/>
              <a:t>nodes across multiple data centers</a:t>
            </a:r>
          </a:p>
        </p:txBody>
      </p:sp>
      <p:sp>
        <p:nvSpPr>
          <p:cNvPr id="4" name="Footer Placeholder 3"/>
          <p:cNvSpPr>
            <a:spLocks noGrp="1"/>
          </p:cNvSpPr>
          <p:nvPr>
            <p:ph type="ftr" sz="quarter" idx="10"/>
          </p:nvPr>
        </p:nvSpPr>
        <p:spPr/>
        <p:txBody>
          <a:bodyPr/>
          <a:lstStyle/>
          <a:p>
            <a:pPr>
              <a:defRPr/>
            </a:pPr>
            <a:r>
              <a:rPr lang="en-US" dirty="0" smtClean="0"/>
              <a:t>Cloud </a:t>
            </a:r>
            <a:r>
              <a:rPr lang="en-US" dirty="0"/>
              <a:t>Platform Engineering</a:t>
            </a:r>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4</a:t>
            </a:fld>
            <a:endParaRPr lang="en-US" dirty="0"/>
          </a:p>
        </p:txBody>
      </p:sp>
    </p:spTree>
    <p:extLst>
      <p:ext uri="{BB962C8B-B14F-4D97-AF65-F5344CB8AC3E}">
        <p14:creationId xmlns:p14="http://schemas.microsoft.com/office/powerpoint/2010/main" val="3722422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Investigation</a:t>
            </a:r>
            <a:endParaRPr lang="en-US" dirty="0"/>
          </a:p>
        </p:txBody>
      </p:sp>
      <p:sp>
        <p:nvSpPr>
          <p:cNvPr id="3" name="Content Placeholder 2"/>
          <p:cNvSpPr>
            <a:spLocks noGrp="1"/>
          </p:cNvSpPr>
          <p:nvPr>
            <p:ph idx="1"/>
          </p:nvPr>
        </p:nvSpPr>
        <p:spPr/>
        <p:txBody>
          <a:bodyPr>
            <a:normAutofit/>
          </a:bodyPr>
          <a:lstStyle/>
          <a:p>
            <a:r>
              <a:rPr lang="en-US" dirty="0" smtClean="0"/>
              <a:t>Version of </a:t>
            </a:r>
            <a:r>
              <a:rPr lang="en-US" dirty="0" err="1" smtClean="0"/>
              <a:t>OpenStack</a:t>
            </a:r>
            <a:r>
              <a:rPr lang="en-US" dirty="0" smtClean="0"/>
              <a:t> : Grizzly</a:t>
            </a:r>
          </a:p>
          <a:p>
            <a:r>
              <a:rPr lang="en-US" dirty="0" smtClean="0"/>
              <a:t>Components : Nova, Neutron, Glance, Cinder, Keystone, Swift, Horizon</a:t>
            </a:r>
          </a:p>
          <a:p>
            <a:r>
              <a:rPr lang="en-US" dirty="0" smtClean="0"/>
              <a:t>General :</a:t>
            </a:r>
          </a:p>
          <a:p>
            <a:pPr lvl="1"/>
            <a:r>
              <a:rPr lang="en-US" dirty="0" smtClean="0"/>
              <a:t>Database : MySQL</a:t>
            </a:r>
          </a:p>
          <a:p>
            <a:pPr lvl="1"/>
            <a:r>
              <a:rPr lang="en-US" dirty="0" smtClean="0"/>
              <a:t>AMQP : </a:t>
            </a:r>
            <a:r>
              <a:rPr lang="en-US" dirty="0" err="1" smtClean="0"/>
              <a:t>RabbitMQ</a:t>
            </a:r>
            <a:endParaRPr lang="en-US" dirty="0" smtClean="0"/>
          </a:p>
          <a:p>
            <a:pPr lvl="1"/>
            <a:r>
              <a:rPr lang="en-US" dirty="0" smtClean="0"/>
              <a:t>Hypervisor : KVM</a:t>
            </a:r>
          </a:p>
          <a:p>
            <a:pPr lvl="1"/>
            <a:r>
              <a:rPr lang="en-US" dirty="0" smtClean="0"/>
              <a:t>Operating System : Ubuntu</a:t>
            </a:r>
            <a:endParaRPr lang="en-US" dirty="0"/>
          </a:p>
        </p:txBody>
      </p:sp>
      <p:sp>
        <p:nvSpPr>
          <p:cNvPr id="4" name="Footer Placeholder 3"/>
          <p:cNvSpPr>
            <a:spLocks noGrp="1"/>
          </p:cNvSpPr>
          <p:nvPr>
            <p:ph type="ftr" sz="quarter" idx="10"/>
          </p:nvPr>
        </p:nvSpPr>
        <p:spPr/>
        <p:txBody>
          <a:bodyPr/>
          <a:lstStyle/>
          <a:p>
            <a:pPr>
              <a:defRPr/>
            </a:pPr>
            <a:r>
              <a:rPr lang="en-US" dirty="0" smtClean="0"/>
              <a:t>Cloud </a:t>
            </a:r>
            <a:r>
              <a:rPr lang="en-US" dirty="0"/>
              <a:t>Platform Engineering</a:t>
            </a:r>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5</a:t>
            </a:fld>
            <a:endParaRPr lang="en-US" dirty="0"/>
          </a:p>
        </p:txBody>
      </p:sp>
    </p:spTree>
    <p:extLst>
      <p:ext uri="{BB962C8B-B14F-4D97-AF65-F5344CB8AC3E}">
        <p14:creationId xmlns:p14="http://schemas.microsoft.com/office/powerpoint/2010/main" val="3407870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Security on OpenStack : Traditional Model (Defense in Depth)</a:t>
            </a:r>
            <a:endParaRPr lang="en-US" dirty="0"/>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6</a:t>
            </a:fld>
            <a:endParaRPr lang="en-US" dirty="0"/>
          </a:p>
        </p:txBody>
      </p:sp>
      <p:sp>
        <p:nvSpPr>
          <p:cNvPr id="8" name="Rectangle 7"/>
          <p:cNvSpPr/>
          <p:nvPr/>
        </p:nvSpPr>
        <p:spPr bwMode="auto">
          <a:xfrm>
            <a:off x="1465580" y="3930650"/>
            <a:ext cx="6197600" cy="749300"/>
          </a:xfrm>
          <a:prstGeom prst="rect">
            <a:avLst/>
          </a:prstGeom>
          <a:solidFill>
            <a:schemeClr val="accent4">
              <a:lumMod val="40000"/>
              <a:lumOff val="60000"/>
            </a:schemeClr>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kumimoji="0" lang="en-US" sz="2400" i="0" u="none" strike="noStrike" cap="none" normalizeH="0" baseline="0" dirty="0" smtClean="0">
                <a:ln>
                  <a:noFill/>
                </a:ln>
                <a:solidFill>
                  <a:srgbClr val="000000"/>
                </a:solidFill>
                <a:effectLst/>
                <a:latin typeface="+mn-lt"/>
              </a:rPr>
              <a:t>Rou</a:t>
            </a:r>
            <a:r>
              <a:rPr kumimoji="0" lang="en-US" sz="2400" i="0" u="none" strike="noStrike" cap="none" normalizeH="0" baseline="0" dirty="0" smtClean="0">
                <a:ln>
                  <a:noFill/>
                </a:ln>
                <a:effectLst/>
                <a:latin typeface="+mn-lt"/>
              </a:rPr>
              <a:t>ter ACLs</a:t>
            </a:r>
          </a:p>
        </p:txBody>
      </p:sp>
      <p:sp>
        <p:nvSpPr>
          <p:cNvPr id="9" name="Rectangle 8"/>
          <p:cNvSpPr/>
          <p:nvPr/>
        </p:nvSpPr>
        <p:spPr bwMode="auto">
          <a:xfrm>
            <a:off x="1465580" y="3181350"/>
            <a:ext cx="6197600" cy="749300"/>
          </a:xfrm>
          <a:prstGeom prst="rect">
            <a:avLst/>
          </a:prstGeom>
          <a:solidFill>
            <a:schemeClr val="accent6">
              <a:lumMod val="60000"/>
              <a:lumOff val="40000"/>
            </a:schemeClr>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kumimoji="0" lang="en-US" sz="2400" i="0" u="none" strike="noStrike" cap="none" normalizeH="0" baseline="0" dirty="0" smtClean="0">
                <a:ln>
                  <a:noFill/>
                </a:ln>
                <a:solidFill>
                  <a:srgbClr val="000000"/>
                </a:solidFill>
                <a:effectLst/>
                <a:latin typeface="+mn-lt"/>
              </a:rPr>
              <a:t>Load Balancer Filters</a:t>
            </a:r>
          </a:p>
        </p:txBody>
      </p:sp>
      <p:sp>
        <p:nvSpPr>
          <p:cNvPr id="10" name="Rectangle 9"/>
          <p:cNvSpPr/>
          <p:nvPr/>
        </p:nvSpPr>
        <p:spPr bwMode="auto">
          <a:xfrm>
            <a:off x="1465580" y="2432050"/>
            <a:ext cx="6197600" cy="749300"/>
          </a:xfrm>
          <a:prstGeom prst="rect">
            <a:avLst/>
          </a:prstGeom>
          <a:solidFill>
            <a:srgbClr val="E09802"/>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lang="en-US" dirty="0" smtClean="0">
                <a:solidFill>
                  <a:srgbClr val="000000"/>
                </a:solidFill>
                <a:latin typeface="+mn-lt"/>
              </a:rPr>
              <a:t>Firewall Rules</a:t>
            </a:r>
            <a:endParaRPr kumimoji="0" lang="en-US" sz="2400" i="0" u="none" strike="noStrike" cap="none" normalizeH="0" baseline="0" dirty="0" smtClean="0">
              <a:ln>
                <a:noFill/>
              </a:ln>
              <a:solidFill>
                <a:srgbClr val="000000"/>
              </a:solidFill>
              <a:effectLst/>
              <a:latin typeface="+mn-lt"/>
            </a:endParaRPr>
          </a:p>
        </p:txBody>
      </p:sp>
      <p:sp>
        <p:nvSpPr>
          <p:cNvPr id="11" name="Rectangle 10"/>
          <p:cNvSpPr/>
          <p:nvPr/>
        </p:nvSpPr>
        <p:spPr bwMode="auto">
          <a:xfrm>
            <a:off x="1465580" y="1682750"/>
            <a:ext cx="6197600" cy="749300"/>
          </a:xfrm>
          <a:prstGeom prst="rect">
            <a:avLst/>
          </a:prstGeom>
          <a:solidFill>
            <a:srgbClr val="FF0000"/>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lang="en-US" dirty="0" smtClean="0">
                <a:solidFill>
                  <a:srgbClr val="000000"/>
                </a:solidFill>
                <a:latin typeface="+mn-lt"/>
              </a:rPr>
              <a:t>Application/Host Security</a:t>
            </a:r>
            <a:endParaRPr kumimoji="0" lang="en-US" sz="2400" i="0" u="none" strike="noStrike" cap="none" normalizeH="0" baseline="0" dirty="0" smtClean="0">
              <a:ln>
                <a:noFill/>
              </a:ln>
              <a:solidFill>
                <a:srgbClr val="000000"/>
              </a:solidFill>
              <a:effectLst/>
              <a:latin typeface="+mn-lt"/>
            </a:endParaRPr>
          </a:p>
        </p:txBody>
      </p:sp>
    </p:spTree>
    <p:extLst>
      <p:ext uri="{BB962C8B-B14F-4D97-AF65-F5344CB8AC3E}">
        <p14:creationId xmlns:p14="http://schemas.microsoft.com/office/powerpoint/2010/main" val="286322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Security on OpenStack : Software Defined Data Center</a:t>
            </a:r>
            <a:endParaRPr lang="en-US" dirty="0"/>
          </a:p>
        </p:txBody>
      </p:sp>
      <p:sp>
        <p:nvSpPr>
          <p:cNvPr id="3" name="Content Placeholder 2"/>
          <p:cNvSpPr>
            <a:spLocks noGrp="1"/>
          </p:cNvSpPr>
          <p:nvPr>
            <p:ph idx="1"/>
          </p:nvPr>
        </p:nvSpPr>
        <p:spPr>
          <a:xfrm>
            <a:off x="381000" y="1219200"/>
            <a:ext cx="8167896" cy="4953000"/>
          </a:xfrm>
        </p:spPr>
        <p:txBody>
          <a:bodyPr>
            <a:normAutofit/>
          </a:bodyPr>
          <a:lstStyle/>
          <a:p>
            <a:r>
              <a:rPr lang="en-US" dirty="0" smtClean="0"/>
              <a:t>Centralized Data Model for control access </a:t>
            </a:r>
          </a:p>
          <a:p>
            <a:pPr lvl="1"/>
            <a:r>
              <a:rPr lang="en-US" dirty="0" smtClean="0"/>
              <a:t>All Control points are accessible by the applications that control the Data Center for elasticity of the service</a:t>
            </a:r>
          </a:p>
          <a:p>
            <a:pPr lvl="1"/>
            <a:r>
              <a:rPr lang="en-US" dirty="0" smtClean="0"/>
              <a:t>All Services have access to change the system in relatively large ways (Compute, Network, Storage) to manage service SLAs</a:t>
            </a:r>
          </a:p>
          <a:p>
            <a:pPr lvl="1"/>
            <a:r>
              <a:rPr lang="en-US" dirty="0" smtClean="0"/>
              <a:t>Layered Security is now much more difficult than before, which means stronger pinpoint security is more critical than before</a:t>
            </a:r>
          </a:p>
          <a:p>
            <a:r>
              <a:rPr lang="en-US" dirty="0" smtClean="0"/>
              <a:t>Host based controls become more critical</a:t>
            </a:r>
          </a:p>
          <a:p>
            <a:pPr lvl="1"/>
            <a:r>
              <a:rPr lang="en-US" dirty="0" smtClean="0"/>
              <a:t>Operating System</a:t>
            </a:r>
          </a:p>
          <a:p>
            <a:pPr lvl="1"/>
            <a:r>
              <a:rPr lang="en-US" dirty="0" smtClean="0"/>
              <a:t>Hypervisor / Virtualization Driver</a:t>
            </a:r>
          </a:p>
          <a:p>
            <a:pPr lvl="1"/>
            <a:r>
              <a:rPr lang="en-US" dirty="0" smtClean="0"/>
              <a:t>Console</a:t>
            </a:r>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7</a:t>
            </a:fld>
            <a:endParaRPr lang="en-US" dirty="0"/>
          </a:p>
        </p:txBody>
      </p:sp>
    </p:spTree>
    <p:extLst>
      <p:ext uri="{BB962C8B-B14F-4D97-AF65-F5344CB8AC3E}">
        <p14:creationId xmlns:p14="http://schemas.microsoft.com/office/powerpoint/2010/main" val="286322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200525" y="1370066"/>
            <a:ext cx="8716211" cy="3830250"/>
            <a:chOff x="200525" y="1084944"/>
            <a:chExt cx="8716211" cy="4489688"/>
          </a:xfrm>
        </p:grpSpPr>
        <p:sp>
          <p:nvSpPr>
            <p:cNvPr id="3" name="Rectangle 2"/>
            <p:cNvSpPr/>
            <p:nvPr/>
          </p:nvSpPr>
          <p:spPr bwMode="auto">
            <a:xfrm>
              <a:off x="200525" y="1084944"/>
              <a:ext cx="8716211" cy="4489688"/>
            </a:xfrm>
            <a:prstGeom prst="rect">
              <a:avLst/>
            </a:prstGeom>
            <a:solidFill>
              <a:srgbClr val="CCFFCC"/>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lang="en-US" dirty="0">
                <a:solidFill>
                  <a:schemeClr val="bg1"/>
                </a:solidFill>
                <a:latin typeface="+mn-lt"/>
              </a:endParaRPr>
            </a:p>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smtClean="0">
                <a:ln>
                  <a:noFill/>
                </a:ln>
                <a:solidFill>
                  <a:schemeClr val="bg1"/>
                </a:solidFill>
                <a:effectLst/>
                <a:latin typeface="+mn-lt"/>
              </a:endParaRPr>
            </a:p>
            <a:p>
              <a:pPr marL="0" marR="0" indent="0" algn="ctr" defTabSz="914400" rtl="0" eaLnBrk="1" fontAlgn="base" latinLnBrk="0" hangingPunct="1">
                <a:lnSpc>
                  <a:spcPct val="90000"/>
                </a:lnSpc>
                <a:spcBef>
                  <a:spcPct val="0"/>
                </a:spcBef>
                <a:spcAft>
                  <a:spcPct val="0"/>
                </a:spcAft>
                <a:buClrTx/>
                <a:buSzTx/>
                <a:buFontTx/>
                <a:buNone/>
                <a:tabLst/>
              </a:pPr>
              <a:endParaRPr lang="en-US" dirty="0">
                <a:solidFill>
                  <a:schemeClr val="bg1"/>
                </a:solidFill>
                <a:latin typeface="+mn-lt"/>
              </a:endParaRPr>
            </a:p>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smtClean="0">
                <a:ln>
                  <a:noFill/>
                </a:ln>
                <a:solidFill>
                  <a:schemeClr val="bg1"/>
                </a:solidFill>
                <a:effectLst/>
                <a:latin typeface="+mn-lt"/>
              </a:endParaRPr>
            </a:p>
            <a:p>
              <a:pPr marL="0" marR="0" indent="0" algn="ctr" defTabSz="914400" rtl="0" eaLnBrk="1" fontAlgn="base" latinLnBrk="0" hangingPunct="1">
                <a:lnSpc>
                  <a:spcPct val="90000"/>
                </a:lnSpc>
                <a:spcBef>
                  <a:spcPct val="0"/>
                </a:spcBef>
                <a:spcAft>
                  <a:spcPct val="0"/>
                </a:spcAft>
                <a:buClrTx/>
                <a:buSzTx/>
                <a:buFontTx/>
                <a:buNone/>
                <a:tabLst/>
              </a:pPr>
              <a:endParaRPr lang="en-US" dirty="0">
                <a:solidFill>
                  <a:schemeClr val="bg1"/>
                </a:solidFill>
                <a:latin typeface="+mn-lt"/>
              </a:endParaRPr>
            </a:p>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smtClean="0">
                <a:ln>
                  <a:noFill/>
                </a:ln>
                <a:solidFill>
                  <a:schemeClr val="bg1"/>
                </a:solidFill>
                <a:effectLst/>
                <a:latin typeface="+mn-lt"/>
              </a:endParaRPr>
            </a:p>
            <a:p>
              <a:pPr marL="0" marR="0" indent="0" algn="ctr" defTabSz="914400" rtl="0" eaLnBrk="1" fontAlgn="base" latinLnBrk="0" hangingPunct="1">
                <a:lnSpc>
                  <a:spcPct val="90000"/>
                </a:lnSpc>
                <a:spcBef>
                  <a:spcPct val="0"/>
                </a:spcBef>
                <a:spcAft>
                  <a:spcPct val="0"/>
                </a:spcAft>
                <a:buClrTx/>
                <a:buSzTx/>
                <a:buFontTx/>
                <a:buNone/>
                <a:tabLst/>
              </a:pPr>
              <a:endParaRPr lang="en-US" dirty="0">
                <a:solidFill>
                  <a:schemeClr val="bg1"/>
                </a:solidFill>
                <a:latin typeface="+mn-lt"/>
              </a:endParaRPr>
            </a:p>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smtClean="0">
                <a:ln>
                  <a:noFill/>
                </a:ln>
                <a:solidFill>
                  <a:schemeClr val="bg1"/>
                </a:solidFill>
                <a:effectLst/>
                <a:latin typeface="+mn-lt"/>
              </a:endParaRPr>
            </a:p>
            <a:p>
              <a:pPr marL="0" marR="0" indent="0" algn="ctr" defTabSz="914400" rtl="0" eaLnBrk="1" fontAlgn="base" latinLnBrk="0" hangingPunct="1">
                <a:lnSpc>
                  <a:spcPct val="90000"/>
                </a:lnSpc>
                <a:spcBef>
                  <a:spcPct val="0"/>
                </a:spcBef>
                <a:spcAft>
                  <a:spcPct val="0"/>
                </a:spcAft>
                <a:buClrTx/>
                <a:buSzTx/>
                <a:buFontTx/>
                <a:buNone/>
                <a:tabLst/>
              </a:pPr>
              <a:endParaRPr lang="en-US" dirty="0">
                <a:solidFill>
                  <a:schemeClr val="bg1"/>
                </a:solidFill>
                <a:latin typeface="+mn-lt"/>
              </a:endParaRPr>
            </a:p>
          </p:txBody>
        </p:sp>
        <p:sp>
          <p:nvSpPr>
            <p:cNvPr id="6" name="TextBox 5"/>
            <p:cNvSpPr txBox="1"/>
            <p:nvPr/>
          </p:nvSpPr>
          <p:spPr bwMode="ltGray">
            <a:xfrm>
              <a:off x="3382211" y="1243263"/>
              <a:ext cx="1965158" cy="481263"/>
            </a:xfrm>
            <a:prstGeom prst="rect">
              <a:avLst/>
            </a:prstGeom>
            <a:noFill/>
            <a:ln w="9525">
              <a:noFill/>
              <a:miter lim="800000"/>
              <a:headEnd/>
              <a:tailEnd/>
            </a:ln>
          </p:spPr>
          <p:txBody>
            <a:bodyPr wrap="none" lIns="91419" tIns="45710" rIns="91419" bIns="45710" rtlCol="0" anchor="t" anchorCtr="0">
              <a:noAutofit/>
            </a:bodyPr>
            <a:lstStyle/>
            <a:p>
              <a:pPr>
                <a:lnSpc>
                  <a:spcPct val="90000"/>
                </a:lnSpc>
                <a:spcBef>
                  <a:spcPts val="0"/>
                </a:spcBef>
                <a:spcAft>
                  <a:spcPts val="800"/>
                </a:spcAft>
              </a:pPr>
              <a:r>
                <a:rPr lang="en-US" sz="2000" dirty="0" smtClean="0">
                  <a:solidFill>
                    <a:schemeClr val="bg2">
                      <a:lumMod val="50000"/>
                    </a:schemeClr>
                  </a:solidFill>
                  <a:latin typeface="Calibri" pitchFamily="34" charset="0"/>
                </a:rPr>
                <a:t>Security Sphere</a:t>
              </a:r>
            </a:p>
          </p:txBody>
        </p:sp>
      </p:grpSp>
      <p:grpSp>
        <p:nvGrpSpPr>
          <p:cNvPr id="4" name="Group 3"/>
          <p:cNvGrpSpPr/>
          <p:nvPr/>
        </p:nvGrpSpPr>
        <p:grpSpPr>
          <a:xfrm>
            <a:off x="518523" y="1915707"/>
            <a:ext cx="8216173" cy="2990504"/>
            <a:chOff x="518523" y="1915707"/>
            <a:chExt cx="8216173" cy="2990504"/>
          </a:xfrm>
        </p:grpSpPr>
        <p:sp>
          <p:nvSpPr>
            <p:cNvPr id="11" name="Rectangle 10"/>
            <p:cNvSpPr/>
            <p:nvPr/>
          </p:nvSpPr>
          <p:spPr bwMode="auto">
            <a:xfrm>
              <a:off x="518523" y="1915707"/>
              <a:ext cx="8216173" cy="2990504"/>
            </a:xfrm>
            <a:prstGeom prst="rect">
              <a:avLst/>
            </a:prstGeom>
            <a:solidFill>
              <a:schemeClr val="accent1">
                <a:lumMod val="60000"/>
                <a:lumOff val="40000"/>
              </a:schemeClr>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lang="en-US" dirty="0">
                <a:solidFill>
                  <a:schemeClr val="bg1"/>
                </a:solidFill>
                <a:latin typeface="+mn-lt"/>
              </a:endParaRPr>
            </a:p>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smtClean="0">
                <a:ln>
                  <a:noFill/>
                </a:ln>
                <a:solidFill>
                  <a:schemeClr val="bg1"/>
                </a:solidFill>
                <a:effectLst/>
                <a:latin typeface="+mn-lt"/>
              </a:endParaRPr>
            </a:p>
            <a:p>
              <a:pPr marL="0" marR="0" indent="0" algn="ctr" defTabSz="914400" rtl="0" eaLnBrk="1" fontAlgn="base" latinLnBrk="0" hangingPunct="1">
                <a:lnSpc>
                  <a:spcPct val="90000"/>
                </a:lnSpc>
                <a:spcBef>
                  <a:spcPct val="0"/>
                </a:spcBef>
                <a:spcAft>
                  <a:spcPct val="0"/>
                </a:spcAft>
                <a:buClrTx/>
                <a:buSzTx/>
                <a:buFontTx/>
                <a:buNone/>
                <a:tabLst/>
              </a:pPr>
              <a:endParaRPr lang="en-US" dirty="0">
                <a:solidFill>
                  <a:schemeClr val="bg1"/>
                </a:solidFill>
                <a:latin typeface="+mn-lt"/>
              </a:endParaRPr>
            </a:p>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smtClean="0">
                <a:ln>
                  <a:noFill/>
                </a:ln>
                <a:solidFill>
                  <a:schemeClr val="bg1"/>
                </a:solidFill>
                <a:effectLst/>
                <a:latin typeface="+mn-lt"/>
              </a:endParaRPr>
            </a:p>
            <a:p>
              <a:pPr marL="0" marR="0" indent="0" algn="ctr" defTabSz="914400" rtl="0" eaLnBrk="1" fontAlgn="base" latinLnBrk="0" hangingPunct="1">
                <a:lnSpc>
                  <a:spcPct val="90000"/>
                </a:lnSpc>
                <a:spcBef>
                  <a:spcPct val="0"/>
                </a:spcBef>
                <a:spcAft>
                  <a:spcPct val="0"/>
                </a:spcAft>
                <a:buClrTx/>
                <a:buSzTx/>
                <a:buFontTx/>
                <a:buNone/>
                <a:tabLst/>
              </a:pPr>
              <a:endParaRPr lang="en-US" dirty="0">
                <a:solidFill>
                  <a:schemeClr val="bg1"/>
                </a:solidFill>
                <a:latin typeface="+mn-lt"/>
              </a:endParaRPr>
            </a:p>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smtClean="0">
                <a:ln>
                  <a:noFill/>
                </a:ln>
                <a:solidFill>
                  <a:schemeClr val="bg1"/>
                </a:solidFill>
                <a:effectLst/>
                <a:latin typeface="+mn-lt"/>
              </a:endParaRPr>
            </a:p>
            <a:p>
              <a:pPr marL="0" marR="0" indent="0" algn="ctr" defTabSz="914400" rtl="0" eaLnBrk="1" fontAlgn="base" latinLnBrk="0" hangingPunct="1">
                <a:lnSpc>
                  <a:spcPct val="90000"/>
                </a:lnSpc>
                <a:spcBef>
                  <a:spcPct val="0"/>
                </a:spcBef>
                <a:spcAft>
                  <a:spcPct val="0"/>
                </a:spcAft>
                <a:buClrTx/>
                <a:buSzTx/>
                <a:buFontTx/>
                <a:buNone/>
                <a:tabLst/>
              </a:pPr>
              <a:endParaRPr lang="en-US" dirty="0">
                <a:solidFill>
                  <a:schemeClr val="bg1"/>
                </a:solidFill>
                <a:latin typeface="+mn-lt"/>
              </a:endParaRPr>
            </a:p>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smtClean="0">
                <a:ln>
                  <a:noFill/>
                </a:ln>
                <a:solidFill>
                  <a:schemeClr val="bg1"/>
                </a:solidFill>
                <a:effectLst/>
                <a:latin typeface="+mn-lt"/>
              </a:endParaRPr>
            </a:p>
            <a:p>
              <a:pPr marL="0" marR="0" indent="0" algn="ctr" defTabSz="914400" rtl="0" eaLnBrk="1" fontAlgn="base" latinLnBrk="0" hangingPunct="1">
                <a:lnSpc>
                  <a:spcPct val="90000"/>
                </a:lnSpc>
                <a:spcBef>
                  <a:spcPct val="0"/>
                </a:spcBef>
                <a:spcAft>
                  <a:spcPct val="0"/>
                </a:spcAft>
                <a:buClrTx/>
                <a:buSzTx/>
                <a:buFontTx/>
                <a:buNone/>
                <a:tabLst/>
              </a:pPr>
              <a:endParaRPr lang="en-US" dirty="0">
                <a:solidFill>
                  <a:schemeClr val="bg1"/>
                </a:solidFill>
                <a:latin typeface="+mn-lt"/>
              </a:endParaRPr>
            </a:p>
          </p:txBody>
        </p:sp>
        <p:sp>
          <p:nvSpPr>
            <p:cNvPr id="16" name="TextBox 15"/>
            <p:cNvSpPr txBox="1"/>
            <p:nvPr/>
          </p:nvSpPr>
          <p:spPr bwMode="ltGray">
            <a:xfrm>
              <a:off x="3382211" y="1982371"/>
              <a:ext cx="1965158" cy="410576"/>
            </a:xfrm>
            <a:prstGeom prst="rect">
              <a:avLst/>
            </a:prstGeom>
            <a:noFill/>
            <a:ln w="9525">
              <a:noFill/>
              <a:miter lim="800000"/>
              <a:headEnd/>
              <a:tailEnd/>
            </a:ln>
          </p:spPr>
          <p:txBody>
            <a:bodyPr wrap="none" lIns="91419" tIns="45710" rIns="91419" bIns="45710" rtlCol="0" anchor="t" anchorCtr="0">
              <a:noAutofit/>
            </a:bodyPr>
            <a:lstStyle/>
            <a:p>
              <a:pPr>
                <a:lnSpc>
                  <a:spcPct val="90000"/>
                </a:lnSpc>
                <a:spcBef>
                  <a:spcPts val="0"/>
                </a:spcBef>
                <a:spcAft>
                  <a:spcPts val="800"/>
                </a:spcAft>
              </a:pPr>
              <a:r>
                <a:rPr lang="en-US" sz="2000" dirty="0" smtClean="0">
                  <a:solidFill>
                    <a:schemeClr val="bg2">
                      <a:lumMod val="50000"/>
                    </a:schemeClr>
                  </a:solidFill>
                  <a:latin typeface="Calibri" pitchFamily="34" charset="0"/>
                </a:rPr>
                <a:t>Security Sphere N</a:t>
              </a:r>
            </a:p>
          </p:txBody>
        </p:sp>
      </p:grpSp>
      <p:sp>
        <p:nvSpPr>
          <p:cNvPr id="2" name="Title 1"/>
          <p:cNvSpPr>
            <a:spLocks noGrp="1"/>
          </p:cNvSpPr>
          <p:nvPr>
            <p:ph type="title"/>
          </p:nvPr>
        </p:nvSpPr>
        <p:spPr/>
        <p:txBody>
          <a:bodyPr anchor="ctr"/>
          <a:lstStyle/>
          <a:p>
            <a:r>
              <a:rPr lang="en-US" dirty="0" smtClean="0"/>
              <a:t>Security on OpenStack : Centralized Model</a:t>
            </a:r>
            <a:endParaRPr lang="en-US" dirty="0"/>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8</a:t>
            </a:fld>
            <a:endParaRPr lang="en-US" dirty="0"/>
          </a:p>
        </p:txBody>
      </p:sp>
      <p:sp>
        <p:nvSpPr>
          <p:cNvPr id="8" name="Rectangle 7"/>
          <p:cNvSpPr/>
          <p:nvPr/>
        </p:nvSpPr>
        <p:spPr bwMode="auto">
          <a:xfrm>
            <a:off x="722630" y="2392947"/>
            <a:ext cx="7683500" cy="1295400"/>
          </a:xfrm>
          <a:prstGeom prst="rect">
            <a:avLst/>
          </a:prstGeom>
          <a:solidFill>
            <a:srgbClr val="008000"/>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lang="en-US" dirty="0" smtClean="0">
                <a:solidFill>
                  <a:srgbClr val="000000"/>
                </a:solidFill>
                <a:latin typeface="+mn-lt"/>
              </a:rPr>
              <a:t>Software Defined API</a:t>
            </a:r>
            <a:endParaRPr kumimoji="0" lang="en-US" sz="2400" i="0" u="none" strike="noStrike" cap="none" normalizeH="0" baseline="0" dirty="0" smtClean="0">
              <a:ln>
                <a:noFill/>
              </a:ln>
              <a:solidFill>
                <a:srgbClr val="000000"/>
              </a:solidFill>
              <a:effectLst/>
              <a:latin typeface="+mn-lt"/>
            </a:endParaRPr>
          </a:p>
        </p:txBody>
      </p:sp>
      <p:sp>
        <p:nvSpPr>
          <p:cNvPr id="12" name="Rectangle 11"/>
          <p:cNvSpPr/>
          <p:nvPr/>
        </p:nvSpPr>
        <p:spPr bwMode="auto">
          <a:xfrm>
            <a:off x="6628130" y="3708400"/>
            <a:ext cx="1778000" cy="749300"/>
          </a:xfrm>
          <a:prstGeom prst="rect">
            <a:avLst/>
          </a:prstGeom>
          <a:solidFill>
            <a:schemeClr val="accent4">
              <a:lumMod val="60000"/>
              <a:lumOff val="40000"/>
            </a:schemeClr>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kumimoji="0" lang="en-US" sz="2400" i="0" u="none" strike="noStrike" cap="none" normalizeH="0" baseline="0" dirty="0" smtClean="0">
                <a:ln>
                  <a:noFill/>
                </a:ln>
                <a:solidFill>
                  <a:srgbClr val="000000"/>
                </a:solidFill>
                <a:effectLst/>
                <a:latin typeface="+mn-lt"/>
              </a:rPr>
              <a:t>Router ACLs</a:t>
            </a:r>
          </a:p>
        </p:txBody>
      </p:sp>
      <p:sp>
        <p:nvSpPr>
          <p:cNvPr id="13" name="Rectangle 12"/>
          <p:cNvSpPr/>
          <p:nvPr/>
        </p:nvSpPr>
        <p:spPr bwMode="auto">
          <a:xfrm>
            <a:off x="4502150" y="3708400"/>
            <a:ext cx="2125980" cy="749300"/>
          </a:xfrm>
          <a:prstGeom prst="rect">
            <a:avLst/>
          </a:prstGeom>
          <a:solidFill>
            <a:schemeClr val="accent6">
              <a:lumMod val="60000"/>
              <a:lumOff val="40000"/>
            </a:schemeClr>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kumimoji="0" lang="en-US" sz="2400" i="0" u="none" strike="noStrike" cap="none" normalizeH="0" baseline="0" dirty="0" smtClean="0">
                <a:ln>
                  <a:noFill/>
                </a:ln>
                <a:solidFill>
                  <a:srgbClr val="000000"/>
                </a:solidFill>
                <a:effectLst/>
                <a:latin typeface="+mn-lt"/>
              </a:rPr>
              <a:t>Load Balancer Filters</a:t>
            </a:r>
          </a:p>
        </p:txBody>
      </p:sp>
      <p:sp>
        <p:nvSpPr>
          <p:cNvPr id="14" name="Rectangle 13"/>
          <p:cNvSpPr/>
          <p:nvPr/>
        </p:nvSpPr>
        <p:spPr bwMode="auto">
          <a:xfrm>
            <a:off x="2584450" y="3708400"/>
            <a:ext cx="1917700" cy="749300"/>
          </a:xfrm>
          <a:prstGeom prst="rect">
            <a:avLst/>
          </a:prstGeom>
          <a:solidFill>
            <a:srgbClr val="E09802"/>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lang="en-US" dirty="0" smtClean="0">
                <a:solidFill>
                  <a:srgbClr val="000000"/>
                </a:solidFill>
                <a:latin typeface="+mn-lt"/>
              </a:rPr>
              <a:t>Firewall Rules</a:t>
            </a:r>
            <a:endParaRPr kumimoji="0" lang="en-US" sz="2400" i="0" u="none" strike="noStrike" cap="none" normalizeH="0" baseline="0" dirty="0" smtClean="0">
              <a:ln>
                <a:noFill/>
              </a:ln>
              <a:solidFill>
                <a:srgbClr val="000000"/>
              </a:solidFill>
              <a:effectLst/>
              <a:latin typeface="+mn-lt"/>
            </a:endParaRPr>
          </a:p>
        </p:txBody>
      </p:sp>
      <p:sp>
        <p:nvSpPr>
          <p:cNvPr id="15" name="Rectangle 14"/>
          <p:cNvSpPr/>
          <p:nvPr/>
        </p:nvSpPr>
        <p:spPr bwMode="auto">
          <a:xfrm>
            <a:off x="722630" y="3708400"/>
            <a:ext cx="1861820" cy="749300"/>
          </a:xfrm>
          <a:prstGeom prst="rect">
            <a:avLst/>
          </a:prstGeom>
          <a:solidFill>
            <a:srgbClr val="FF0000"/>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lang="en-US" dirty="0" smtClean="0">
                <a:solidFill>
                  <a:schemeClr val="bg1"/>
                </a:solidFill>
                <a:latin typeface="+mn-lt"/>
              </a:rPr>
              <a:t>Application Security</a:t>
            </a:r>
            <a:endParaRPr kumimoji="0" lang="en-US" sz="2400" i="0" u="none" strike="noStrike" cap="none" normalizeH="0" baseline="0" dirty="0" smtClean="0">
              <a:ln>
                <a:noFill/>
              </a:ln>
              <a:solidFill>
                <a:schemeClr val="bg1"/>
              </a:solidFill>
              <a:effectLst/>
              <a:latin typeface="+mn-lt"/>
            </a:endParaRPr>
          </a:p>
        </p:txBody>
      </p:sp>
    </p:spTree>
    <p:extLst>
      <p:ext uri="{BB962C8B-B14F-4D97-AF65-F5344CB8AC3E}">
        <p14:creationId xmlns:p14="http://schemas.microsoft.com/office/powerpoint/2010/main" val="271642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Security on OpenStack : Network Segmentation</a:t>
            </a:r>
            <a:endParaRPr lang="en-US" dirty="0"/>
          </a:p>
        </p:txBody>
      </p:sp>
      <p:sp>
        <p:nvSpPr>
          <p:cNvPr id="3" name="Content Placeholder 2"/>
          <p:cNvSpPr>
            <a:spLocks noGrp="1"/>
          </p:cNvSpPr>
          <p:nvPr>
            <p:ph idx="1"/>
          </p:nvPr>
        </p:nvSpPr>
        <p:spPr>
          <a:xfrm>
            <a:off x="381000" y="1219200"/>
            <a:ext cx="8167896" cy="4953000"/>
          </a:xfrm>
        </p:spPr>
        <p:txBody>
          <a:bodyPr>
            <a:normAutofit lnSpcReduction="10000"/>
          </a:bodyPr>
          <a:lstStyle/>
          <a:p>
            <a:r>
              <a:rPr lang="en-US" dirty="0"/>
              <a:t>BMC and IPMI functions </a:t>
            </a:r>
            <a:r>
              <a:rPr lang="en-US" dirty="0" smtClean="0"/>
              <a:t>: Control of Hardware components</a:t>
            </a:r>
          </a:p>
          <a:p>
            <a:pPr lvl="1"/>
            <a:r>
              <a:rPr lang="en-US" dirty="0" smtClean="0"/>
              <a:t>Deny All except to specific participating Deployment Servers</a:t>
            </a:r>
          </a:p>
          <a:p>
            <a:r>
              <a:rPr lang="en-US" dirty="0" smtClean="0"/>
              <a:t>Host/Admin : Control of Operating System</a:t>
            </a:r>
          </a:p>
          <a:p>
            <a:pPr lvl="1"/>
            <a:r>
              <a:rPr lang="en-US" dirty="0" smtClean="0"/>
              <a:t>Deny All except to specific Jump Servers</a:t>
            </a:r>
          </a:p>
          <a:p>
            <a:r>
              <a:rPr lang="en-US" dirty="0" smtClean="0"/>
              <a:t>Service API/Messaging : Control of IaaS, Messaging &amp; Database services and Authentication</a:t>
            </a:r>
          </a:p>
          <a:p>
            <a:pPr lvl="1"/>
            <a:r>
              <a:rPr lang="en-US" dirty="0"/>
              <a:t>Deny All except to each physical interface on participating </a:t>
            </a:r>
            <a:r>
              <a:rPr lang="en-US" dirty="0" smtClean="0"/>
              <a:t>Servers</a:t>
            </a:r>
          </a:p>
          <a:p>
            <a:r>
              <a:rPr lang="en-US" dirty="0" smtClean="0"/>
              <a:t>Private/Storage : VM to VM traffic and Storage or internal PaaS Services</a:t>
            </a:r>
          </a:p>
          <a:p>
            <a:pPr lvl="1"/>
            <a:r>
              <a:rPr lang="en-US" dirty="0" smtClean="0"/>
              <a:t>Controlled by local Firewall Access (iptables per host or external Firewall)</a:t>
            </a:r>
          </a:p>
          <a:p>
            <a:r>
              <a:rPr lang="en-US" dirty="0" smtClean="0"/>
              <a:t>Public : External Access outside of the Cluster</a:t>
            </a:r>
          </a:p>
          <a:p>
            <a:pPr lvl="1"/>
            <a:r>
              <a:rPr lang="en-US" dirty="0" smtClean="0"/>
              <a:t>Controlled by Gateway/Load Balancer/Firewall</a:t>
            </a:r>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9</a:t>
            </a:fld>
            <a:endParaRPr lang="en-US" dirty="0"/>
          </a:p>
        </p:txBody>
      </p:sp>
    </p:spTree>
    <p:extLst>
      <p:ext uri="{BB962C8B-B14F-4D97-AF65-F5344CB8AC3E}">
        <p14:creationId xmlns:p14="http://schemas.microsoft.com/office/powerpoint/2010/main" val="197781485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Symantec_Color_Theme_v3">
      <a:dk1>
        <a:sysClr val="windowText" lastClr="000000"/>
      </a:dk1>
      <a:lt1>
        <a:sysClr val="window" lastClr="FFFFFF"/>
      </a:lt1>
      <a:dk2>
        <a:srgbClr val="000000"/>
      </a:dk2>
      <a:lt2>
        <a:srgbClr val="9A918C"/>
      </a:lt2>
      <a:accent1>
        <a:srgbClr val="5482AB"/>
      </a:accent1>
      <a:accent2>
        <a:srgbClr val="FDBB30"/>
      </a:accent2>
      <a:accent3>
        <a:srgbClr val="8E9300"/>
      </a:accent3>
      <a:accent4>
        <a:srgbClr val="E84920"/>
      </a:accent4>
      <a:accent5>
        <a:srgbClr val="7CA295"/>
      </a:accent5>
      <a:accent6>
        <a:srgbClr val="E98306"/>
      </a:accent6>
      <a:hlink>
        <a:srgbClr val="5482AB"/>
      </a:hlink>
      <a:folHlink>
        <a:srgbClr val="E9830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a:spPr>
      <a:bodyPr vert="horz" wrap="square" lIns="91440" tIns="45720" rIns="91440" bIns="45720" numCol="1" rtlCol="0" anchor="ctr" anchorCtr="0" compatLnSpc="1">
        <a:prstTxWarp prst="textNoShape">
          <a:avLst/>
        </a:prstTxWarp>
      </a:bodyPr>
      <a:lstStyle>
        <a:defPPr marL="0" marR="0" indent="0" algn="ctr" defTabSz="914400" rtl="0" eaLnBrk="1" fontAlgn="base" latinLnBrk="0" hangingPunct="1">
          <a:lnSpc>
            <a:spcPct val="90000"/>
          </a:lnSpc>
          <a:spcBef>
            <a:spcPct val="0"/>
          </a:spcBef>
          <a:spcAft>
            <a:spcPct val="0"/>
          </a:spcAft>
          <a:buClrTx/>
          <a:buSzTx/>
          <a:buFontTx/>
          <a:buNone/>
          <a:tabLst/>
          <a:defRPr kumimoji="0" sz="2400" i="0" u="none" strike="noStrike" cap="none" normalizeH="0" baseline="0" dirty="0" err="1" smtClean="0">
            <a:ln>
              <a:noFill/>
            </a:ln>
            <a:solidFill>
              <a:schemeClr val="bg1"/>
            </a:solidFill>
            <a:effectLst/>
            <a:latin typeface="+mn-lt"/>
          </a:defRPr>
        </a:defPPr>
      </a:lstStyle>
    </a:spDef>
    <a:lnDef>
      <a:spPr bwMode="auto">
        <a:solidFill>
          <a:schemeClr val="accent1"/>
        </a:solidFill>
        <a:ln w="19050" cap="flat" cmpd="sng" algn="ctr">
          <a:solidFill>
            <a:schemeClr val="bg2"/>
          </a:solidFill>
          <a:prstDash val="solid"/>
          <a:round/>
          <a:headEnd type="none" w="med" len="med"/>
          <a:tailEnd type="none" w="med" len="med"/>
        </a:ln>
        <a:effectLst/>
      </a:spPr>
      <a:bodyPr/>
      <a:lstStyle/>
    </a:lnDef>
    <a:txDef>
      <a:spPr bwMode="ltGray">
        <a:noFill/>
        <a:ln w="9525">
          <a:noFill/>
          <a:miter lim="800000"/>
          <a:headEnd/>
          <a:tailEnd/>
        </a:ln>
      </a:spPr>
      <a:bodyPr wrap="square" lIns="91419" tIns="45710" rIns="91419" bIns="45710" rtlCol="0" anchor="t" anchorCtr="0">
        <a:noAutofit/>
      </a:bodyPr>
      <a:lstStyle>
        <a:defPPr>
          <a:lnSpc>
            <a:spcPct val="90000"/>
          </a:lnSpc>
          <a:spcBef>
            <a:spcPts val="0"/>
          </a:spcBef>
          <a:spcAft>
            <a:spcPts val="800"/>
          </a:spcAft>
          <a:defRPr sz="2000" dirty="0" err="1" smtClean="0">
            <a:solidFill>
              <a:schemeClr val="bg2">
                <a:lumMod val="50000"/>
              </a:schemeClr>
            </a:solidFill>
            <a:latin typeface="Calibri" pitchFamily="34" charset="0"/>
          </a:defRPr>
        </a:defPPr>
      </a:lstStyle>
    </a:txDef>
  </a:objectDefaults>
  <a:extraClrSchemeLst>
    <a:extraClrScheme>
      <a:clrScheme name="Symantec Color Scheme">
        <a:dk1>
          <a:srgbClr val="000000"/>
        </a:dk1>
        <a:lt1>
          <a:srgbClr val="FFFFFF"/>
        </a:lt1>
        <a:dk2>
          <a:srgbClr val="000000"/>
        </a:dk2>
        <a:lt2>
          <a:srgbClr val="8C919A"/>
        </a:lt2>
        <a:accent1>
          <a:srgbClr val="848561"/>
        </a:accent1>
        <a:accent2>
          <a:srgbClr val="E6BA00"/>
        </a:accent2>
        <a:accent3>
          <a:srgbClr val="4D6883"/>
        </a:accent3>
        <a:accent4>
          <a:srgbClr val="F27F1A"/>
        </a:accent4>
        <a:accent5>
          <a:srgbClr val="A30609"/>
        </a:accent5>
        <a:accent6>
          <a:srgbClr val="7F6377"/>
        </a:accent6>
        <a:hlink>
          <a:srgbClr val="4D6883"/>
        </a:hlink>
        <a:folHlink>
          <a:srgbClr val="F27F1A"/>
        </a:folHlink>
      </a:clrScheme>
      <a:clrMap bg1="lt1" tx1="dk1" bg2="lt2" tx2="dk2" accent1="accent1" accent2="accent2" accent3="accent3" accent4="accent4" accent5="accent5" accent6="accent6" hlink="hlink" folHlink="folHlink"/>
    </a:extraClrScheme>
  </a:extraClrSchemeLst>
  <a:custClrLst>
    <a:custClr name="Red">
      <a:srgbClr val="B32317"/>
    </a:custClr>
    <a:custClr name="Blue">
      <a:srgbClr val="3B3B69"/>
    </a:custClr>
    <a:custClr name="Yellow">
      <a:srgbClr val="E0991A"/>
    </a:custClr>
    <a:custClr name="Taupe">
      <a:srgbClr val="867C50"/>
    </a:custClr>
    <a:custClr name="Teal">
      <a:srgbClr val="31565D"/>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0</TotalTime>
  <Words>941</Words>
  <Application>Microsoft Office PowerPoint</Application>
  <PresentationFormat>Apresentação na tela (4:3)</PresentationFormat>
  <Paragraphs>182</Paragraphs>
  <Slides>16</Slides>
  <Notes>10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16</vt:i4>
      </vt:variant>
    </vt:vector>
  </HeadingPairs>
  <TitlesOfParts>
    <vt:vector size="19" baseType="lpstr">
      <vt:lpstr>Arial</vt:lpstr>
      <vt:lpstr>Calibri</vt:lpstr>
      <vt:lpstr>Default Theme</vt:lpstr>
      <vt:lpstr>Security on OpenStack</vt:lpstr>
      <vt:lpstr>Agenda</vt:lpstr>
      <vt:lpstr>About Symantec and Us</vt:lpstr>
      <vt:lpstr>What is Symantec Doing?</vt:lpstr>
      <vt:lpstr>Scope of Investigation</vt:lpstr>
      <vt:lpstr>Security on OpenStack : Traditional Model (Defense in Depth)</vt:lpstr>
      <vt:lpstr>Security on OpenStack : Software Defined Data Center</vt:lpstr>
      <vt:lpstr>Security on OpenStack : Centralized Model</vt:lpstr>
      <vt:lpstr>Security on OpenStack : Network Segmentation</vt:lpstr>
      <vt:lpstr>Security on OpenStack : Token/PKI Based Authentication</vt:lpstr>
      <vt:lpstr>Security on OpenStack : Distributed Policy Model</vt:lpstr>
      <vt:lpstr>Security on OpenStack : Distributed Policy Model</vt:lpstr>
      <vt:lpstr>Security on OpenStack : Auditing and Compliance</vt:lpstr>
      <vt:lpstr>Security on OpenStack : Auditing and Compliance</vt:lpstr>
      <vt:lpstr>Areas of focus for Securing a OpenStack Deployment</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2011-08-30T15:28:30Z</dcterms:created>
  <dcterms:modified xsi:type="dcterms:W3CDTF">2014-11-25T17:57:44Z</dcterms:modified>
</cp:coreProperties>
</file>