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8" r:id="rId3"/>
    <p:sldId id="352" r:id="rId4"/>
    <p:sldId id="354" r:id="rId5"/>
    <p:sldId id="367" r:id="rId6"/>
    <p:sldId id="368" r:id="rId7"/>
    <p:sldId id="357" r:id="rId8"/>
    <p:sldId id="321" r:id="rId9"/>
    <p:sldId id="322" r:id="rId10"/>
    <p:sldId id="332" r:id="rId11"/>
    <p:sldId id="359" r:id="rId12"/>
    <p:sldId id="364" r:id="rId13"/>
    <p:sldId id="366" r:id="rId14"/>
    <p:sldId id="369" r:id="rId15"/>
    <p:sldId id="365" r:id="rId16"/>
    <p:sldId id="360" r:id="rId17"/>
    <p:sldId id="361" r:id="rId18"/>
    <p:sldId id="362" r:id="rId19"/>
    <p:sldId id="363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70" r:id="rId33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5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CB36CD-C300-47B3-99A6-A8536A5F7EE1}" type="datetimeFigureOut">
              <a:rPr lang="pt-BR" smtClean="0"/>
              <a:pPr/>
              <a:t>03/04/2020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4FE59A-4243-4E2B-AD90-8904F6550D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3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FE59A-4243-4E2B-AD90-8904F6550D07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D1A5-9E28-4EF5-9C33-5A4DDB2B2D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EBC7-6B48-4076-9F7A-DFA10DC07F5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8EBF-DF7F-4BAA-A769-8C30E4C1B0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54D8E-41CC-4EB5-8C18-E83FB6E0C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B519-E886-4A73-A8D3-0A72510512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A0CD-7763-4E07-A637-7F7C47CCE8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EBB5-C102-41F6-8636-734FD102107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436A-2C68-47E0-8CA8-1B6BDA2EEB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E450-D09D-4F9A-B27E-6BF29996D1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8E77-46E9-469E-917E-5D72C35028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2473-A889-447E-9616-7D3AA5FB5C0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E2A-79EA-41B6-B6C9-D05E9E6787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romanelli@usp.br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2" Type="http://schemas.microsoft.com/office/2007/relationships/media" Target="../media/media30.m4a"/><Relationship Id="rId1" Type="http://schemas.openxmlformats.org/officeDocument/2006/relationships/tags" Target="../tags/tag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0425"/>
            <a:ext cx="8353425" cy="1470025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Fluxos </a:t>
            </a:r>
            <a:r>
              <a:rPr lang="pt-BR" sz="3600" b="1" dirty="0"/>
              <a:t>de </a:t>
            </a:r>
            <a:r>
              <a:rPr lang="pt-BR" sz="3600" b="1" dirty="0" smtClean="0"/>
              <a:t>energia</a:t>
            </a:r>
            <a:endParaRPr lang="pt-BR" sz="36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500570"/>
            <a:ext cx="7488238" cy="2160588"/>
          </a:xfrm>
        </p:spPr>
        <p:txBody>
          <a:bodyPr>
            <a:noAutofit/>
          </a:bodyPr>
          <a:lstStyle/>
          <a:p>
            <a:pPr algn="r"/>
            <a:r>
              <a:rPr lang="pt-BR" sz="2800" dirty="0">
                <a:solidFill>
                  <a:schemeClr val="tx1"/>
                </a:solidFill>
              </a:rPr>
              <a:t>Prof. Thiago </a:t>
            </a:r>
            <a:r>
              <a:rPr lang="pt-BR" sz="2800" dirty="0" err="1" smtClean="0">
                <a:solidFill>
                  <a:schemeClr val="tx1"/>
                </a:solidFill>
              </a:rPr>
              <a:t>Romanelli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r"/>
            <a:r>
              <a:rPr lang="pt-BR" sz="2800" dirty="0" smtClean="0">
                <a:solidFill>
                  <a:schemeClr val="tx1"/>
                </a:solidFill>
                <a:hlinkClick r:id="rId5"/>
              </a:rPr>
              <a:t>romanelli@usp.br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endParaRPr lang="pt-BR" sz="2800" dirty="0">
              <a:solidFill>
                <a:schemeClr val="tx1"/>
              </a:solidFill>
            </a:endParaRPr>
          </a:p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endParaRPr lang="pt-BR" sz="2800" dirty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7158" y="260350"/>
            <a:ext cx="821536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2800" smtClean="0"/>
              <a:t>LEB244 </a:t>
            </a:r>
            <a:r>
              <a:rPr lang="pt-BR" sz="2800" dirty="0"/>
              <a:t>– Recursos Energéticos e Ambiente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4"/>
    </mc:Choice>
    <mc:Fallback>
      <p:transition spd="slow" advTm="2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pag4 serra direi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762000"/>
            <a:ext cx="8343900" cy="5800725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3400" y="142852"/>
            <a:ext cx="792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EFICIÊNCIA ENERGÉTICA E PRODUTIVIDADE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867400" y="6318273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>
                <a:solidFill>
                  <a:srgbClr val="333399"/>
                </a:solidFill>
                <a:latin typeface="Arial" charset="0"/>
              </a:rPr>
              <a:t>Fonte: </a:t>
            </a:r>
            <a:r>
              <a:rPr lang="pt-BR" b="1" dirty="0" smtClean="0">
                <a:solidFill>
                  <a:srgbClr val="333399"/>
                </a:solidFill>
                <a:latin typeface="Arial" charset="0"/>
              </a:rPr>
              <a:t>Pimentel (1980)</a:t>
            </a:r>
            <a:endParaRPr lang="pt-BR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05"/>
    </mc:Choice>
    <mc:Fallback>
      <p:transition spd="slow" advTm="5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295400" y="1103313"/>
            <a:ext cx="7510463" cy="5221287"/>
            <a:chOff x="336" y="624"/>
            <a:chExt cx="5256" cy="3654"/>
          </a:xfrm>
        </p:grpSpPr>
        <p:pic>
          <p:nvPicPr>
            <p:cNvPr id="19459" name="Picture 2" descr="pag4 serra direi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624"/>
              <a:ext cx="5256" cy="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Line 4"/>
            <p:cNvSpPr>
              <a:spLocks noChangeAspect="1" noChangeShapeType="1"/>
            </p:cNvSpPr>
            <p:nvPr/>
          </p:nvSpPr>
          <p:spPr bwMode="auto">
            <a:xfrm>
              <a:off x="2448" y="1488"/>
              <a:ext cx="16" cy="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1" name="Line 5"/>
            <p:cNvSpPr>
              <a:spLocks noChangeAspect="1" noChangeShapeType="1"/>
            </p:cNvSpPr>
            <p:nvPr/>
          </p:nvSpPr>
          <p:spPr bwMode="auto">
            <a:xfrm>
              <a:off x="3392" y="960"/>
              <a:ext cx="24" cy="29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2" name="Text Box 6"/>
            <p:cNvSpPr txBox="1">
              <a:spLocks noChangeAspect="1" noChangeArrowheads="1"/>
            </p:cNvSpPr>
            <p:nvPr/>
          </p:nvSpPr>
          <p:spPr bwMode="auto">
            <a:xfrm>
              <a:off x="1183" y="2842"/>
              <a:ext cx="1269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b="1" dirty="0" err="1" smtClean="0">
                  <a:solidFill>
                    <a:srgbClr val="0000CC"/>
                  </a:solidFill>
                </a:rPr>
                <a:t>Máximo</a:t>
              </a:r>
              <a:r>
                <a:rPr lang="en-US" b="1" dirty="0" smtClean="0">
                  <a:solidFill>
                    <a:srgbClr val="0000CC"/>
                  </a:solidFill>
                </a:rPr>
                <a:t>   </a:t>
              </a:r>
              <a:r>
                <a:rPr lang="en-US" b="1" dirty="0">
                  <a:solidFill>
                    <a:srgbClr val="0000CC"/>
                  </a:solidFill>
                </a:rPr>
                <a:t>EROI</a:t>
              </a:r>
            </a:p>
            <a:p>
              <a:pPr algn="r"/>
              <a:r>
                <a:rPr lang="en-US" b="1" dirty="0">
                  <a:solidFill>
                    <a:srgbClr val="0000CC"/>
                  </a:solidFill>
                </a:rPr>
                <a:t>135 kg N/ha</a:t>
              </a:r>
            </a:p>
            <a:p>
              <a:pPr algn="r"/>
              <a:r>
                <a:rPr lang="en-US" b="1" dirty="0">
                  <a:solidFill>
                    <a:srgbClr val="0000CC"/>
                  </a:solidFill>
                </a:rPr>
                <a:t>5.8 t/ha</a:t>
              </a:r>
            </a:p>
          </p:txBody>
        </p:sp>
        <p:sp>
          <p:nvSpPr>
            <p:cNvPr id="19463" name="Text Box 7"/>
            <p:cNvSpPr txBox="1">
              <a:spLocks noChangeAspect="1" noChangeArrowheads="1"/>
            </p:cNvSpPr>
            <p:nvPr/>
          </p:nvSpPr>
          <p:spPr bwMode="auto">
            <a:xfrm>
              <a:off x="3412" y="2842"/>
              <a:ext cx="1834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Máxima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produtividade</a:t>
              </a:r>
              <a:endParaRPr lang="en-US" b="1" dirty="0">
                <a:solidFill>
                  <a:srgbClr val="FF0000"/>
                </a:solidFill>
              </a:endParaRPr>
            </a:p>
            <a:p>
              <a:r>
                <a:rPr lang="en-US" b="1" dirty="0">
                  <a:solidFill>
                    <a:srgbClr val="FF0000"/>
                  </a:solidFill>
                </a:rPr>
                <a:t>225 kg N/ha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7.0 t/ha</a:t>
              </a:r>
            </a:p>
          </p:txBody>
        </p:sp>
        <p:sp>
          <p:nvSpPr>
            <p:cNvPr id="19464" name="Line 8"/>
            <p:cNvSpPr>
              <a:spLocks noChangeAspect="1" noChangeShapeType="1"/>
            </p:cNvSpPr>
            <p:nvPr/>
          </p:nvSpPr>
          <p:spPr bwMode="auto">
            <a:xfrm flipH="1">
              <a:off x="2304" y="1600"/>
              <a:ext cx="2752" cy="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5" name="Line 9"/>
            <p:cNvSpPr>
              <a:spLocks noChangeAspect="1" noChangeShapeType="1"/>
            </p:cNvSpPr>
            <p:nvPr/>
          </p:nvSpPr>
          <p:spPr bwMode="auto">
            <a:xfrm flipH="1">
              <a:off x="3312" y="1056"/>
              <a:ext cx="17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357290" y="109518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pt-BR" sz="2800" b="1" dirty="0"/>
              <a:t>Fonte de energia </a:t>
            </a:r>
            <a:r>
              <a:rPr lang="pt-BR" sz="2800" b="1" dirty="0" err="1"/>
              <a:t>vs</a:t>
            </a:r>
            <a:r>
              <a:rPr lang="pt-BR" sz="2800" b="1" dirty="0"/>
              <a:t> Fonte de alimento</a:t>
            </a:r>
            <a:endParaRPr lang="en-US" sz="2800" b="1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318273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>
                <a:solidFill>
                  <a:srgbClr val="333399"/>
                </a:solidFill>
                <a:latin typeface="Arial" charset="0"/>
              </a:rPr>
              <a:t>Fonte: </a:t>
            </a:r>
            <a:r>
              <a:rPr lang="pt-BR" b="1" dirty="0" smtClean="0">
                <a:solidFill>
                  <a:srgbClr val="333399"/>
                </a:solidFill>
                <a:latin typeface="Arial" charset="0"/>
              </a:rPr>
              <a:t>Pimentel (1980)</a:t>
            </a:r>
            <a:endParaRPr lang="pt-BR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 sz="3600"/>
              <a:t>	Como avaliar a eficiência energética da fonte de energia do seu grupo?</a:t>
            </a:r>
          </a:p>
          <a:p>
            <a:pPr>
              <a:buFontTx/>
              <a:buNone/>
            </a:pPr>
            <a:endParaRPr lang="pt-BR" sz="3600"/>
          </a:p>
          <a:p>
            <a:pPr>
              <a:buFontTx/>
              <a:buNone/>
            </a:pPr>
            <a:r>
              <a:rPr lang="pt-BR" sz="3600"/>
              <a:t>	O que é a incorporação de energia?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5"/>
    </mc:Choice>
    <mc:Fallback>
      <p:transition spd="slow" advTm="15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Cadeia do biodiesel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14881" r="27825" b="16270"/>
          <a:stretch/>
        </p:blipFill>
        <p:spPr bwMode="auto">
          <a:xfrm>
            <a:off x="539552" y="1088570"/>
            <a:ext cx="7707087" cy="503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732240" y="648866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Sangaletti (2012)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22"/>
    </mc:Choice>
    <mc:Fallback>
      <p:transition spd="slow" advTm="13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Biomassa de eucalipto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8484"/>
            <a:ext cx="7172623" cy="532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56176" y="648866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Romanelli &amp; Milan (2010)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94"/>
    </mc:Choice>
    <mc:Fallback>
      <p:transition spd="slow" advTm="17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85328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33"/>
    </mc:Choice>
    <mc:Fallback>
      <p:transition spd="slow" advTm="5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6011863" y="620713"/>
            <a:ext cx="720725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5301" name="Picture 5" descr="MCj044128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92375"/>
            <a:ext cx="2089150" cy="2089150"/>
          </a:xfrm>
          <a:prstGeom prst="rect">
            <a:avLst/>
          </a:prstGeom>
          <a:noFill/>
        </p:spPr>
      </p:pic>
      <p:pic>
        <p:nvPicPr>
          <p:cNvPr id="55302" name="Picture 6" descr="MCj02900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765175"/>
            <a:ext cx="977900" cy="1214438"/>
          </a:xfrm>
          <a:prstGeom prst="rect">
            <a:avLst/>
          </a:prstGeom>
          <a:noFill/>
        </p:spPr>
      </p:pic>
      <p:pic>
        <p:nvPicPr>
          <p:cNvPr id="55303" name="Picture 7" descr="MCj043393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5143500"/>
            <a:ext cx="1714500" cy="1714500"/>
          </a:xfrm>
          <a:prstGeom prst="rect">
            <a:avLst/>
          </a:prstGeom>
          <a:noFill/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32138" y="141287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Aço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059113" y="2852738"/>
            <a:ext cx="1517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Aço</a:t>
            </a:r>
          </a:p>
          <a:p>
            <a:pPr>
              <a:buFontTx/>
              <a:buChar char="-"/>
            </a:pPr>
            <a:r>
              <a:rPr lang="pt-BR"/>
              <a:t> Plástico</a:t>
            </a:r>
          </a:p>
          <a:p>
            <a:pPr>
              <a:buFontTx/>
              <a:buChar char="-"/>
            </a:pPr>
            <a:r>
              <a:rPr lang="pt-BR"/>
              <a:t> Eletricidade</a:t>
            </a:r>
          </a:p>
          <a:p>
            <a:pPr>
              <a:buFontTx/>
              <a:buChar char="-"/>
            </a:pPr>
            <a:endParaRPr lang="pt-B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1581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Alimentação</a:t>
            </a:r>
          </a:p>
          <a:p>
            <a:pPr>
              <a:buFontTx/>
              <a:buChar char="-"/>
            </a:pPr>
            <a:r>
              <a:rPr lang="pt-BR"/>
              <a:t> Transporte</a:t>
            </a:r>
          </a:p>
          <a:p>
            <a:pPr>
              <a:buFontTx/>
              <a:buChar char="-"/>
            </a:pPr>
            <a:r>
              <a:rPr lang="pt-BR"/>
              <a:t> Moradia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804025" y="1155700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Minério de Fe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716463" y="14128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Fe gusa</a:t>
            </a:r>
          </a:p>
        </p:txBody>
      </p:sp>
      <p:cxnSp>
        <p:nvCxnSpPr>
          <p:cNvPr id="55309" name="AutoShape 13"/>
          <p:cNvCxnSpPr>
            <a:cxnSpLocks noChangeShapeType="1"/>
            <a:stCxn id="55307" idx="1"/>
            <a:endCxn id="55308" idx="3"/>
          </p:cNvCxnSpPr>
          <p:nvPr/>
        </p:nvCxnSpPr>
        <p:spPr bwMode="auto">
          <a:xfrm flipH="1">
            <a:off x="5865813" y="1339850"/>
            <a:ext cx="938212" cy="257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0" name="AutoShape 14"/>
          <p:cNvCxnSpPr>
            <a:cxnSpLocks noChangeShapeType="1"/>
            <a:stCxn id="55308" idx="1"/>
            <a:endCxn id="55304" idx="3"/>
          </p:cNvCxnSpPr>
          <p:nvPr/>
        </p:nvCxnSpPr>
        <p:spPr bwMode="auto">
          <a:xfrm flipH="1">
            <a:off x="3849688" y="1597025"/>
            <a:ext cx="866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665788" y="333375"/>
            <a:ext cx="144145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Siderurgica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34188" y="7239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Carvão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6804025" y="15811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Infraestrutura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818313" y="20113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Transporte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6804025" y="23876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Mão-de-obra</a:t>
            </a:r>
          </a:p>
        </p:txBody>
      </p:sp>
      <p:cxnSp>
        <p:nvCxnSpPr>
          <p:cNvPr id="55316" name="AutoShape 20"/>
          <p:cNvCxnSpPr>
            <a:cxnSpLocks noChangeShapeType="1"/>
            <a:stCxn id="55312" idx="1"/>
            <a:endCxn id="55308" idx="3"/>
          </p:cNvCxnSpPr>
          <p:nvPr/>
        </p:nvCxnSpPr>
        <p:spPr bwMode="auto">
          <a:xfrm flipH="1">
            <a:off x="5865813" y="908050"/>
            <a:ext cx="968375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7" name="AutoShape 21"/>
          <p:cNvCxnSpPr>
            <a:cxnSpLocks noChangeShapeType="1"/>
            <a:stCxn id="55313" idx="1"/>
            <a:endCxn id="55308" idx="3"/>
          </p:cNvCxnSpPr>
          <p:nvPr/>
        </p:nvCxnSpPr>
        <p:spPr bwMode="auto">
          <a:xfrm flipH="1" flipV="1">
            <a:off x="5865813" y="1597025"/>
            <a:ext cx="938212" cy="168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8" name="AutoShape 22"/>
          <p:cNvCxnSpPr>
            <a:cxnSpLocks noChangeShapeType="1"/>
            <a:stCxn id="55314" idx="1"/>
            <a:endCxn id="55308" idx="3"/>
          </p:cNvCxnSpPr>
          <p:nvPr/>
        </p:nvCxnSpPr>
        <p:spPr bwMode="auto">
          <a:xfrm flipH="1" flipV="1">
            <a:off x="5865813" y="1597025"/>
            <a:ext cx="952500" cy="598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9" name="AutoShape 23"/>
          <p:cNvCxnSpPr>
            <a:cxnSpLocks noChangeShapeType="1"/>
            <a:stCxn id="55315" idx="1"/>
            <a:endCxn id="55308" idx="3"/>
          </p:cNvCxnSpPr>
          <p:nvPr/>
        </p:nvCxnSpPr>
        <p:spPr bwMode="auto">
          <a:xfrm flipH="1" flipV="1">
            <a:off x="5865813" y="1597025"/>
            <a:ext cx="938212" cy="974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60"/>
    </mc:Choice>
    <mc:Fallback>
      <p:transition spd="slow" advTm="6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205038"/>
            <a:ext cx="134127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538" y="3343275"/>
            <a:ext cx="16614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0963" y="4133850"/>
            <a:ext cx="154686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565650" y="2405063"/>
            <a:ext cx="183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Lucratividade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489450" y="3395663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Ganho líquido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4489450" y="4462463"/>
            <a:ext cx="1709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Composição</a:t>
            </a:r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3956050" y="24812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95" name="AutoShape 11"/>
          <p:cNvSpPr>
            <a:spLocks noChangeArrowheads="1"/>
          </p:cNvSpPr>
          <p:nvPr/>
        </p:nvSpPr>
        <p:spPr bwMode="auto">
          <a:xfrm>
            <a:off x="3879850" y="34718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auto">
          <a:xfrm>
            <a:off x="3879850" y="45386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Indicadores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82"/>
    </mc:Choice>
    <mc:Fallback>
      <p:transition spd="slow" advTm="16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EROI x BE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0"/>
            <a:ext cx="8458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81"/>
    </mc:Choice>
    <mc:Fallback>
      <p:transition spd="slow" advTm="3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1035050"/>
            <a:ext cx="9067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2028825"/>
            <a:ext cx="85344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228600" y="3352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7834313" y="2195513"/>
            <a:ext cx="6858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857875" y="2590800"/>
            <a:ext cx="6858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93"/>
    </mc:Choice>
    <mc:Fallback>
      <p:transition spd="slow" advTm="24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Fluxos de energia</a:t>
            </a:r>
            <a:br>
              <a:rPr lang="pt-BR" dirty="0" smtClean="0"/>
            </a:br>
            <a:r>
              <a:rPr lang="pt-BR" dirty="0" smtClean="0"/>
              <a:t>ou</a:t>
            </a:r>
            <a:br>
              <a:rPr lang="pt-BR" dirty="0" smtClean="0"/>
            </a:br>
            <a:r>
              <a:rPr lang="pt-BR" dirty="0" smtClean="0"/>
              <a:t>Balanço de energia?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3"/>
    </mc:Choice>
    <mc:Fallback>
      <p:transition spd="slow" advTm="41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5"/>
    </mc:Choice>
    <mc:Fallback>
      <p:transition spd="slow" advTm="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906621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534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Balanço energético de algumas culturas nos EUA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6388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Pimentel (1984)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1"/>
    </mc:Choice>
    <mc:Fallback>
      <p:transition spd="slow" advTm="5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38200" y="2286000"/>
            <a:ext cx="7315200" cy="132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 dirty="0">
                <a:solidFill>
                  <a:srgbClr val="0066FF"/>
                </a:solidFill>
                <a:latin typeface="Arial" charset="0"/>
              </a:rPr>
              <a:t> Considerar </a:t>
            </a:r>
            <a:r>
              <a:rPr lang="pt-BR" b="1" dirty="0" smtClean="0">
                <a:solidFill>
                  <a:srgbClr val="0066FF"/>
                </a:solidFill>
                <a:latin typeface="Arial" charset="0"/>
              </a:rPr>
              <a:t>tempo = </a:t>
            </a:r>
            <a:endParaRPr lang="pt-BR" b="1" dirty="0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 dirty="0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 dirty="0">
                <a:solidFill>
                  <a:srgbClr val="0066FF"/>
                </a:solidFill>
                <a:latin typeface="Arial" charset="0"/>
              </a:rPr>
              <a:t> 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1"/>
    </mc:Choice>
    <mc:Fallback>
      <p:transition spd="slow" advTm="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destingue energia renovável de não-renovável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8"/>
    </mc:Choice>
    <mc:Fallback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1028"/>
          <p:cNvSpPr txBox="1">
            <a:spLocks noChangeArrowheads="1"/>
          </p:cNvSpPr>
          <p:nvPr/>
        </p:nvSpPr>
        <p:spPr bwMode="auto">
          <a:xfrm>
            <a:off x="1524000" y="1752600"/>
            <a:ext cx="66675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333399"/>
                </a:solidFill>
                <a:latin typeface="Arial" charset="0"/>
              </a:rPr>
              <a:t>	Balanço energético =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10:1</a:t>
            </a:r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A</a:t>
            </a: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	Energia renovável =</a:t>
            </a: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15% </a:t>
            </a:r>
            <a:r>
              <a:rPr lang="pt-BR" sz="2800" b="1">
                <a:solidFill>
                  <a:srgbClr val="996600"/>
                </a:solidFill>
                <a:latin typeface="Arial" charset="0"/>
              </a:rPr>
              <a:t>do total</a:t>
            </a:r>
          </a:p>
          <a:p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333399"/>
                </a:solidFill>
                <a:latin typeface="Arial" charset="0"/>
              </a:rPr>
              <a:t>	Balanço energético =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8:1</a:t>
            </a:r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B</a:t>
            </a: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	Energia renovável =</a:t>
            </a: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50% </a:t>
            </a:r>
            <a:r>
              <a:rPr lang="pt-BR" sz="2800" b="1">
                <a:solidFill>
                  <a:srgbClr val="996600"/>
                </a:solidFill>
                <a:latin typeface="Arial" charset="0"/>
              </a:rPr>
              <a:t>do total</a:t>
            </a:r>
          </a:p>
        </p:txBody>
      </p:sp>
      <p:sp>
        <p:nvSpPr>
          <p:cNvPr id="63493" name="Text Box 1029"/>
          <p:cNvSpPr txBox="1">
            <a:spLocks noChangeArrowheads="1"/>
          </p:cNvSpPr>
          <p:nvPr/>
        </p:nvSpPr>
        <p:spPr bwMode="auto">
          <a:xfrm>
            <a:off x="228600" y="3048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Hipótese</a:t>
            </a:r>
          </a:p>
        </p:txBody>
      </p:sp>
      <p:sp>
        <p:nvSpPr>
          <p:cNvPr id="63494" name="AutoShape 1030"/>
          <p:cNvSpPr>
            <a:spLocks/>
          </p:cNvSpPr>
          <p:nvPr/>
        </p:nvSpPr>
        <p:spPr bwMode="auto">
          <a:xfrm>
            <a:off x="2209800" y="1828800"/>
            <a:ext cx="152400" cy="12192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3495" name="AutoShape 1031"/>
          <p:cNvSpPr>
            <a:spLocks/>
          </p:cNvSpPr>
          <p:nvPr/>
        </p:nvSpPr>
        <p:spPr bwMode="auto">
          <a:xfrm>
            <a:off x="2209800" y="3962400"/>
            <a:ext cx="152400" cy="12192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9"/>
    </mc:Choice>
    <mc:Fallback>
      <p:transition spd="slow" advTm="4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7347" name="Text Box 1027"/>
          <p:cNvSpPr txBox="1">
            <a:spLocks noChangeArrowheads="1"/>
          </p:cNvSpPr>
          <p:nvPr/>
        </p:nvSpPr>
        <p:spPr bwMode="auto">
          <a:xfrm>
            <a:off x="838200" y="2286000"/>
            <a:ext cx="731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Desenvolver metodologias para um balanço                       energético qualitativo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57348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2"/>
    </mc:Choice>
    <mc:Fallback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destingue energia renovável de não-renovável</a:t>
            </a:r>
            <a:endParaRPr lang="pt-BR" sz="2800" b="1">
              <a:solidFill>
                <a:srgbClr val="CC3300"/>
              </a:solidFill>
              <a:latin typeface="Arial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considera finalidade de certas culturas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"/>
    </mc:Choice>
    <mc:Fallback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86661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96000" y="624840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Franco (1989)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0"/>
    </mc:Choice>
    <mc:Fallback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8486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Desenvolver metodologias para um balanço 	                      energético qualitativo</a:t>
            </a: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Determinar índices energéticos para  componentes de interesse em alimentos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"/>
    </mc:Choice>
    <mc:Fallback>
      <p:transition spd="slow" advTm="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destingue energia renovável de não-renovável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considera finalidade de certas culturas</a:t>
            </a:r>
            <a:endParaRPr lang="pt-BR" sz="2800" b="1">
              <a:solidFill>
                <a:srgbClr val="CC3300"/>
              </a:solidFill>
              <a:latin typeface="Arial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retrata benefícios indiretos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"/>
    </mc:Choice>
    <mc:Fallback>
      <p:transition spd="slow" advTm="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Balanço de energia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Visa estabelecer os fluxos de energia, identificando sua demanda total, a eficiência energética refletida pelo ganho líquido de energia e pela relação entre energia produzida pela energia empregada. (</a:t>
            </a:r>
            <a:r>
              <a:rPr lang="pt-BR" dirty="0" err="1" smtClean="0"/>
              <a:t>Hetz</a:t>
            </a:r>
            <a:r>
              <a:rPr lang="pt-BR" dirty="0" smtClean="0"/>
              <a:t>, 1994)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10"/>
    </mc:Choice>
    <mc:Fallback>
      <p:transition spd="slow" advTm="24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Exemplos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333399"/>
                </a:solidFill>
                <a:latin typeface="Arial" charset="0"/>
              </a:rPr>
              <a:t>Plantio Direto em milho</a:t>
            </a: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828800"/>
            <a:ext cx="85217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495800"/>
            <a:ext cx="715486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257800" y="62484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Ferraro Junior (1999)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7924800" y="26670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FF3300"/>
                </a:solidFill>
              </a:rPr>
              <a:t> </a:t>
            </a:r>
            <a:r>
              <a:rPr lang="pt-BR" sz="2000" b="1">
                <a:solidFill>
                  <a:srgbClr val="FF3300"/>
                </a:solidFill>
                <a:sym typeface="Symbol" pitchFamily="18" charset="2"/>
              </a:rPr>
              <a:t> </a:t>
            </a:r>
            <a:r>
              <a:rPr lang="pt-BR" sz="2000" b="1">
                <a:solidFill>
                  <a:srgbClr val="FF3300"/>
                </a:solidFill>
              </a:rPr>
              <a:t>5,28%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7924800" y="34290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FF3300"/>
                </a:solidFill>
              </a:rPr>
              <a:t> </a:t>
            </a:r>
            <a:r>
              <a:rPr lang="pt-BR" sz="2000" b="1">
                <a:solidFill>
                  <a:srgbClr val="FF3300"/>
                </a:solidFill>
                <a:sym typeface="Symbol" pitchFamily="18" charset="2"/>
              </a:rPr>
              <a:t> </a:t>
            </a:r>
            <a:r>
              <a:rPr lang="pt-BR" sz="2000" b="1">
                <a:solidFill>
                  <a:srgbClr val="FF3300"/>
                </a:solidFill>
              </a:rPr>
              <a:t>7,32%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53"/>
    </mc:Choice>
    <mc:Fallback>
      <p:transition spd="slow" advTm="6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547" grpId="0" build="p" autoUpdateAnimBg="0"/>
      <p:bldP spid="65548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9248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Desenvolver metodologias para um balanço 	                      energético qualitativo</a:t>
            </a: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Determinar índices energéticos para  componentes de interesse em alimentos</a:t>
            </a: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Pesquisas a longo prazo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"/>
    </mc:Choice>
    <mc:Fallback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716"/>
            <a:ext cx="4248472" cy="64722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92080" y="1988840"/>
            <a:ext cx="3851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Handbook of industrial energy analysis, I. Boustead and G. F. Hancock, John Wiley &amp; Sons, New York, 1979, 422 pages. 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10"/>
    </mc:Choice>
    <mc:Fallback>
      <p:transition spd="slow" advTm="6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962400" y="62484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Castanho Fº &amp; Chabariberi (1983)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Fluxos de energia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Energia solar</a:t>
            </a:r>
          </a:p>
          <a:p>
            <a:pPr>
              <a:buNone/>
            </a:pPr>
            <a:r>
              <a:rPr lang="pt-BR" dirty="0" smtClean="0"/>
              <a:t>	Não entra no cálculo do balanço energético, pois se não utilizada é desperdiçada, além de ser gratuita.  			</a:t>
            </a:r>
          </a:p>
          <a:p>
            <a:pPr>
              <a:buNone/>
            </a:pPr>
            <a:r>
              <a:rPr lang="pt-BR" sz="2400" dirty="0" smtClean="0"/>
              <a:t>					IFIAS (1974), citado por </a:t>
            </a:r>
            <a:r>
              <a:rPr lang="pt-BR" sz="2400" dirty="0" err="1" smtClean="0"/>
              <a:t>Pellizzi</a:t>
            </a:r>
            <a:r>
              <a:rPr lang="pt-BR" sz="2400" dirty="0" smtClean="0"/>
              <a:t> (1992)</a:t>
            </a:r>
          </a:p>
          <a:p>
            <a:pPr>
              <a:buNone/>
            </a:pPr>
            <a:endParaRPr lang="pt-BR" sz="2400" dirty="0" smtClean="0"/>
          </a:p>
          <a:p>
            <a:pPr>
              <a:buNone/>
            </a:pPr>
            <a:r>
              <a:rPr lang="pt-BR" sz="3000" dirty="0" err="1" smtClean="0"/>
              <a:t>Cana-de-açúcar</a:t>
            </a:r>
            <a:r>
              <a:rPr lang="pt-BR" sz="3000" dirty="0" smtClean="0"/>
              <a:t>  -</a:t>
            </a:r>
            <a:r>
              <a:rPr lang="pt-BR" sz="3500" dirty="0" smtClean="0"/>
              <a:t>&gt; </a:t>
            </a:r>
            <a:r>
              <a:rPr lang="pt-BR" sz="3000" dirty="0" smtClean="0"/>
              <a:t>eficiência fotossintética de 1,6%</a:t>
            </a:r>
          </a:p>
          <a:p>
            <a:pPr>
              <a:buNone/>
            </a:pPr>
            <a:r>
              <a:rPr lang="pt-BR" sz="3000" dirty="0" smtClean="0"/>
              <a:t>Recebe 3250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</a:t>
            </a:r>
          </a:p>
          <a:p>
            <a:pPr>
              <a:buNone/>
            </a:pPr>
            <a:r>
              <a:rPr lang="pt-BR" sz="3000" dirty="0" smtClean="0"/>
              <a:t>Fixa 52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</a:t>
            </a:r>
          </a:p>
          <a:p>
            <a:pPr>
              <a:buNone/>
            </a:pPr>
            <a:r>
              <a:rPr lang="pt-BR" sz="3000" dirty="0" smtClean="0"/>
              <a:t>Somente 6,8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 em açúcar ou álcool</a:t>
            </a:r>
          </a:p>
          <a:p>
            <a:pPr>
              <a:buNone/>
            </a:pPr>
            <a:r>
              <a:rPr lang="pt-BR" sz="2600" dirty="0" smtClean="0"/>
              <a:t>								Rosa (1977)</a:t>
            </a:r>
          </a:p>
          <a:p>
            <a:pPr>
              <a:buNone/>
            </a:pPr>
            <a:endParaRPr lang="pt-BR" sz="2400" dirty="0" smtClean="0"/>
          </a:p>
          <a:p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86"/>
    </mc:Choice>
    <mc:Fallback>
      <p:transition spd="slow" advTm="22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327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Metodologia de conversão energética</a:t>
            </a:r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41926"/>
              </p:ext>
            </p:extLst>
          </p:nvPr>
        </p:nvGraphicFramePr>
        <p:xfrm>
          <a:off x="1763688" y="548680"/>
          <a:ext cx="6336704" cy="611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90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Energia incorporada de insumos agrícolas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Tipo</a:t>
                      </a:r>
                      <a:r>
                        <a:rPr lang="en-US" sz="1400" dirty="0">
                          <a:effectLst/>
                        </a:rPr>
                        <a:t> de </a:t>
                      </a:r>
                      <a:r>
                        <a:rPr lang="en-US" sz="1400" dirty="0" err="1">
                          <a:effectLst/>
                        </a:rPr>
                        <a:t>insumo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unidade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MJ unidade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Fonte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Fertilizantes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56,3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IPT (1985)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100">
                          <a:effectLst/>
                        </a:rPr>
                        <a:t>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IPT (1985)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Lockeretz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Calcário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1,7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Pimentel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Defensivos*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Herbicida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355,6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Seabra (2008)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Inseticida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358,0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Seabra (2008)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Fungicida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115,1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Pimentel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Sementes</a:t>
                      </a:r>
                      <a:r>
                        <a:rPr lang="en-US" sz="1400" dirty="0">
                          <a:effectLst/>
                        </a:rPr>
                        <a:t> (kg)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Pelizzi (1992)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Diesel (L)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45,7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Boustead e Hancock (1979)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Maquinário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Tratores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8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Colhedora</a:t>
                      </a:r>
                      <a:r>
                        <a:rPr lang="en-US" sz="1400" dirty="0">
                          <a:effectLst/>
                        </a:rPr>
                        <a:t> de 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forragem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Arado 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Grade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8,3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Semeadora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Doering</a:t>
                      </a:r>
                      <a:r>
                        <a:rPr lang="en-US" sz="1400" dirty="0">
                          <a:effectLst/>
                        </a:rPr>
                        <a:t> III (1980)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4"/>
    </mc:Choice>
    <mc:Fallback>
      <p:transition spd="slow" advTm="12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Energia incorporada em máquinas 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987824" y="6356350"/>
            <a:ext cx="5976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b="1" dirty="0" smtClean="0"/>
          </a:p>
          <a:p>
            <a:r>
              <a:rPr lang="en-US" b="1" dirty="0">
                <a:solidFill>
                  <a:schemeClr val="tx1"/>
                </a:solidFill>
              </a:rPr>
              <a:t>INTERNATIONAL CONFERENCE OF AGRICULTURAL ENGINEERING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CIGR-</a:t>
            </a:r>
            <a:r>
              <a:rPr lang="en-US" b="1" dirty="0" err="1" smtClean="0">
                <a:solidFill>
                  <a:schemeClr val="tx1"/>
                </a:solidFill>
              </a:rPr>
              <a:t>AgEng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2012</a:t>
            </a:r>
            <a:endParaRPr lang="pt-BR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424740"/>
              </p:ext>
            </p:extLst>
          </p:nvPr>
        </p:nvGraphicFramePr>
        <p:xfrm>
          <a:off x="611188" y="2449696"/>
          <a:ext cx="8229600" cy="16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Indicador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Unidade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Com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pneus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Com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esteira</a:t>
                      </a: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metálica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EEIL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h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138.8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159.8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EEIM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kg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202.6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204.3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EEIE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kW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11,584.2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     13,336.5 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tângulo de cantos arredondados 4"/>
          <p:cNvSpPr/>
          <p:nvPr/>
        </p:nvSpPr>
        <p:spPr>
          <a:xfrm>
            <a:off x="4788024" y="3415962"/>
            <a:ext cx="4038794" cy="2863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499992" y="4797152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Dados usuais: 75-81 MJ/kg</a:t>
            </a:r>
            <a:endParaRPr lang="pt-BR" sz="2400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36"/>
    </mc:Choice>
    <mc:Fallback>
      <p:transition spd="slow" advTm="9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5484844" y="6560130"/>
            <a:ext cx="3587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333399"/>
                </a:solidFill>
                <a:latin typeface="Arial" charset="0"/>
              </a:rPr>
              <a:t>Fonte: Fluck &amp; Baird (1982)</a:t>
            </a:r>
          </a:p>
        </p:txBody>
      </p:sp>
      <p:pic>
        <p:nvPicPr>
          <p:cNvPr id="5" name="Picture 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525" y="1214422"/>
            <a:ext cx="824547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71472" y="71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Metodologia de conversão energética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8"/>
    </mc:Choice>
    <mc:Fallback>
      <p:transition spd="slow" advTm="4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 dirty="0">
                <a:latin typeface="Arial" charset="0"/>
              </a:rPr>
              <a:t>Balanço energético da cultura do milho para diferentes tipos de tração, Estado de São Paulo, 1981/82.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6388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Silva </a:t>
            </a:r>
            <a:r>
              <a:rPr lang="pt-BR" sz="2000" b="1" i="1">
                <a:solidFill>
                  <a:srgbClr val="333399"/>
                </a:solidFill>
                <a:latin typeface="Arial" charset="0"/>
              </a:rPr>
              <a:t>et al.</a:t>
            </a:r>
            <a:r>
              <a:rPr lang="pt-BR" sz="2000" b="1">
                <a:solidFill>
                  <a:srgbClr val="333399"/>
                </a:solidFill>
                <a:latin typeface="Arial" charset="0"/>
              </a:rPr>
              <a:t> (1987)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19200"/>
            <a:ext cx="7748588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96"/>
    </mc:Choice>
    <mc:Fallback>
      <p:transition spd="slow" advTm="5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00034" y="139463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 dirty="0" smtClean="0">
                <a:latin typeface="Arial" charset="0"/>
              </a:rPr>
              <a:t>Eficiência energética da </a:t>
            </a:r>
            <a:r>
              <a:rPr lang="pt-BR" b="1" dirty="0">
                <a:latin typeface="Arial" charset="0"/>
              </a:rPr>
              <a:t>cultura de feijão </a:t>
            </a:r>
            <a:r>
              <a:rPr lang="pt-BR" b="1" dirty="0" err="1">
                <a:latin typeface="Arial" charset="0"/>
              </a:rPr>
              <a:t>guandú</a:t>
            </a:r>
            <a:r>
              <a:rPr lang="pt-BR" b="1" dirty="0">
                <a:latin typeface="Arial" charset="0"/>
              </a:rPr>
              <a:t> em diferentes épocas em Hong Kong.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8674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Newcombe (1976)</a:t>
            </a:r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0"/>
            <a:ext cx="77597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5"/>
    </mc:Choice>
    <mc:Fallback>
      <p:transition spd="slow" advTm="4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.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</TotalTime>
  <Words>593</Words>
  <Application>Microsoft Office PowerPoint</Application>
  <PresentationFormat>Apresentação na tela (4:3)</PresentationFormat>
  <Paragraphs>191</Paragraphs>
  <Slides>32</Slides>
  <Notes>1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Tema do Office</vt:lpstr>
      <vt:lpstr>Fluxos de energia</vt:lpstr>
      <vt:lpstr>Fluxos de energia ou Balanço de energia?</vt:lpstr>
      <vt:lpstr>Balanço de energia</vt:lpstr>
      <vt:lpstr>Fluxos de energia</vt:lpstr>
      <vt:lpstr>Metodologia de conversão energética</vt:lpstr>
      <vt:lpstr>Energia incorporada em máquinas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Cadeia do biodiesel</vt:lpstr>
      <vt:lpstr>Biomassa de eucalipto</vt:lpstr>
      <vt:lpstr>Processos</vt:lpstr>
      <vt:lpstr>Apresentação do PowerPoint</vt:lpstr>
      <vt:lpstr>Indicadores</vt:lpstr>
      <vt:lpstr>EROI x BE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Fluxo de material e análises energéticas</dc:title>
  <dc:creator>TLR</dc:creator>
  <cp:lastModifiedBy>aureo.oliveira@gmail.com</cp:lastModifiedBy>
  <cp:revision>61</cp:revision>
  <dcterms:created xsi:type="dcterms:W3CDTF">2009-06-15T18:27:40Z</dcterms:created>
  <dcterms:modified xsi:type="dcterms:W3CDTF">2020-04-03T22:14:15Z</dcterms:modified>
</cp:coreProperties>
</file>