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70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6F63-7B2E-412E-9DC8-1AA4FD38C9F6}" type="datetimeFigureOut">
              <a:rPr lang="pt-BR" smtClean="0"/>
              <a:pPr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.br/url?sa=i&amp;rct=j&amp;q=&amp;esrc=s&amp;frm=1&amp;source=images&amp;cd=&amp;cad=rja&amp;uact=8&amp;ved=0ahUKEwiTtcv1ubDTAhUCOyYKHVOxBbgQjRwIBQ&amp;url=http://pedroschestatsky.com.br/_files/view.php/download/artigocientifico/52/570fa7b96fca4.pdf&amp;psig=AFQjCNGcOxNcG5TA8ojjcRdUDsDqaSBQ7A&amp;ust=1492688969299185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92696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/>
              <a:t>1) </a:t>
            </a:r>
            <a:r>
              <a:rPr lang="pt-BR" sz="2800" b="1" dirty="0" smtClean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 smtClean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7494587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smtClean="0">
                <a:solidFill>
                  <a:schemeClr val="tx1"/>
                </a:solidFill>
              </a:rPr>
              <a:t>2. Sistema Nervoso Periférico</a:t>
            </a:r>
            <a:br>
              <a:rPr lang="pt-BR" altLang="pt-BR" sz="3600" b="1" smtClean="0">
                <a:solidFill>
                  <a:schemeClr val="tx1"/>
                </a:solidFill>
              </a:rPr>
            </a:br>
            <a:r>
              <a:rPr lang="pt-BR" altLang="pt-BR" sz="2400" smtClean="0">
                <a:solidFill>
                  <a:srgbClr val="FFFF00"/>
                </a:solidFill>
              </a:rPr>
              <a:t> </a:t>
            </a:r>
            <a:r>
              <a:rPr lang="pt-BR" altLang="pt-BR" sz="2400" b="1" smtClean="0">
                <a:solidFill>
                  <a:srgbClr val="FF0000"/>
                </a:solidFill>
              </a:rPr>
              <a:t>Nervos cranianos e espinhais</a:t>
            </a:r>
          </a:p>
        </p:txBody>
      </p:sp>
      <p:pic>
        <p:nvPicPr>
          <p:cNvPr id="15364" name="Picture 4" descr="lamina 112 -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80" y="1252239"/>
            <a:ext cx="49403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854075"/>
            <a:ext cx="3455988" cy="5888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8" name="Picture 10" descr="Resultado de imagem para gânglio trigem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349375"/>
            <a:ext cx="3751262" cy="281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7" name="AutoShape 12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9538" y="-8001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8" name="AutoShape 14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61938" y="-6477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9" name="AutoShape 16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14338" y="-4953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306" name="Picture 18" descr="Resultado de imagem para ganglios da raiz dorsal da medu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378" y="1340768"/>
            <a:ext cx="4287838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508105" y="4405313"/>
            <a:ext cx="3635896" cy="24526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CaixaDeTexto 13"/>
          <p:cNvSpPr txBox="1"/>
          <p:nvPr/>
        </p:nvSpPr>
        <p:spPr>
          <a:xfrm>
            <a:off x="5076056" y="3933056"/>
            <a:ext cx="39239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Nervo espinhal</a:t>
            </a:r>
            <a:r>
              <a:rPr lang="pt-BR" b="1" dirty="0" smtClean="0"/>
              <a:t>: raiz dorsal sensitiva + raiz ventral motora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1340768"/>
            <a:ext cx="194421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Gânglios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84368" y="1735648"/>
            <a:ext cx="1152128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31 pares</a:t>
            </a:r>
          </a:p>
          <a:p>
            <a:pPr algn="ctr"/>
            <a:r>
              <a:rPr lang="pt-BR" b="1" dirty="0" smtClean="0"/>
              <a:t>C1 a C8</a:t>
            </a:r>
          </a:p>
          <a:p>
            <a:pPr algn="ctr"/>
            <a:r>
              <a:rPr lang="pt-BR" b="1" dirty="0" smtClean="0"/>
              <a:t>T1 a T12</a:t>
            </a:r>
          </a:p>
          <a:p>
            <a:pPr algn="ctr"/>
            <a:r>
              <a:rPr lang="pt-BR" b="1" dirty="0" smtClean="0"/>
              <a:t>L1 a L5</a:t>
            </a:r>
          </a:p>
          <a:p>
            <a:pPr algn="ctr"/>
            <a:r>
              <a:rPr lang="pt-BR" b="1" dirty="0" smtClean="0"/>
              <a:t>S1 a S5 </a:t>
            </a:r>
          </a:p>
          <a:p>
            <a:pPr algn="ctr"/>
            <a:r>
              <a:rPr lang="pt-BR" b="1" dirty="0" smtClean="0"/>
              <a:t>Co1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11560" y="764704"/>
            <a:ext cx="151216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12 pares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3" grpId="0" animBg="1"/>
      <p:bldP spid="13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6653213" cy="64293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sz="3200" b="1" smtClean="0"/>
              <a:t>Funções do Sistema Nervoso</a:t>
            </a:r>
            <a:r>
              <a:rPr lang="pt-BR" sz="3600" b="1" smtClean="0"/>
              <a:t> </a:t>
            </a:r>
          </a:p>
        </p:txBody>
      </p:sp>
      <p:pic>
        <p:nvPicPr>
          <p:cNvPr id="20483" name="Picture 3" descr="pagina 39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416800" cy="5183187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4716463" y="1484313"/>
            <a:ext cx="1943769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859338" y="1484313"/>
            <a:ext cx="2592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1. Somático</a:t>
            </a:r>
          </a:p>
          <a:p>
            <a:r>
              <a:rPr lang="pt-BR" altLang="pt-BR" sz="2000" b="1" dirty="0">
                <a:solidFill>
                  <a:schemeClr val="bg1"/>
                </a:solidFill>
              </a:rPr>
              <a:t>2. Vegetativo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8395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pt-BR" sz="3200" b="1" dirty="0" smtClean="0"/>
              <a:t>Sistema Nervoso Autônomo: </a:t>
            </a:r>
            <a:r>
              <a:rPr lang="pt-BR" sz="2700" b="1" dirty="0" smtClean="0">
                <a:solidFill>
                  <a:srgbClr val="C00000"/>
                </a:solidFill>
              </a:rPr>
              <a:t>controle da musculatura lisa dos vasos e vísceras e da musculatura </a:t>
            </a:r>
            <a:r>
              <a:rPr lang="pt-BR" sz="2700" b="1" smtClean="0">
                <a:solidFill>
                  <a:srgbClr val="C00000"/>
                </a:solidFill>
              </a:rPr>
              <a:t>estriada cardíaca.</a:t>
            </a:r>
            <a:endParaRPr lang="pt-BR" sz="2700" b="1" dirty="0" smtClean="0">
              <a:solidFill>
                <a:srgbClr val="C00000"/>
              </a:solidFill>
            </a:endParaRPr>
          </a:p>
        </p:txBody>
      </p:sp>
      <p:pic>
        <p:nvPicPr>
          <p:cNvPr id="21507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032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66122-002-f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357313"/>
            <a:ext cx="4803775" cy="5256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067944" y="6453336"/>
            <a:ext cx="48245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9592" y="1052736"/>
            <a:ext cx="324036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Hipotálamo + Sistema Límbico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20272" y="3573016"/>
            <a:ext cx="20162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tóracolombar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213285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Crânio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43936" y="529191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Sacral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5940152" y="4149080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5724128" y="4077072"/>
            <a:ext cx="216024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5715744" y="4149080"/>
            <a:ext cx="152400" cy="135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580112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4427984" y="414908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 flipV="1">
            <a:off x="4283968" y="4077072"/>
            <a:ext cx="21602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4283968" y="4149080"/>
            <a:ext cx="152400" cy="135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6660232" y="407707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139952" y="3789040"/>
            <a:ext cx="288032" cy="7920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esquerda 25"/>
          <p:cNvSpPr/>
          <p:nvPr/>
        </p:nvSpPr>
        <p:spPr>
          <a:xfrm>
            <a:off x="5220072" y="443711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dirty="0"/>
              <a:t>Sistema nervoso simpático </a:t>
            </a:r>
            <a:r>
              <a:rPr lang="pt-BR" sz="2400" dirty="0">
                <a:solidFill>
                  <a:schemeClr val="tx1"/>
                </a:solidFill>
              </a:rPr>
              <a:t>(</a:t>
            </a:r>
            <a:r>
              <a:rPr lang="pt-BR" sz="2400" dirty="0" err="1">
                <a:solidFill>
                  <a:schemeClr val="tx1"/>
                </a:solidFill>
              </a:rPr>
              <a:t>tóraco-lombar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Tronco ou cadeia simpática </a:t>
            </a:r>
            <a:r>
              <a:rPr lang="pt-BR" sz="2400" dirty="0">
                <a:solidFill>
                  <a:srgbClr val="FF0000"/>
                </a:solidFill>
              </a:rPr>
              <a:t>(gânglios </a:t>
            </a:r>
            <a:r>
              <a:rPr lang="pt-BR" sz="2400" dirty="0" err="1">
                <a:solidFill>
                  <a:srgbClr val="FF0000"/>
                </a:solidFill>
              </a:rPr>
              <a:t>paravertebrais</a:t>
            </a:r>
            <a:r>
              <a:rPr lang="pt-BR" sz="2400" dirty="0">
                <a:solidFill>
                  <a:srgbClr val="FF0000"/>
                </a:solidFill>
              </a:rPr>
              <a:t> e pré-vertebrais)</a:t>
            </a:r>
          </a:p>
        </p:txBody>
      </p:sp>
      <p:pic>
        <p:nvPicPr>
          <p:cNvPr id="22531" name="Picture 3" descr="F66122-002-f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535488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716463" y="2997200"/>
            <a:ext cx="4318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508625" y="4437063"/>
            <a:ext cx="431800" cy="5762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2843808" y="6453336"/>
            <a:ext cx="35283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20272" y="3573016"/>
            <a:ext cx="2016224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Vasoconstricção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Ereção dos pelos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Sudorese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r>
              <a:rPr lang="pt-BR" sz="2400" b="1" smtClean="0"/>
              <a:t>Sistema nervoso parassimpático </a:t>
            </a:r>
            <a:r>
              <a:rPr lang="pt-BR" sz="2400" smtClean="0">
                <a:solidFill>
                  <a:schemeClr val="tx1"/>
                </a:solidFill>
              </a:rPr>
              <a:t>(crânio-sacral)</a:t>
            </a:r>
            <a:br>
              <a:rPr lang="pt-BR" sz="2400" smtClean="0">
                <a:solidFill>
                  <a:schemeClr val="tx1"/>
                </a:solidFill>
              </a:rPr>
            </a:br>
            <a:r>
              <a:rPr lang="pt-BR" sz="2400" smtClean="0">
                <a:solidFill>
                  <a:srgbClr val="FF0000"/>
                </a:solidFill>
              </a:rPr>
              <a:t>Porção craniana (nervos III, VII, IX e X)</a:t>
            </a:r>
            <a:br>
              <a:rPr lang="pt-BR" sz="2400" smtClean="0">
                <a:solidFill>
                  <a:srgbClr val="FF0000"/>
                </a:solidFill>
              </a:rPr>
            </a:br>
            <a:r>
              <a:rPr lang="pt-BR" sz="2400" smtClean="0">
                <a:solidFill>
                  <a:srgbClr val="FF0000"/>
                </a:solidFill>
              </a:rPr>
              <a:t>Porção sacral (S2, S3 e S4)</a:t>
            </a:r>
          </a:p>
        </p:txBody>
      </p:sp>
      <p:pic>
        <p:nvPicPr>
          <p:cNvPr id="23555" name="Picture 3" descr="F66122-002-f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4602162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771800" y="6525344"/>
            <a:ext cx="36724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04248" y="1340768"/>
            <a:ext cx="2232248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Mm. lisos do globo ocular</a:t>
            </a:r>
          </a:p>
          <a:p>
            <a:pPr algn="ctr"/>
            <a:r>
              <a:rPr lang="pt-BR" b="1" dirty="0" err="1" smtClean="0">
                <a:solidFill>
                  <a:schemeClr val="tx2"/>
                </a:solidFill>
              </a:rPr>
              <a:t>Gls</a:t>
            </a:r>
            <a:r>
              <a:rPr lang="pt-BR" b="1" dirty="0" smtClean="0">
                <a:solidFill>
                  <a:schemeClr val="tx2"/>
                </a:solidFill>
              </a:rPr>
              <a:t>. salivares</a:t>
            </a:r>
          </a:p>
          <a:p>
            <a:pPr algn="ctr"/>
            <a:r>
              <a:rPr lang="pt-BR" b="1" dirty="0" err="1" smtClean="0">
                <a:solidFill>
                  <a:schemeClr val="tx2"/>
                </a:solidFill>
              </a:rPr>
              <a:t>Gls</a:t>
            </a:r>
            <a:r>
              <a:rPr lang="pt-BR" b="1" dirty="0" smtClean="0">
                <a:solidFill>
                  <a:schemeClr val="tx2"/>
                </a:solidFill>
              </a:rPr>
              <a:t>. lacrimais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Vísceras C, T e </a:t>
            </a:r>
            <a:r>
              <a:rPr lang="pt-BR" b="1" dirty="0" err="1" smtClean="0">
                <a:solidFill>
                  <a:schemeClr val="tx2"/>
                </a:solidFill>
              </a:rPr>
              <a:t>Abd</a:t>
            </a:r>
            <a:r>
              <a:rPr lang="pt-BR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04248" y="5120024"/>
            <a:ext cx="22322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smtClean="0">
                <a:solidFill>
                  <a:schemeClr val="tx2"/>
                </a:solidFill>
              </a:rPr>
              <a:t>Vísceras pélvicas</a:t>
            </a:r>
            <a:endParaRPr lang="pt-BR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Nervoso Periférico;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Nervoso Autônomo.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NERVOSO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632311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L.F.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B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ases morfológicas do corpo humano. 1ª ed.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290</Words>
  <Application>Microsoft Office PowerPoint</Application>
  <PresentationFormat>Apresentação na tela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2. Sistema Nervoso Periférico  Nervos cranianos e espinhais</vt:lpstr>
      <vt:lpstr>Funções do Sistema Nervoso </vt:lpstr>
      <vt:lpstr>Sistema Nervoso Autônomo: controle da musculatura lisa dos vasos e vísceras e da musculatura estriada cardíaca.</vt:lpstr>
      <vt:lpstr>Sistema nervoso simpático (tóraco-lombar) Tronco ou cadeia simpática (gânglios paravertebrais e pré-vertebrais)</vt:lpstr>
      <vt:lpstr>Sistema nervoso parassimpático (crânio-sacral) Porção craniana (nervos III, VII, IX e X) Porção sacral (S2, S3 e S4)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6</cp:revision>
  <dcterms:created xsi:type="dcterms:W3CDTF">2019-02-27T22:53:53Z</dcterms:created>
  <dcterms:modified xsi:type="dcterms:W3CDTF">2019-03-29T02:10:46Z</dcterms:modified>
</cp:coreProperties>
</file>