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AEDE-2FF0-486B-AD73-BBA0E0CC76CC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AC97-1E3A-4B30-89B4-2C7107B020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5412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AEDE-2FF0-486B-AD73-BBA0E0CC76CC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AC97-1E3A-4B30-89B4-2C7107B020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7747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AEDE-2FF0-486B-AD73-BBA0E0CC76CC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AC97-1E3A-4B30-89B4-2C7107B020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423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AEDE-2FF0-486B-AD73-BBA0E0CC76CC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AC97-1E3A-4B30-89B4-2C7107B020BA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6617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AEDE-2FF0-486B-AD73-BBA0E0CC76CC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AC97-1E3A-4B30-89B4-2C7107B020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701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AEDE-2FF0-486B-AD73-BBA0E0CC76CC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AC97-1E3A-4B30-89B4-2C7107B020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48919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AEDE-2FF0-486B-AD73-BBA0E0CC76CC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AC97-1E3A-4B30-89B4-2C7107B020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30872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AEDE-2FF0-486B-AD73-BBA0E0CC76CC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AC97-1E3A-4B30-89B4-2C7107B020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7635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AEDE-2FF0-486B-AD73-BBA0E0CC76CC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AC97-1E3A-4B30-89B4-2C7107B020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825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AEDE-2FF0-486B-AD73-BBA0E0CC76CC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AC97-1E3A-4B30-89B4-2C7107B020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177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AEDE-2FF0-486B-AD73-BBA0E0CC76CC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AC97-1E3A-4B30-89B4-2C7107B020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6870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AEDE-2FF0-486B-AD73-BBA0E0CC76CC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AC97-1E3A-4B30-89B4-2C7107B020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7065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AEDE-2FF0-486B-AD73-BBA0E0CC76CC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AC97-1E3A-4B30-89B4-2C7107B020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6262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AEDE-2FF0-486B-AD73-BBA0E0CC76CC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AC97-1E3A-4B30-89B4-2C7107B020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409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AEDE-2FF0-486B-AD73-BBA0E0CC76CC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AC97-1E3A-4B30-89B4-2C7107B020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9179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AEDE-2FF0-486B-AD73-BBA0E0CC76CC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AC97-1E3A-4B30-89B4-2C7107B020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20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AEDE-2FF0-486B-AD73-BBA0E0CC76CC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AC97-1E3A-4B30-89B4-2C7107B020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489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E70CAEDE-2FF0-486B-AD73-BBA0E0CC76CC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6855AC97-1E3A-4B30-89B4-2C7107B020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68289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D9760D-57E6-42A8-9367-AF9012DA2A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 análise dos sistemas-mundo e a transição hegemônica: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9DA422C-4B8F-DB30-DEEE-E92DF88600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9082" y="3598341"/>
            <a:ext cx="10503255" cy="827887"/>
          </a:xfrm>
        </p:spPr>
        <p:txBody>
          <a:bodyPr>
            <a:normAutofit/>
          </a:bodyPr>
          <a:lstStyle/>
          <a:p>
            <a:r>
              <a:rPr lang="pt-BR" sz="3200" dirty="0"/>
              <a:t>Contribuições de Immanuel Wallerstein e Giovanni Arrighi</a:t>
            </a:r>
          </a:p>
        </p:txBody>
      </p:sp>
    </p:spTree>
    <p:extLst>
      <p:ext uri="{BB962C8B-B14F-4D97-AF65-F5344CB8AC3E}">
        <p14:creationId xmlns:p14="http://schemas.microsoft.com/office/powerpoint/2010/main" val="4099678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DAE93A-2A73-DA40-0B2B-F724DFD9D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 bibliográficas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4F74B7D-04CA-EDAA-9EC5-71DD74DEC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ARRIGHI, Giovanni. O longo século XX: dinheiro, poder e as origens de nosso tempo. tradução Vera Ribeiro; revisão de tradução César Benjamin; Rio de Janeiro: Contraponto. São Paulo: Editora UNESP, 1996. </a:t>
            </a:r>
            <a:endParaRPr lang="en-US" dirty="0"/>
          </a:p>
          <a:p>
            <a:r>
              <a:rPr lang="en-US" dirty="0"/>
              <a:t>WALLERSTEIN, I. The Politics of the World Economy. Cambridge: Cambridge University Press, 1988. </a:t>
            </a:r>
          </a:p>
          <a:p>
            <a:r>
              <a:rPr lang="pt-BR" dirty="0"/>
              <a:t>WALLERSTEIN, Immanuel. Análise dos sistemas mundiais. In: GIDDENS, Anthony; TURNER, Jonathan (Org.). Teoria social hoje. São Paulo: Ed. UNESP, 1999, p. 447-470.</a:t>
            </a:r>
          </a:p>
          <a:p>
            <a:r>
              <a:rPr lang="pt-BR" dirty="0"/>
              <a:t>WALLERSTEIN, Immanuel. World-Systems </a:t>
            </a:r>
            <a:r>
              <a:rPr lang="pt-BR" dirty="0" err="1"/>
              <a:t>Analysis</a:t>
            </a:r>
            <a:r>
              <a:rPr lang="pt-BR" dirty="0"/>
              <a:t>: </a:t>
            </a:r>
            <a:r>
              <a:rPr lang="pt-BR" dirty="0" err="1"/>
              <a:t>An</a:t>
            </a:r>
            <a:r>
              <a:rPr lang="pt-BR" dirty="0"/>
              <a:t> </a:t>
            </a:r>
            <a:r>
              <a:rPr lang="pt-BR" dirty="0" err="1"/>
              <a:t>Introduction</a:t>
            </a:r>
            <a:r>
              <a:rPr lang="pt-BR" dirty="0"/>
              <a:t>. Durham </a:t>
            </a:r>
            <a:r>
              <a:rPr lang="pt-BR" dirty="0" err="1"/>
              <a:t>and</a:t>
            </a:r>
            <a:r>
              <a:rPr lang="pt-BR" dirty="0"/>
              <a:t> London: Duke </a:t>
            </a:r>
            <a:r>
              <a:rPr lang="pt-BR" dirty="0" err="1"/>
              <a:t>University</a:t>
            </a:r>
            <a:r>
              <a:rPr lang="pt-BR" dirty="0"/>
              <a:t> Press, 2004.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5014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F7F6CC-2FA6-09CD-0410-4FB0C0978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/>
              <a:t>Macrossociologia</a:t>
            </a:r>
            <a:r>
              <a:rPr lang="pt-BR" sz="3600" b="1" dirty="0"/>
              <a:t> histórica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AAC4D0-E639-A61A-4221-93DF9889C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515951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Área de pesquisa interdisciplinar que estuda padrões em processos de longa duração, como a formação, evolução, transformação, declínio e colapso de sociedades, Estados, civilizações e sistemas mundiais;</a:t>
            </a:r>
          </a:p>
          <a:p>
            <a:pPr algn="just"/>
            <a:r>
              <a:rPr lang="pt-BR" dirty="0"/>
              <a:t>Responde a perguntas sobre a estrutura, a dinâmica e o curso da história em níveis científico e teórico;</a:t>
            </a:r>
          </a:p>
          <a:p>
            <a:pPr algn="just"/>
            <a:r>
              <a:rPr lang="pt-BR" dirty="0"/>
              <a:t>Economia Política dos Sistemas-Mundo (EPSM): mobilização do conhecimento histórico para a solução de problemas macrossociológicos.</a:t>
            </a:r>
          </a:p>
        </p:txBody>
      </p:sp>
    </p:spTree>
    <p:extLst>
      <p:ext uri="{BB962C8B-B14F-4D97-AF65-F5344CB8AC3E}">
        <p14:creationId xmlns:p14="http://schemas.microsoft.com/office/powerpoint/2010/main" val="1317202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F1B2EE-5315-7961-C4B5-DA184AF33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Análise dos sistemas-mundo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11072B2-F845-474B-C5F9-C14BE1BBC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Um dos ramos mais desenvolvidos dentro da pesquisa macrossociológica, inaugurado pela publicação de “The </a:t>
            </a:r>
            <a:r>
              <a:rPr lang="pt-BR" dirty="0" err="1"/>
              <a:t>Modern</a:t>
            </a:r>
            <a:r>
              <a:rPr lang="pt-BR" dirty="0"/>
              <a:t> World-System I” por Immanuel Wallerstein, em 1974;</a:t>
            </a:r>
          </a:p>
          <a:p>
            <a:pPr algn="just"/>
            <a:r>
              <a:rPr lang="pt-BR" dirty="0"/>
              <a:t>Premissas: (I) a história está intimamente conectada com a realidade social presente; (II) a mudança social só pode ser compreendida em sua totalidade; (III) crítica aos pressupostos positivistas e empiristas das ciências sociais modernas;</a:t>
            </a:r>
          </a:p>
          <a:p>
            <a:pPr algn="just"/>
            <a:r>
              <a:rPr lang="pt-BR" dirty="0"/>
              <a:t>Análise focada sobre as estruturas sistêmicas, com suas tendências cíclicas e padrões de transformação – toda estrutura é um sistema histórico, com início, meio e fim;</a:t>
            </a:r>
          </a:p>
          <a:p>
            <a:pPr algn="just"/>
            <a:r>
              <a:rPr lang="pt-BR" dirty="0"/>
              <a:t>Se todos os sistemas históricos têm início, meio e fim, discute-se como ocorrem as sucessões de sistemas históricos no tempo-espaço.</a:t>
            </a:r>
          </a:p>
        </p:txBody>
      </p:sp>
    </p:spTree>
    <p:extLst>
      <p:ext uri="{BB962C8B-B14F-4D97-AF65-F5344CB8AC3E}">
        <p14:creationId xmlns:p14="http://schemas.microsoft.com/office/powerpoint/2010/main" val="1422630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0E98DF-2EE1-9D6D-59C9-CD484380E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Transição hegemônica na obra de </a:t>
            </a:r>
            <a:r>
              <a:rPr lang="pt-BR" dirty="0" err="1"/>
              <a:t>Wallerstein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F845EC-89EF-FD27-212D-779FEDB4D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Wallerstein</a:t>
            </a:r>
            <a:r>
              <a:rPr lang="pt-BR" dirty="0"/>
              <a:t> se debruça especificamente sobre as transições cíclicas que ocorrem no interior do Moderno Sistema-Mundo (economia-mundo capitalista + moderno sistema interestatal)</a:t>
            </a:r>
          </a:p>
          <a:p>
            <a:r>
              <a:rPr lang="pt-BR" dirty="0"/>
              <a:t>Todo sistema histórico tem uma gênese, uma fase de funcionamento normal, com um longo desenvolvimento e seu declínio; </a:t>
            </a:r>
          </a:p>
          <a:p>
            <a:r>
              <a:rPr lang="pt-BR" dirty="0"/>
              <a:t>Na fase de funcionamento, o sistema funciona por meio de contradições internas que modelam seu desenvolvimento; </a:t>
            </a:r>
          </a:p>
          <a:p>
            <a:r>
              <a:rPr lang="pt-BR" dirty="0"/>
              <a:t>No caso do Moderno Sistema-Mundo, a principal contradição interna é a competição interestatal e interempresarial entre as potências centrais que gera transições hegemônicas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9642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2FCD53-592D-F791-8727-DE5B6C1F2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é hegemonia?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22F26E0-FAFC-1368-80D6-7060C6C6B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4" y="1732449"/>
            <a:ext cx="10483075" cy="4615342"/>
          </a:xfrm>
        </p:spPr>
        <p:txBody>
          <a:bodyPr>
            <a:normAutofit fontScale="92500" lnSpcReduction="20000"/>
          </a:bodyPr>
          <a:lstStyle/>
          <a:p>
            <a:r>
              <a:rPr lang="pt-BR" sz="2200" dirty="0"/>
              <a:t>Estrutura e superestrutura em Marx;</a:t>
            </a:r>
          </a:p>
          <a:p>
            <a:r>
              <a:rPr lang="pt-BR" sz="2200" dirty="0"/>
              <a:t>Conceito gramsciano: hegemonia cultural </a:t>
            </a:r>
            <a:r>
              <a:rPr lang="pt-BR" sz="2200" dirty="0">
                <a:sym typeface="Wingdings" panose="05000000000000000000" pitchFamily="2" charset="2"/>
              </a:rPr>
              <a:t></a:t>
            </a:r>
            <a:r>
              <a:rPr lang="pt-BR" sz="2200" dirty="0"/>
              <a:t> classes dominantes utilizam superestrutura para manter sua dominação (Estado usado para coerção e cultura/educação usados para consentimento);</a:t>
            </a:r>
          </a:p>
          <a:p>
            <a:r>
              <a:rPr lang="pt-BR" sz="2200" dirty="0"/>
              <a:t>Relação entre coerção e consentimento;</a:t>
            </a:r>
          </a:p>
          <a:p>
            <a:r>
              <a:rPr lang="pt-BR" sz="2200" dirty="0"/>
              <a:t>Hegemonia no sistema interestatal se refere à situação na qual a disputa permanente entre as grandes potências está tão desequilibrada que uma potência pode impor sobre todas as demais as suas próprias regras nos âmbitos econômico, político, militar, diplomático e até cultural (WALLERSTEIN, 1988); </a:t>
            </a:r>
          </a:p>
          <a:p>
            <a:r>
              <a:rPr lang="pt-BR" sz="2200" dirty="0"/>
              <a:t>Base material para o poder de uma potência hegemônica: empresas superiores nas três esferas econômicas (produtiva, comercial e financeira);</a:t>
            </a:r>
          </a:p>
          <a:p>
            <a:r>
              <a:rPr lang="pt-BR" sz="2200" dirty="0"/>
              <a:t>Hegemonia não é uma mera reorganização da hierarquia interestatal, é um fenômeno que surge sob certas circunstâncias específicas e desempenha um papel fundamental no desenvolvimento histórico da economia-mundo capitalista.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0595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1F7980-300A-4000-973C-7241615CB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Hegemonia no Moderno Sistema-Mundo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B99A75E-A834-58C2-3D50-CC5D38497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580051"/>
            <a:ext cx="10353762" cy="482075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err="1"/>
              <a:t>Wallerstein</a:t>
            </a:r>
            <a:r>
              <a:rPr lang="pt-BR" dirty="0"/>
              <a:t> (1988) e Arrighi (1996): três hegemonias históricas </a:t>
            </a:r>
            <a:r>
              <a:rPr lang="pt-BR" dirty="0">
                <a:sym typeface="Wingdings" panose="05000000000000000000" pitchFamily="2" charset="2"/>
              </a:rPr>
              <a:t></a:t>
            </a:r>
            <a:r>
              <a:rPr lang="pt-BR" dirty="0"/>
              <a:t> Holanda (século XVII), Inglaterra (século XIX) e EUA (século XX):</a:t>
            </a:r>
          </a:p>
          <a:p>
            <a:pPr marL="551250" indent="-514350" algn="just">
              <a:buAutoNum type="romanUcParenBoth"/>
            </a:pPr>
            <a:r>
              <a:rPr lang="pt-BR" dirty="0"/>
              <a:t>empresas de cada potência hegemônica conquistaram sua vantagem primeiro na produção agroindustrial, depois no comércio e finalmente nas finanças, e perderam sua vantagem econômica nessa mesma ordem;</a:t>
            </a:r>
          </a:p>
          <a:p>
            <a:pPr marL="551250" indent="-514350" algn="just">
              <a:buAutoNum type="romanUcParenBoth"/>
            </a:pPr>
            <a:r>
              <a:rPr lang="pt-BR" dirty="0"/>
              <a:t>cada potência hegemônica tendeu a defender o “liberalismo” global, defendendo o livre fluxo de fatores da produção (bens, capital e trabalho) na economia-mundo; </a:t>
            </a:r>
          </a:p>
          <a:p>
            <a:pPr marL="551250" indent="-514350" algn="just">
              <a:buAutoNum type="romanUcParenBoth"/>
            </a:pPr>
            <a:r>
              <a:rPr lang="pt-BR" dirty="0"/>
              <a:t>potências hegemônicas eram primeiramente potências marítimas (ou aéreas) que posteriormente desenvolveram um forte exército terrestre, assegurando sua hegemonia por uma guerra mundial  de trinta anos – Guerra dos Trinta anos (1618-1648) e hegemonia holandesa, Guerras Napoleônicas (1792-1815) e hegemonia britânica, e as Guerras Mundiais (1914-1945) e a hegemonia estadunidense; </a:t>
            </a:r>
          </a:p>
          <a:p>
            <a:pPr marL="551250" indent="-514350" algn="just">
              <a:buAutoNum type="romanUcParenBoth"/>
            </a:pPr>
            <a:r>
              <a:rPr lang="pt-BR" dirty="0"/>
              <a:t>resultado de cada guerra mundial implicou uma reestruturação importante do sistema interestatal (Westfália, o Concerto da Europa, a Organização das Nações Unidas, ONU, e Bretton Woods) condizente com a necessidade de relativa estabilidade da nova potência hegemônica.</a:t>
            </a:r>
          </a:p>
        </p:txBody>
      </p:sp>
    </p:spTree>
    <p:extLst>
      <p:ext uri="{BB962C8B-B14F-4D97-AF65-F5344CB8AC3E}">
        <p14:creationId xmlns:p14="http://schemas.microsoft.com/office/powerpoint/2010/main" val="7794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D600E4-A02B-ABAA-A1E9-5635D5F91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Hegemonia no Moderno Sistema-Mundo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5F4B51-A4C1-57BB-D2EA-8CDC69CD1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32448"/>
            <a:ext cx="10353762" cy="451595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200" dirty="0"/>
              <a:t>Hegemonia é favorável para a acumulação capitalista porque estabiliza temporariamente o sistema: conforme vantagens tecnológicas da potência hegemônica se difundem pelo próprio funcionamento do capitalismo, intensifica-se a competição entre as potências centrais, levando a uma disputa pela hegemonia, cujo ápice é uma Guerra Mundial de 30 anos, seguida por uma reestruturação do sistema interestatal que favorece a acumulação capitalista e gera impressão de restabelecimento da ordem;</a:t>
            </a:r>
          </a:p>
          <a:p>
            <a:pPr algn="just"/>
            <a:r>
              <a:rPr lang="pt-BR" sz="2200" dirty="0"/>
              <a:t>Ascensão e queda de hegemonias se repete em movimento cíclico, levando a sucessivas transições hegemônicas;</a:t>
            </a:r>
          </a:p>
          <a:p>
            <a:pPr algn="just"/>
            <a:r>
              <a:rPr lang="pt-BR" sz="2200" dirty="0"/>
              <a:t>Contudo, o próprio poder hegemônico é autodestrutivo: posição hegemônica exige papel político-militar que desgasta gradativamente as capacidades da hegemonia e, eventualmente, quando suas vantagens econômicas se dissipam, potência hegemônica acaba recorrendo mais e mais ao seu poder militar para sustentar sua posição – o uso exacerbado da sua capacidade militar demarca o início do seu declínio hegemônico (e mina ainda mais as capacidades que sustentam sua hegemonia).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0526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D57540-9872-9D5F-D3E3-DC462F2CE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Hegemonia no Moderno Sistema-Mundo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CD860D-F729-3258-A646-9C820917A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Padrão de ascensão, supremacia e queda das potências hegemônicas no sistema interestatal é parte do papel central que o aparato político desempenha para o funcionamento da economia-mundo capitalista; </a:t>
            </a:r>
          </a:p>
          <a:p>
            <a:pPr algn="just"/>
            <a:r>
              <a:rPr lang="pt-BR" dirty="0"/>
              <a:t>Capitalismo opera por meio do fluxo parcialmente livre dos fatores de produção (bens, capital e trabalho) e a interferência seletiva do aparato político no “mercado”, para favorecer determinados processos de acumulação em detrimento de outros; </a:t>
            </a:r>
          </a:p>
          <a:p>
            <a:pPr algn="just"/>
            <a:r>
              <a:rPr lang="pt-BR" dirty="0"/>
              <a:t>Hegemonia, portanto, é parte das interferências selecionadas do político no econômico, que são responsáveis por alavancarem o avanço do processo de acumulação.</a:t>
            </a:r>
          </a:p>
        </p:txBody>
      </p:sp>
    </p:spTree>
    <p:extLst>
      <p:ext uri="{BB962C8B-B14F-4D97-AF65-F5344CB8AC3E}">
        <p14:creationId xmlns:p14="http://schemas.microsoft.com/office/powerpoint/2010/main" val="2460799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763994-5BC8-AB3A-9EDA-12729AA53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Arrighi: as expansões financeiras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88BF37-6B08-F0D2-3CB7-CFC2030A0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/>
              <a:t>Complementa a interpretação de </a:t>
            </a:r>
            <a:r>
              <a:rPr lang="pt-BR" dirty="0" err="1"/>
              <a:t>Wallerstein</a:t>
            </a:r>
            <a:r>
              <a:rPr lang="pt-BR" dirty="0"/>
              <a:t> com o conceito de “expansões financeiras”, como fator que demarca reestruturações das relações entre o Estado e o capital e, finalmente, uma transição hegemônica;</a:t>
            </a:r>
          </a:p>
          <a:p>
            <a:pPr algn="just"/>
            <a:r>
              <a:rPr lang="pt-BR" dirty="0"/>
              <a:t>O que são expansões financeiras e como contribuem para a manutenção da acumulação capitalista? </a:t>
            </a:r>
            <a:r>
              <a:rPr lang="pt-BR" dirty="0">
                <a:sym typeface="Wingdings" panose="05000000000000000000" pitchFamily="2" charset="2"/>
              </a:rPr>
              <a:t> </a:t>
            </a:r>
            <a:r>
              <a:rPr lang="pt-BR" dirty="0"/>
              <a:t>ciclo de </a:t>
            </a:r>
            <a:r>
              <a:rPr lang="pt-BR" dirty="0" err="1"/>
              <a:t>Kondratieff</a:t>
            </a:r>
            <a:r>
              <a:rPr lang="pt-BR" dirty="0"/>
              <a:t>: conforme inovações tecnológicas se difundem, perda das vantagens produtivas leva principais organizações capitalistas de cada período a realocarem recursos dos setores produtivo e comercial para o setor financeiro (crédito, empréstimo e especulação), que torna-se mais lucrativo conforme competição interestatal se acirra e vantagens produtivas e comerciais se deterioram;</a:t>
            </a:r>
          </a:p>
          <a:p>
            <a:pPr algn="just"/>
            <a:r>
              <a:rPr lang="pt-BR" dirty="0"/>
              <a:t>Expansões financeiras marcam o período em que as organizações centrais que lideram o capitalismo mundial passam a colher os resultados da sua liderança, ao mesmo tempo em que começam a ser substituídas por uma nova liderança.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3369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dósia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dósia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rdósi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TM04033929[[fn=Ardósia]]</Template>
  <TotalTime>203</TotalTime>
  <Words>1195</Words>
  <Application>Microsoft Office PowerPoint</Application>
  <PresentationFormat>Widescreen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3" baseType="lpstr">
      <vt:lpstr>Calisto MT</vt:lpstr>
      <vt:lpstr>Wingdings 2</vt:lpstr>
      <vt:lpstr>Ardósia</vt:lpstr>
      <vt:lpstr>A análise dos sistemas-mundo e a transição hegemônica:</vt:lpstr>
      <vt:lpstr>Macrossociologia histórica</vt:lpstr>
      <vt:lpstr>Análise dos sistemas-mundo </vt:lpstr>
      <vt:lpstr>Transição hegemônica na obra de Wallerstein</vt:lpstr>
      <vt:lpstr>O que é hegemonia?</vt:lpstr>
      <vt:lpstr>Hegemonia no Moderno Sistema-Mundo</vt:lpstr>
      <vt:lpstr>Hegemonia no Moderno Sistema-Mundo</vt:lpstr>
      <vt:lpstr>Hegemonia no Moderno Sistema-Mundo</vt:lpstr>
      <vt:lpstr>Arrighi: as expansões financeiras</vt:lpstr>
      <vt:lpstr>Referências bibliográficas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análise dos sistemas-mundo e a transição hegemônica:</dc:title>
  <dc:creator>Ana Karolina</dc:creator>
  <cp:lastModifiedBy>Ana Karolina</cp:lastModifiedBy>
  <cp:revision>3</cp:revision>
  <dcterms:created xsi:type="dcterms:W3CDTF">2022-10-02T17:05:24Z</dcterms:created>
  <dcterms:modified xsi:type="dcterms:W3CDTF">2022-10-03T18:17:16Z</dcterms:modified>
</cp:coreProperties>
</file>