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64" r:id="rId3"/>
    <p:sldId id="304" r:id="rId4"/>
    <p:sldId id="259" r:id="rId5"/>
    <p:sldId id="260" r:id="rId6"/>
    <p:sldId id="306" r:id="rId7"/>
    <p:sldId id="262" r:id="rId8"/>
    <p:sldId id="295" r:id="rId9"/>
    <p:sldId id="263" r:id="rId10"/>
    <p:sldId id="271" r:id="rId11"/>
    <p:sldId id="291" r:id="rId12"/>
    <p:sldId id="297" r:id="rId13"/>
    <p:sldId id="265" r:id="rId14"/>
    <p:sldId id="290" r:id="rId15"/>
    <p:sldId id="302" r:id="rId16"/>
    <p:sldId id="303" r:id="rId17"/>
    <p:sldId id="266" r:id="rId18"/>
    <p:sldId id="273" r:id="rId19"/>
    <p:sldId id="296" r:id="rId20"/>
    <p:sldId id="299" r:id="rId21"/>
    <p:sldId id="267" r:id="rId22"/>
    <p:sldId id="274" r:id="rId23"/>
    <p:sldId id="277" r:id="rId24"/>
    <p:sldId id="278" r:id="rId25"/>
    <p:sldId id="279" r:id="rId26"/>
    <p:sldId id="268" r:id="rId27"/>
    <p:sldId id="300" r:id="rId28"/>
    <p:sldId id="269" r:id="rId29"/>
    <p:sldId id="275" r:id="rId30"/>
    <p:sldId id="305" r:id="rId31"/>
    <p:sldId id="281" r:id="rId32"/>
    <p:sldId id="282" r:id="rId33"/>
    <p:sldId id="283" r:id="rId34"/>
    <p:sldId id="286" r:id="rId35"/>
    <p:sldId id="284" r:id="rId36"/>
    <p:sldId id="270" r:id="rId37"/>
    <p:sldId id="307" r:id="rId38"/>
    <p:sldId id="288" r:id="rId39"/>
    <p:sldId id="272" r:id="rId40"/>
    <p:sldId id="287" r:id="rId41"/>
    <p:sldId id="301" r:id="rId42"/>
  </p:sldIdLst>
  <p:sldSz cx="9144000" cy="6858000" type="screen4x3"/>
  <p:notesSz cx="6864350" cy="99949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758" autoAdjust="0"/>
  </p:normalViewPr>
  <p:slideViewPr>
    <p:cSldViewPr>
      <p:cViewPr varScale="1">
        <p:scale>
          <a:sx n="122" d="100"/>
          <a:sy n="122" d="100"/>
        </p:scale>
        <p:origin x="1618" y="101"/>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1" y="1"/>
            <a:ext cx="2974756" cy="499202"/>
          </a:xfrm>
          <a:prstGeom prst="rect">
            <a:avLst/>
          </a:prstGeom>
        </p:spPr>
        <p:txBody>
          <a:bodyPr vert="horz" lIns="88935" tIns="44467" rIns="88935" bIns="44467" rtlCol="0"/>
          <a:lstStyle>
            <a:lvl1pPr algn="l">
              <a:defRPr sz="1200"/>
            </a:lvl1pPr>
          </a:lstStyle>
          <a:p>
            <a:endParaRPr lang="en-US"/>
          </a:p>
        </p:txBody>
      </p:sp>
      <p:sp>
        <p:nvSpPr>
          <p:cNvPr id="3" name="Espaço Reservado para Data 2"/>
          <p:cNvSpPr>
            <a:spLocks noGrp="1"/>
          </p:cNvSpPr>
          <p:nvPr>
            <p:ph type="dt" idx="1"/>
          </p:nvPr>
        </p:nvSpPr>
        <p:spPr>
          <a:xfrm>
            <a:off x="3888060" y="1"/>
            <a:ext cx="2974756" cy="499202"/>
          </a:xfrm>
          <a:prstGeom prst="rect">
            <a:avLst/>
          </a:prstGeom>
        </p:spPr>
        <p:txBody>
          <a:bodyPr vert="horz" lIns="88935" tIns="44467" rIns="88935" bIns="44467" rtlCol="0"/>
          <a:lstStyle>
            <a:lvl1pPr algn="r">
              <a:defRPr sz="1200"/>
            </a:lvl1pPr>
          </a:lstStyle>
          <a:p>
            <a:fld id="{08B6A45B-9141-4BBB-B2AA-667A01A78BDD}" type="datetimeFigureOut">
              <a:rPr lang="en-US" smtClean="0"/>
              <a:t>08-Aug-23</a:t>
            </a:fld>
            <a:endParaRPr lang="en-US"/>
          </a:p>
        </p:txBody>
      </p:sp>
      <p:sp>
        <p:nvSpPr>
          <p:cNvPr id="4" name="Espaço Reservado para Imagem de Slide 3"/>
          <p:cNvSpPr>
            <a:spLocks noGrp="1" noRot="1" noChangeAspect="1"/>
          </p:cNvSpPr>
          <p:nvPr>
            <p:ph type="sldImg" idx="2"/>
          </p:nvPr>
        </p:nvSpPr>
        <p:spPr>
          <a:xfrm>
            <a:off x="935038" y="750888"/>
            <a:ext cx="4994275" cy="3746500"/>
          </a:xfrm>
          <a:prstGeom prst="rect">
            <a:avLst/>
          </a:prstGeom>
          <a:noFill/>
          <a:ln w="12700">
            <a:solidFill>
              <a:prstClr val="black"/>
            </a:solidFill>
          </a:ln>
        </p:spPr>
        <p:txBody>
          <a:bodyPr vert="horz" lIns="88935" tIns="44467" rIns="88935" bIns="44467" rtlCol="0" anchor="ctr"/>
          <a:lstStyle/>
          <a:p>
            <a:endParaRPr lang="en-US"/>
          </a:p>
        </p:txBody>
      </p:sp>
      <p:sp>
        <p:nvSpPr>
          <p:cNvPr id="5" name="Espaço Reservado para Anotações 4"/>
          <p:cNvSpPr>
            <a:spLocks noGrp="1"/>
          </p:cNvSpPr>
          <p:nvPr>
            <p:ph type="body" sz="quarter" idx="3"/>
          </p:nvPr>
        </p:nvSpPr>
        <p:spPr>
          <a:xfrm>
            <a:off x="686129" y="4747073"/>
            <a:ext cx="5492094" cy="4497473"/>
          </a:xfrm>
          <a:prstGeom prst="rect">
            <a:avLst/>
          </a:prstGeom>
        </p:spPr>
        <p:txBody>
          <a:bodyPr vert="horz" lIns="88935" tIns="44467" rIns="88935" bIns="44467"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6" name="Espaço Reservado para Rodapé 5"/>
          <p:cNvSpPr>
            <a:spLocks noGrp="1"/>
          </p:cNvSpPr>
          <p:nvPr>
            <p:ph type="ftr" sz="quarter" idx="4"/>
          </p:nvPr>
        </p:nvSpPr>
        <p:spPr>
          <a:xfrm>
            <a:off x="1" y="9494147"/>
            <a:ext cx="2974756" cy="499202"/>
          </a:xfrm>
          <a:prstGeom prst="rect">
            <a:avLst/>
          </a:prstGeom>
        </p:spPr>
        <p:txBody>
          <a:bodyPr vert="horz" lIns="88935" tIns="44467" rIns="88935" bIns="44467" rtlCol="0" anchor="b"/>
          <a:lstStyle>
            <a:lvl1pPr algn="l">
              <a:defRPr sz="1200"/>
            </a:lvl1pPr>
          </a:lstStyle>
          <a:p>
            <a:endParaRPr lang="en-US"/>
          </a:p>
        </p:txBody>
      </p:sp>
      <p:sp>
        <p:nvSpPr>
          <p:cNvPr id="7" name="Espaço Reservado para Número de Slide 6"/>
          <p:cNvSpPr>
            <a:spLocks noGrp="1"/>
          </p:cNvSpPr>
          <p:nvPr>
            <p:ph type="sldNum" sz="quarter" idx="5"/>
          </p:nvPr>
        </p:nvSpPr>
        <p:spPr>
          <a:xfrm>
            <a:off x="3888060" y="9494147"/>
            <a:ext cx="2974756" cy="499202"/>
          </a:xfrm>
          <a:prstGeom prst="rect">
            <a:avLst/>
          </a:prstGeom>
        </p:spPr>
        <p:txBody>
          <a:bodyPr vert="horz" lIns="88935" tIns="44467" rIns="88935" bIns="44467" rtlCol="0" anchor="b"/>
          <a:lstStyle>
            <a:lvl1pPr algn="r">
              <a:defRPr sz="1200"/>
            </a:lvl1pPr>
          </a:lstStyle>
          <a:p>
            <a:fld id="{80436D1F-FDD3-41C8-993D-321B9AB27F09}" type="slidenum">
              <a:rPr lang="en-US" smtClean="0"/>
              <a:t>‹#›</a:t>
            </a:fld>
            <a:endParaRPr lang="en-US"/>
          </a:p>
        </p:txBody>
      </p:sp>
    </p:spTree>
    <p:extLst>
      <p:ext uri="{BB962C8B-B14F-4D97-AF65-F5344CB8AC3E}">
        <p14:creationId xmlns:p14="http://schemas.microsoft.com/office/powerpoint/2010/main" val="48529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80436D1F-FDD3-41C8-993D-321B9AB27F09}" type="slidenum">
              <a:rPr lang="en-US" smtClean="0"/>
              <a:t>2</a:t>
            </a:fld>
            <a:endParaRPr lang="en-US"/>
          </a:p>
        </p:txBody>
      </p:sp>
    </p:spTree>
    <p:extLst>
      <p:ext uri="{BB962C8B-B14F-4D97-AF65-F5344CB8AC3E}">
        <p14:creationId xmlns:p14="http://schemas.microsoft.com/office/powerpoint/2010/main" val="185314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t>08/08/2023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t>08/08/2023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t>08/08/2023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2E700DB3-DBF0-4086-B675-117E7A9610B8}" type="datetimeFigureOut">
              <a:rPr lang="pt-BR" smtClean="0"/>
              <a:t>08/08/2023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2E700DB3-DBF0-4086-B675-117E7A9610B8}" type="datetimeFigureOut">
              <a:rPr lang="pt-BR" smtClean="0"/>
              <a:t>08/08/2023</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2E700DB3-DBF0-4086-B675-117E7A9610B8}" type="datetimeFigureOut">
              <a:rPr lang="pt-BR" smtClean="0"/>
              <a:t>08/08/2023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2E700DB3-DBF0-4086-B675-117E7A9610B8}" type="datetimeFigureOut">
              <a:rPr lang="pt-BR" smtClean="0"/>
              <a:t>08/08/2023</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2E700DB3-DBF0-4086-B675-117E7A9610B8}" type="datetimeFigureOut">
              <a:rPr lang="pt-BR" smtClean="0"/>
              <a:t>08/08/2023</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2E700DB3-DBF0-4086-B675-117E7A9610B8}" type="datetimeFigureOut">
              <a:rPr lang="pt-BR" smtClean="0"/>
              <a:t>08/08/2023</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t>08/08/2023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2E700DB3-DBF0-4086-B675-117E7A9610B8}" type="datetimeFigureOut">
              <a:rPr lang="pt-BR" smtClean="0"/>
              <a:t>08/08/2023</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119D8CF-8DEC-4D9F-84EE-ADF04DFF3391}" type="slidenum">
              <a:rPr lang="pt-BR" smtClean="0"/>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700DB3-DBF0-4086-B675-117E7A9610B8}" type="datetimeFigureOut">
              <a:rPr lang="pt-BR" smtClean="0"/>
              <a:t>08/08/2023</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9D8CF-8DEC-4D9F-84EE-ADF04DFF3391}" type="slidenum">
              <a:rPr lang="pt-BR" smtClean="0"/>
              <a:t>‹#›</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tomas@ffclrp@usp.b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nature.com/scitable/topicpage/biological-complexity-and-integrative-levels-of-organization-468/"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404664"/>
            <a:ext cx="7772400" cy="3672408"/>
          </a:xfrm>
        </p:spPr>
        <p:txBody>
          <a:bodyPr>
            <a:normAutofit/>
          </a:bodyPr>
          <a:lstStyle/>
          <a:p>
            <a:r>
              <a:rPr lang="pt-BR" dirty="0" smtClean="0"/>
              <a:t>Ecossistemas - </a:t>
            </a:r>
            <a:r>
              <a:rPr lang="pt-BR" dirty="0" smtClean="0"/>
              <a:t>2023</a:t>
            </a:r>
            <a:r>
              <a:rPr lang="pt-BR" dirty="0" smtClean="0"/>
              <a:t/>
            </a:r>
            <a:br>
              <a:rPr lang="pt-BR" dirty="0" smtClean="0"/>
            </a:br>
            <a:r>
              <a:rPr lang="pt-BR" dirty="0" smtClean="0"/>
              <a:t>Quintas – 8:00 as 12:00</a:t>
            </a:r>
            <a:endParaRPr lang="pt-BR" dirty="0"/>
          </a:p>
        </p:txBody>
      </p:sp>
      <p:sp>
        <p:nvSpPr>
          <p:cNvPr id="3" name="Subtítulo 2"/>
          <p:cNvSpPr>
            <a:spLocks noGrp="1"/>
          </p:cNvSpPr>
          <p:nvPr>
            <p:ph type="subTitle" idx="1"/>
          </p:nvPr>
        </p:nvSpPr>
        <p:spPr>
          <a:xfrm>
            <a:off x="1371600" y="4869160"/>
            <a:ext cx="6400800" cy="1703040"/>
          </a:xfrm>
        </p:spPr>
        <p:txBody>
          <a:bodyPr>
            <a:normAutofit lnSpcReduction="10000"/>
          </a:bodyPr>
          <a:lstStyle/>
          <a:p>
            <a:r>
              <a:rPr lang="pt-BR" dirty="0" smtClean="0">
                <a:solidFill>
                  <a:schemeClr val="tx1"/>
                </a:solidFill>
              </a:rPr>
              <a:t>10 </a:t>
            </a:r>
            <a:r>
              <a:rPr lang="pt-BR" dirty="0" smtClean="0">
                <a:solidFill>
                  <a:schemeClr val="tx1"/>
                </a:solidFill>
              </a:rPr>
              <a:t>de Agosto de </a:t>
            </a:r>
            <a:r>
              <a:rPr lang="pt-BR" dirty="0" smtClean="0">
                <a:solidFill>
                  <a:schemeClr val="tx1"/>
                </a:solidFill>
              </a:rPr>
              <a:t>2023</a:t>
            </a:r>
            <a:endParaRPr lang="pt-BR" dirty="0" smtClean="0">
              <a:solidFill>
                <a:schemeClr val="tx1"/>
              </a:solidFill>
            </a:endParaRPr>
          </a:p>
          <a:p>
            <a:r>
              <a:rPr lang="pt-BR" dirty="0" smtClean="0">
                <a:solidFill>
                  <a:schemeClr val="tx1"/>
                </a:solidFill>
              </a:rPr>
              <a:t>Prof. Tomas Domingues</a:t>
            </a:r>
          </a:p>
          <a:p>
            <a:r>
              <a:rPr lang="pt-BR" dirty="0" smtClean="0">
                <a:solidFill>
                  <a:schemeClr val="tx1"/>
                </a:solidFill>
              </a:rPr>
              <a:t>(</a:t>
            </a:r>
            <a:r>
              <a:rPr lang="pt-BR" dirty="0" err="1" smtClean="0">
                <a:solidFill>
                  <a:schemeClr val="tx1"/>
                </a:solidFill>
                <a:hlinkClick r:id="rId2"/>
              </a:rPr>
              <a:t>tomas@ffclrp@usp.br</a:t>
            </a:r>
            <a:r>
              <a:rPr lang="pt-BR" dirty="0" smtClean="0">
                <a:solidFill>
                  <a:schemeClr val="tx1"/>
                </a:solidFill>
              </a:rPr>
              <a:t>)</a:t>
            </a:r>
          </a:p>
        </p:txBody>
      </p:sp>
    </p:spTree>
    <p:extLst>
      <p:ext uri="{BB962C8B-B14F-4D97-AF65-F5344CB8AC3E}">
        <p14:creationId xmlns:p14="http://schemas.microsoft.com/office/powerpoint/2010/main" val="1701897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Comunidades</a:t>
            </a:r>
            <a:endParaRPr lang="en-US" u="sng" dirty="0"/>
          </a:p>
        </p:txBody>
      </p:sp>
      <p:sp>
        <p:nvSpPr>
          <p:cNvPr id="3" name="Espaço Reservado para Conteúdo 2"/>
          <p:cNvSpPr>
            <a:spLocks noGrp="1"/>
          </p:cNvSpPr>
          <p:nvPr>
            <p:ph idx="1"/>
          </p:nvPr>
        </p:nvSpPr>
        <p:spPr>
          <a:xfrm>
            <a:off x="457200" y="1628800"/>
            <a:ext cx="8229600" cy="5102027"/>
          </a:xfrm>
        </p:spPr>
        <p:txBody>
          <a:bodyPr>
            <a:normAutofit fontScale="85000" lnSpcReduction="20000"/>
          </a:bodyPr>
          <a:lstStyle/>
          <a:p>
            <a:r>
              <a:rPr lang="pt-BR" dirty="0" smtClean="0"/>
              <a:t>Comunidades exibem características que populações não apresentam!</a:t>
            </a:r>
          </a:p>
          <a:p>
            <a:endParaRPr lang="pt-BR" dirty="0"/>
          </a:p>
          <a:p>
            <a:r>
              <a:rPr lang="pt-BR" dirty="0" smtClean="0"/>
              <a:t>Estrutura</a:t>
            </a:r>
          </a:p>
          <a:p>
            <a:pPr lvl="1"/>
            <a:r>
              <a:rPr lang="pt-BR" dirty="0" smtClean="0"/>
              <a:t>Número e </a:t>
            </a:r>
            <a:r>
              <a:rPr lang="pt-BR" u="sng" dirty="0" smtClean="0"/>
              <a:t>tipos</a:t>
            </a:r>
            <a:r>
              <a:rPr lang="pt-BR" dirty="0" smtClean="0"/>
              <a:t> de espécies presentes,</a:t>
            </a:r>
          </a:p>
          <a:p>
            <a:pPr lvl="1"/>
            <a:r>
              <a:rPr lang="pt-BR" dirty="0" smtClean="0"/>
              <a:t>A abundância relativa de cada espécie,</a:t>
            </a:r>
          </a:p>
          <a:p>
            <a:pPr lvl="1"/>
            <a:r>
              <a:rPr lang="pt-BR" dirty="0" smtClean="0"/>
              <a:t>As interações entre as espécies,</a:t>
            </a:r>
          </a:p>
          <a:p>
            <a:pPr lvl="1"/>
            <a:r>
              <a:rPr lang="pt-BR" dirty="0" smtClean="0"/>
              <a:t>Resistência e/ou Resiliência a distúrbios,</a:t>
            </a:r>
          </a:p>
          <a:p>
            <a:pPr lvl="1"/>
            <a:r>
              <a:rPr lang="pt-BR" dirty="0" smtClean="0"/>
              <a:t>Sucessão ecológica.</a:t>
            </a:r>
          </a:p>
          <a:p>
            <a:endParaRPr lang="pt-BR" dirty="0" smtClean="0"/>
          </a:p>
          <a:p>
            <a:pPr marL="0" indent="0">
              <a:buNone/>
            </a:pPr>
            <a:r>
              <a:rPr lang="pt-BR" u="sng" dirty="0" smtClean="0"/>
              <a:t>Ecossistemas</a:t>
            </a:r>
            <a:endParaRPr lang="pt-BR" u="sng" dirty="0"/>
          </a:p>
          <a:p>
            <a:pPr lvl="1"/>
            <a:r>
              <a:rPr lang="pt-BR" dirty="0"/>
              <a:t>Fluxo de energia e nutrientes,</a:t>
            </a:r>
          </a:p>
          <a:p>
            <a:pPr lvl="1"/>
            <a:r>
              <a:rPr lang="pt-BR" dirty="0" smtClean="0"/>
              <a:t>Produtividade e biomassa.</a:t>
            </a:r>
            <a:endParaRPr lang="pt-BR" dirty="0"/>
          </a:p>
        </p:txBody>
      </p:sp>
    </p:spTree>
    <p:extLst>
      <p:ext uri="{BB962C8B-B14F-4D97-AF65-F5344CB8AC3E}">
        <p14:creationId xmlns:p14="http://schemas.microsoft.com/office/powerpoint/2010/main" val="2913837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u="sng" dirty="0" smtClean="0"/>
              <a:t>Evolução do pensamento</a:t>
            </a:r>
            <a:br>
              <a:rPr lang="pt-BR" u="sng" dirty="0" smtClean="0"/>
            </a:br>
            <a:r>
              <a:rPr lang="pt-BR" u="sng" dirty="0" smtClean="0"/>
              <a:t>em Ecologia de Comunidades</a:t>
            </a:r>
            <a:endParaRPr lang="en-US" u="sng" dirty="0"/>
          </a:p>
        </p:txBody>
      </p:sp>
      <p:sp>
        <p:nvSpPr>
          <p:cNvPr id="3" name="Espaço Reservado para Conteúdo 2"/>
          <p:cNvSpPr>
            <a:spLocks noGrp="1"/>
          </p:cNvSpPr>
          <p:nvPr>
            <p:ph idx="1"/>
          </p:nvPr>
        </p:nvSpPr>
        <p:spPr>
          <a:xfrm>
            <a:off x="457200" y="1600200"/>
            <a:ext cx="8229600" cy="5069160"/>
          </a:xfrm>
        </p:spPr>
        <p:txBody>
          <a:bodyPr>
            <a:normAutofit fontScale="85000" lnSpcReduction="10000"/>
          </a:bodyPr>
          <a:lstStyle/>
          <a:p>
            <a:r>
              <a:rPr lang="pt-BR" dirty="0" err="1" smtClean="0"/>
              <a:t>Frederic</a:t>
            </a:r>
            <a:r>
              <a:rPr lang="pt-BR" dirty="0" smtClean="0"/>
              <a:t> </a:t>
            </a:r>
            <a:r>
              <a:rPr lang="pt-BR" dirty="0" err="1" smtClean="0"/>
              <a:t>Clements</a:t>
            </a:r>
            <a:r>
              <a:rPr lang="pt-BR" dirty="0" smtClean="0"/>
              <a:t> – superorganismo.</a:t>
            </a:r>
          </a:p>
          <a:p>
            <a:pPr lvl="1"/>
            <a:r>
              <a:rPr lang="pt-BR" dirty="0"/>
              <a:t>metáfora </a:t>
            </a:r>
            <a:r>
              <a:rPr lang="pt-BR" dirty="0" smtClean="0"/>
              <a:t>com organismos </a:t>
            </a:r>
            <a:r>
              <a:rPr lang="pt-BR" dirty="0"/>
              <a:t>(nasce, cresce </a:t>
            </a:r>
            <a:r>
              <a:rPr lang="pt-BR" dirty="0"/>
              <a:t>(e morre?))</a:t>
            </a:r>
            <a:endParaRPr lang="pt-BR" dirty="0"/>
          </a:p>
          <a:p>
            <a:pPr lvl="1"/>
            <a:r>
              <a:rPr lang="pt-BR" dirty="0" smtClean="0"/>
              <a:t>sucessão previsível</a:t>
            </a:r>
            <a:endParaRPr lang="pt-BR" dirty="0"/>
          </a:p>
          <a:p>
            <a:pPr lvl="1"/>
            <a:r>
              <a:rPr lang="pt-BR" dirty="0" smtClean="0"/>
              <a:t>associação forte entre espécies</a:t>
            </a:r>
            <a:endParaRPr lang="pt-BR" dirty="0"/>
          </a:p>
          <a:p>
            <a:pPr lvl="1"/>
            <a:r>
              <a:rPr lang="pt-BR" dirty="0" smtClean="0"/>
              <a:t>cooperação </a:t>
            </a:r>
            <a:r>
              <a:rPr lang="pt-BR" dirty="0"/>
              <a:t>-&gt; </a:t>
            </a:r>
            <a:r>
              <a:rPr lang="pt-BR" u="sng" dirty="0"/>
              <a:t>função</a:t>
            </a:r>
            <a:r>
              <a:rPr lang="pt-BR" dirty="0"/>
              <a:t> da comunidade</a:t>
            </a:r>
          </a:p>
          <a:p>
            <a:endParaRPr lang="pt-BR" dirty="0" smtClean="0"/>
          </a:p>
          <a:p>
            <a:r>
              <a:rPr lang="pt-BR" dirty="0" smtClean="0"/>
              <a:t>Henry </a:t>
            </a:r>
            <a:r>
              <a:rPr lang="pt-BR" dirty="0" err="1" smtClean="0"/>
              <a:t>Gleason</a:t>
            </a:r>
            <a:r>
              <a:rPr lang="pt-BR" dirty="0" smtClean="0"/>
              <a:t> – individualista.</a:t>
            </a:r>
          </a:p>
          <a:p>
            <a:pPr lvl="1"/>
            <a:r>
              <a:rPr lang="pt-BR" dirty="0"/>
              <a:t>interação espécies e o </a:t>
            </a:r>
            <a:r>
              <a:rPr lang="pt-BR" dirty="0" smtClean="0"/>
              <a:t>ambiente</a:t>
            </a:r>
            <a:endParaRPr lang="pt-BR" dirty="0"/>
          </a:p>
          <a:p>
            <a:pPr lvl="1"/>
            <a:r>
              <a:rPr lang="pt-BR" dirty="0" smtClean="0"/>
              <a:t>uma assembleia </a:t>
            </a:r>
            <a:r>
              <a:rPr lang="pt-BR" dirty="0"/>
              <a:t>de </a:t>
            </a:r>
            <a:r>
              <a:rPr lang="pt-BR" dirty="0" smtClean="0"/>
              <a:t>organismos</a:t>
            </a:r>
            <a:endParaRPr lang="pt-BR" dirty="0"/>
          </a:p>
          <a:p>
            <a:pPr lvl="1"/>
            <a:r>
              <a:rPr lang="pt-BR" dirty="0" smtClean="0"/>
              <a:t>não </a:t>
            </a:r>
            <a:r>
              <a:rPr lang="pt-BR" dirty="0"/>
              <a:t>há limites definíveis (há gradientes)</a:t>
            </a:r>
          </a:p>
          <a:p>
            <a:pPr lvl="1"/>
            <a:r>
              <a:rPr lang="pt-BR" dirty="0" smtClean="0"/>
              <a:t>tolerância </a:t>
            </a:r>
            <a:r>
              <a:rPr lang="pt-BR" dirty="0"/>
              <a:t>e chance (eventos </a:t>
            </a:r>
            <a:r>
              <a:rPr lang="pt-BR" dirty="0" smtClean="0"/>
              <a:t>estocásticos) determinam </a:t>
            </a:r>
            <a:r>
              <a:rPr lang="pt-BR" dirty="0"/>
              <a:t>a </a:t>
            </a:r>
            <a:r>
              <a:rPr lang="pt-BR" dirty="0" smtClean="0"/>
              <a:t>ocorrência de espécie dentro de uma comunidade</a:t>
            </a:r>
            <a:endParaRPr lang="en-US" dirty="0"/>
          </a:p>
        </p:txBody>
      </p:sp>
    </p:spTree>
    <p:extLst>
      <p:ext uri="{BB962C8B-B14F-4D97-AF65-F5344CB8AC3E}">
        <p14:creationId xmlns:p14="http://schemas.microsoft.com/office/powerpoint/2010/main" val="450683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sp>
        <p:nvSpPr>
          <p:cNvPr id="3" name="Content Placeholder 2"/>
          <p:cNvSpPr>
            <a:spLocks noGrp="1"/>
          </p:cNvSpPr>
          <p:nvPr>
            <p:ph idx="1"/>
          </p:nvPr>
        </p:nvSpPr>
        <p:spPr/>
        <p:txBody>
          <a:bodyPr/>
          <a:lstStyle/>
          <a:p>
            <a:endParaRPr lang="pt-BR"/>
          </a:p>
        </p:txBody>
      </p:sp>
      <p:pic>
        <p:nvPicPr>
          <p:cNvPr id="5" name="Picture 4"/>
          <p:cNvPicPr>
            <a:picLocks noChangeAspect="1"/>
          </p:cNvPicPr>
          <p:nvPr/>
        </p:nvPicPr>
        <p:blipFill rotWithShape="1">
          <a:blip r:embed="rId2"/>
          <a:srcRect b="27815"/>
          <a:stretch/>
        </p:blipFill>
        <p:spPr>
          <a:xfrm>
            <a:off x="251520" y="116632"/>
            <a:ext cx="5480456" cy="6597351"/>
          </a:xfrm>
          <a:prstGeom prst="rect">
            <a:avLst/>
          </a:prstGeom>
        </p:spPr>
      </p:pic>
      <p:pic>
        <p:nvPicPr>
          <p:cNvPr id="6" name="Picture 5"/>
          <p:cNvPicPr>
            <a:picLocks noChangeAspect="1"/>
          </p:cNvPicPr>
          <p:nvPr/>
        </p:nvPicPr>
        <p:blipFill rotWithShape="1">
          <a:blip r:embed="rId2"/>
          <a:srcRect t="73196"/>
          <a:stretch/>
        </p:blipFill>
        <p:spPr>
          <a:xfrm>
            <a:off x="5436096" y="5056833"/>
            <a:ext cx="3643876" cy="1628800"/>
          </a:xfrm>
          <a:prstGeom prst="rect">
            <a:avLst/>
          </a:prstGeom>
        </p:spPr>
      </p:pic>
    </p:spTree>
    <p:extLst>
      <p:ext uri="{BB962C8B-B14F-4D97-AF65-F5344CB8AC3E}">
        <p14:creationId xmlns:p14="http://schemas.microsoft.com/office/powerpoint/2010/main" val="2142962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Idealizando uma comunidade</a:t>
            </a:r>
            <a:endParaRPr lang="en-US" u="sng" dirty="0"/>
          </a:p>
        </p:txBody>
      </p:sp>
      <p:sp>
        <p:nvSpPr>
          <p:cNvPr id="3" name="Espaço Reservado para Conteúdo 2"/>
          <p:cNvSpPr>
            <a:spLocks noGrp="1"/>
          </p:cNvSpPr>
          <p:nvPr>
            <p:ph idx="1"/>
          </p:nvPr>
        </p:nvSpPr>
        <p:spPr/>
        <p:txBody>
          <a:bodyPr/>
          <a:lstStyle/>
          <a:p>
            <a:r>
              <a:rPr lang="pt-BR" dirty="0" smtClean="0"/>
              <a:t>Por que uma certa comunidade apresenta um determinado agrupamento de espécies?</a:t>
            </a:r>
            <a:endParaRPr lang="en-US" dirty="0"/>
          </a:p>
        </p:txBody>
      </p:sp>
      <p:sp>
        <p:nvSpPr>
          <p:cNvPr id="5" name="Rectangle 4"/>
          <p:cNvSpPr/>
          <p:nvPr/>
        </p:nvSpPr>
        <p:spPr>
          <a:xfrm>
            <a:off x="3923928" y="3356992"/>
            <a:ext cx="864096" cy="3436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Picture 5"/>
          <p:cNvPicPr>
            <a:picLocks noChangeAspect="1"/>
          </p:cNvPicPr>
          <p:nvPr/>
        </p:nvPicPr>
        <p:blipFill>
          <a:blip r:embed="rId2"/>
          <a:stretch>
            <a:fillRect/>
          </a:stretch>
        </p:blipFill>
        <p:spPr>
          <a:xfrm>
            <a:off x="1667644" y="3068960"/>
            <a:ext cx="5808712" cy="3578582"/>
          </a:xfrm>
          <a:prstGeom prst="rect">
            <a:avLst/>
          </a:prstGeom>
        </p:spPr>
      </p:pic>
    </p:spTree>
    <p:extLst>
      <p:ext uri="{BB962C8B-B14F-4D97-AF65-F5344CB8AC3E}">
        <p14:creationId xmlns:p14="http://schemas.microsoft.com/office/powerpoint/2010/main" val="907756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4848" y="116632"/>
            <a:ext cx="8229600" cy="580926"/>
          </a:xfrm>
        </p:spPr>
        <p:txBody>
          <a:bodyPr>
            <a:normAutofit fontScale="90000"/>
          </a:bodyPr>
          <a:lstStyle/>
          <a:p>
            <a:r>
              <a:rPr lang="pt-BR" u="sng" dirty="0" smtClean="0"/>
              <a:t>Estudo dirigido 2</a:t>
            </a:r>
            <a:endParaRPr lang="en-US" u="sng" dirty="0"/>
          </a:p>
        </p:txBody>
      </p:sp>
      <p:pic>
        <p:nvPicPr>
          <p:cNvPr id="4" name="Imagem 3" descr="http://www.occc.edu/biologylabs/Images/Homeostasis%20Images/lynx-hare.jpg"/>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9"/>
            <a:ext cx="8064896" cy="5184576"/>
          </a:xfrm>
          <a:prstGeom prst="rect">
            <a:avLst/>
          </a:prstGeom>
          <a:noFill/>
          <a:ln>
            <a:noFill/>
          </a:ln>
        </p:spPr>
      </p:pic>
      <p:sp>
        <p:nvSpPr>
          <p:cNvPr id="3" name="TextBox 2"/>
          <p:cNvSpPr txBox="1"/>
          <p:nvPr/>
        </p:nvSpPr>
        <p:spPr>
          <a:xfrm>
            <a:off x="73893" y="793019"/>
            <a:ext cx="9022085" cy="369332"/>
          </a:xfrm>
          <a:prstGeom prst="rect">
            <a:avLst/>
          </a:prstGeom>
          <a:noFill/>
        </p:spPr>
        <p:txBody>
          <a:bodyPr wrap="none" rtlCol="0">
            <a:spAutoFit/>
          </a:bodyPr>
          <a:lstStyle/>
          <a:p>
            <a:r>
              <a:rPr lang="pt-BR" dirty="0" smtClean="0"/>
              <a:t>Proponha duas hipóteses alternativas para explicar a dinâmica das populações destas espécies.</a:t>
            </a:r>
            <a:endParaRPr lang="en-US" dirty="0"/>
          </a:p>
        </p:txBody>
      </p:sp>
    </p:spTree>
    <p:extLst>
      <p:ext uri="{BB962C8B-B14F-4D97-AF65-F5344CB8AC3E}">
        <p14:creationId xmlns:p14="http://schemas.microsoft.com/office/powerpoint/2010/main" val="3246287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Habitat &amp; Nicho ecológico</a:t>
            </a:r>
            <a:endParaRPr lang="en-US" u="sng" dirty="0"/>
          </a:p>
        </p:txBody>
      </p:sp>
      <p:pic>
        <p:nvPicPr>
          <p:cNvPr id="4" name="Content Placeholder 3"/>
          <p:cNvPicPr>
            <a:picLocks noGrp="1" noChangeAspect="1"/>
          </p:cNvPicPr>
          <p:nvPr>
            <p:ph idx="1"/>
          </p:nvPr>
        </p:nvPicPr>
        <p:blipFill>
          <a:blip r:embed="rId2"/>
          <a:stretch>
            <a:fillRect/>
          </a:stretch>
        </p:blipFill>
        <p:spPr>
          <a:xfrm>
            <a:off x="1179224" y="1600200"/>
            <a:ext cx="6785551" cy="4525963"/>
          </a:xfrm>
          <a:prstGeom prst="rect">
            <a:avLst/>
          </a:prstGeom>
        </p:spPr>
      </p:pic>
    </p:spTree>
    <p:extLst>
      <p:ext uri="{BB962C8B-B14F-4D97-AF65-F5344CB8AC3E}">
        <p14:creationId xmlns:p14="http://schemas.microsoft.com/office/powerpoint/2010/main" val="1627205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Habitat</a:t>
            </a:r>
            <a:endParaRPr lang="en-US" u="sng" dirty="0"/>
          </a:p>
        </p:txBody>
      </p:sp>
      <p:sp>
        <p:nvSpPr>
          <p:cNvPr id="3" name="Espaço Reservado para Conteúdo 2"/>
          <p:cNvSpPr>
            <a:spLocks noGrp="1"/>
          </p:cNvSpPr>
          <p:nvPr>
            <p:ph idx="1"/>
          </p:nvPr>
        </p:nvSpPr>
        <p:spPr>
          <a:xfrm>
            <a:off x="454685" y="1402414"/>
            <a:ext cx="8229600" cy="4525963"/>
          </a:xfrm>
        </p:spPr>
        <p:txBody>
          <a:bodyPr>
            <a:normAutofit/>
          </a:bodyPr>
          <a:lstStyle/>
          <a:p>
            <a:r>
              <a:rPr lang="pt-BR" dirty="0" smtClean="0"/>
              <a:t>O local físico onde </a:t>
            </a:r>
            <a:r>
              <a:rPr lang="pt-BR" u="sng" dirty="0" smtClean="0"/>
              <a:t>determinada espécie </a:t>
            </a:r>
            <a:r>
              <a:rPr lang="pt-BR" dirty="0" smtClean="0"/>
              <a:t>vive (encontra alimento, abrigo e parceiros).</a:t>
            </a:r>
          </a:p>
          <a:p>
            <a:r>
              <a:rPr lang="pt-BR" dirty="0" smtClean="0"/>
              <a:t>Pode ser quantificado e qualificado.</a:t>
            </a:r>
            <a:endParaRPr lang="pt-BR" dirty="0"/>
          </a:p>
        </p:txBody>
      </p:sp>
      <p:pic>
        <p:nvPicPr>
          <p:cNvPr id="4" name="Picture 3"/>
          <p:cNvPicPr>
            <a:picLocks noChangeAspect="1"/>
          </p:cNvPicPr>
          <p:nvPr/>
        </p:nvPicPr>
        <p:blipFill>
          <a:blip r:embed="rId2"/>
          <a:stretch>
            <a:fillRect/>
          </a:stretch>
        </p:blipFill>
        <p:spPr>
          <a:xfrm>
            <a:off x="1907704" y="3212976"/>
            <a:ext cx="5122540" cy="3462837"/>
          </a:xfrm>
          <a:prstGeom prst="rect">
            <a:avLst/>
          </a:prstGeom>
        </p:spPr>
      </p:pic>
    </p:spTree>
    <p:extLst>
      <p:ext uri="{BB962C8B-B14F-4D97-AF65-F5344CB8AC3E}">
        <p14:creationId xmlns:p14="http://schemas.microsoft.com/office/powerpoint/2010/main" val="1641212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Nicho ecológico - I</a:t>
            </a:r>
            <a:endParaRPr lang="en-US" u="sng" dirty="0"/>
          </a:p>
        </p:txBody>
      </p:sp>
      <p:sp>
        <p:nvSpPr>
          <p:cNvPr id="3" name="Espaço Reservado para Conteúdo 2"/>
          <p:cNvSpPr>
            <a:spLocks noGrp="1"/>
          </p:cNvSpPr>
          <p:nvPr>
            <p:ph idx="1"/>
          </p:nvPr>
        </p:nvSpPr>
        <p:spPr/>
        <p:txBody>
          <a:bodyPr>
            <a:normAutofit/>
          </a:bodyPr>
          <a:lstStyle/>
          <a:p>
            <a:r>
              <a:rPr lang="pt-BR" dirty="0" smtClean="0"/>
              <a:t>O papel ecológico desempenhado por uma espécies dentro da estrutura e da dinâmica de uma comunidade. </a:t>
            </a:r>
            <a:r>
              <a:rPr lang="pt-BR" u="sng" dirty="0" smtClean="0"/>
              <a:t>É um conceito abstrato</a:t>
            </a:r>
            <a:r>
              <a:rPr lang="pt-BR" dirty="0" smtClean="0"/>
              <a:t>.</a:t>
            </a:r>
          </a:p>
          <a:p>
            <a:endParaRPr lang="pt-BR" dirty="0" smtClean="0"/>
          </a:p>
          <a:p>
            <a:r>
              <a:rPr lang="pt-BR" dirty="0" smtClean="0"/>
              <a:t>Inclui o </a:t>
            </a:r>
            <a:r>
              <a:rPr lang="pt-BR" b="1" dirty="0" smtClean="0"/>
              <a:t>habitat</a:t>
            </a:r>
            <a:r>
              <a:rPr lang="pt-BR" dirty="0" smtClean="0"/>
              <a:t>, a utilização de recursos (bióticos e abióticos) e interações.</a:t>
            </a:r>
          </a:p>
          <a:p>
            <a:endParaRPr lang="pt-BR" dirty="0" smtClean="0"/>
          </a:p>
          <a:p>
            <a:r>
              <a:rPr lang="pt-BR" dirty="0" smtClean="0"/>
              <a:t>Multidimensional</a:t>
            </a:r>
            <a:endParaRPr lang="pt-BR" dirty="0"/>
          </a:p>
        </p:txBody>
      </p:sp>
      <p:pic>
        <p:nvPicPr>
          <p:cNvPr id="4" name="Picture 3"/>
          <p:cNvPicPr>
            <a:picLocks noChangeAspect="1"/>
          </p:cNvPicPr>
          <p:nvPr/>
        </p:nvPicPr>
        <p:blipFill>
          <a:blip r:embed="rId2"/>
          <a:stretch>
            <a:fillRect/>
          </a:stretch>
        </p:blipFill>
        <p:spPr>
          <a:xfrm>
            <a:off x="4235963" y="4941168"/>
            <a:ext cx="2555776" cy="1916832"/>
          </a:xfrm>
          <a:prstGeom prst="rect">
            <a:avLst/>
          </a:prstGeom>
        </p:spPr>
      </p:pic>
    </p:spTree>
    <p:extLst>
      <p:ext uri="{BB962C8B-B14F-4D97-AF65-F5344CB8AC3E}">
        <p14:creationId xmlns:p14="http://schemas.microsoft.com/office/powerpoint/2010/main" val="2281125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Nicho ecológico - II</a:t>
            </a:r>
            <a:endParaRPr lang="en-US" u="sng" dirty="0"/>
          </a:p>
        </p:txBody>
      </p:sp>
      <p:sp>
        <p:nvSpPr>
          <p:cNvPr id="3" name="Espaço Reservado para Conteúdo 2"/>
          <p:cNvSpPr>
            <a:spLocks noGrp="1"/>
          </p:cNvSpPr>
          <p:nvPr>
            <p:ph idx="1"/>
          </p:nvPr>
        </p:nvSpPr>
        <p:spPr/>
        <p:txBody>
          <a:bodyPr>
            <a:normAutofit/>
          </a:bodyPr>
          <a:lstStyle/>
          <a:p>
            <a:r>
              <a:rPr lang="pt-BR" dirty="0" smtClean="0"/>
              <a:t>As adaptações estruturais, fisiológicas e comportamentais de espécies determinam a sua tolerância a extremos ambientais.</a:t>
            </a:r>
          </a:p>
          <a:p>
            <a:endParaRPr lang="pt-BR" dirty="0" smtClean="0"/>
          </a:p>
          <a:p>
            <a:pPr lvl="1"/>
            <a:r>
              <a:rPr lang="pt-BR" dirty="0" smtClean="0"/>
              <a:t>Nicho fundamental (potencial)</a:t>
            </a:r>
          </a:p>
          <a:p>
            <a:endParaRPr lang="pt-BR" dirty="0"/>
          </a:p>
          <a:p>
            <a:endParaRPr lang="pt-BR" dirty="0" smtClean="0"/>
          </a:p>
          <a:p>
            <a:pPr lvl="1"/>
            <a:r>
              <a:rPr lang="pt-BR" dirty="0" smtClean="0"/>
              <a:t>Nicho realizado (fatores limitantes)</a:t>
            </a:r>
            <a:endParaRPr lang="en-US" dirty="0"/>
          </a:p>
        </p:txBody>
      </p:sp>
    </p:spTree>
    <p:extLst>
      <p:ext uri="{BB962C8B-B14F-4D97-AF65-F5344CB8AC3E}">
        <p14:creationId xmlns:p14="http://schemas.microsoft.com/office/powerpoint/2010/main" val="206134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6" name="Grupo 48"/>
          <p:cNvGrpSpPr>
            <a:grpSpLocks/>
          </p:cNvGrpSpPr>
          <p:nvPr/>
        </p:nvGrpSpPr>
        <p:grpSpPr bwMode="auto">
          <a:xfrm>
            <a:off x="977900" y="3900488"/>
            <a:ext cx="5405438" cy="1882775"/>
            <a:chOff x="-32" y="0"/>
            <a:chExt cx="54050" cy="18823"/>
          </a:xfrm>
        </p:grpSpPr>
        <p:grpSp>
          <p:nvGrpSpPr>
            <p:cNvPr id="4" name="Grupo 2"/>
            <p:cNvGrpSpPr>
              <a:grpSpLocks noChangeAspect="1"/>
            </p:cNvGrpSpPr>
            <p:nvPr/>
          </p:nvGrpSpPr>
          <p:grpSpPr bwMode="auto">
            <a:xfrm>
              <a:off x="-32" y="0"/>
              <a:ext cx="24648" cy="18821"/>
              <a:chOff x="-65" y="0"/>
              <a:chExt cx="49297" cy="37643"/>
            </a:xfrm>
          </p:grpSpPr>
          <p:sp>
            <p:nvSpPr>
              <p:cNvPr id="14" name="Elipse 12"/>
              <p:cNvSpPr>
                <a:spLocks noChangeArrowheads="1"/>
              </p:cNvSpPr>
              <p:nvPr/>
            </p:nvSpPr>
            <p:spPr bwMode="auto">
              <a:xfrm>
                <a:off x="9503" y="5040"/>
                <a:ext cx="26643" cy="25203"/>
              </a:xfrm>
              <a:prstGeom prst="ellipse">
                <a:avLst/>
              </a:prstGeom>
              <a:noFill/>
              <a:ln w="25400">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Elipse 13"/>
              <p:cNvSpPr>
                <a:spLocks noChangeArrowheads="1"/>
              </p:cNvSpPr>
              <p:nvPr/>
            </p:nvSpPr>
            <p:spPr bwMode="auto">
              <a:xfrm>
                <a:off x="22589" y="4413"/>
                <a:ext cx="26643" cy="25203"/>
              </a:xfrm>
              <a:prstGeom prst="ellipse">
                <a:avLst/>
              </a:prstGeom>
              <a:noFill/>
              <a:ln w="25400">
                <a:solidFill>
                  <a:srgbClr val="000000"/>
                </a:solidFill>
                <a:prstDash val="sysDash"/>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CaixaDeTexto 6"/>
              <p:cNvSpPr txBox="1">
                <a:spLocks noChangeArrowheads="1"/>
              </p:cNvSpPr>
              <p:nvPr/>
            </p:nvSpPr>
            <p:spPr bwMode="auto">
              <a:xfrm>
                <a:off x="35329" y="17281"/>
                <a:ext cx="12192" cy="8649"/>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smtClean="0">
                    <a:ln>
                      <a:noFill/>
                    </a:ln>
                    <a:solidFill>
                      <a:srgbClr val="000000"/>
                    </a:solidFill>
                    <a:effectLst/>
                    <a:latin typeface="Calibri" pitchFamily="34" charset="0"/>
                    <a:cs typeface="Arial" pitchFamily="34" charset="0"/>
                  </a:rPr>
                  <a:t>Espécie </a:t>
                </a:r>
                <a:endParaRPr kumimoji="0" lang="en-US" sz="12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smtClean="0">
                    <a:ln>
                      <a:noFill/>
                    </a:ln>
                    <a:solidFill>
                      <a:srgbClr val="000000"/>
                    </a:solidFill>
                    <a:effectLst/>
                    <a:latin typeface="Calibri" pitchFamily="34" charset="0"/>
                    <a:cs typeface="Arial" pitchFamily="34" charset="0"/>
                  </a:rPr>
                  <a:t>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7" name="CaixaDeTexto 7"/>
              <p:cNvSpPr txBox="1">
                <a:spLocks noChangeArrowheads="1"/>
              </p:cNvSpPr>
              <p:nvPr/>
            </p:nvSpPr>
            <p:spPr bwMode="auto">
              <a:xfrm>
                <a:off x="11480" y="10311"/>
                <a:ext cx="12192" cy="8650"/>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smtClean="0">
                    <a:ln>
                      <a:noFill/>
                    </a:ln>
                    <a:solidFill>
                      <a:srgbClr val="000000"/>
                    </a:solidFill>
                    <a:effectLst/>
                    <a:latin typeface="Calibri" pitchFamily="34" charset="0"/>
                    <a:cs typeface="Arial" pitchFamily="34" charset="0"/>
                  </a:rPr>
                  <a:t>Espécie</a:t>
                </a:r>
                <a:endParaRPr kumimoji="0" lang="en-US" sz="12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smtClean="0">
                    <a:ln>
                      <a:noFill/>
                    </a:ln>
                    <a:solidFill>
                      <a:srgbClr val="000000"/>
                    </a:solidFill>
                    <a:effectLst/>
                    <a:latin typeface="Calibri" pitchFamily="34" charset="0"/>
                    <a:cs typeface="Arial" pitchFamily="34" charset="0"/>
                  </a:rPr>
                  <a:t> 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CaixaDeTexto 8"/>
              <p:cNvSpPr txBox="1">
                <a:spLocks noChangeArrowheads="1"/>
              </p:cNvSpPr>
              <p:nvPr/>
            </p:nvSpPr>
            <p:spPr bwMode="auto">
              <a:xfrm rot="16200000">
                <a:off x="31104" y="13895"/>
                <a:ext cx="6757" cy="15709"/>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pt-BR" sz="1000" b="0" i="0" u="none" strike="noStrike" cap="none" normalizeH="0" baseline="0" dirty="0" smtClean="0">
                    <a:ln>
                      <a:noFill/>
                    </a:ln>
                    <a:solidFill>
                      <a:srgbClr val="000000"/>
                    </a:solidFill>
                    <a:effectLst/>
                    <a:latin typeface="Calibri" pitchFamily="34" charset="0"/>
                    <a:cs typeface="Arial" pitchFamily="34" charset="0"/>
                  </a:rPr>
                  <a:t>Sobreposição</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9" name="Conector de seta reta 17"/>
              <p:cNvCxnSpPr>
                <a:cxnSpLocks noChangeShapeType="1"/>
              </p:cNvCxnSpPr>
              <p:nvPr/>
            </p:nvCxnSpPr>
            <p:spPr bwMode="auto">
              <a:xfrm>
                <a:off x="5902" y="31683"/>
                <a:ext cx="43330" cy="0"/>
              </a:xfrm>
              <a:prstGeom prst="straightConnector1">
                <a:avLst/>
              </a:prstGeom>
              <a:noFill/>
              <a:ln w="38100">
                <a:solidFill>
                  <a:srgbClr val="000000"/>
                </a:solidFill>
                <a:round/>
                <a:headEnd/>
                <a:tailEnd type="arrow" w="med" len="med"/>
              </a:ln>
            </p:spPr>
          </p:cxnSp>
          <p:cxnSp>
            <p:nvCxnSpPr>
              <p:cNvPr id="20" name="Conector de seta reta 18"/>
              <p:cNvCxnSpPr>
                <a:cxnSpLocks noChangeShapeType="1"/>
              </p:cNvCxnSpPr>
              <p:nvPr/>
            </p:nvCxnSpPr>
            <p:spPr bwMode="auto">
              <a:xfrm flipV="1">
                <a:off x="5902" y="0"/>
                <a:ext cx="0" cy="31683"/>
              </a:xfrm>
              <a:prstGeom prst="straightConnector1">
                <a:avLst/>
              </a:prstGeom>
              <a:noFill/>
              <a:ln w="38100">
                <a:solidFill>
                  <a:srgbClr val="000000"/>
                </a:solidFill>
                <a:round/>
                <a:headEnd/>
                <a:tailEnd type="arrow" w="med" len="med"/>
              </a:ln>
            </p:spPr>
          </p:cxnSp>
          <p:sp>
            <p:nvSpPr>
              <p:cNvPr id="21" name="CaixaDeTexto 21"/>
              <p:cNvSpPr txBox="1">
                <a:spLocks noChangeArrowheads="1"/>
              </p:cNvSpPr>
              <p:nvPr/>
            </p:nvSpPr>
            <p:spPr bwMode="auto">
              <a:xfrm>
                <a:off x="25451" y="32398"/>
                <a:ext cx="14847" cy="524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smtClean="0">
                    <a:ln>
                      <a:noFill/>
                    </a:ln>
                    <a:solidFill>
                      <a:srgbClr val="000000"/>
                    </a:solidFill>
                    <a:effectLst/>
                    <a:latin typeface="Calibri" pitchFamily="34" charset="0"/>
                    <a:cs typeface="Arial" pitchFamily="34" charset="0"/>
                  </a:rPr>
                  <a:t>Recurso 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2" name="CaixaDeTexto 22"/>
              <p:cNvSpPr txBox="1">
                <a:spLocks noChangeArrowheads="1"/>
              </p:cNvSpPr>
              <p:nvPr/>
            </p:nvSpPr>
            <p:spPr bwMode="auto">
              <a:xfrm rot="16200000">
                <a:off x="2862" y="13688"/>
                <a:ext cx="7074" cy="12927"/>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dirty="0" smtClean="0">
                    <a:ln>
                      <a:noFill/>
                    </a:ln>
                    <a:solidFill>
                      <a:srgbClr val="000000"/>
                    </a:solidFill>
                    <a:effectLst/>
                    <a:latin typeface="Calibri" pitchFamily="34" charset="0"/>
                    <a:cs typeface="Arial" pitchFamily="34" charset="0"/>
                  </a:rPr>
                  <a:t>Recurso 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5" name="Grupo 3"/>
            <p:cNvGrpSpPr>
              <a:grpSpLocks noChangeAspect="1"/>
            </p:cNvGrpSpPr>
            <p:nvPr/>
          </p:nvGrpSpPr>
          <p:grpSpPr bwMode="auto">
            <a:xfrm>
              <a:off x="29268" y="0"/>
              <a:ext cx="24750" cy="18823"/>
              <a:chOff x="29239" y="0"/>
              <a:chExt cx="49501" cy="37647"/>
            </a:xfrm>
          </p:grpSpPr>
          <p:sp>
            <p:nvSpPr>
              <p:cNvPr id="6" name="Elipse 4"/>
              <p:cNvSpPr>
                <a:spLocks noChangeArrowheads="1"/>
              </p:cNvSpPr>
              <p:nvPr/>
            </p:nvSpPr>
            <p:spPr bwMode="auto">
              <a:xfrm>
                <a:off x="38800" y="5040"/>
                <a:ext cx="26642" cy="25203"/>
              </a:xfrm>
              <a:prstGeom prst="ellipse">
                <a:avLst/>
              </a:prstGeom>
              <a:noFill/>
              <a:ln w="25400">
                <a:solidFill>
                  <a:srgbClr val="000000"/>
                </a:solidFill>
                <a:round/>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 name="Elipse 40"/>
              <p:cNvSpPr>
                <a:spLocks/>
              </p:cNvSpPr>
              <p:nvPr/>
            </p:nvSpPr>
            <p:spPr bwMode="auto">
              <a:xfrm>
                <a:off x="63221" y="3977"/>
                <a:ext cx="15308" cy="26274"/>
              </a:xfrm>
              <a:custGeom>
                <a:avLst/>
                <a:gdLst>
                  <a:gd name="T0" fmla="*/ 320710 w 765389"/>
                  <a:gd name="T1" fmla="*/ 1391892 h 1313697"/>
                  <a:gd name="T2" fmla="*/ 40526 w 765389"/>
                  <a:gd name="T3" fmla="*/ 392448 h 1313697"/>
                  <a:gd name="T4" fmla="*/ 198630 w 765389"/>
                  <a:gd name="T5" fmla="*/ 43618 h 1313697"/>
                  <a:gd name="T6" fmla="*/ 1530778 w 765389"/>
                  <a:gd name="T7" fmla="*/ 1303758 h 1313697"/>
                  <a:gd name="T8" fmla="*/ 198630 w 765389"/>
                  <a:gd name="T9" fmla="*/ 2563898 h 1313697"/>
                  <a:gd name="T10" fmla="*/ 18490 w 765389"/>
                  <a:gd name="T11" fmla="*/ 2331416 h 1313697"/>
                  <a:gd name="T12" fmla="*/ 320710 w 765389"/>
                  <a:gd name="T13" fmla="*/ 1391892 h 1313697"/>
                  <a:gd name="T14" fmla="*/ 0 60000 65536"/>
                  <a:gd name="T15" fmla="*/ 0 60000 65536"/>
                  <a:gd name="T16" fmla="*/ 0 60000 65536"/>
                  <a:gd name="T17" fmla="*/ 0 60000 65536"/>
                  <a:gd name="T18" fmla="*/ 0 60000 65536"/>
                  <a:gd name="T19" fmla="*/ 0 60000 65536"/>
                  <a:gd name="T20" fmla="*/ 0 60000 65536"/>
                  <a:gd name="T21" fmla="*/ 0 w 765389"/>
                  <a:gd name="T22" fmla="*/ 0 h 1313697"/>
                  <a:gd name="T23" fmla="*/ 765389 w 765389"/>
                  <a:gd name="T24" fmla="*/ 1313697 h 13136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65389" h="1313697">
                    <a:moveTo>
                      <a:pt x="160355" y="695946"/>
                    </a:moveTo>
                    <a:cubicBezTo>
                      <a:pt x="162191" y="534365"/>
                      <a:pt x="30436" y="308580"/>
                      <a:pt x="20263" y="196224"/>
                    </a:cubicBezTo>
                    <a:cubicBezTo>
                      <a:pt x="10090" y="83868"/>
                      <a:pt x="-24873" y="-54134"/>
                      <a:pt x="99315" y="21809"/>
                    </a:cubicBezTo>
                    <a:cubicBezTo>
                      <a:pt x="223503" y="97752"/>
                      <a:pt x="765389" y="303901"/>
                      <a:pt x="765389" y="651879"/>
                    </a:cubicBezTo>
                    <a:cubicBezTo>
                      <a:pt x="765389" y="999857"/>
                      <a:pt x="225339" y="1196311"/>
                      <a:pt x="99315" y="1281949"/>
                    </a:cubicBezTo>
                    <a:cubicBezTo>
                      <a:pt x="-26709" y="1367587"/>
                      <a:pt x="-928" y="1263375"/>
                      <a:pt x="9245" y="1165708"/>
                    </a:cubicBezTo>
                    <a:close/>
                  </a:path>
                </a:pathLst>
              </a:custGeom>
              <a:noFill/>
              <a:ln w="25400">
                <a:solidFill>
                  <a:srgbClr val="000000"/>
                </a:solidFill>
                <a:prstDash val="sysDash"/>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 name="CaixaDeTexto 41"/>
              <p:cNvSpPr txBox="1">
                <a:spLocks noChangeArrowheads="1"/>
              </p:cNvSpPr>
              <p:nvPr/>
            </p:nvSpPr>
            <p:spPr bwMode="auto">
              <a:xfrm>
                <a:off x="66548" y="13857"/>
                <a:ext cx="12192" cy="8649"/>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smtClean="0">
                    <a:ln>
                      <a:noFill/>
                    </a:ln>
                    <a:solidFill>
                      <a:srgbClr val="000000"/>
                    </a:solidFill>
                    <a:effectLst/>
                    <a:latin typeface="Calibri" pitchFamily="34" charset="0"/>
                    <a:cs typeface="Arial" pitchFamily="34" charset="0"/>
                  </a:rPr>
                  <a:t>Espécie </a:t>
                </a:r>
                <a:endParaRPr kumimoji="0" lang="en-US" sz="12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smtClean="0">
                    <a:ln>
                      <a:noFill/>
                    </a:ln>
                    <a:solidFill>
                      <a:srgbClr val="000000"/>
                    </a:solidFill>
                    <a:effectLst/>
                    <a:latin typeface="Calibri" pitchFamily="34" charset="0"/>
                    <a:cs typeface="Arial" pitchFamily="34" charset="0"/>
                  </a:rPr>
                  <a:t>B</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CaixaDeTexto 42"/>
              <p:cNvSpPr txBox="1">
                <a:spLocks noChangeArrowheads="1"/>
              </p:cNvSpPr>
              <p:nvPr/>
            </p:nvSpPr>
            <p:spPr bwMode="auto">
              <a:xfrm>
                <a:off x="41110" y="10311"/>
                <a:ext cx="12193" cy="8650"/>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smtClean="0">
                    <a:ln>
                      <a:noFill/>
                    </a:ln>
                    <a:solidFill>
                      <a:srgbClr val="000000"/>
                    </a:solidFill>
                    <a:effectLst/>
                    <a:latin typeface="Calibri" pitchFamily="34" charset="0"/>
                    <a:cs typeface="Arial" pitchFamily="34" charset="0"/>
                  </a:rPr>
                  <a:t>Espécie</a:t>
                </a:r>
                <a:endParaRPr kumimoji="0" lang="en-US" sz="1200" b="0" i="0" u="none" strike="noStrike" cap="none" normalizeH="0" baseline="0" smtClean="0">
                  <a:ln>
                    <a:noFill/>
                  </a:ln>
                  <a:solidFill>
                    <a:schemeClr val="tx1"/>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smtClean="0">
                    <a:ln>
                      <a:noFill/>
                    </a:ln>
                    <a:solidFill>
                      <a:srgbClr val="000000"/>
                    </a:solidFill>
                    <a:effectLst/>
                    <a:latin typeface="Calibri" pitchFamily="34" charset="0"/>
                    <a:cs typeface="Arial" pitchFamily="34" charset="0"/>
                  </a:rPr>
                  <a:t> A</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cxnSp>
            <p:nvCxnSpPr>
              <p:cNvPr id="10" name="Conector de seta reta 8"/>
              <p:cNvCxnSpPr>
                <a:cxnSpLocks noChangeShapeType="1"/>
              </p:cNvCxnSpPr>
              <p:nvPr/>
            </p:nvCxnSpPr>
            <p:spPr bwMode="auto">
              <a:xfrm>
                <a:off x="35199" y="31683"/>
                <a:ext cx="43330" cy="0"/>
              </a:xfrm>
              <a:prstGeom prst="straightConnector1">
                <a:avLst/>
              </a:prstGeom>
              <a:noFill/>
              <a:ln w="38100">
                <a:solidFill>
                  <a:srgbClr val="000000"/>
                </a:solidFill>
                <a:round/>
                <a:headEnd/>
                <a:tailEnd type="arrow" w="med" len="med"/>
              </a:ln>
            </p:spPr>
          </p:cxnSp>
          <p:cxnSp>
            <p:nvCxnSpPr>
              <p:cNvPr id="11" name="Conector de seta reta 9"/>
              <p:cNvCxnSpPr>
                <a:cxnSpLocks noChangeShapeType="1"/>
              </p:cNvCxnSpPr>
              <p:nvPr/>
            </p:nvCxnSpPr>
            <p:spPr bwMode="auto">
              <a:xfrm flipV="1">
                <a:off x="35199" y="0"/>
                <a:ext cx="0" cy="31683"/>
              </a:xfrm>
              <a:prstGeom prst="straightConnector1">
                <a:avLst/>
              </a:prstGeom>
              <a:noFill/>
              <a:ln w="38100">
                <a:solidFill>
                  <a:srgbClr val="000000"/>
                </a:solidFill>
                <a:round/>
                <a:headEnd/>
                <a:tailEnd type="arrow" w="med" len="med"/>
              </a:ln>
            </p:spPr>
          </p:cxnSp>
          <p:sp>
            <p:nvSpPr>
              <p:cNvPr id="12" name="CaixaDeTexto 46"/>
              <p:cNvSpPr txBox="1">
                <a:spLocks noChangeArrowheads="1"/>
              </p:cNvSpPr>
              <p:nvPr/>
            </p:nvSpPr>
            <p:spPr bwMode="auto">
              <a:xfrm>
                <a:off x="54748" y="32402"/>
                <a:ext cx="14846" cy="5245"/>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smtClean="0">
                    <a:ln>
                      <a:noFill/>
                    </a:ln>
                    <a:solidFill>
                      <a:srgbClr val="000000"/>
                    </a:solidFill>
                    <a:effectLst/>
                    <a:latin typeface="Calibri" pitchFamily="34" charset="0"/>
                    <a:cs typeface="Arial" pitchFamily="34" charset="0"/>
                  </a:rPr>
                  <a:t>Recurso X</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CaixaDeTexto 47"/>
              <p:cNvSpPr txBox="1">
                <a:spLocks noChangeArrowheads="1"/>
              </p:cNvSpPr>
              <p:nvPr/>
            </p:nvSpPr>
            <p:spPr bwMode="auto">
              <a:xfrm rot="16200000">
                <a:off x="32165" y="13563"/>
                <a:ext cx="7075" cy="12927"/>
              </a:xfrm>
              <a:prstGeom prst="rect">
                <a:avLst/>
              </a:prstGeom>
              <a:noFill/>
              <a:ln w="9525">
                <a:noFill/>
                <a:miter lim="800000"/>
                <a:headEnd/>
                <a:tailEnd/>
              </a:ln>
            </p:spPr>
            <p:txBody>
              <a:bodyPr vert="horz" wrap="none" lIns="91440" tIns="45720" rIns="91440" bIns="45720" numCol="1" anchor="t" anchorCtr="0" compatLnSpc="1">
                <a:prstTxWarp prst="textNoShape">
                  <a:avLst/>
                </a:prstTxWarp>
                <a:spAutoFit/>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pt-BR" sz="1100" b="0" i="0" u="none" strike="noStrike" cap="none" normalizeH="0" baseline="0" dirty="0" smtClean="0">
                    <a:ln>
                      <a:noFill/>
                    </a:ln>
                    <a:solidFill>
                      <a:srgbClr val="000000"/>
                    </a:solidFill>
                    <a:effectLst/>
                    <a:latin typeface="Calibri" pitchFamily="34" charset="0"/>
                    <a:cs typeface="Arial" pitchFamily="34" charset="0"/>
                  </a:rPr>
                  <a:t>Recurso 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sp>
        <p:nvSpPr>
          <p:cNvPr id="24" name="CaixaDeTexto 23"/>
          <p:cNvSpPr txBox="1"/>
          <p:nvPr/>
        </p:nvSpPr>
        <p:spPr>
          <a:xfrm>
            <a:off x="454581" y="1267793"/>
            <a:ext cx="7200800" cy="2308324"/>
          </a:xfrm>
          <a:prstGeom prst="rect">
            <a:avLst/>
          </a:prstGeom>
          <a:noFill/>
        </p:spPr>
        <p:txBody>
          <a:bodyPr wrap="square" rtlCol="0">
            <a:spAutoFit/>
          </a:bodyPr>
          <a:lstStyle/>
          <a:p>
            <a:r>
              <a:rPr lang="pt-BR" dirty="0" smtClean="0"/>
              <a:t>A presença de uma espécie em uma comunidade exerce influência sobre outras espécies. Contextualize o exemplo abaixo em relação à Teoria de Nichos.</a:t>
            </a:r>
          </a:p>
          <a:p>
            <a:r>
              <a:rPr lang="pt-BR" dirty="0" smtClean="0"/>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US" dirty="0"/>
          </a:p>
        </p:txBody>
      </p:sp>
      <p:sp>
        <p:nvSpPr>
          <p:cNvPr id="25" name="CaixaDeTexto 24"/>
          <p:cNvSpPr txBox="1"/>
          <p:nvPr/>
        </p:nvSpPr>
        <p:spPr>
          <a:xfrm>
            <a:off x="1403648" y="6021288"/>
            <a:ext cx="2001574" cy="369332"/>
          </a:xfrm>
          <a:prstGeom prst="rect">
            <a:avLst/>
          </a:prstGeom>
          <a:noFill/>
        </p:spPr>
        <p:txBody>
          <a:bodyPr wrap="none" rtlCol="0">
            <a:spAutoFit/>
          </a:bodyPr>
          <a:lstStyle/>
          <a:p>
            <a:r>
              <a:rPr lang="pt-BR" dirty="0" smtClean="0"/>
              <a:t>Situação transitória</a:t>
            </a:r>
            <a:endParaRPr lang="en-US" dirty="0"/>
          </a:p>
        </p:txBody>
      </p:sp>
      <p:sp>
        <p:nvSpPr>
          <p:cNvPr id="26" name="CaixaDeTexto 25"/>
          <p:cNvSpPr txBox="1"/>
          <p:nvPr/>
        </p:nvSpPr>
        <p:spPr>
          <a:xfrm>
            <a:off x="4370626" y="6011996"/>
            <a:ext cx="1477969" cy="369332"/>
          </a:xfrm>
          <a:prstGeom prst="rect">
            <a:avLst/>
          </a:prstGeom>
          <a:noFill/>
        </p:spPr>
        <p:txBody>
          <a:bodyPr wrap="none" rtlCol="0">
            <a:spAutoFit/>
          </a:bodyPr>
          <a:lstStyle/>
          <a:p>
            <a:r>
              <a:rPr lang="pt-BR" dirty="0" smtClean="0"/>
              <a:t>Situação final</a:t>
            </a:r>
            <a:endParaRPr lang="en-US" dirty="0"/>
          </a:p>
        </p:txBody>
      </p:sp>
      <p:cxnSp>
        <p:nvCxnSpPr>
          <p:cNvPr id="28" name="Conector reto 27"/>
          <p:cNvCxnSpPr/>
          <p:nvPr/>
        </p:nvCxnSpPr>
        <p:spPr>
          <a:xfrm>
            <a:off x="3707904" y="3861048"/>
            <a:ext cx="0" cy="2774072"/>
          </a:xfrm>
          <a:prstGeom prst="lin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9" name="Título 1"/>
          <p:cNvSpPr txBox="1">
            <a:spLocks/>
          </p:cNvSpPr>
          <p:nvPr/>
        </p:nvSpPr>
        <p:spPr>
          <a:xfrm>
            <a:off x="467544" y="1166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u="sng" dirty="0" smtClean="0"/>
              <a:t>Estudo dirigido 1</a:t>
            </a:r>
            <a:endParaRPr lang="en-US" u="sng" dirty="0"/>
          </a:p>
        </p:txBody>
      </p:sp>
    </p:spTree>
    <p:extLst>
      <p:ext uri="{BB962C8B-B14F-4D97-AF65-F5344CB8AC3E}">
        <p14:creationId xmlns:p14="http://schemas.microsoft.com/office/powerpoint/2010/main" val="2991610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404664"/>
            <a:ext cx="7772400" cy="2160240"/>
          </a:xfrm>
        </p:spPr>
        <p:txBody>
          <a:bodyPr>
            <a:normAutofit/>
          </a:bodyPr>
          <a:lstStyle/>
          <a:p>
            <a:r>
              <a:rPr lang="pt-BR" dirty="0" smtClean="0"/>
              <a:t>Aula 1</a:t>
            </a:r>
            <a:br>
              <a:rPr lang="pt-BR" dirty="0" smtClean="0"/>
            </a:br>
            <a:r>
              <a:rPr lang="pt-BR" dirty="0" smtClean="0"/>
              <a:t>Comunidades:</a:t>
            </a:r>
            <a:br>
              <a:rPr lang="pt-BR" dirty="0" smtClean="0"/>
            </a:br>
            <a:r>
              <a:rPr lang="pt-BR" dirty="0" smtClean="0"/>
              <a:t>Conceitos e Características</a:t>
            </a:r>
            <a:endParaRPr lang="pt-BR" dirty="0"/>
          </a:p>
        </p:txBody>
      </p:sp>
      <p:sp>
        <p:nvSpPr>
          <p:cNvPr id="4" name="Subtítulo 2"/>
          <p:cNvSpPr txBox="1">
            <a:spLocks/>
          </p:cNvSpPr>
          <p:nvPr/>
        </p:nvSpPr>
        <p:spPr>
          <a:xfrm>
            <a:off x="827584" y="3620460"/>
            <a:ext cx="7488832" cy="1248700"/>
          </a:xfrm>
          <a:prstGeom prst="rect">
            <a:avLst/>
          </a:prstGeom>
          <a:solidFill>
            <a:schemeClr val="accent3">
              <a:lumMod val="60000"/>
              <a:lumOff val="40000"/>
            </a:schemeClr>
          </a:solidFill>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pt-BR" dirty="0" smtClean="0">
                <a:solidFill>
                  <a:schemeClr val="tx1"/>
                </a:solidFill>
              </a:rPr>
              <a:t>Desafio de identificar padrões e processos que governam comunidades.</a:t>
            </a:r>
            <a:endParaRPr lang="en-US" dirty="0">
              <a:solidFill>
                <a:schemeClr val="tx1"/>
              </a:solidFill>
            </a:endParaRPr>
          </a:p>
        </p:txBody>
      </p:sp>
    </p:spTree>
    <p:extLst>
      <p:ext uri="{BB962C8B-B14F-4D97-AF65-F5344CB8AC3E}">
        <p14:creationId xmlns:p14="http://schemas.microsoft.com/office/powerpoint/2010/main" val="2310493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pt-BR"/>
          </a:p>
        </p:txBody>
      </p:sp>
      <p:sp>
        <p:nvSpPr>
          <p:cNvPr id="3" name="Content Placeholder 2"/>
          <p:cNvSpPr>
            <a:spLocks noGrp="1"/>
          </p:cNvSpPr>
          <p:nvPr>
            <p:ph idx="1"/>
          </p:nvPr>
        </p:nvSpPr>
        <p:spPr/>
        <p:txBody>
          <a:bodyPr/>
          <a:lstStyle/>
          <a:p>
            <a:endParaRPr lang="pt-BR"/>
          </a:p>
        </p:txBody>
      </p:sp>
      <p:pic>
        <p:nvPicPr>
          <p:cNvPr id="4" name="Picture 3"/>
          <p:cNvPicPr>
            <a:picLocks noChangeAspect="1"/>
          </p:cNvPicPr>
          <p:nvPr/>
        </p:nvPicPr>
        <p:blipFill>
          <a:blip r:embed="rId2"/>
          <a:stretch>
            <a:fillRect/>
          </a:stretch>
        </p:blipFill>
        <p:spPr>
          <a:xfrm>
            <a:off x="104775" y="257175"/>
            <a:ext cx="8934450" cy="6343650"/>
          </a:xfrm>
          <a:prstGeom prst="rect">
            <a:avLst/>
          </a:prstGeom>
        </p:spPr>
      </p:pic>
    </p:spTree>
    <p:extLst>
      <p:ext uri="{BB962C8B-B14F-4D97-AF65-F5344CB8AC3E}">
        <p14:creationId xmlns:p14="http://schemas.microsoft.com/office/powerpoint/2010/main" val="922197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Interações I</a:t>
            </a:r>
            <a:endParaRPr lang="en-US" u="sng" dirty="0"/>
          </a:p>
        </p:txBody>
      </p:sp>
      <p:sp>
        <p:nvSpPr>
          <p:cNvPr id="3" name="Espaço Reservado para Conteúdo 2"/>
          <p:cNvSpPr>
            <a:spLocks noGrp="1"/>
          </p:cNvSpPr>
          <p:nvPr>
            <p:ph idx="1"/>
          </p:nvPr>
        </p:nvSpPr>
        <p:spPr/>
        <p:txBody>
          <a:bodyPr>
            <a:normAutofit fontScale="85000" lnSpcReduction="10000"/>
          </a:bodyPr>
          <a:lstStyle/>
          <a:p>
            <a:r>
              <a:rPr lang="pt-BR" dirty="0" smtClean="0">
                <a:solidFill>
                  <a:srgbClr val="FF0000"/>
                </a:solidFill>
              </a:rPr>
              <a:t>As interações entre membros de uma comunidade governam processos ecológicos e evolutivos.</a:t>
            </a:r>
          </a:p>
          <a:p>
            <a:endParaRPr lang="pt-BR" dirty="0" smtClean="0"/>
          </a:p>
          <a:p>
            <a:r>
              <a:rPr lang="pt-BR" dirty="0" smtClean="0"/>
              <a:t>Competição</a:t>
            </a:r>
          </a:p>
          <a:p>
            <a:pPr lvl="1"/>
            <a:r>
              <a:rPr lang="pt-BR" dirty="0" smtClean="0"/>
              <a:t>Intraespecífica</a:t>
            </a:r>
          </a:p>
          <a:p>
            <a:pPr lvl="1"/>
            <a:r>
              <a:rPr lang="pt-BR" dirty="0" smtClean="0"/>
              <a:t>Interespecífica</a:t>
            </a:r>
          </a:p>
          <a:p>
            <a:endParaRPr lang="pt-BR" dirty="0" smtClean="0"/>
          </a:p>
          <a:p>
            <a:pPr marL="514350" indent="-514350">
              <a:buFont typeface="+mj-lt"/>
              <a:buAutoNum type="alphaLcParenR"/>
            </a:pPr>
            <a:r>
              <a:rPr lang="pt-BR" dirty="0" smtClean="0"/>
              <a:t>Princípio de exclusão competitiva</a:t>
            </a:r>
          </a:p>
          <a:p>
            <a:pPr marL="514350" indent="-514350">
              <a:buFont typeface="+mj-lt"/>
              <a:buAutoNum type="alphaLcParenR"/>
            </a:pPr>
            <a:r>
              <a:rPr lang="pt-BR" dirty="0" smtClean="0"/>
              <a:t>Partição de recursos</a:t>
            </a:r>
          </a:p>
          <a:p>
            <a:pPr marL="514350" indent="-514350">
              <a:buFont typeface="+mj-lt"/>
              <a:buAutoNum type="alphaLcParenR"/>
            </a:pPr>
            <a:r>
              <a:rPr lang="pt-BR" dirty="0" smtClean="0"/>
              <a:t>Deslocamento de caráter</a:t>
            </a:r>
          </a:p>
          <a:p>
            <a:endParaRPr lang="pt-BR" dirty="0" smtClean="0"/>
          </a:p>
          <a:p>
            <a:endParaRPr lang="en-US" dirty="0"/>
          </a:p>
        </p:txBody>
      </p:sp>
    </p:spTree>
    <p:extLst>
      <p:ext uri="{BB962C8B-B14F-4D97-AF65-F5344CB8AC3E}">
        <p14:creationId xmlns:p14="http://schemas.microsoft.com/office/powerpoint/2010/main" val="1297819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Exclusão competitiva</a:t>
            </a:r>
            <a:endParaRPr lang="pt-BR" u="sng" dirty="0"/>
          </a:p>
        </p:txBody>
      </p:sp>
      <p:sp>
        <p:nvSpPr>
          <p:cNvPr id="3" name="Espaço Reservado para Conteúdo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169368"/>
            <a:ext cx="7483589"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88515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u="sng" smtClean="0"/>
              <a:t>Partição de recursos</a:t>
            </a:r>
            <a:endParaRPr lang="pt-BR" u="sng"/>
          </a:p>
        </p:txBody>
      </p:sp>
      <p:sp>
        <p:nvSpPr>
          <p:cNvPr id="3" name="Espaço Reservado para Conteúdo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433531"/>
            <a:ext cx="6568405" cy="5200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5504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95039"/>
            <a:ext cx="8229600" cy="868958"/>
          </a:xfrm>
        </p:spPr>
        <p:txBody>
          <a:bodyPr>
            <a:normAutofit/>
          </a:bodyPr>
          <a:lstStyle/>
          <a:p>
            <a:r>
              <a:rPr lang="pt-BR" u="sng" dirty="0"/>
              <a:t>Deslocamento de </a:t>
            </a:r>
            <a:r>
              <a:rPr lang="pt-BR" u="sng" dirty="0" smtClean="0"/>
              <a:t>caráter</a:t>
            </a:r>
            <a:endParaRPr lang="en-US" u="sng" dirty="0"/>
          </a:p>
        </p:txBody>
      </p:sp>
      <p:sp>
        <p:nvSpPr>
          <p:cNvPr id="3" name="Espaço Reservado para Conteúdo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6950" y="1412776"/>
            <a:ext cx="46101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a:off x="2555776" y="1052736"/>
            <a:ext cx="4464496" cy="1607219"/>
          </a:xfrm>
          <a:prstGeom prst="rect">
            <a:avLst/>
          </a:prstGeom>
        </p:spPr>
      </p:pic>
    </p:spTree>
    <p:extLst>
      <p:ext uri="{BB962C8B-B14F-4D97-AF65-F5344CB8AC3E}">
        <p14:creationId xmlns:p14="http://schemas.microsoft.com/office/powerpoint/2010/main" val="24197804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Interações I</a:t>
            </a:r>
            <a:endParaRPr lang="en-US" u="sng" dirty="0"/>
          </a:p>
        </p:txBody>
      </p:sp>
      <p:sp>
        <p:nvSpPr>
          <p:cNvPr id="3" name="Espaço Reservado para Conteúdo 2"/>
          <p:cNvSpPr>
            <a:spLocks noGrp="1"/>
          </p:cNvSpPr>
          <p:nvPr>
            <p:ph idx="1"/>
          </p:nvPr>
        </p:nvSpPr>
        <p:spPr/>
        <p:txBody>
          <a:bodyPr>
            <a:normAutofit/>
          </a:bodyPr>
          <a:lstStyle/>
          <a:p>
            <a:r>
              <a:rPr lang="pt-BR" dirty="0" smtClean="0">
                <a:solidFill>
                  <a:srgbClr val="FF0000"/>
                </a:solidFill>
              </a:rPr>
              <a:t>As interações entre membros de uma comunidade governam processos ecológicos e evolutivos.</a:t>
            </a:r>
          </a:p>
          <a:p>
            <a:endParaRPr lang="pt-BR" dirty="0" smtClean="0"/>
          </a:p>
          <a:p>
            <a:endParaRPr lang="pt-BR" dirty="0" smtClean="0"/>
          </a:p>
          <a:p>
            <a:endParaRPr lang="en-US" dirty="0"/>
          </a:p>
        </p:txBody>
      </p:sp>
    </p:spTree>
    <p:extLst>
      <p:ext uri="{BB962C8B-B14F-4D97-AF65-F5344CB8AC3E}">
        <p14:creationId xmlns:p14="http://schemas.microsoft.com/office/powerpoint/2010/main" val="2761225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Interações II</a:t>
            </a:r>
            <a:endParaRPr lang="en-US" u="sng" dirty="0"/>
          </a:p>
        </p:txBody>
      </p:sp>
      <p:sp>
        <p:nvSpPr>
          <p:cNvPr id="3" name="Espaço Reservado para Conteúdo 2"/>
          <p:cNvSpPr>
            <a:spLocks noGrp="1"/>
          </p:cNvSpPr>
          <p:nvPr>
            <p:ph idx="1"/>
          </p:nvPr>
        </p:nvSpPr>
        <p:spPr/>
        <p:txBody>
          <a:bodyPr/>
          <a:lstStyle/>
          <a:p>
            <a:r>
              <a:rPr lang="pt-BR" dirty="0" smtClean="0"/>
              <a:t>Predação</a:t>
            </a:r>
          </a:p>
          <a:p>
            <a:pPr lvl="1"/>
            <a:r>
              <a:rPr lang="pt-BR" dirty="0" smtClean="0"/>
              <a:t>Relações presa-predador</a:t>
            </a:r>
            <a:endParaRPr lang="en-US" dirty="0"/>
          </a:p>
        </p:txBody>
      </p:sp>
      <p:pic>
        <p:nvPicPr>
          <p:cNvPr id="3074" name="Picture 2" descr="http://www.eoearth.org/files/122001_122100/122009/250px-LadybirdPred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3717032"/>
            <a:ext cx="4417666"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443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olves Change River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5735" y="116633"/>
            <a:ext cx="5318869" cy="2992126"/>
          </a:xfrm>
        </p:spPr>
      </p:pic>
      <p:sp>
        <p:nvSpPr>
          <p:cNvPr id="5" name="TextBox 4"/>
          <p:cNvSpPr txBox="1"/>
          <p:nvPr/>
        </p:nvSpPr>
        <p:spPr>
          <a:xfrm>
            <a:off x="179512" y="3044649"/>
            <a:ext cx="8856984" cy="3631763"/>
          </a:xfrm>
          <a:prstGeom prst="rect">
            <a:avLst/>
          </a:prstGeom>
          <a:noFill/>
        </p:spPr>
        <p:txBody>
          <a:bodyPr wrap="square" rtlCol="0">
            <a:spAutoFit/>
          </a:bodyPr>
          <a:lstStyle/>
          <a:p>
            <a:r>
              <a:rPr lang="pt-BR" sz="1000" b="1" u="sng" dirty="0" smtClean="0"/>
              <a:t>Como </a:t>
            </a:r>
            <a:r>
              <a:rPr lang="pt-BR" sz="1000" b="1" u="sng" dirty="0"/>
              <a:t>os Lobos mudam os rios</a:t>
            </a:r>
          </a:p>
          <a:p>
            <a:r>
              <a:rPr lang="pt-BR" sz="1000" dirty="0"/>
              <a:t>Dentre as descobertas científicas mais interessantes dos últimos 50 anos, podemos citar a compreensão da grande abrangência de cascatas tróficas. Uma cascata trófica é um processo ecológico, que começa no topo da cadeia alimentar e cai como uma fila de dominós, até a sua base. E um exemplo clássico é o que aconteceu no Parque Nacional Yellowstone, nos Estados Unidos, quando os lobos foram reintroduzidos em </a:t>
            </a:r>
            <a:r>
              <a:rPr lang="pt-BR" sz="1000" dirty="0" smtClean="0"/>
              <a:t>1995. Agora</a:t>
            </a:r>
            <a:r>
              <a:rPr lang="pt-BR" sz="1000" dirty="0"/>
              <a:t>, – todos nós sabemos que os lobos matam várias espécies de animais, mas talvez sejamos um pouco menos conscientes que eles também dão vida a muitos </a:t>
            </a:r>
            <a:r>
              <a:rPr lang="pt-BR" sz="1000" dirty="0" smtClean="0"/>
              <a:t>outros. Antes </a:t>
            </a:r>
            <a:r>
              <a:rPr lang="pt-BR" sz="1000" dirty="0"/>
              <a:t>dos lobos aparecerem – tinham estado ausentes por 70 anos – a população de cervos (porque não havia predadores para caçá-los) tinha crescido no parque Yellowstone. E apesar dos esforços de gerenciamento do parque para controlá-los, eles conseguiram reduzir significantemente a vegetação de lá para quase nada. Os cervos simplesmente pastavam quase toda a vegetação.</a:t>
            </a:r>
          </a:p>
          <a:p>
            <a:r>
              <a:rPr lang="pt-BR" sz="1000" dirty="0"/>
              <a:t>Mas assim que os lobos chegaram, mesmo sendo poucos em número, eles começaram a causar os efeitos mais </a:t>
            </a:r>
            <a:r>
              <a:rPr lang="pt-BR" sz="1000" dirty="0" smtClean="0"/>
              <a:t>notáveis. Primeiro</a:t>
            </a:r>
            <a:r>
              <a:rPr lang="pt-BR" sz="1000" dirty="0"/>
              <a:t>, claro, mataram alguns dos cervos... mas isso não foi o mais importante. Mais significativamente, mudaram radicalmente o comportamento dos cervos. Eles começaram a evitar certas partes do Parque – os lugares onde eles poderiam ser abatidos mais facilmente – particularmente os vales e as gargantas e imediatamente esses lugares começaram a se regenerar (a vegetação). Em algumas áreas, a altura das árvores quintuplicou em apenas seis anos. As encostas nuas dos vales rapidamente se tornou em florestas de  álamo-trémulo e salgueiro e </a:t>
            </a:r>
            <a:r>
              <a:rPr lang="en-US" sz="1000" dirty="0" err="1"/>
              <a:t>choupo</a:t>
            </a:r>
            <a:r>
              <a:rPr lang="pt-BR" sz="1000" dirty="0" smtClean="0"/>
              <a:t>. </a:t>
            </a:r>
            <a:r>
              <a:rPr lang="pt-BR" sz="1000" dirty="0"/>
              <a:t>E tão logo isso aconteceu, os pássaros começaram a ocupar aquelas áreas. O número de pássaros canoros e aves migratórias começou a aumentar consideravelmente. O número de castores começou a aumentar, porque os castores gostam de comer as árvores. E os castores, como os lobos, são engenheiros do ecossistema. Eles criam nichos para outras espécies. E as barragens que construíram nos rios forneceu habitats para lontras e ratos almiscarados e patos e peixes e répteis e anfíbios. Os lobos mataram coiotes e em </a:t>
            </a:r>
            <a:r>
              <a:rPr lang="pt-BR" sz="1000" dirty="0" smtClean="0"/>
              <a:t>consequência </a:t>
            </a:r>
            <a:r>
              <a:rPr lang="pt-BR" sz="1000" dirty="0"/>
              <a:t>disso, o número de coelhos e ratos começou a aumentar, o que significou mais falcões, mais doninhas, mais raposas, mais texugos. Corvos e águias desceram para se alimentar da carniça que os lobos vinham deixando</a:t>
            </a:r>
            <a:r>
              <a:rPr lang="pt-BR" sz="1000" dirty="0" smtClean="0"/>
              <a:t>, assim </a:t>
            </a:r>
            <a:r>
              <a:rPr lang="pt-BR" sz="1000" dirty="0"/>
              <a:t>como os ursos. E as populações destas espécies também começou a aumentar, em parte também porque havia mais frutos crescendo em arbustos da regeneração. E os ursos reforçaram o impacto dos lobos, matando alguns dos filhotes de </a:t>
            </a:r>
            <a:r>
              <a:rPr lang="pt-BR" sz="1000" dirty="0" smtClean="0"/>
              <a:t>veado. Mas </a:t>
            </a:r>
            <a:r>
              <a:rPr lang="pt-BR" sz="1000" dirty="0"/>
              <a:t>aqui é onde fica realmente </a:t>
            </a:r>
            <a:r>
              <a:rPr lang="pt-BR" sz="1000" dirty="0" smtClean="0"/>
              <a:t>interessante. Os </a:t>
            </a:r>
            <a:r>
              <a:rPr lang="pt-BR" sz="1000" dirty="0"/>
              <a:t>lobos mudaram o comportamento dos rios. Eles começaram a meandrar menos. Houve menor erosão. Os canais se estreitaram. Mais piscinas se formaram. Mais áreas de corredeiras. Tudo isso foi muito bom para habitats dos animais selvagens. Os rios mudaram em resposta aos lobos. E a razão foi que as florestas em regeneração estabilizaram as margens dos rios, que colapsavam menos frequentemente. Então os rios se tornaram mais fixos em seus </a:t>
            </a:r>
            <a:r>
              <a:rPr lang="pt-BR" sz="1000" dirty="0" smtClean="0"/>
              <a:t>cursos. Da </a:t>
            </a:r>
            <a:r>
              <a:rPr lang="pt-BR" sz="1000" dirty="0"/>
              <a:t>mesma forma, excluindo os cervos de algumas áreas, e a vegetação recuperando-se nas encostas, houve menor erosão do solo porque a vegetação estabilizou isso também. Então os lobos, pequenos em números, transformam não só o ecossistema do Parque Nacional de Yellowstone – esta enorme área de terra... mas também, sua geografia física</a:t>
            </a:r>
            <a:r>
              <a:rPr lang="pt-BR" sz="1000" dirty="0" smtClean="0"/>
              <a:t>.</a:t>
            </a:r>
            <a:endParaRPr lang="pt-BR" sz="1000" dirty="0"/>
          </a:p>
        </p:txBody>
      </p:sp>
    </p:spTree>
    <p:extLst>
      <p:ext uri="{BB962C8B-B14F-4D97-AF65-F5344CB8AC3E}">
        <p14:creationId xmlns:p14="http://schemas.microsoft.com/office/powerpoint/2010/main" val="11614888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5122912" cy="1143000"/>
          </a:xfrm>
        </p:spPr>
        <p:txBody>
          <a:bodyPr>
            <a:normAutofit fontScale="90000"/>
          </a:bodyPr>
          <a:lstStyle/>
          <a:p>
            <a:r>
              <a:rPr lang="pt-BR" u="sng" dirty="0" smtClean="0"/>
              <a:t>Interações III</a:t>
            </a:r>
            <a:br>
              <a:rPr lang="pt-BR" u="sng" dirty="0" smtClean="0"/>
            </a:br>
            <a:r>
              <a:rPr lang="pt-BR" u="sng" dirty="0" smtClean="0"/>
              <a:t>Simbiose</a:t>
            </a:r>
            <a:endParaRPr lang="en-US" u="sng" dirty="0"/>
          </a:p>
        </p:txBody>
      </p:sp>
      <p:sp>
        <p:nvSpPr>
          <p:cNvPr id="3" name="Espaço Reservado para Conteúdo 2"/>
          <p:cNvSpPr>
            <a:spLocks noGrp="1"/>
          </p:cNvSpPr>
          <p:nvPr>
            <p:ph idx="1"/>
          </p:nvPr>
        </p:nvSpPr>
        <p:spPr/>
        <p:txBody>
          <a:bodyPr/>
          <a:lstStyle/>
          <a:p>
            <a:r>
              <a:rPr lang="pt-BR" dirty="0" smtClean="0"/>
              <a:t>Mutualismo</a:t>
            </a:r>
          </a:p>
          <a:p>
            <a:r>
              <a:rPr lang="pt-BR" dirty="0" smtClean="0"/>
              <a:t>Comensalismo</a:t>
            </a:r>
          </a:p>
          <a:p>
            <a:r>
              <a:rPr lang="pt-BR" dirty="0" smtClean="0"/>
              <a:t>Parasitismo</a:t>
            </a:r>
          </a:p>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374" y="116632"/>
            <a:ext cx="4000500"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35077"/>
            <a:ext cx="4457700"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3" y="3429000"/>
            <a:ext cx="4224469"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2813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Quadro de Interações</a:t>
            </a:r>
            <a:endParaRPr lang="en-US" u="sng" dirty="0"/>
          </a:p>
        </p:txBody>
      </p:sp>
      <p:graphicFrame>
        <p:nvGraphicFramePr>
          <p:cNvPr id="4" name="Espaço Reservado para Conteúdo 3"/>
          <p:cNvGraphicFramePr>
            <a:graphicFrameLocks noGrp="1"/>
          </p:cNvGraphicFramePr>
          <p:nvPr>
            <p:ph idx="1"/>
            <p:extLst>
              <p:ext uri="{D42A27DB-BD31-4B8C-83A1-F6EECF244321}">
                <p14:modId xmlns:p14="http://schemas.microsoft.com/office/powerpoint/2010/main" val="228799340"/>
              </p:ext>
            </p:extLst>
          </p:nvPr>
        </p:nvGraphicFramePr>
        <p:xfrm>
          <a:off x="457200" y="1600200"/>
          <a:ext cx="8229600" cy="26212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743200">
                  <a:extLst>
                    <a:ext uri="{9D8B030D-6E8A-4147-A177-3AD203B41FA5}">
                      <a16:colId xmlns:a16="http://schemas.microsoft.com/office/drawing/2014/main" val="20002"/>
                    </a:ext>
                  </a:extLst>
                </a:gridCol>
              </a:tblGrid>
              <a:tr h="370840">
                <a:tc>
                  <a:txBody>
                    <a:bodyPr/>
                    <a:lstStyle/>
                    <a:p>
                      <a:pPr algn="ctr"/>
                      <a:r>
                        <a:rPr lang="pt-BR" sz="2000" dirty="0" smtClean="0"/>
                        <a:t>INTERAÇÃO</a:t>
                      </a:r>
                      <a:endParaRPr lang="en-US" sz="2000" dirty="0"/>
                    </a:p>
                  </a:txBody>
                  <a:tcPr/>
                </a:tc>
                <a:tc>
                  <a:txBody>
                    <a:bodyPr/>
                    <a:lstStyle/>
                    <a:p>
                      <a:pPr algn="ctr"/>
                      <a:r>
                        <a:rPr lang="pt-BR" sz="2000" dirty="0" smtClean="0"/>
                        <a:t>Efeito sp. 1</a:t>
                      </a:r>
                      <a:endParaRPr lang="en-US" sz="2000" dirty="0"/>
                    </a:p>
                  </a:txBody>
                  <a:tcPr/>
                </a:tc>
                <a:tc>
                  <a:txBody>
                    <a:bodyPr/>
                    <a:lstStyle/>
                    <a:p>
                      <a:pPr algn="ctr"/>
                      <a:r>
                        <a:rPr lang="pt-BR" sz="2000" dirty="0" smtClean="0"/>
                        <a:t>Efeito sp. 2</a:t>
                      </a:r>
                      <a:endParaRPr lang="en-US" sz="2000" dirty="0"/>
                    </a:p>
                  </a:txBody>
                  <a:tcPr/>
                </a:tc>
                <a:extLst>
                  <a:ext uri="{0D108BD9-81ED-4DB2-BD59-A6C34878D82A}">
                    <a16:rowId xmlns:a16="http://schemas.microsoft.com/office/drawing/2014/main" val="10000"/>
                  </a:ext>
                </a:extLst>
              </a:tr>
              <a:tr h="370840">
                <a:tc>
                  <a:txBody>
                    <a:bodyPr/>
                    <a:lstStyle/>
                    <a:p>
                      <a:r>
                        <a:rPr lang="en-US" dirty="0" err="1" smtClean="0"/>
                        <a:t>Mutualismo</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dirty="0" err="1" smtClean="0"/>
                        <a:t>Comensalismo</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dirty="0" err="1" smtClean="0"/>
                        <a:t>Antagonismo</a:t>
                      </a:r>
                      <a:r>
                        <a:rPr lang="en-US" dirty="0" smtClean="0"/>
                        <a:t> (</a:t>
                      </a:r>
                      <a:r>
                        <a:rPr lang="en-US" dirty="0" err="1" smtClean="0"/>
                        <a:t>predação</a:t>
                      </a:r>
                      <a:r>
                        <a:rPr lang="en-US" dirty="0" smtClean="0"/>
                        <a:t>)</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r>
                        <a:rPr lang="en-US" dirty="0" err="1" smtClean="0"/>
                        <a:t>Amensalismo</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r>
                        <a:rPr lang="en-US" dirty="0" err="1" smtClean="0"/>
                        <a:t>Competição</a:t>
                      </a:r>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r>
                        <a:rPr lang="en-US" dirty="0" err="1" smtClean="0"/>
                        <a:t>Neutralismo</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65478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smtClean="0"/>
              <a:t>Ecologia pode ser vista como a </a:t>
            </a:r>
            <a:r>
              <a:rPr lang="pt-BR" dirty="0" smtClean="0"/>
              <a:t>Teoria </a:t>
            </a:r>
            <a:r>
              <a:rPr lang="pt-BR" dirty="0" smtClean="0"/>
              <a:t>de </a:t>
            </a:r>
            <a:r>
              <a:rPr lang="pt-BR" dirty="0" smtClean="0"/>
              <a:t>Conjuntos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Autofit/>
              </a:bodyPr>
              <a:lstStyle/>
              <a:p>
                <a:r>
                  <a:rPr lang="pt-BR" sz="1800" dirty="0" smtClean="0"/>
                  <a:t>Números Naturais: N = {0, 1, 2, 3, ...}</a:t>
                </a:r>
                <a:endParaRPr lang="pt-BR" sz="1800" dirty="0"/>
              </a:p>
              <a:p>
                <a:endParaRPr lang="pt-BR" sz="1800" dirty="0"/>
              </a:p>
              <a:p>
                <a:r>
                  <a:rPr lang="pt-BR" sz="1800" dirty="0"/>
                  <a:t>Números Inteiros: Z = {..., -3, -2, -1, 0, 1, 2, </a:t>
                </a:r>
                <a:r>
                  <a:rPr lang="pt-BR" sz="1800" dirty="0" smtClean="0"/>
                  <a:t>3, ...}</a:t>
                </a:r>
                <a:endParaRPr lang="pt-BR" sz="1800" dirty="0"/>
              </a:p>
              <a:p>
                <a:endParaRPr lang="pt-BR" sz="1800" dirty="0"/>
              </a:p>
              <a:p>
                <a:r>
                  <a:rPr lang="pt-BR" sz="1800" dirty="0"/>
                  <a:t>Números Racionais: </a:t>
                </a:r>
                <a:r>
                  <a:rPr lang="pt-BR" sz="1800" dirty="0" smtClean="0"/>
                  <a:t>R </a:t>
                </a:r>
                <a:r>
                  <a:rPr lang="pt-BR" sz="1800" dirty="0"/>
                  <a:t>= </a:t>
                </a:r>
                <a:r>
                  <a:rPr lang="pt-BR" sz="1800" dirty="0" smtClean="0"/>
                  <a:t>{..., -0.5, 2/3, 11.3333..., ...}</a:t>
                </a:r>
                <a:endParaRPr lang="pt-BR" sz="1800" dirty="0"/>
              </a:p>
              <a:p>
                <a:endParaRPr lang="pt-BR" sz="1800" dirty="0"/>
              </a:p>
              <a:p>
                <a:r>
                  <a:rPr lang="pt-BR" sz="1800" dirty="0"/>
                  <a:t>Números Irracionais: I = </a:t>
                </a:r>
                <a:r>
                  <a:rPr lang="pt-BR" sz="1800" dirty="0" smtClean="0"/>
                  <a:t>{..., </a:t>
                </a:r>
                <a14:m>
                  <m:oMath xmlns:m="http://schemas.openxmlformats.org/officeDocument/2006/math">
                    <m:r>
                      <a:rPr lang="pt-BR" sz="1800" i="1">
                        <a:latin typeface="Cambria Math" panose="02040503050406030204" pitchFamily="18" charset="0"/>
                        <a:ea typeface="Cambria Math" panose="02040503050406030204" pitchFamily="18" charset="0"/>
                      </a:rPr>
                      <m:t>√2</m:t>
                    </m:r>
                  </m:oMath>
                </a14:m>
                <a:r>
                  <a:rPr lang="pt-BR" sz="1800" dirty="0" smtClean="0"/>
                  <a:t>, 3.141592…, ...}</a:t>
                </a:r>
                <a:endParaRPr lang="pt-BR" sz="1800" dirty="0"/>
              </a:p>
              <a:p>
                <a:endParaRPr lang="pt-BR" sz="1800" dirty="0"/>
              </a:p>
              <a:p>
                <a:endParaRPr lang="pt-BR" sz="1800" dirty="0"/>
              </a:p>
              <a:p>
                <a:endParaRPr lang="pt-BR" sz="1800" dirty="0" smtClean="0"/>
              </a:p>
              <a:p>
                <a:r>
                  <a:rPr lang="pt-BR" sz="1800" dirty="0" smtClean="0"/>
                  <a:t>Relações de inclusão</a:t>
                </a:r>
              </a:p>
              <a:p>
                <a:r>
                  <a:rPr lang="pt-BR" sz="1800" dirty="0" smtClean="0"/>
                  <a:t>Uniões e intersecções</a:t>
                </a:r>
                <a:endParaRPr lang="en-US" sz="18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44" t="-809"/>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5857800" y="1772816"/>
            <a:ext cx="3178696" cy="1893691"/>
          </a:xfrm>
          <a:prstGeom prst="rect">
            <a:avLst/>
          </a:prstGeom>
        </p:spPr>
      </p:pic>
      <p:pic>
        <p:nvPicPr>
          <p:cNvPr id="9" name="Picture 8"/>
          <p:cNvPicPr>
            <a:picLocks noChangeAspect="1"/>
          </p:cNvPicPr>
          <p:nvPr/>
        </p:nvPicPr>
        <p:blipFill>
          <a:blip r:embed="rId4"/>
          <a:stretch>
            <a:fillRect/>
          </a:stretch>
        </p:blipFill>
        <p:spPr>
          <a:xfrm>
            <a:off x="3054847" y="4293096"/>
            <a:ext cx="3034305" cy="2342207"/>
          </a:xfrm>
          <a:prstGeom prst="rect">
            <a:avLst/>
          </a:prstGeom>
        </p:spPr>
      </p:pic>
      <p:sp>
        <p:nvSpPr>
          <p:cNvPr id="5" name="Rectangle 4"/>
          <p:cNvSpPr/>
          <p:nvPr/>
        </p:nvSpPr>
        <p:spPr>
          <a:xfrm>
            <a:off x="4644008" y="6126163"/>
            <a:ext cx="1445144" cy="3991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405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Explosão Cambriana</a:t>
            </a:r>
            <a:endParaRPr lang="pt-BR" u="sng" dirty="0"/>
          </a:p>
        </p:txBody>
      </p:sp>
      <p:sp>
        <p:nvSpPr>
          <p:cNvPr id="3" name="Espaço Reservado para Conteúdo 2"/>
          <p:cNvSpPr>
            <a:spLocks noGrp="1"/>
          </p:cNvSpPr>
          <p:nvPr>
            <p:ph idx="1"/>
          </p:nvPr>
        </p:nvSpPr>
        <p:spPr/>
        <p:txBody>
          <a:bodyPr/>
          <a:lstStyle/>
          <a:p>
            <a:endParaRPr lang="en-US"/>
          </a:p>
        </p:txBody>
      </p:sp>
      <p:pic>
        <p:nvPicPr>
          <p:cNvPr id="4098" name="Picture 2" descr="http://astrobio.net/albums/origins/ag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638355"/>
            <a:ext cx="7056784" cy="518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767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Mimetismo / Camuflagem</a:t>
            </a:r>
            <a:endParaRPr lang="en-US" u="sng" dirty="0"/>
          </a:p>
        </p:txBody>
      </p:sp>
      <p:sp>
        <p:nvSpPr>
          <p:cNvPr id="3" name="Espaço Reservado para Conteúdo 2"/>
          <p:cNvSpPr>
            <a:spLocks noGrp="1"/>
          </p:cNvSpPr>
          <p:nvPr>
            <p:ph idx="1"/>
          </p:nvPr>
        </p:nvSpPr>
        <p:spPr/>
        <p:txBody>
          <a:bodyPr/>
          <a:lstStyle/>
          <a:p>
            <a:r>
              <a:rPr lang="pt-BR" dirty="0" smtClean="0"/>
              <a:t>Similaridade entre espécies ou meio ambiente</a:t>
            </a:r>
          </a:p>
          <a:p>
            <a:pPr lvl="1"/>
            <a:r>
              <a:rPr lang="pt-BR" dirty="0" smtClean="0"/>
              <a:t>Aparência,</a:t>
            </a:r>
          </a:p>
          <a:p>
            <a:pPr lvl="1"/>
            <a:r>
              <a:rPr lang="pt-BR" dirty="0" smtClean="0"/>
              <a:t>Comportamento,</a:t>
            </a:r>
          </a:p>
          <a:p>
            <a:pPr lvl="1"/>
            <a:r>
              <a:rPr lang="pt-BR" dirty="0" smtClean="0"/>
              <a:t>Sons,</a:t>
            </a:r>
          </a:p>
          <a:p>
            <a:pPr lvl="1"/>
            <a:r>
              <a:rPr lang="pt-BR" dirty="0" smtClean="0"/>
              <a:t>Cheiros,</a:t>
            </a:r>
          </a:p>
          <a:p>
            <a:pPr lvl="1"/>
            <a:endParaRPr lang="pt-BR"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193" y="3429000"/>
            <a:ext cx="5110588" cy="3404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6847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1700808"/>
            <a:ext cx="5626968" cy="4425355"/>
          </a:xfrm>
        </p:spPr>
        <p:txBody>
          <a:bodyPr/>
          <a:lstStyle/>
          <a:p>
            <a:r>
              <a:rPr lang="pt-BR" dirty="0" err="1" smtClean="0"/>
              <a:t>Batesiano</a:t>
            </a:r>
            <a:r>
              <a:rPr lang="pt-BR" dirty="0" smtClean="0"/>
              <a:t>: Espécie inofensiva se assemelha a uma outra “perigosa” (H. W. Bates).</a:t>
            </a:r>
            <a:endParaRPr lang="en-US" dirty="0"/>
          </a:p>
        </p:txBody>
      </p:sp>
      <p:sp>
        <p:nvSpPr>
          <p:cNvPr id="4" name="Título 1"/>
          <p:cNvSpPr txBox="1">
            <a:spLocks/>
          </p:cNvSpPr>
          <p:nvPr/>
        </p:nvSpPr>
        <p:spPr>
          <a:xfrm>
            <a:off x="-844116" y="6539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u="sng" dirty="0" smtClean="0"/>
              <a:t>Mimetismo / Camuflagem</a:t>
            </a:r>
            <a:endParaRPr lang="en-US" u="sng" dirty="0"/>
          </a:p>
        </p:txBody>
      </p:sp>
      <p:pic>
        <p:nvPicPr>
          <p:cNvPr id="7170" name="Picture 2" descr="http://www.beautifulwildlifegarden.com/wp-content/uploads/2010/10/batesian-mimicry-viceroy-monarch-butterfl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909" y="3940858"/>
            <a:ext cx="4638539" cy="26564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1" name="Picture 3" descr="D:\Tomas Trabalho Fixo\Teaching\applemaggot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29" y="3933056"/>
            <a:ext cx="3788271" cy="28412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660231" y="606033"/>
            <a:ext cx="2414845" cy="3252669"/>
          </a:xfrm>
          <a:prstGeom prst="rect">
            <a:avLst/>
          </a:prstGeom>
        </p:spPr>
      </p:pic>
      <p:sp>
        <p:nvSpPr>
          <p:cNvPr id="5" name="TextBox 4"/>
          <p:cNvSpPr txBox="1"/>
          <p:nvPr/>
        </p:nvSpPr>
        <p:spPr>
          <a:xfrm>
            <a:off x="6605225" y="329121"/>
            <a:ext cx="2524858" cy="307777"/>
          </a:xfrm>
          <a:prstGeom prst="rect">
            <a:avLst/>
          </a:prstGeom>
          <a:noFill/>
        </p:spPr>
        <p:txBody>
          <a:bodyPr wrap="none" rtlCol="0">
            <a:spAutoFit/>
          </a:bodyPr>
          <a:lstStyle/>
          <a:p>
            <a:r>
              <a:rPr lang="en-US" sz="1400" dirty="0"/>
              <a:t>Naturalist on the River Amazons</a:t>
            </a:r>
          </a:p>
        </p:txBody>
      </p:sp>
    </p:spTree>
    <p:extLst>
      <p:ext uri="{BB962C8B-B14F-4D97-AF65-F5344CB8AC3E}">
        <p14:creationId xmlns:p14="http://schemas.microsoft.com/office/powerpoint/2010/main" val="18794324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r>
              <a:rPr lang="pt-BR" dirty="0" err="1" smtClean="0"/>
              <a:t>Müleriano</a:t>
            </a:r>
            <a:r>
              <a:rPr lang="pt-BR" dirty="0" smtClean="0"/>
              <a:t>: Duas (ou mais) espécies perigosas se assemelham (Fritz Müller).</a:t>
            </a:r>
            <a:endParaRPr lang="en-US" dirty="0"/>
          </a:p>
        </p:txBody>
      </p:sp>
      <p:sp>
        <p:nvSpPr>
          <p:cNvPr id="4" name="Título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t-BR" u="sng" dirty="0" smtClean="0"/>
              <a:t>Mimetismo / Camuflagem</a:t>
            </a:r>
            <a:endParaRPr lang="en-US" u="sng" dirty="0"/>
          </a:p>
        </p:txBody>
      </p:sp>
      <p:pic>
        <p:nvPicPr>
          <p:cNvPr id="9218" name="Picture 2" descr="http://bio1152.nicerweb.com/Locked/media/ch54/54_05dMullerianMimicry-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3310146"/>
            <a:ext cx="61341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70706" y="4091196"/>
            <a:ext cx="2095500" cy="2686050"/>
          </a:xfrm>
          <a:prstGeom prst="rect">
            <a:avLst/>
          </a:prstGeom>
        </p:spPr>
      </p:pic>
      <p:sp>
        <p:nvSpPr>
          <p:cNvPr id="5" name="TextBox 4"/>
          <p:cNvSpPr txBox="1"/>
          <p:nvPr/>
        </p:nvSpPr>
        <p:spPr>
          <a:xfrm>
            <a:off x="2367968" y="6278848"/>
            <a:ext cx="2309671" cy="369332"/>
          </a:xfrm>
          <a:prstGeom prst="rect">
            <a:avLst/>
          </a:prstGeom>
          <a:noFill/>
        </p:spPr>
        <p:txBody>
          <a:bodyPr wrap="none" rtlCol="0">
            <a:spAutoFit/>
          </a:bodyPr>
          <a:lstStyle/>
          <a:p>
            <a:r>
              <a:rPr lang="pt-BR" dirty="0" smtClean="0"/>
              <a:t>Fritz Müller, Blumenau</a:t>
            </a:r>
            <a:endParaRPr lang="en-US" dirty="0"/>
          </a:p>
        </p:txBody>
      </p:sp>
    </p:spTree>
    <p:extLst>
      <p:ext uri="{BB962C8B-B14F-4D97-AF65-F5344CB8AC3E}">
        <p14:creationId xmlns:p14="http://schemas.microsoft.com/office/powerpoint/2010/main" val="2807722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u="sng" dirty="0"/>
              <a:t>Mimetismo / Camuflagem</a:t>
            </a:r>
            <a:r>
              <a:rPr lang="en-US" u="sng" dirty="0"/>
              <a:t/>
            </a:r>
            <a:br>
              <a:rPr lang="en-US" u="sng" dirty="0"/>
            </a:br>
            <a:endParaRPr lang="en-US" dirty="0"/>
          </a:p>
        </p:txBody>
      </p:sp>
      <p:sp>
        <p:nvSpPr>
          <p:cNvPr id="3" name="Espaço Reservado para Conteúdo 2"/>
          <p:cNvSpPr>
            <a:spLocks noGrp="1"/>
          </p:cNvSpPr>
          <p:nvPr>
            <p:ph idx="1"/>
          </p:nvPr>
        </p:nvSpPr>
        <p:spPr/>
        <p:txBody>
          <a:bodyPr/>
          <a:lstStyle/>
          <a:p>
            <a:r>
              <a:rPr lang="pt-BR" dirty="0" err="1" smtClean="0"/>
              <a:t>Wasmanniano</a:t>
            </a:r>
            <a:r>
              <a:rPr lang="pt-BR" dirty="0" smtClean="0"/>
              <a:t>: Predador se assemelha a sua presa.</a:t>
            </a:r>
            <a:endParaRPr lang="pt-B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2204864"/>
            <a:ext cx="4455938" cy="4455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a:stretch>
            <a:fillRect/>
          </a:stretch>
        </p:blipFill>
        <p:spPr>
          <a:xfrm rot="5400000">
            <a:off x="395536" y="2996952"/>
            <a:ext cx="3162300" cy="3190875"/>
          </a:xfrm>
          <a:prstGeom prst="rect">
            <a:avLst/>
          </a:prstGeom>
        </p:spPr>
      </p:pic>
    </p:spTree>
    <p:extLst>
      <p:ext uri="{BB962C8B-B14F-4D97-AF65-F5344CB8AC3E}">
        <p14:creationId xmlns:p14="http://schemas.microsoft.com/office/powerpoint/2010/main" val="25252629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u="sng" dirty="0" smtClean="0"/>
              <a:t>Coloração </a:t>
            </a:r>
            <a:r>
              <a:rPr lang="pt-BR" u="sng" dirty="0" err="1" smtClean="0"/>
              <a:t>Aposemática</a:t>
            </a:r>
            <a:r>
              <a:rPr lang="pt-BR" u="sng" dirty="0" smtClean="0"/>
              <a:t/>
            </a:r>
            <a:br>
              <a:rPr lang="pt-BR" u="sng" dirty="0" smtClean="0"/>
            </a:br>
            <a:r>
              <a:rPr lang="pt-BR" u="sng" dirty="0" smtClean="0"/>
              <a:t>(oposta a coloração críptica)</a:t>
            </a:r>
            <a:endParaRPr lang="en-US" u="sng" dirty="0"/>
          </a:p>
        </p:txBody>
      </p:sp>
      <p:sp>
        <p:nvSpPr>
          <p:cNvPr id="3" name="Espaço Reservado para Conteúdo 2"/>
          <p:cNvSpPr>
            <a:spLocks noGrp="1"/>
          </p:cNvSpPr>
          <p:nvPr>
            <p:ph idx="1"/>
          </p:nvPr>
        </p:nvSpPr>
        <p:spPr/>
        <p:txBody>
          <a:bodyPr/>
          <a:lstStyle/>
          <a:p>
            <a:endParaRPr lang="en-US"/>
          </a:p>
        </p:txBody>
      </p:sp>
      <p:pic>
        <p:nvPicPr>
          <p:cNvPr id="8194" name="Picture 2" descr="File:Striped skunk Flori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54894"/>
            <a:ext cx="7620000" cy="507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1698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Caracterizando comunidades</a:t>
            </a:r>
            <a:endParaRPr lang="en-US" dirty="0"/>
          </a:p>
        </p:txBody>
      </p:sp>
      <p:sp>
        <p:nvSpPr>
          <p:cNvPr id="3" name="Espaço Reservado para Conteúdo 2"/>
          <p:cNvSpPr>
            <a:spLocks noGrp="1"/>
          </p:cNvSpPr>
          <p:nvPr>
            <p:ph idx="1"/>
          </p:nvPr>
        </p:nvSpPr>
        <p:spPr/>
        <p:txBody>
          <a:bodyPr/>
          <a:lstStyle/>
          <a:p>
            <a:r>
              <a:rPr lang="pt-BR" dirty="0" smtClean="0"/>
              <a:t>Guildas – comunidades que utilizam recursos de forma similar.</a:t>
            </a:r>
          </a:p>
          <a:p>
            <a:endParaRPr lang="pt-BR" dirty="0"/>
          </a:p>
          <a:p>
            <a:r>
              <a:rPr lang="pt-BR" dirty="0" smtClean="0"/>
              <a:t>Grupos funcionais</a:t>
            </a:r>
            <a:endParaRPr lang="en-US"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2132856"/>
            <a:ext cx="2986234" cy="4494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06732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pt-BR" dirty="0" smtClean="0"/>
              <a:t>Processo responsáveis pela concretização de Comunidades</a:t>
            </a:r>
            <a:endParaRPr lang="en-US" dirty="0"/>
          </a:p>
        </p:txBody>
      </p:sp>
      <p:sp>
        <p:nvSpPr>
          <p:cNvPr id="3" name="Content Placeholder 2"/>
          <p:cNvSpPr>
            <a:spLocks noGrp="1"/>
          </p:cNvSpPr>
          <p:nvPr>
            <p:ph idx="1"/>
          </p:nvPr>
        </p:nvSpPr>
        <p:spPr/>
        <p:txBody>
          <a:bodyPr>
            <a:normAutofit fontScale="85000" lnSpcReduction="20000"/>
          </a:bodyPr>
          <a:lstStyle/>
          <a:p>
            <a:r>
              <a:rPr lang="pt-BR" dirty="0" smtClean="0"/>
              <a:t>Seleção (ou tolerância): Adequação (</a:t>
            </a:r>
            <a:r>
              <a:rPr lang="pt-BR" i="1" dirty="0" smtClean="0"/>
              <a:t>fitness</a:t>
            </a:r>
            <a:r>
              <a:rPr lang="pt-BR" dirty="0" smtClean="0"/>
              <a:t>) de diferentes espécies, relacionado ao habitat e nicho</a:t>
            </a:r>
          </a:p>
          <a:p>
            <a:endParaRPr lang="pt-BR" dirty="0"/>
          </a:p>
          <a:p>
            <a:r>
              <a:rPr lang="pt-BR" dirty="0" smtClean="0"/>
              <a:t>Deriva: Eventos estocásticos que influenciam a abundância de espécies</a:t>
            </a:r>
          </a:p>
          <a:p>
            <a:endParaRPr lang="pt-BR" dirty="0"/>
          </a:p>
          <a:p>
            <a:r>
              <a:rPr lang="pt-BR" dirty="0" smtClean="0"/>
              <a:t>Especiação: geração de novas espécies, </a:t>
            </a:r>
            <a:r>
              <a:rPr lang="pt-BR" u="sng" dirty="0" smtClean="0"/>
              <a:t>dentro da escala temporal evolutiva</a:t>
            </a:r>
          </a:p>
          <a:p>
            <a:endParaRPr lang="pt-BR" dirty="0"/>
          </a:p>
          <a:p>
            <a:r>
              <a:rPr lang="pt-BR" dirty="0" smtClean="0"/>
              <a:t>Dispersão: Movimento de indivíduos ao longo do espaço.</a:t>
            </a:r>
            <a:endParaRPr lang="en-US" dirty="0"/>
          </a:p>
        </p:txBody>
      </p:sp>
      <p:sp>
        <p:nvSpPr>
          <p:cNvPr id="4" name="TextBox 3"/>
          <p:cNvSpPr txBox="1"/>
          <p:nvPr/>
        </p:nvSpPr>
        <p:spPr>
          <a:xfrm>
            <a:off x="4139952" y="6326864"/>
            <a:ext cx="4788811" cy="369332"/>
          </a:xfrm>
          <a:prstGeom prst="rect">
            <a:avLst/>
          </a:prstGeom>
          <a:noFill/>
        </p:spPr>
        <p:txBody>
          <a:bodyPr wrap="none" rtlCol="0">
            <a:spAutoFit/>
          </a:bodyPr>
          <a:lstStyle/>
          <a:p>
            <a:r>
              <a:rPr lang="en-US" dirty="0"/>
              <a:t>http://www.wikiaves.com.br/wiki/garca-vaqueira</a:t>
            </a:r>
          </a:p>
        </p:txBody>
      </p:sp>
    </p:spTree>
    <p:extLst>
      <p:ext uri="{BB962C8B-B14F-4D97-AF65-F5344CB8AC3E}">
        <p14:creationId xmlns:p14="http://schemas.microsoft.com/office/powerpoint/2010/main" val="2010938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Aplicação a problemas locais</a:t>
            </a:r>
            <a:endParaRPr lang="en-US" u="sng" dirty="0"/>
          </a:p>
        </p:txBody>
      </p:sp>
      <p:sp>
        <p:nvSpPr>
          <p:cNvPr id="3" name="Espaço Reservado para Conteúdo 2"/>
          <p:cNvSpPr>
            <a:spLocks noGrp="1"/>
          </p:cNvSpPr>
          <p:nvPr>
            <p:ph idx="1"/>
          </p:nvPr>
        </p:nvSpPr>
        <p:spPr/>
        <p:txBody>
          <a:bodyPr/>
          <a:lstStyle/>
          <a:p>
            <a:r>
              <a:rPr lang="pt-BR" dirty="0" smtClean="0"/>
              <a:t>Imaginem alguns anos em sequência, muito propícios para a produtividade primária.</a:t>
            </a:r>
          </a:p>
          <a:p>
            <a:endParaRPr lang="pt-BR" i="1" dirty="0"/>
          </a:p>
        </p:txBody>
      </p:sp>
    </p:spTree>
    <p:extLst>
      <p:ext uri="{BB962C8B-B14F-4D97-AF65-F5344CB8AC3E}">
        <p14:creationId xmlns:p14="http://schemas.microsoft.com/office/powerpoint/2010/main" val="1747009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Aplicação a problemas locais</a:t>
            </a:r>
            <a:endParaRPr lang="en-US" u="sng" dirty="0"/>
          </a:p>
        </p:txBody>
      </p:sp>
      <p:sp>
        <p:nvSpPr>
          <p:cNvPr id="3" name="Espaço Reservado para Conteúdo 2"/>
          <p:cNvSpPr>
            <a:spLocks noGrp="1"/>
          </p:cNvSpPr>
          <p:nvPr>
            <p:ph idx="1"/>
          </p:nvPr>
        </p:nvSpPr>
        <p:spPr/>
        <p:txBody>
          <a:bodyPr/>
          <a:lstStyle/>
          <a:p>
            <a:r>
              <a:rPr lang="en-US" i="1" dirty="0" err="1"/>
              <a:t>Amblyomma</a:t>
            </a:r>
            <a:r>
              <a:rPr lang="en-US" i="1" dirty="0"/>
              <a:t> </a:t>
            </a:r>
            <a:r>
              <a:rPr lang="en-US" i="1" dirty="0" err="1" smtClean="0"/>
              <a:t>cajennense</a:t>
            </a:r>
            <a:endParaRPr lang="en-US" i="1" dirty="0" smtClean="0"/>
          </a:p>
          <a:p>
            <a:endParaRPr lang="pt-BR" i="1" dirty="0"/>
          </a:p>
        </p:txBody>
      </p:sp>
    </p:spTree>
    <p:extLst>
      <p:ext uri="{BB962C8B-B14F-4D97-AF65-F5344CB8AC3E}">
        <p14:creationId xmlns:p14="http://schemas.microsoft.com/office/powerpoint/2010/main" val="575103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1143000"/>
          </a:xfrm>
        </p:spPr>
        <p:txBody>
          <a:bodyPr/>
          <a:lstStyle/>
          <a:p>
            <a:r>
              <a:rPr lang="pt-BR" u="sng" dirty="0" smtClean="0"/>
              <a:t>Níveis de Organização</a:t>
            </a:r>
            <a:endParaRPr lang="en-US" u="sng" dirty="0"/>
          </a:p>
        </p:txBody>
      </p:sp>
      <p:sp>
        <p:nvSpPr>
          <p:cNvPr id="3" name="Espaço Reservado para Conteúdo 2"/>
          <p:cNvSpPr>
            <a:spLocks noGrp="1"/>
          </p:cNvSpPr>
          <p:nvPr>
            <p:ph idx="1"/>
          </p:nvPr>
        </p:nvSpPr>
        <p:spPr>
          <a:xfrm>
            <a:off x="107504" y="1600200"/>
            <a:ext cx="4248472" cy="4525963"/>
          </a:xfrm>
        </p:spPr>
        <p:txBody>
          <a:bodyPr>
            <a:normAutofit/>
          </a:bodyPr>
          <a:lstStyle/>
          <a:p>
            <a:r>
              <a:rPr lang="pt-BR" dirty="0" smtClean="0"/>
              <a:t>Organismos interagem formando níveis de organização.</a:t>
            </a:r>
          </a:p>
          <a:p>
            <a:endParaRPr lang="pt-BR" dirty="0" smtClean="0"/>
          </a:p>
          <a:p>
            <a:r>
              <a:rPr lang="pt-BR" dirty="0" smtClean="0"/>
              <a:t>População – Comunidade – Ecossistema – Biosfera.</a:t>
            </a:r>
            <a:endParaRPr lang="en-US"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196752"/>
            <a:ext cx="4519613" cy="5213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6410737"/>
            <a:ext cx="7968272" cy="276999"/>
          </a:xfrm>
          <a:prstGeom prst="rect">
            <a:avLst/>
          </a:prstGeom>
          <a:noFill/>
        </p:spPr>
        <p:txBody>
          <a:bodyPr wrap="none" rtlCol="0">
            <a:spAutoFit/>
          </a:bodyPr>
          <a:lstStyle/>
          <a:p>
            <a:r>
              <a:rPr lang="pt-BR" sz="1200" dirty="0"/>
              <a:t>Veja mais em: </a:t>
            </a:r>
            <a:r>
              <a:rPr lang="pt-BR" sz="1200" dirty="0">
                <a:hlinkClick r:id="rId3"/>
              </a:rPr>
              <a:t>https://www.nature.com/scitable/topicpage/biological-complexity-and-integrative-levels-of-organization-468/</a:t>
            </a:r>
            <a:endParaRPr lang="en-US" sz="1200" dirty="0"/>
          </a:p>
        </p:txBody>
      </p:sp>
    </p:spTree>
    <p:extLst>
      <p:ext uri="{BB962C8B-B14F-4D97-AF65-F5344CB8AC3E}">
        <p14:creationId xmlns:p14="http://schemas.microsoft.com/office/powerpoint/2010/main" val="1327814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Aplicação a problemas locais</a:t>
            </a:r>
            <a:endParaRPr lang="en-US" u="sng" dirty="0"/>
          </a:p>
        </p:txBody>
      </p:sp>
      <p:sp>
        <p:nvSpPr>
          <p:cNvPr id="3" name="Espaço Reservado para Conteúdo 2"/>
          <p:cNvSpPr>
            <a:spLocks noGrp="1"/>
          </p:cNvSpPr>
          <p:nvPr>
            <p:ph idx="1"/>
          </p:nvPr>
        </p:nvSpPr>
        <p:spPr/>
        <p:txBody>
          <a:bodyPr/>
          <a:lstStyle/>
          <a:p>
            <a:r>
              <a:rPr lang="en-US" i="1" dirty="0" err="1"/>
              <a:t>Amblyomma</a:t>
            </a:r>
            <a:r>
              <a:rPr lang="en-US" i="1" dirty="0"/>
              <a:t> </a:t>
            </a:r>
            <a:r>
              <a:rPr lang="en-US" i="1" dirty="0" err="1" smtClean="0"/>
              <a:t>cajennense</a:t>
            </a:r>
            <a:endParaRPr lang="en-US" i="1" dirty="0" smtClean="0"/>
          </a:p>
          <a:p>
            <a:endParaRPr lang="pt-BR" i="1" dirty="0"/>
          </a:p>
          <a:p>
            <a:r>
              <a:rPr lang="en-US" dirty="0" err="1"/>
              <a:t>Febre</a:t>
            </a:r>
            <a:r>
              <a:rPr lang="en-US" dirty="0"/>
              <a:t> </a:t>
            </a:r>
            <a:r>
              <a:rPr lang="en-US" dirty="0" err="1" smtClean="0"/>
              <a:t>maculosa</a:t>
            </a:r>
            <a:r>
              <a:rPr lang="en-US" dirty="0" smtClean="0"/>
              <a:t>, </a:t>
            </a:r>
            <a:r>
              <a:rPr lang="en-US" dirty="0" err="1" smtClean="0"/>
              <a:t>causada</a:t>
            </a:r>
            <a:r>
              <a:rPr lang="en-US" dirty="0" smtClean="0"/>
              <a:t> pela </a:t>
            </a:r>
            <a:r>
              <a:rPr lang="en-US" dirty="0" err="1" smtClean="0"/>
              <a:t>bactéria</a:t>
            </a:r>
            <a:r>
              <a:rPr lang="en-US" dirty="0" smtClean="0"/>
              <a:t> </a:t>
            </a:r>
            <a:r>
              <a:rPr lang="en-US" i="1" dirty="0"/>
              <a:t>Rickettsia </a:t>
            </a:r>
            <a:r>
              <a:rPr lang="en-US" i="1" dirty="0" err="1" smtClean="0"/>
              <a:t>rickettsii</a:t>
            </a:r>
            <a:endParaRPr lang="en-US" i="1" dirty="0"/>
          </a:p>
        </p:txBody>
      </p:sp>
      <p:pic>
        <p:nvPicPr>
          <p:cNvPr id="3074" name="Picture 2" descr="http://imguol.com/2012/07/06/placa-adverte-para-area-da-usp-de-ribeirao-preto-sp-sujeita-a-infestacao-por-carrapatos-1341595751111_615x4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432513"/>
            <a:ext cx="4345707" cy="3321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299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274638"/>
            <a:ext cx="8568952" cy="1143000"/>
          </a:xfrm>
        </p:spPr>
        <p:txBody>
          <a:bodyPr>
            <a:normAutofit fontScale="90000"/>
          </a:bodyPr>
          <a:lstStyle/>
          <a:p>
            <a:r>
              <a:rPr lang="pt-BR" dirty="0" smtClean="0"/>
              <a:t>Tópicos para Discussão na próxima aula</a:t>
            </a:r>
            <a:endParaRPr lang="en-US" dirty="0"/>
          </a:p>
        </p:txBody>
      </p:sp>
      <p:sp>
        <p:nvSpPr>
          <p:cNvPr id="3" name="Espaço Reservado para Conteúdo 2"/>
          <p:cNvSpPr>
            <a:spLocks noGrp="1"/>
          </p:cNvSpPr>
          <p:nvPr>
            <p:ph idx="1"/>
          </p:nvPr>
        </p:nvSpPr>
        <p:spPr>
          <a:xfrm>
            <a:off x="251520" y="1600200"/>
            <a:ext cx="8784976" cy="5213176"/>
          </a:xfrm>
        </p:spPr>
        <p:txBody>
          <a:bodyPr>
            <a:normAutofit fontScale="85000" lnSpcReduction="20000"/>
          </a:bodyPr>
          <a:lstStyle/>
          <a:p>
            <a:r>
              <a:rPr lang="pt-BR" dirty="0" smtClean="0"/>
              <a:t>Quais são os níveis de organização dentro de um organismo?</a:t>
            </a:r>
          </a:p>
          <a:p>
            <a:r>
              <a:rPr lang="pt-BR" dirty="0" smtClean="0"/>
              <a:t>Quais são os níveis de organização “Ecológica”?</a:t>
            </a:r>
          </a:p>
          <a:p>
            <a:r>
              <a:rPr lang="pt-BR" dirty="0" smtClean="0"/>
              <a:t>O que são “Propriedades Emergentes”?</a:t>
            </a:r>
          </a:p>
          <a:p>
            <a:r>
              <a:rPr lang="pt-BR" dirty="0" smtClean="0"/>
              <a:t>Qual é a sua definição de Comunidade? Existem outras definições?</a:t>
            </a:r>
          </a:p>
          <a:p>
            <a:r>
              <a:rPr lang="pt-BR" dirty="0" smtClean="0"/>
              <a:t>O que determina as interações entre as espécies?</a:t>
            </a:r>
          </a:p>
          <a:p>
            <a:r>
              <a:rPr lang="pt-BR" dirty="0" smtClean="0"/>
              <a:t>Quais as consequências evolutivas da interação entre espécies?</a:t>
            </a:r>
          </a:p>
          <a:p>
            <a:r>
              <a:rPr lang="pt-BR" dirty="0" smtClean="0"/>
              <a:t>O que determina quais espécies compõem uma comunidade?</a:t>
            </a:r>
          </a:p>
          <a:p>
            <a:r>
              <a:rPr lang="pt-BR" dirty="0" smtClean="0"/>
              <a:t>O que determina a abundância de cada espécie dentro de uma comunidade?</a:t>
            </a:r>
          </a:p>
          <a:p>
            <a:endParaRPr lang="pt-BR" dirty="0" smtClean="0"/>
          </a:p>
          <a:p>
            <a:endParaRPr lang="pt-BR" dirty="0" smtClean="0"/>
          </a:p>
          <a:p>
            <a:endParaRPr lang="pt-BR" dirty="0" smtClean="0"/>
          </a:p>
        </p:txBody>
      </p:sp>
    </p:spTree>
    <p:extLst>
      <p:ext uri="{BB962C8B-B14F-4D97-AF65-F5344CB8AC3E}">
        <p14:creationId xmlns:p14="http://schemas.microsoft.com/office/powerpoint/2010/main" val="414501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u="sng" dirty="0" smtClean="0"/>
              <a:t>Propriedades emergentes</a:t>
            </a:r>
            <a:br>
              <a:rPr lang="pt-BR" u="sng" dirty="0" smtClean="0"/>
            </a:br>
            <a:r>
              <a:rPr lang="pt-BR" sz="3100" u="sng" dirty="0" smtClean="0"/>
              <a:t>(de níveis de organização)</a:t>
            </a:r>
            <a:endParaRPr lang="en-US" sz="3100" u="sng" dirty="0"/>
          </a:p>
        </p:txBody>
      </p:sp>
      <p:sp>
        <p:nvSpPr>
          <p:cNvPr id="3" name="Espaço Reservado para Conteúdo 2"/>
          <p:cNvSpPr>
            <a:spLocks noGrp="1"/>
          </p:cNvSpPr>
          <p:nvPr>
            <p:ph idx="1"/>
          </p:nvPr>
        </p:nvSpPr>
        <p:spPr>
          <a:xfrm>
            <a:off x="179512" y="1600200"/>
            <a:ext cx="5194920" cy="5141168"/>
          </a:xfrm>
        </p:spPr>
        <p:txBody>
          <a:bodyPr>
            <a:normAutofit/>
          </a:bodyPr>
          <a:lstStyle/>
          <a:p>
            <a:r>
              <a:rPr lang="pt-BR" sz="2800" dirty="0" smtClean="0"/>
              <a:t>Vai além da soma das partes.</a:t>
            </a:r>
          </a:p>
          <a:p>
            <a:endParaRPr lang="pt-BR" sz="2800" dirty="0" smtClean="0"/>
          </a:p>
          <a:p>
            <a:pPr marL="0" indent="0">
              <a:buNone/>
            </a:pPr>
            <a:r>
              <a:rPr lang="pt-BR" sz="2800" u="sng" dirty="0" smtClean="0"/>
              <a:t>Para comunidades:</a:t>
            </a:r>
            <a:endParaRPr lang="pt-BR" sz="2800" u="sng" dirty="0"/>
          </a:p>
          <a:p>
            <a:r>
              <a:rPr lang="pt-BR" sz="2800" dirty="0" smtClean="0"/>
              <a:t>Tem escala e estrutura: espacial e temporal</a:t>
            </a:r>
          </a:p>
          <a:p>
            <a:r>
              <a:rPr lang="pt-BR" sz="2800" dirty="0" smtClean="0"/>
              <a:t>Diversidade de espécies</a:t>
            </a:r>
          </a:p>
          <a:p>
            <a:r>
              <a:rPr lang="pt-BR" sz="2800" dirty="0" smtClean="0"/>
              <a:t>Relações interespecíficas</a:t>
            </a:r>
          </a:p>
          <a:p>
            <a:r>
              <a:rPr lang="pt-BR" sz="2800" dirty="0" smtClean="0"/>
              <a:t>Sucessão e Distúrbio</a:t>
            </a:r>
          </a:p>
          <a:p>
            <a:endParaRPr lang="en-US" sz="2800" dirty="0"/>
          </a:p>
        </p:txBody>
      </p:sp>
      <p:pic>
        <p:nvPicPr>
          <p:cNvPr id="2050" name="Picture 2" descr="http://3.bp.blogspot.com/_Kbkjsft3KD4/TREVnynAQDI/AAAAAAAAAXU/DWsOv9aapkI/s1600/SEM_TT%257E1.JPG"/>
          <p:cNvPicPr>
            <a:picLocks noChangeAspect="1" noChangeArrowheads="1"/>
          </p:cNvPicPr>
          <p:nvPr/>
        </p:nvPicPr>
        <p:blipFill rotWithShape="1">
          <a:blip r:embed="rId2">
            <a:extLst>
              <a:ext uri="{28A0092B-C50C-407E-A947-70E740481C1C}">
                <a14:useLocalDpi xmlns:a14="http://schemas.microsoft.com/office/drawing/2010/main" val="0"/>
              </a:ext>
            </a:extLst>
          </a:blip>
          <a:srcRect l="7950" t="7429" r="41384"/>
          <a:stretch/>
        </p:blipFill>
        <p:spPr bwMode="auto">
          <a:xfrm>
            <a:off x="5292080" y="1703070"/>
            <a:ext cx="3474720" cy="4514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661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rotWithShape="1">
          <a:blip r:embed="rId2"/>
          <a:srcRect t="20569"/>
          <a:stretch/>
        </p:blipFill>
        <p:spPr>
          <a:xfrm>
            <a:off x="2051720" y="25172"/>
            <a:ext cx="5237565" cy="6816371"/>
          </a:xfrm>
          <a:prstGeom prst="rect">
            <a:avLst/>
          </a:prstGeom>
        </p:spPr>
      </p:pic>
      <p:sp>
        <p:nvSpPr>
          <p:cNvPr id="6" name="Rectangle 5"/>
          <p:cNvSpPr/>
          <p:nvPr/>
        </p:nvSpPr>
        <p:spPr>
          <a:xfrm>
            <a:off x="2051720" y="2636912"/>
            <a:ext cx="5328592" cy="720080"/>
          </a:xfrm>
          <a:prstGeom prst="rect">
            <a:avLst/>
          </a:prstGeom>
          <a:solidFill>
            <a:srgbClr val="FFFF00">
              <a:alpha val="7059"/>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44462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Comunidades (biológicas)</a:t>
            </a:r>
            <a:endParaRPr lang="en-US" u="sng" dirty="0"/>
          </a:p>
        </p:txBody>
      </p:sp>
      <p:sp>
        <p:nvSpPr>
          <p:cNvPr id="3" name="Espaço Reservado para Conteúdo 2"/>
          <p:cNvSpPr>
            <a:spLocks noGrp="1"/>
          </p:cNvSpPr>
          <p:nvPr>
            <p:ph idx="1"/>
          </p:nvPr>
        </p:nvSpPr>
        <p:spPr/>
        <p:txBody>
          <a:bodyPr/>
          <a:lstStyle/>
          <a:p>
            <a:r>
              <a:rPr lang="pt-BR" dirty="0" smtClean="0"/>
              <a:t>Definição?</a:t>
            </a:r>
          </a:p>
          <a:p>
            <a:endParaRPr lang="pt-BR" dirty="0"/>
          </a:p>
        </p:txBody>
      </p:sp>
    </p:spTree>
    <p:extLst>
      <p:ext uri="{BB962C8B-B14F-4D97-AF65-F5344CB8AC3E}">
        <p14:creationId xmlns:p14="http://schemas.microsoft.com/office/powerpoint/2010/main" val="326509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Comunidades</a:t>
            </a:r>
            <a:endParaRPr lang="en-US" u="sng" dirty="0"/>
          </a:p>
        </p:txBody>
      </p:sp>
      <p:sp>
        <p:nvSpPr>
          <p:cNvPr id="3" name="Espaço Reservado para Conteúdo 2"/>
          <p:cNvSpPr>
            <a:spLocks noGrp="1"/>
          </p:cNvSpPr>
          <p:nvPr>
            <p:ph idx="1"/>
          </p:nvPr>
        </p:nvSpPr>
        <p:spPr/>
        <p:txBody>
          <a:bodyPr/>
          <a:lstStyle/>
          <a:p>
            <a:r>
              <a:rPr lang="pt-BR" dirty="0" smtClean="0"/>
              <a:t>Populações de espécies diferentes que habitam a mesma área, ao mesmo tempo.</a:t>
            </a:r>
          </a:p>
          <a:p>
            <a:endParaRPr lang="pt-BR" dirty="0"/>
          </a:p>
          <a:p>
            <a:r>
              <a:rPr lang="pt-BR" dirty="0" smtClean="0"/>
              <a:t>Associações de espécies que exibem exigências ambientais similares. </a:t>
            </a:r>
            <a:endParaRPr lang="pt-BR" dirty="0"/>
          </a:p>
        </p:txBody>
      </p:sp>
    </p:spTree>
    <p:extLst>
      <p:ext uri="{BB962C8B-B14F-4D97-AF65-F5344CB8AC3E}">
        <p14:creationId xmlns:p14="http://schemas.microsoft.com/office/powerpoint/2010/main" val="1964224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u="sng" dirty="0" smtClean="0"/>
              <a:t>Conceito de continuidade</a:t>
            </a:r>
            <a:endParaRPr lang="en-US" u="sng" dirty="0"/>
          </a:p>
        </p:txBody>
      </p:sp>
      <p:sp>
        <p:nvSpPr>
          <p:cNvPr id="3" name="Espaço Reservado para Conteúdo 2"/>
          <p:cNvSpPr>
            <a:spLocks noGrp="1"/>
          </p:cNvSpPr>
          <p:nvPr>
            <p:ph idx="1"/>
          </p:nvPr>
        </p:nvSpPr>
        <p:spPr>
          <a:xfrm>
            <a:off x="192771" y="1556792"/>
            <a:ext cx="8507288" cy="4525963"/>
          </a:xfrm>
        </p:spPr>
        <p:txBody>
          <a:bodyPr/>
          <a:lstStyle/>
          <a:p>
            <a:r>
              <a:rPr lang="pt-BR" dirty="0" smtClean="0"/>
              <a:t>Para </a:t>
            </a:r>
            <a:r>
              <a:rPr lang="pt-BR" b="1" dirty="0" smtClean="0"/>
              <a:t>Comunidades</a:t>
            </a:r>
            <a:r>
              <a:rPr lang="pt-BR" dirty="0" smtClean="0"/>
              <a:t>, a definição é abrangente e se refere a categorias ecológicas:</a:t>
            </a:r>
          </a:p>
          <a:p>
            <a:pPr lvl="1"/>
            <a:r>
              <a:rPr lang="pt-BR" dirty="0" smtClean="0"/>
              <a:t>Variam em tamanho,</a:t>
            </a:r>
          </a:p>
          <a:p>
            <a:pPr lvl="1"/>
            <a:r>
              <a:rPr lang="pt-BR" dirty="0" smtClean="0"/>
              <a:t>Não apresentam limites definidos,</a:t>
            </a:r>
          </a:p>
          <a:p>
            <a:pPr lvl="1"/>
            <a:r>
              <a:rPr lang="pt-BR" dirty="0" smtClean="0"/>
              <a:t>Raramente isoladas. </a:t>
            </a:r>
          </a:p>
          <a:p>
            <a:endParaRPr lang="pt-BR" dirty="0" smtClean="0"/>
          </a:p>
          <a:p>
            <a:r>
              <a:rPr lang="pt-BR" dirty="0" smtClean="0"/>
              <a:t>Existem “comunidades </a:t>
            </a:r>
            <a:r>
              <a:rPr lang="pt-BR" dirty="0" smtClean="0"/>
              <a:t>dentro de </a:t>
            </a:r>
            <a:r>
              <a:rPr lang="pt-BR" dirty="0" smtClean="0"/>
              <a:t>comunidades”</a:t>
            </a:r>
            <a:endParaRPr lang="en-US" dirty="0"/>
          </a:p>
        </p:txBody>
      </p:sp>
    </p:spTree>
    <p:extLst>
      <p:ext uri="{BB962C8B-B14F-4D97-AF65-F5344CB8AC3E}">
        <p14:creationId xmlns:p14="http://schemas.microsoft.com/office/powerpoint/2010/main" val="483366171"/>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6004</TotalTime>
  <Words>1548</Words>
  <Application>Microsoft Office PowerPoint</Application>
  <PresentationFormat>On-screen Show (4:3)</PresentationFormat>
  <Paragraphs>193</Paragraphs>
  <Slides>41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Cambria Math</vt:lpstr>
      <vt:lpstr>Times New Roman</vt:lpstr>
      <vt:lpstr>Tema do Office</vt:lpstr>
      <vt:lpstr>Ecossistemas - 2023 Quintas – 8:00 as 12:00</vt:lpstr>
      <vt:lpstr>Aula 1 Comunidades: Conceitos e Características</vt:lpstr>
      <vt:lpstr>Ecologia pode ser vista como a Teoria de Conjuntos</vt:lpstr>
      <vt:lpstr>Níveis de Organização</vt:lpstr>
      <vt:lpstr>Propriedades emergentes (de níveis de organização)</vt:lpstr>
      <vt:lpstr>PowerPoint Presentation</vt:lpstr>
      <vt:lpstr>Comunidades (biológicas)</vt:lpstr>
      <vt:lpstr>Comunidades</vt:lpstr>
      <vt:lpstr>Conceito de continuidade</vt:lpstr>
      <vt:lpstr>Comunidades</vt:lpstr>
      <vt:lpstr>Evolução do pensamento em Ecologia de Comunidades</vt:lpstr>
      <vt:lpstr>PowerPoint Presentation</vt:lpstr>
      <vt:lpstr>Idealizando uma comunidade</vt:lpstr>
      <vt:lpstr>Estudo dirigido 2</vt:lpstr>
      <vt:lpstr>Habitat &amp; Nicho ecológico</vt:lpstr>
      <vt:lpstr>Habitat</vt:lpstr>
      <vt:lpstr>Nicho ecológico - I</vt:lpstr>
      <vt:lpstr>Nicho ecológico - II</vt:lpstr>
      <vt:lpstr>PowerPoint Presentation</vt:lpstr>
      <vt:lpstr>PowerPoint Presentation</vt:lpstr>
      <vt:lpstr>Interações I</vt:lpstr>
      <vt:lpstr>Exclusão competitiva</vt:lpstr>
      <vt:lpstr>Partição de recursos</vt:lpstr>
      <vt:lpstr>Deslocamento de caráter</vt:lpstr>
      <vt:lpstr>Interações I</vt:lpstr>
      <vt:lpstr>Interações II</vt:lpstr>
      <vt:lpstr>PowerPoint Presentation</vt:lpstr>
      <vt:lpstr>Interações III Simbiose</vt:lpstr>
      <vt:lpstr>Quadro de Interações</vt:lpstr>
      <vt:lpstr>Explosão Cambriana</vt:lpstr>
      <vt:lpstr>Mimetismo / Camuflagem</vt:lpstr>
      <vt:lpstr>PowerPoint Presentation</vt:lpstr>
      <vt:lpstr>PowerPoint Presentation</vt:lpstr>
      <vt:lpstr>Mimetismo / Camuflagem </vt:lpstr>
      <vt:lpstr>Coloração Aposemática (oposta a coloração críptica)</vt:lpstr>
      <vt:lpstr>Caracterizando comunidades</vt:lpstr>
      <vt:lpstr>Processo responsáveis pela concretização de Comunidades</vt:lpstr>
      <vt:lpstr>Aplicação a problemas locais</vt:lpstr>
      <vt:lpstr>Aplicação a problemas locais</vt:lpstr>
      <vt:lpstr>Aplicação a problemas locais</vt:lpstr>
      <vt:lpstr>Tópicos para Discussão na próxima aula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Aula 1 Comunidades: Conceitos e Características</dc:title>
  <dc:creator>Tomas</dc:creator>
  <cp:lastModifiedBy>tomas</cp:lastModifiedBy>
  <cp:revision>116</cp:revision>
  <cp:lastPrinted>2022-08-18T10:46:40Z</cp:lastPrinted>
  <dcterms:created xsi:type="dcterms:W3CDTF">2013-07-22T12:09:56Z</dcterms:created>
  <dcterms:modified xsi:type="dcterms:W3CDTF">2023-08-09T23:17:57Z</dcterms:modified>
</cp:coreProperties>
</file>