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2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66" r:id="rId17"/>
    <p:sldId id="267" r:id="rId18"/>
    <p:sldId id="270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3051-A016-4DF4-B5AF-84B47EFDB4AB}" type="datetimeFigureOut">
              <a:rPr lang="pt-BR" smtClean="0"/>
              <a:pPr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935D-9174-4C61-B80F-A85373A20B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4488" y="1714445"/>
            <a:ext cx="84978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Operações Unitárias III</a:t>
            </a:r>
            <a:endParaRPr lang="pt-BR" sz="6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CaixaDeTexto 19"/>
          <p:cNvSpPr txBox="1">
            <a:spLocks noChangeArrowheads="1"/>
          </p:cNvSpPr>
          <p:nvPr/>
        </p:nvSpPr>
        <p:spPr bwMode="auto">
          <a:xfrm>
            <a:off x="2304558" y="572452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i="1" dirty="0" smtClean="0">
                <a:latin typeface="Bookman Old Style" pitchFamily="18" charset="0"/>
              </a:rPr>
              <a:t>1° Semestre </a:t>
            </a:r>
            <a:r>
              <a:rPr lang="pt-BR" sz="2400" i="1" smtClean="0">
                <a:latin typeface="Bookman Old Style" pitchFamily="18" charset="0"/>
              </a:rPr>
              <a:t>- 2018</a:t>
            </a:r>
            <a:endParaRPr lang="pt-BR" sz="2400" i="1" dirty="0">
              <a:latin typeface="Bookman Old Style" pitchFamily="18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55588" y="385068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1" dirty="0" err="1" smtClean="0">
                <a:latin typeface="Bookman Old Style" pitchFamily="18" charset="0"/>
              </a:rPr>
              <a:t>Profa</a:t>
            </a:r>
            <a:r>
              <a:rPr lang="pt-BR" sz="2400" i="1" dirty="0" smtClean="0">
                <a:latin typeface="Bookman Old Style" pitchFamily="18" charset="0"/>
              </a:rPr>
              <a:t>. Dra.: </a:t>
            </a:r>
            <a:r>
              <a:rPr lang="pt-BR" sz="2400" i="1" dirty="0">
                <a:latin typeface="Bookman Old Style" pitchFamily="18" charset="0"/>
              </a:rPr>
              <a:t>Simone de Fátima Medeiros</a:t>
            </a:r>
          </a:p>
        </p:txBody>
      </p:sp>
      <p:pic>
        <p:nvPicPr>
          <p:cNvPr id="7" name="Picture 70" descr="faenqu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127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 b="19679"/>
          <a:stretch>
            <a:fillRect/>
          </a:stretch>
        </p:blipFill>
        <p:spPr bwMode="auto">
          <a:xfrm>
            <a:off x="1536700" y="-74613"/>
            <a:ext cx="7724775" cy="15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imagesCAHH2BQ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1" y="4691922"/>
            <a:ext cx="1886554" cy="1680460"/>
          </a:xfrm>
          <a:prstGeom prst="rect">
            <a:avLst/>
          </a:prstGeom>
        </p:spPr>
      </p:pic>
      <p:pic>
        <p:nvPicPr>
          <p:cNvPr id="10" name="Imagem 9" descr="imagesCA8MBU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1283" y="4272198"/>
            <a:ext cx="2975915" cy="1937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7107" y="731518"/>
            <a:ext cx="3389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Aparelhagem:</a:t>
            </a:r>
            <a:endParaRPr lang="pt-BR" sz="4400" dirty="0"/>
          </a:p>
        </p:txBody>
      </p:sp>
      <p:pic>
        <p:nvPicPr>
          <p:cNvPr id="4" name="Imagem 3" descr="produto27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2" y="2036299"/>
            <a:ext cx="4202726" cy="4202726"/>
          </a:xfrm>
          <a:prstGeom prst="rect">
            <a:avLst/>
          </a:prstGeom>
        </p:spPr>
      </p:pic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748" y="1766154"/>
            <a:ext cx="2076450" cy="2200275"/>
          </a:xfrm>
          <a:prstGeom prst="rect">
            <a:avLst/>
          </a:prstGeom>
        </p:spPr>
      </p:pic>
      <p:pic>
        <p:nvPicPr>
          <p:cNvPr id="6" name="Imagem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6792" y="4175247"/>
            <a:ext cx="3767208" cy="25069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617" t="24038" r="16336" b="9038"/>
          <a:stretch>
            <a:fillRect/>
          </a:stretch>
        </p:blipFill>
        <p:spPr bwMode="auto">
          <a:xfrm>
            <a:off x="168816" y="1448972"/>
            <a:ext cx="8853714" cy="48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92368" y="393896"/>
            <a:ext cx="651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00B050"/>
                </a:solidFill>
                <a:latin typeface="Garamond" pitchFamily="18" charset="0"/>
              </a:rPr>
              <a:t>Características dos solventes:</a:t>
            </a:r>
            <a:endParaRPr lang="pt-BR" sz="4000" b="1" dirty="0">
              <a:solidFill>
                <a:srgbClr val="00B05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0317" r="18232" b="6250"/>
          <a:stretch>
            <a:fillRect/>
          </a:stretch>
        </p:blipFill>
        <p:spPr bwMode="auto">
          <a:xfrm>
            <a:off x="295428" y="374914"/>
            <a:ext cx="8505371" cy="61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952" t="9127" r="17005" b="6250"/>
          <a:stretch>
            <a:fillRect/>
          </a:stretch>
        </p:blipFill>
        <p:spPr bwMode="auto">
          <a:xfrm>
            <a:off x="223962" y="330028"/>
            <a:ext cx="8723086" cy="619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4560" y="253218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50"/>
                </a:solidFill>
                <a:latin typeface="Garamond" pitchFamily="18" charset="0"/>
              </a:rPr>
              <a:t>Extração simples</a:t>
            </a:r>
            <a:endParaRPr lang="pt-BR" sz="40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087" t="12103" r="26041" b="17500"/>
          <a:stretch>
            <a:fillRect/>
          </a:stretch>
        </p:blipFill>
        <p:spPr bwMode="auto">
          <a:xfrm>
            <a:off x="834016" y="927581"/>
            <a:ext cx="7395587" cy="56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4560" y="253218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B050"/>
                </a:solidFill>
                <a:latin typeface="Garamond" pitchFamily="18" charset="0"/>
              </a:rPr>
              <a:t>Extração múltipla</a:t>
            </a:r>
            <a:endParaRPr lang="pt-BR" sz="40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4207" t="13492" r="25929" b="18077"/>
          <a:stretch>
            <a:fillRect/>
          </a:stretch>
        </p:blipFill>
        <p:spPr bwMode="auto">
          <a:xfrm>
            <a:off x="884702" y="1057307"/>
            <a:ext cx="7358967" cy="567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413738" y="3552092"/>
            <a:ext cx="3174024" cy="318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613" t="8846" r="15889" b="6250"/>
          <a:stretch>
            <a:fillRect/>
          </a:stretch>
        </p:blipFill>
        <p:spPr bwMode="auto">
          <a:xfrm>
            <a:off x="45328" y="337624"/>
            <a:ext cx="9042400" cy="621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0669" y="1350494"/>
            <a:ext cx="7160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Garamond" pitchFamily="18" charset="0"/>
              </a:rPr>
              <a:t>Supondo um sistema formado por 5,0 g de um soluto em 100 mL de água (solvente 1). Ao adicionar 150 mL de éter (solvente 2), quanto de soluto será extraído? Assumindo que o K para esse sistema é 10.</a:t>
            </a:r>
            <a:endParaRPr lang="pt-BR" sz="32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2707" y="393895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Garamond" pitchFamily="18" charset="0"/>
              </a:rPr>
              <a:t>Exemplo 1:</a:t>
            </a:r>
            <a:endParaRPr lang="pt-BR" sz="40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514" t="36111" r="45945" b="39520"/>
          <a:stretch/>
        </p:blipFill>
        <p:spPr bwMode="auto">
          <a:xfrm>
            <a:off x="223366" y="1444088"/>
            <a:ext cx="4754434" cy="17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53568" t="33269" r="18321" b="13077"/>
          <a:stretch>
            <a:fillRect/>
          </a:stretch>
        </p:blipFill>
        <p:spPr bwMode="auto">
          <a:xfrm>
            <a:off x="5319346" y="1444088"/>
            <a:ext cx="3657601" cy="392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45588" y="590844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Garamond" pitchFamily="18" charset="0"/>
              </a:rPr>
              <a:t>Solução:</a:t>
            </a:r>
            <a:endParaRPr lang="pt-BR" sz="4000" dirty="0"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514" t="60264" r="45945" b="11635"/>
          <a:stretch/>
        </p:blipFill>
        <p:spPr bwMode="auto">
          <a:xfrm>
            <a:off x="169259" y="3472962"/>
            <a:ext cx="4754434" cy="20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247" t="14484" r="41547" b="36706"/>
          <a:stretch/>
        </p:blipFill>
        <p:spPr bwMode="auto">
          <a:xfrm>
            <a:off x="2560310" y="269961"/>
            <a:ext cx="3149472" cy="357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28894" r="65677" b="53414"/>
          <a:stretch>
            <a:fillRect/>
          </a:stretch>
        </p:blipFill>
        <p:spPr bwMode="auto">
          <a:xfrm>
            <a:off x="28125" y="1237943"/>
            <a:ext cx="2532185" cy="12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51075" t="42548" r="16867" b="17837"/>
          <a:stretch/>
        </p:blipFill>
        <p:spPr bwMode="auto">
          <a:xfrm>
            <a:off x="4818185" y="3840475"/>
            <a:ext cx="4171073" cy="28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27" t="14484" r="15666" b="36706"/>
          <a:stretch/>
        </p:blipFill>
        <p:spPr bwMode="auto">
          <a:xfrm>
            <a:off x="5747250" y="269961"/>
            <a:ext cx="3396750" cy="357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023" t="42548" r="48609" b="17837"/>
          <a:stretch/>
        </p:blipFill>
        <p:spPr bwMode="auto">
          <a:xfrm>
            <a:off x="346566" y="3840475"/>
            <a:ext cx="4471619" cy="28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4085" y="513155"/>
            <a:ext cx="7291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rgbClr val="00B050"/>
                </a:solidFill>
                <a:latin typeface="Constantia" pitchFamily="18" charset="0"/>
              </a:rPr>
              <a:t>Extração líquido-líquido</a:t>
            </a:r>
            <a:endParaRPr lang="pt-BR" sz="48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74898" y="1611396"/>
            <a:ext cx="7806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dirty="0">
                <a:latin typeface="Garamond" pitchFamily="18" charset="0"/>
              </a:rPr>
              <a:t>T</a:t>
            </a:r>
            <a:r>
              <a:rPr lang="pt-BR" sz="3200" dirty="0" smtClean="0">
                <a:latin typeface="Garamond" pitchFamily="18" charset="0"/>
              </a:rPr>
              <a:t>ransferência de um soluto de uma fase líquida para outra de acordo com a sua solubilidade;</a:t>
            </a:r>
            <a:endParaRPr lang="pt-BR" sz="32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78947" y="2941402"/>
            <a:ext cx="7703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dirty="0">
                <a:latin typeface="Garamond" pitchFamily="18" charset="0"/>
              </a:rPr>
              <a:t>U</a:t>
            </a:r>
            <a:r>
              <a:rPr lang="pt-BR" sz="3200" dirty="0" smtClean="0">
                <a:latin typeface="Garamond" pitchFamily="18" charset="0"/>
              </a:rPr>
              <a:t>sada para separar seletivamente uma substância de uma mistura ou para remover impurezas de uma solução;</a:t>
            </a:r>
            <a:endParaRPr lang="pt-BR" sz="3200" dirty="0"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1594" y="4717516"/>
            <a:ext cx="7606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dirty="0" smtClean="0">
                <a:latin typeface="Garamond" pitchFamily="18" charset="0"/>
              </a:rPr>
              <a:t>Em geral,  uma das fases é a água ou uma solução aquosa e a outra um solvente orgânico que é imiscível com a água.</a:t>
            </a:r>
            <a:endParaRPr lang="pt-BR" sz="32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6569" t="26427" r="6323" b="59630"/>
          <a:stretch/>
        </p:blipFill>
        <p:spPr>
          <a:xfrm>
            <a:off x="893540" y="2540286"/>
            <a:ext cx="6786282" cy="14343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3539" y="1266093"/>
            <a:ext cx="514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Exemplos de aplicação: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36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8485" r="23907" b="32453"/>
          <a:stretch>
            <a:fillRect/>
          </a:stretch>
        </p:blipFill>
        <p:spPr bwMode="auto">
          <a:xfrm>
            <a:off x="971600" y="1124744"/>
            <a:ext cx="7272808" cy="46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568" t="39231" r="64412" b="34618"/>
          <a:stretch/>
        </p:blipFill>
        <p:spPr>
          <a:xfrm>
            <a:off x="1658471" y="1257299"/>
            <a:ext cx="5647938" cy="43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708" y="375379"/>
            <a:ext cx="130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Tipos:</a:t>
            </a:r>
          </a:p>
          <a:p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9708" y="1263534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Apenas o soluto tem afinidade com o diluente e o solvente extrator;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9708" y="2094805"/>
            <a:ext cx="689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três componentes são parcialmente miscíveis uns com os outros.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91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348111" y="928474"/>
            <a:ext cx="5472361" cy="5632402"/>
            <a:chOff x="3348111" y="618978"/>
            <a:chExt cx="5472361" cy="56324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075" t="9469" r="11731" b="14735"/>
            <a:stretch>
              <a:fillRect/>
            </a:stretch>
          </p:blipFill>
          <p:spPr bwMode="auto">
            <a:xfrm>
              <a:off x="3460652" y="706764"/>
              <a:ext cx="5359820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3418449" y="618978"/>
              <a:ext cx="436099" cy="1786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348111" y="3530991"/>
              <a:ext cx="337624" cy="1814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39151" y="464234"/>
            <a:ext cx="8904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Garamond" pitchFamily="18" charset="0"/>
              </a:rPr>
              <a:t>Exemplo: </a:t>
            </a:r>
          </a:p>
          <a:p>
            <a:r>
              <a:rPr lang="pt-BR" sz="3200" dirty="0" smtClean="0">
                <a:latin typeface="Garamond" pitchFamily="18" charset="0"/>
              </a:rPr>
              <a:t>Separação de açúcar parcialmente dissolvido em óleo vegetal</a:t>
            </a:r>
            <a:endParaRPr lang="pt-BR" sz="32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2266" r="32208" b="6250"/>
          <a:stretch>
            <a:fillRect/>
          </a:stretch>
        </p:blipFill>
        <p:spPr bwMode="auto">
          <a:xfrm>
            <a:off x="1115616" y="620688"/>
            <a:ext cx="583264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8485" r="25567" b="6250"/>
          <a:stretch>
            <a:fillRect/>
          </a:stretch>
        </p:blipFill>
        <p:spPr bwMode="auto">
          <a:xfrm>
            <a:off x="2051720" y="332656"/>
            <a:ext cx="56166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178</Words>
  <Application>Microsoft Office PowerPoint</Application>
  <PresentationFormat>Apresentação na tela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Constantia</vt:lpstr>
      <vt:lpstr>Garamond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Simone</cp:lastModifiedBy>
  <cp:revision>30</cp:revision>
  <dcterms:created xsi:type="dcterms:W3CDTF">2015-06-03T13:30:42Z</dcterms:created>
  <dcterms:modified xsi:type="dcterms:W3CDTF">2020-06-16T21:32:15Z</dcterms:modified>
</cp:coreProperties>
</file>