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7" r:id="rId2"/>
    <p:sldId id="307" r:id="rId3"/>
    <p:sldId id="309" r:id="rId4"/>
    <p:sldId id="290" r:id="rId5"/>
    <p:sldId id="272" r:id="rId6"/>
    <p:sldId id="313" r:id="rId7"/>
    <p:sldId id="310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65" r:id="rId17"/>
    <p:sldId id="273" r:id="rId18"/>
    <p:sldId id="274" r:id="rId19"/>
    <p:sldId id="275" r:id="rId20"/>
    <p:sldId id="276" r:id="rId21"/>
    <p:sldId id="267" r:id="rId22"/>
    <p:sldId id="268" r:id="rId23"/>
    <p:sldId id="269" r:id="rId24"/>
    <p:sldId id="270" r:id="rId25"/>
    <p:sldId id="277" r:id="rId26"/>
    <p:sldId id="278" r:id="rId27"/>
    <p:sldId id="279" r:id="rId28"/>
    <p:sldId id="283" r:id="rId29"/>
    <p:sldId id="302" r:id="rId30"/>
    <p:sldId id="303" r:id="rId31"/>
    <p:sldId id="284" r:id="rId32"/>
    <p:sldId id="299" r:id="rId33"/>
    <p:sldId id="300" r:id="rId34"/>
    <p:sldId id="281" r:id="rId35"/>
    <p:sldId id="282" r:id="rId36"/>
    <p:sldId id="288" r:id="rId37"/>
    <p:sldId id="289" r:id="rId38"/>
    <p:sldId id="292" r:id="rId39"/>
    <p:sldId id="293" r:id="rId40"/>
    <p:sldId id="316" r:id="rId41"/>
    <p:sldId id="317" r:id="rId42"/>
    <p:sldId id="294" r:id="rId43"/>
    <p:sldId id="304" r:id="rId44"/>
    <p:sldId id="305" r:id="rId45"/>
    <p:sldId id="306" r:id="rId46"/>
    <p:sldId id="296" r:id="rId47"/>
    <p:sldId id="297" r:id="rId48"/>
    <p:sldId id="298" r:id="rId49"/>
    <p:sldId id="291" r:id="rId50"/>
  </p:sldIdLst>
  <p:sldSz cx="9144000" cy="6858000" type="screen4x3"/>
  <p:notesSz cx="7315200" cy="96012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33"/>
  </p:normalViewPr>
  <p:slideViewPr>
    <p:cSldViewPr>
      <p:cViewPr varScale="1">
        <p:scale>
          <a:sx n="91" d="100"/>
          <a:sy n="91" d="100"/>
        </p:scale>
        <p:origin x="17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D2977D66-4C2D-9D4A-0638-F40FA73FA40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EC2591EA-AB17-7452-DC04-F8F81F54CEF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41AB9F21-5531-B404-FA77-E67493EC5C8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AE5D5F84-9435-AC58-4A88-CD6A0BEC722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54D282F7-1C8F-1F41-80A1-7FA83F282E74}" type="slidenum">
              <a:rPr lang="en-AU" altLang="pt-BR"/>
              <a:pPr>
                <a:defRPr/>
              </a:pPr>
              <a:t>‹nº›</a:t>
            </a:fld>
            <a:endParaRPr lang="en-AU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75B57EA-7AD3-E77B-0FBC-BDEE9782A3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A547C75-7908-1A24-8743-DBE665E1749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996F5DC1-E9FF-3893-CE93-77C2BEAC2E5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0B20E48-ACC4-4E90-07A6-03035C15E67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935C8667-0BA2-6025-3562-7AD49532B7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06829EC9-FB2C-A915-8088-C56E5B31C0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D8F35147-34E1-DA4B-9760-178FE283587D}" type="slidenum">
              <a:rPr lang="en-AU" altLang="pt-BR"/>
              <a:pPr>
                <a:defRPr/>
              </a:pPr>
              <a:t>‹nº›</a:t>
            </a:fld>
            <a:endParaRPr lang="en-AU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7242C248-47C9-51D4-2851-6C1A02ABE8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0049641-78F5-EE47-9497-5ED28B6C4E3A}" type="slidenum">
              <a:rPr lang="en-AU" altLang="pt-BR" sz="1300" smtClean="0"/>
              <a:pPr>
                <a:spcBef>
                  <a:spcPct val="0"/>
                </a:spcBef>
              </a:pPr>
              <a:t>8</a:t>
            </a:fld>
            <a:endParaRPr lang="en-AU" altLang="pt-BR" sz="13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F675A84-2A50-70A5-388B-41C3456D25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D4C4001-D802-BA60-333E-DAFACF586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C611E20C-971F-930A-D7A7-04C92C0D61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CE7641F-3FA4-1144-B1D7-6AF07472EA02}" type="slidenum">
              <a:rPr lang="en-AU" altLang="pt-BR" sz="1300" smtClean="0"/>
              <a:pPr>
                <a:spcBef>
                  <a:spcPct val="0"/>
                </a:spcBef>
              </a:pPr>
              <a:t>21</a:t>
            </a:fld>
            <a:endParaRPr lang="en-AU" altLang="pt-BR" sz="13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61767D46-2443-D558-21DC-CD4F8898E2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6E0DCFE-4468-B5AC-0F19-6B3C7799E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0E4BF25F-F836-CE70-332B-AF59DE8DCC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23A4870-C960-B741-A971-D03BFFD49600}" type="slidenum">
              <a:rPr lang="en-AU" altLang="pt-BR" sz="1300" smtClean="0"/>
              <a:pPr>
                <a:spcBef>
                  <a:spcPct val="0"/>
                </a:spcBef>
              </a:pPr>
              <a:t>22</a:t>
            </a:fld>
            <a:endParaRPr lang="en-AU" altLang="pt-BR" sz="130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C0015D9B-70BA-7C2B-51B7-5DB9BC3329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1B6F68B-0EBC-F819-7A3F-FEFBAECFE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7691290F-827F-EDAB-8EC9-6F74B879E9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840A769-9235-5D4A-9177-4CF060F926BA}" type="slidenum">
              <a:rPr lang="en-AU" altLang="pt-BR" sz="1300" smtClean="0"/>
              <a:pPr>
                <a:spcBef>
                  <a:spcPct val="0"/>
                </a:spcBef>
              </a:pPr>
              <a:t>23</a:t>
            </a:fld>
            <a:endParaRPr lang="en-AU" altLang="pt-BR" sz="130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32A70DC5-C78E-B948-9CE8-6EB55D36A6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D05A50CF-745A-FE5A-F3AD-C4613C332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C32BF7CF-06D1-604A-2C88-98BD611994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0B1A0C7-D289-344C-90F6-959F4D18265F}" type="slidenum">
              <a:rPr lang="en-AU" altLang="pt-BR" sz="1300" smtClean="0"/>
              <a:pPr>
                <a:spcBef>
                  <a:spcPct val="0"/>
                </a:spcBef>
              </a:pPr>
              <a:t>24</a:t>
            </a:fld>
            <a:endParaRPr lang="en-AU" altLang="pt-BR" sz="13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CB66756E-98B7-69D0-D254-8363B0D36F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1183E5DB-D32C-8F70-E523-26E4A9A7A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EF2D0369-12E5-E2FC-9071-E159F18842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CD8362-11E5-B04D-83B8-73D3B056B476}" type="slidenum">
              <a:rPr lang="en-AU" altLang="pt-BR" sz="1300" smtClean="0"/>
              <a:pPr>
                <a:spcBef>
                  <a:spcPct val="0"/>
                </a:spcBef>
              </a:pPr>
              <a:t>25</a:t>
            </a:fld>
            <a:endParaRPr lang="en-AU" altLang="pt-BR" sz="13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D56F020F-D962-0BF5-1993-C4146B70DC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6F95442A-BA6B-60ED-EDAF-3CA2D368E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997D532D-E409-76AA-09AA-4BBC4FDCF3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4AE1C6-706B-BE49-9010-FAF883F8BA33}" type="slidenum">
              <a:rPr lang="en-AU" altLang="pt-BR" sz="1300" smtClean="0"/>
              <a:pPr>
                <a:spcBef>
                  <a:spcPct val="0"/>
                </a:spcBef>
              </a:pPr>
              <a:t>26</a:t>
            </a:fld>
            <a:endParaRPr lang="en-AU" altLang="pt-BR" sz="13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019A8E5C-FBC9-8FE1-1875-D2A74ACCC4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98B77C9-0E25-6F14-5640-D9E04F80A6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E332A1E8-1A5E-3871-201B-ADCC574F5B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881F67-6CA3-BA4B-BED9-03D2DEE94D5D}" type="slidenum">
              <a:rPr lang="en-AU" altLang="pt-BR" sz="1300" smtClean="0"/>
              <a:pPr>
                <a:spcBef>
                  <a:spcPct val="0"/>
                </a:spcBef>
              </a:pPr>
              <a:t>27</a:t>
            </a:fld>
            <a:endParaRPr lang="en-AU" altLang="pt-BR" sz="13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DB019A42-8A69-B80E-8F69-07B89F9AA2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FF42A423-DDBA-C389-996F-9B28483538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354A7AD4-011D-B7E4-B48E-1FE1B2A84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DD8EE13-DA48-5348-BFCF-F2F91543B15A}" type="slidenum">
              <a:rPr lang="en-AU" altLang="pt-BR" sz="1300" smtClean="0"/>
              <a:pPr>
                <a:spcBef>
                  <a:spcPct val="0"/>
                </a:spcBef>
              </a:pPr>
              <a:t>32</a:t>
            </a:fld>
            <a:endParaRPr lang="en-AU" altLang="pt-BR" sz="1300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BB2A9030-0ACA-6F84-3CEC-B69F2AB382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9A35D00A-E8F7-1277-0735-D4C6286372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C5AEABCC-CEC7-5682-0E96-5B00609358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E4D6F0-D5F5-E144-B6DC-994611314837}" type="slidenum">
              <a:rPr lang="en-AU" altLang="pt-BR" sz="1300" smtClean="0"/>
              <a:pPr>
                <a:spcBef>
                  <a:spcPct val="0"/>
                </a:spcBef>
              </a:pPr>
              <a:t>33</a:t>
            </a:fld>
            <a:endParaRPr lang="en-AU" altLang="pt-BR" sz="130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F2667BAC-6E5E-4D34-51D0-02AAF526D0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FD89193-1EFF-C6D9-0085-DD5072E887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B4B72C27-9A10-5532-34FE-9958E09A5C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8E468E8-6BE5-6849-B527-29A29068DE33}" type="slidenum">
              <a:rPr lang="en-AU" altLang="pt-BR" sz="1300" smtClean="0"/>
              <a:pPr>
                <a:spcBef>
                  <a:spcPct val="0"/>
                </a:spcBef>
              </a:pPr>
              <a:t>39</a:t>
            </a:fld>
            <a:endParaRPr lang="en-AU" altLang="pt-BR" sz="1300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68D9D381-9B41-041F-89F0-BF0E8DD62B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433283C6-EC50-EE51-EB7A-EF10F9C4AB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37C872EE-CBEC-193F-89E8-D069FFBFEA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9254497-2C25-5746-AD8C-D45082DEE221}" type="slidenum">
              <a:rPr lang="en-AU" altLang="pt-BR" sz="1300" smtClean="0"/>
              <a:pPr>
                <a:spcBef>
                  <a:spcPct val="0"/>
                </a:spcBef>
              </a:pPr>
              <a:t>12</a:t>
            </a:fld>
            <a:endParaRPr lang="en-AU" altLang="pt-BR" sz="13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840948EB-2A76-E718-2D2E-A30B052D58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61DC165-E0BA-05EF-21E5-B81529240B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1970088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F35147-34E1-DA4B-9760-178FE283587D}" type="slidenum">
              <a:rPr lang="en-AU" altLang="pt-BR" smtClean="0"/>
              <a:pPr>
                <a:defRPr/>
              </a:pPr>
              <a:t>49</a:t>
            </a:fld>
            <a:endParaRPr lang="en-AU" altLang="pt-BR"/>
          </a:p>
        </p:txBody>
      </p:sp>
    </p:spTree>
    <p:extLst>
      <p:ext uri="{BB962C8B-B14F-4D97-AF65-F5344CB8AC3E}">
        <p14:creationId xmlns:p14="http://schemas.microsoft.com/office/powerpoint/2010/main" val="2246286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9D4D21BF-4329-8275-92F9-8D3EBC8A6A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943D867-7F4F-6C47-B6F5-726EFC25CDDC}" type="slidenum">
              <a:rPr lang="en-AU" altLang="pt-BR" sz="1300" smtClean="0"/>
              <a:pPr>
                <a:spcBef>
                  <a:spcPct val="0"/>
                </a:spcBef>
              </a:pPr>
              <a:t>13</a:t>
            </a:fld>
            <a:endParaRPr lang="en-AU" altLang="pt-BR" sz="13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1C7C6F51-5B5E-CCA0-68A6-07138AE463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7EE7B60-9E84-EA9D-F5F8-8A8F8C4476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1970088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F7324596-DAB7-22A9-00FF-7B820A7206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CF4548E-453B-7744-996F-5A5639E91588}" type="slidenum">
              <a:rPr lang="en-AU" altLang="pt-BR" sz="1300" smtClean="0"/>
              <a:pPr>
                <a:spcBef>
                  <a:spcPct val="0"/>
                </a:spcBef>
              </a:pPr>
              <a:t>14</a:t>
            </a:fld>
            <a:endParaRPr lang="en-AU" altLang="pt-BR" sz="13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32BE8006-A479-B48C-6940-35BFD631D9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4A7D637-742D-755E-03E0-65EA49B36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1970088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8517FDA9-E956-95B9-41BB-B90A70AB5F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93CB1F0-E592-7147-8557-DEA63ADE7AEF}" type="slidenum">
              <a:rPr lang="en-AU" altLang="pt-BR" sz="1300" smtClean="0"/>
              <a:pPr>
                <a:spcBef>
                  <a:spcPct val="0"/>
                </a:spcBef>
              </a:pPr>
              <a:t>15</a:t>
            </a:fld>
            <a:endParaRPr lang="en-AU" altLang="pt-BR" sz="13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8F6ADD74-5E04-06DC-E275-BE2235AF23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A0445BB-0267-9950-59C7-5692C3913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8E5B6138-D310-32E6-CB9D-2426D20A4C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2AECA59-74A7-8E45-992C-2A26503BCCE8}" type="slidenum">
              <a:rPr lang="en-AU" altLang="pt-BR" sz="1300" smtClean="0"/>
              <a:pPr>
                <a:spcBef>
                  <a:spcPct val="0"/>
                </a:spcBef>
              </a:pPr>
              <a:t>16</a:t>
            </a:fld>
            <a:endParaRPr lang="en-AU" altLang="pt-BR" sz="13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20AA0B7E-B368-A816-0ECD-85C4D64BA0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D2056D95-8223-738E-1CA9-FF4E3A0EDB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B7E56F7C-C8C7-8413-53CF-7A52C566FB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1A8FE3-C141-C246-8BA8-5E6190DD3E17}" type="slidenum">
              <a:rPr lang="en-AU" altLang="pt-BR" sz="1300" smtClean="0"/>
              <a:pPr>
                <a:spcBef>
                  <a:spcPct val="0"/>
                </a:spcBef>
              </a:pPr>
              <a:t>18</a:t>
            </a:fld>
            <a:endParaRPr lang="en-AU" altLang="pt-BR" sz="130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E6CF54BC-6C4C-F12E-8A84-626CDAE2E5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EE7173B-827F-AA79-521B-FD02E318D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6601A55F-2AA8-6D16-3B10-439515EA8A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9713E19-FD78-164D-A431-E036FEC4E379}" type="slidenum">
              <a:rPr lang="en-AU" altLang="pt-BR" sz="1300" smtClean="0"/>
              <a:pPr>
                <a:spcBef>
                  <a:spcPct val="0"/>
                </a:spcBef>
              </a:pPr>
              <a:t>19</a:t>
            </a:fld>
            <a:endParaRPr lang="en-AU" altLang="pt-BR" sz="13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544C1EBC-DEDB-2145-ED1B-63D51F1E52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D8294DD-34CA-769F-8405-5634C0EF37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CC401663-D148-FC31-6B55-F7BE10116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EB52C3A-2E84-6A43-AE77-4C752D3C6F06}" type="slidenum">
              <a:rPr lang="en-AU" altLang="pt-BR" sz="1300" smtClean="0"/>
              <a:pPr>
                <a:spcBef>
                  <a:spcPct val="0"/>
                </a:spcBef>
              </a:pPr>
              <a:t>20</a:t>
            </a:fld>
            <a:endParaRPr lang="en-AU" altLang="pt-BR" sz="13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D03BE205-AA84-206E-1798-377AE1BBC2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5FCBB2A-BA46-5701-39CE-47592260AD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A9A295-E4EF-409D-AB93-A14C5D8E3C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ED218E-7FF4-07B8-FBAF-8D589ABC29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67A12D-FD14-C36A-E634-739B5C7A3A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6FADB-B65C-3345-A3E7-DEDC653D4FAB}" type="slidenum">
              <a:rPr lang="en-AU" altLang="pt-BR"/>
              <a:pPr>
                <a:defRPr/>
              </a:pPr>
              <a:t>‹nº›</a:t>
            </a:fld>
            <a:endParaRPr lang="en-AU" altLang="pt-BR"/>
          </a:p>
        </p:txBody>
      </p:sp>
    </p:spTree>
    <p:extLst>
      <p:ext uri="{BB962C8B-B14F-4D97-AF65-F5344CB8AC3E}">
        <p14:creationId xmlns:p14="http://schemas.microsoft.com/office/powerpoint/2010/main" val="400342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32E28A-8EF0-BD04-A920-FCE96866EF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93D6E5-437C-660F-1FA3-47918A9B31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D8FC24-1B85-5411-1028-C21A33483D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F8495-5D0F-9048-8A23-C1B3AA5DE916}" type="slidenum">
              <a:rPr lang="en-AU" altLang="pt-BR"/>
              <a:pPr>
                <a:defRPr/>
              </a:pPr>
              <a:t>‹nº›</a:t>
            </a:fld>
            <a:endParaRPr lang="en-AU" altLang="pt-BR"/>
          </a:p>
        </p:txBody>
      </p:sp>
    </p:spTree>
    <p:extLst>
      <p:ext uri="{BB962C8B-B14F-4D97-AF65-F5344CB8AC3E}">
        <p14:creationId xmlns:p14="http://schemas.microsoft.com/office/powerpoint/2010/main" val="162125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D604BC-8CA9-F548-390B-2A7537BF13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A71FA3-B831-2456-5FF6-D0EEA84AA1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A80829-316A-8FAB-F2CF-16541CE0B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8EF18-40FD-DD45-992A-16CDE9D7B569}" type="slidenum">
              <a:rPr lang="en-AU" altLang="pt-BR"/>
              <a:pPr>
                <a:defRPr/>
              </a:pPr>
              <a:t>‹nº›</a:t>
            </a:fld>
            <a:endParaRPr lang="en-AU" altLang="pt-BR"/>
          </a:p>
        </p:txBody>
      </p:sp>
    </p:spTree>
    <p:extLst>
      <p:ext uri="{BB962C8B-B14F-4D97-AF65-F5344CB8AC3E}">
        <p14:creationId xmlns:p14="http://schemas.microsoft.com/office/powerpoint/2010/main" val="354869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37C418-BAD8-1B24-CA88-C6679C91C7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90A2AB-1B75-7AA7-0BA5-EB4B144063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93A619-52CB-F876-169A-355ADDABB1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571E0-0A09-7647-A298-3E8100AD43BD}" type="slidenum">
              <a:rPr lang="en-AU" altLang="pt-BR"/>
              <a:pPr>
                <a:defRPr/>
              </a:pPr>
              <a:t>‹nº›</a:t>
            </a:fld>
            <a:endParaRPr lang="en-AU" altLang="pt-BR"/>
          </a:p>
        </p:txBody>
      </p:sp>
    </p:spTree>
    <p:extLst>
      <p:ext uri="{BB962C8B-B14F-4D97-AF65-F5344CB8AC3E}">
        <p14:creationId xmlns:p14="http://schemas.microsoft.com/office/powerpoint/2010/main" val="102036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BFA3F5-42A9-8846-CE68-281F361DE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E202C4-4C53-8F86-411A-D2B943A2DB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FFA2B4-8044-434F-41E1-2A3D09F94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56492-C369-DF4F-AD31-EE00257A1C67}" type="slidenum">
              <a:rPr lang="en-AU" altLang="pt-BR"/>
              <a:pPr>
                <a:defRPr/>
              </a:pPr>
              <a:t>‹nº›</a:t>
            </a:fld>
            <a:endParaRPr lang="en-AU" altLang="pt-BR"/>
          </a:p>
        </p:txBody>
      </p:sp>
    </p:spTree>
    <p:extLst>
      <p:ext uri="{BB962C8B-B14F-4D97-AF65-F5344CB8AC3E}">
        <p14:creationId xmlns:p14="http://schemas.microsoft.com/office/powerpoint/2010/main" val="222374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00F4E3-F6D7-7D1A-3695-B9436692E5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BCEA3E-813F-5C04-856D-96FB4B533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01B580-FA5E-C3D9-F6A6-71D59C6DD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ED8D8-1DB2-9E4F-B27E-53AA0B781432}" type="slidenum">
              <a:rPr lang="en-AU" altLang="pt-BR"/>
              <a:pPr>
                <a:defRPr/>
              </a:pPr>
              <a:t>‹nº›</a:t>
            </a:fld>
            <a:endParaRPr lang="en-AU" altLang="pt-BR"/>
          </a:p>
        </p:txBody>
      </p:sp>
    </p:spTree>
    <p:extLst>
      <p:ext uri="{BB962C8B-B14F-4D97-AF65-F5344CB8AC3E}">
        <p14:creationId xmlns:p14="http://schemas.microsoft.com/office/powerpoint/2010/main" val="73020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E9F05BB-5B7C-64CA-E300-5C41BCAF1A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A6A49AB-F2C8-EE1D-6E50-D54949A68C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120D57C-A95B-8BF5-4663-92E11ED02D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DDA8B-A8F4-B04C-9DFD-DAA8113E3F33}" type="slidenum">
              <a:rPr lang="en-AU" altLang="pt-BR"/>
              <a:pPr>
                <a:defRPr/>
              </a:pPr>
              <a:t>‹nº›</a:t>
            </a:fld>
            <a:endParaRPr lang="en-AU" altLang="pt-BR"/>
          </a:p>
        </p:txBody>
      </p:sp>
    </p:spTree>
    <p:extLst>
      <p:ext uri="{BB962C8B-B14F-4D97-AF65-F5344CB8AC3E}">
        <p14:creationId xmlns:p14="http://schemas.microsoft.com/office/powerpoint/2010/main" val="394578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647A434-C295-A324-890E-FFEC0A3CA5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EEC762-D57B-D0E9-50DD-6AE77204E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35C160-BBD8-F865-39EA-BC785414B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3B82A-6A7A-D647-8AE9-EF4F7AB67A11}" type="slidenum">
              <a:rPr lang="en-AU" altLang="pt-BR"/>
              <a:pPr>
                <a:defRPr/>
              </a:pPr>
              <a:t>‹nº›</a:t>
            </a:fld>
            <a:endParaRPr lang="en-AU" altLang="pt-BR"/>
          </a:p>
        </p:txBody>
      </p:sp>
    </p:spTree>
    <p:extLst>
      <p:ext uri="{BB962C8B-B14F-4D97-AF65-F5344CB8AC3E}">
        <p14:creationId xmlns:p14="http://schemas.microsoft.com/office/powerpoint/2010/main" val="395496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104DF07-B964-3CE8-C895-651229EA05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2B99A4F-3C61-A478-87FA-B9FD5C8BF3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09B44F-8CB1-0416-2530-969860A4FA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DF64A-65D5-1A4C-A4C7-36FA6C1B4349}" type="slidenum">
              <a:rPr lang="en-AU" altLang="pt-BR"/>
              <a:pPr>
                <a:defRPr/>
              </a:pPr>
              <a:t>‹nº›</a:t>
            </a:fld>
            <a:endParaRPr lang="en-AU" altLang="pt-BR"/>
          </a:p>
        </p:txBody>
      </p:sp>
    </p:spTree>
    <p:extLst>
      <p:ext uri="{BB962C8B-B14F-4D97-AF65-F5344CB8AC3E}">
        <p14:creationId xmlns:p14="http://schemas.microsoft.com/office/powerpoint/2010/main" val="359960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30788F-E102-E635-ED85-6E84636969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35CA8D-4F74-3611-0FAB-4ACF3332F2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5C589F-BECC-4514-DEAD-CB2994AF4B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7C702-88C7-CC41-AF41-B67640A39C3A}" type="slidenum">
              <a:rPr lang="en-AU" altLang="pt-BR"/>
              <a:pPr>
                <a:defRPr/>
              </a:pPr>
              <a:t>‹nº›</a:t>
            </a:fld>
            <a:endParaRPr lang="en-AU" altLang="pt-BR"/>
          </a:p>
        </p:txBody>
      </p:sp>
    </p:spTree>
    <p:extLst>
      <p:ext uri="{BB962C8B-B14F-4D97-AF65-F5344CB8AC3E}">
        <p14:creationId xmlns:p14="http://schemas.microsoft.com/office/powerpoint/2010/main" val="364762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D89359-AB77-B25B-A87B-D2376C66B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8F3DDF-C748-9413-7718-A556CD8121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1CC8EB-3BF3-6EFD-F942-17AA9C7078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2E75F-2790-BB46-A96F-080D25AF6871}" type="slidenum">
              <a:rPr lang="en-AU" altLang="pt-BR"/>
              <a:pPr>
                <a:defRPr/>
              </a:pPr>
              <a:t>‹nº›</a:t>
            </a:fld>
            <a:endParaRPr lang="en-AU" altLang="pt-BR"/>
          </a:p>
        </p:txBody>
      </p:sp>
    </p:spTree>
    <p:extLst>
      <p:ext uri="{BB962C8B-B14F-4D97-AF65-F5344CB8AC3E}">
        <p14:creationId xmlns:p14="http://schemas.microsoft.com/office/powerpoint/2010/main" val="76540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3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06D09BC-28B0-100B-C6CE-4091B75A0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pt-B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A16918B-F1E3-BA73-33DA-A1390A39D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pt-BR"/>
              <a:t>Click to edit Master text styles</a:t>
            </a:r>
          </a:p>
          <a:p>
            <a:pPr lvl="1"/>
            <a:r>
              <a:rPr lang="en-AU" altLang="pt-BR"/>
              <a:t>Second level</a:t>
            </a:r>
          </a:p>
          <a:p>
            <a:pPr lvl="2"/>
            <a:r>
              <a:rPr lang="en-AU" altLang="pt-BR"/>
              <a:t>Third level</a:t>
            </a:r>
          </a:p>
          <a:p>
            <a:pPr lvl="3"/>
            <a:r>
              <a:rPr lang="en-AU" altLang="pt-BR"/>
              <a:t>Fourth level</a:t>
            </a:r>
          </a:p>
          <a:p>
            <a:pPr lvl="4"/>
            <a:r>
              <a:rPr lang="en-AU" altLang="pt-B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4432216-BAC6-895A-3544-D0DFA2381A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5040BAF-D049-79F9-B311-20C24FFB3F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818DCA4-D5AC-BCD5-F055-EFCF2991A1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D021345-F66A-8547-BBFF-EF107ECB9E8E}" type="slidenum">
              <a:rPr lang="en-AU" altLang="pt-BR"/>
              <a:pPr>
                <a:defRPr/>
              </a:pPr>
              <a:t>‹nº›</a:t>
            </a:fld>
            <a:endParaRPr lang="en-AU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3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1B773E9-A30E-C2B2-38E2-2FBD5753AF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pPr defTabSz="912813" eaLnBrk="1" hangingPunct="1"/>
            <a:r>
              <a:rPr lang="pt-BR" altLang="pt-BR" sz="5400" dirty="0" err="1">
                <a:solidFill>
                  <a:srgbClr val="FFFF00"/>
                </a:solidFill>
                <a:highlight>
                  <a:srgbClr val="0000FF"/>
                </a:highlight>
                <a:ea typeface="ＭＳ Ｐゴシック" panose="020B0600070205080204" pitchFamily="34" charset="-128"/>
              </a:rPr>
              <a:t>Antibiotics</a:t>
            </a:r>
            <a:endParaRPr lang="en-AU" altLang="pt-BR" sz="5400" dirty="0">
              <a:solidFill>
                <a:srgbClr val="FFFF00"/>
              </a:solidFill>
              <a:highlight>
                <a:srgbClr val="0000FF"/>
              </a:highlight>
              <a:ea typeface="ＭＳ Ｐゴシック" panose="020B0600070205080204" pitchFamily="34" charset="-128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86D5B31-D046-688C-96F1-15386149F89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2514600"/>
            <a:ext cx="8001000" cy="3200400"/>
          </a:xfrm>
        </p:spPr>
        <p:txBody>
          <a:bodyPr/>
          <a:lstStyle/>
          <a:p>
            <a:pPr defTabSz="912813" eaLnBrk="1" hangingPunct="1">
              <a:lnSpc>
                <a:spcPct val="80000"/>
              </a:lnSpc>
            </a:pPr>
            <a:r>
              <a:rPr lang="pt-BR" altLang="pt-BR" sz="4000" dirty="0" err="1">
                <a:ea typeface="ＭＳ Ｐゴシック" panose="020B0600070205080204" pitchFamily="34" charset="-128"/>
              </a:rPr>
              <a:t>What</a:t>
            </a:r>
            <a:r>
              <a:rPr lang="pt-BR" altLang="pt-BR" sz="4000" dirty="0">
                <a:ea typeface="ＭＳ Ｐゴシック" panose="020B0600070205080204" pitchFamily="34" charset="-128"/>
              </a:rPr>
              <a:t> are </a:t>
            </a:r>
            <a:r>
              <a:rPr lang="pt-BR" altLang="pt-BR" sz="4000" dirty="0" err="1">
                <a:ea typeface="ＭＳ Ｐゴシック" panose="020B0600070205080204" pitchFamily="34" charset="-128"/>
              </a:rPr>
              <a:t>antibiotics</a:t>
            </a:r>
            <a:r>
              <a:rPr lang="pt-BR" altLang="pt-BR" sz="4000" dirty="0">
                <a:ea typeface="ＭＳ Ｐゴシック" panose="020B0600070205080204" pitchFamily="34" charset="-128"/>
              </a:rPr>
              <a:t>?</a:t>
            </a:r>
          </a:p>
          <a:p>
            <a:pPr defTabSz="912813" eaLnBrk="1" hangingPunct="1">
              <a:lnSpc>
                <a:spcPct val="80000"/>
              </a:lnSpc>
            </a:pPr>
            <a:r>
              <a:rPr lang="pt-BR" altLang="pt-BR" sz="4000" dirty="0">
                <a:ea typeface="ＭＳ Ｐゴシック" panose="020B0600070205080204" pitchFamily="34" charset="-128"/>
              </a:rPr>
              <a:t>Who are </a:t>
            </a:r>
            <a:r>
              <a:rPr lang="pt-BR" altLang="pt-BR" sz="4000" dirty="0" err="1">
                <a:ea typeface="ＭＳ Ｐゴシック" panose="020B0600070205080204" pitchFamily="34" charset="-128"/>
              </a:rPr>
              <a:t>the</a:t>
            </a:r>
            <a:r>
              <a:rPr lang="pt-BR" altLang="pt-BR" sz="4000" dirty="0">
                <a:ea typeface="ＭＳ Ｐゴシック" panose="020B0600070205080204" pitchFamily="34" charset="-128"/>
              </a:rPr>
              <a:t> </a:t>
            </a:r>
            <a:r>
              <a:rPr lang="pt-BR" altLang="pt-BR" sz="4000" dirty="0" err="1">
                <a:ea typeface="ＭＳ Ｐゴシック" panose="020B0600070205080204" pitchFamily="34" charset="-128"/>
              </a:rPr>
              <a:t>main</a:t>
            </a:r>
            <a:r>
              <a:rPr lang="pt-BR" altLang="pt-BR" sz="4000" dirty="0">
                <a:ea typeface="ＭＳ Ｐゴシック" panose="020B0600070205080204" pitchFamily="34" charset="-128"/>
              </a:rPr>
              <a:t> </a:t>
            </a:r>
            <a:r>
              <a:rPr lang="pt-BR" altLang="pt-BR" sz="4000" dirty="0" err="1">
                <a:ea typeface="ＭＳ Ｐゴシック" panose="020B0600070205080204" pitchFamily="34" charset="-128"/>
              </a:rPr>
              <a:t>producers</a:t>
            </a:r>
            <a:r>
              <a:rPr lang="pt-BR" altLang="pt-BR" sz="4000" dirty="0">
                <a:ea typeface="ＭＳ Ｐゴシック" panose="020B0600070205080204" pitchFamily="34" charset="-128"/>
              </a:rPr>
              <a:t>?</a:t>
            </a:r>
          </a:p>
          <a:p>
            <a:pPr defTabSz="912813" eaLnBrk="1" hangingPunct="1">
              <a:lnSpc>
                <a:spcPct val="80000"/>
              </a:lnSpc>
            </a:pPr>
            <a:r>
              <a:rPr lang="pt-BR" altLang="pt-BR" sz="4000" dirty="0" err="1">
                <a:ea typeface="ＭＳ Ｐゴシック" panose="020B0600070205080204" pitchFamily="34" charset="-128"/>
              </a:rPr>
              <a:t>Biological</a:t>
            </a:r>
            <a:r>
              <a:rPr lang="pt-BR" altLang="pt-BR" sz="4000" dirty="0">
                <a:ea typeface="ＭＳ Ｐゴシック" panose="020B0600070205080204" pitchFamily="34" charset="-128"/>
              </a:rPr>
              <a:t> </a:t>
            </a:r>
            <a:r>
              <a:rPr lang="pt-BR" altLang="pt-BR" sz="4000" dirty="0" err="1">
                <a:ea typeface="ＭＳ Ｐゴシック" panose="020B0600070205080204" pitchFamily="34" charset="-128"/>
              </a:rPr>
              <a:t>functions</a:t>
            </a:r>
            <a:r>
              <a:rPr lang="pt-BR" altLang="pt-BR" sz="4000" dirty="0">
                <a:ea typeface="ＭＳ Ｐゴシック" panose="020B0600070205080204" pitchFamily="34" charset="-128"/>
              </a:rPr>
              <a:t>?</a:t>
            </a:r>
          </a:p>
          <a:p>
            <a:pPr defTabSz="912813" eaLnBrk="1" hangingPunct="1">
              <a:lnSpc>
                <a:spcPct val="80000"/>
              </a:lnSpc>
            </a:pPr>
            <a:r>
              <a:rPr lang="pt-BR" altLang="pt-BR" sz="4000" dirty="0" err="1">
                <a:ea typeface="ＭＳ Ｐゴシック" panose="020B0600070205080204" pitchFamily="34" charset="-128"/>
              </a:rPr>
              <a:t>Resistance</a:t>
            </a:r>
            <a:endParaRPr lang="pt-BR" altLang="pt-BR" sz="4000" dirty="0">
              <a:ea typeface="ＭＳ Ｐゴシック" panose="020B0600070205080204" pitchFamily="34" charset="-128"/>
            </a:endParaRPr>
          </a:p>
          <a:p>
            <a:pPr defTabSz="912813" eaLnBrk="1" hangingPunct="1">
              <a:lnSpc>
                <a:spcPct val="80000"/>
              </a:lnSpc>
            </a:pPr>
            <a:r>
              <a:rPr lang="pt-BR" altLang="pt-BR" sz="4000" dirty="0">
                <a:ea typeface="ＭＳ Ｐゴシック" panose="020B0600070205080204" pitchFamily="34" charset="-128"/>
              </a:rPr>
              <a:t>New </a:t>
            </a:r>
            <a:r>
              <a:rPr lang="pt-BR" altLang="pt-BR" sz="4000" dirty="0" err="1">
                <a:ea typeface="ＭＳ Ｐゴシック" panose="020B0600070205080204" pitchFamily="34" charset="-128"/>
              </a:rPr>
              <a:t>developments</a:t>
            </a:r>
            <a:endParaRPr lang="en-AU" altLang="pt-BR" sz="4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C8E6A975-0D73-67A6-BC02-D141722F9F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2813" eaLnBrk="1" hangingPunct="1"/>
            <a:r>
              <a:rPr lang="pt-BR" altLang="pt-BR" sz="4000" dirty="0" err="1">
                <a:ea typeface="ＭＳ Ｐゴシック" panose="020B0600070205080204" pitchFamily="34" charset="-128"/>
              </a:rPr>
              <a:t>Bacteria</a:t>
            </a:r>
            <a:endParaRPr lang="pt-BR" altLang="pt-BR" sz="4000" dirty="0">
              <a:ea typeface="ＭＳ Ｐゴシック" panose="020B0600070205080204" pitchFamily="34" charset="-128"/>
            </a:endParaRPr>
          </a:p>
          <a:p>
            <a:pPr defTabSz="912813" eaLnBrk="1" hangingPunct="1">
              <a:buFontTx/>
              <a:buNone/>
            </a:pPr>
            <a:r>
              <a:rPr lang="pt-BR" altLang="pt-BR" sz="4000" dirty="0">
                <a:ea typeface="ＭＳ Ｐゴシック" panose="020B0600070205080204" pitchFamily="34" charset="-128"/>
              </a:rPr>
              <a:t>	Gram positive </a:t>
            </a:r>
            <a:r>
              <a:rPr lang="pt-BR" altLang="pt-BR" sz="4000" i="1" dirty="0" err="1">
                <a:ea typeface="ＭＳ Ｐゴシック" panose="020B0600070205080204" pitchFamily="34" charset="-128"/>
              </a:rPr>
              <a:t>Streptomyces</a:t>
            </a:r>
            <a:endParaRPr lang="pt-BR" altLang="pt-BR" sz="4000" i="1" dirty="0">
              <a:ea typeface="ＭＳ Ｐゴシック" panose="020B0600070205080204" pitchFamily="34" charset="-128"/>
            </a:endParaRPr>
          </a:p>
          <a:p>
            <a:pPr defTabSz="912813" eaLnBrk="1" hangingPunct="1"/>
            <a:r>
              <a:rPr lang="pt-BR" altLang="pt-BR" sz="4000" dirty="0">
                <a:ea typeface="ＭＳ Ｐゴシック" panose="020B0600070205080204" pitchFamily="34" charset="-128"/>
              </a:rPr>
              <a:t>Fungi</a:t>
            </a:r>
          </a:p>
          <a:p>
            <a:pPr defTabSz="912813" eaLnBrk="1" hangingPunct="1"/>
            <a:r>
              <a:rPr lang="pt-BR" altLang="pt-BR" sz="4000" dirty="0">
                <a:ea typeface="ＭＳ Ｐゴシック" panose="020B0600070205080204" pitchFamily="34" charset="-128"/>
              </a:rPr>
              <a:t>Other </a:t>
            </a:r>
            <a:r>
              <a:rPr lang="pt-BR" altLang="pt-BR" sz="4000" dirty="0" err="1">
                <a:ea typeface="ＭＳ Ｐゴシック" panose="020B0600070205080204" pitchFamily="34" charset="-128"/>
              </a:rPr>
              <a:t>bacteria</a:t>
            </a:r>
            <a:endParaRPr lang="en-AU" altLang="pt-BR" sz="4000" dirty="0">
              <a:ea typeface="ＭＳ Ｐゴシック" panose="020B0600070205080204" pitchFamily="34" charset="-128"/>
            </a:endParaRP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5996D647-85FE-119B-692B-5558B6998E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t-BR" altLang="pt-BR" dirty="0">
                <a:solidFill>
                  <a:srgbClr val="FFFF00"/>
                </a:solidFill>
                <a:highlight>
                  <a:srgbClr val="000080"/>
                </a:highlight>
                <a:ea typeface="ＭＳ Ｐゴシック" panose="020B0600070205080204" pitchFamily="34" charset="-128"/>
              </a:rPr>
              <a:t>Who are </a:t>
            </a:r>
            <a:r>
              <a:rPr lang="pt-BR" altLang="pt-BR" dirty="0" err="1">
                <a:solidFill>
                  <a:srgbClr val="FFFF00"/>
                </a:solidFill>
                <a:highlight>
                  <a:srgbClr val="000080"/>
                </a:highlight>
                <a:ea typeface="ＭＳ Ｐゴシック" panose="020B0600070205080204" pitchFamily="34" charset="-128"/>
              </a:rPr>
              <a:t>the</a:t>
            </a:r>
            <a:r>
              <a:rPr lang="pt-BR" altLang="pt-BR" dirty="0">
                <a:solidFill>
                  <a:srgbClr val="FFFF00"/>
                </a:solidFill>
                <a:highlight>
                  <a:srgbClr val="000080"/>
                </a:highlight>
                <a:ea typeface="ＭＳ Ｐゴシック" panose="020B0600070205080204" pitchFamily="34" charset="-128"/>
              </a:rPr>
              <a:t> </a:t>
            </a:r>
            <a:r>
              <a:rPr lang="pt-BR" altLang="pt-BR" dirty="0" err="1">
                <a:solidFill>
                  <a:srgbClr val="FFFF00"/>
                </a:solidFill>
                <a:highlight>
                  <a:srgbClr val="000080"/>
                </a:highlight>
                <a:ea typeface="ＭＳ Ｐゴシック" panose="020B0600070205080204" pitchFamily="34" charset="-128"/>
              </a:rPr>
              <a:t>main</a:t>
            </a:r>
            <a:r>
              <a:rPr lang="pt-BR" altLang="pt-BR" dirty="0">
                <a:solidFill>
                  <a:srgbClr val="FFFF00"/>
                </a:solidFill>
                <a:highlight>
                  <a:srgbClr val="000080"/>
                </a:highlight>
                <a:ea typeface="ＭＳ Ｐゴシック" panose="020B0600070205080204" pitchFamily="34" charset="-128"/>
              </a:rPr>
              <a:t> </a:t>
            </a:r>
            <a:r>
              <a:rPr lang="pt-BR" altLang="pt-BR" dirty="0" err="1">
                <a:solidFill>
                  <a:srgbClr val="FFFF00"/>
                </a:solidFill>
                <a:highlight>
                  <a:srgbClr val="000080"/>
                </a:highlight>
                <a:ea typeface="ＭＳ Ｐゴシック" panose="020B0600070205080204" pitchFamily="34" charset="-128"/>
              </a:rPr>
              <a:t>producers</a:t>
            </a:r>
            <a:endParaRPr lang="en-AU" altLang="pt-BR" dirty="0">
              <a:solidFill>
                <a:srgbClr val="FFFF00"/>
              </a:solidFill>
              <a:highlight>
                <a:srgbClr val="000080"/>
              </a:highlight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20-t01_sourceantibiotic_t">
            <a:extLst>
              <a:ext uri="{FF2B5EF4-FFF2-40B4-BE49-F238E27FC236}">
                <a16:creationId xmlns:a16="http://schemas.microsoft.com/office/drawing/2014/main" id="{8506E1F4-CBBC-5746-B33D-A318E3967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46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 Box 3">
            <a:extLst>
              <a:ext uri="{FF2B5EF4-FFF2-40B4-BE49-F238E27FC236}">
                <a16:creationId xmlns:a16="http://schemas.microsoft.com/office/drawing/2014/main" id="{69E8332C-E325-EEEA-AD53-5C1CC3CC6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507163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 sz="1200" b="1">
                <a:solidFill>
                  <a:schemeClr val="accent2"/>
                </a:solidFill>
              </a:rPr>
              <a:t>Table 20.1</a:t>
            </a:r>
            <a:endParaRPr lang="en-US" altLang="pt-BR" sz="180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C7F2B0C-90D4-A27B-E96B-E0FBA5C1BD04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822450"/>
            <a:ext cx="7316788" cy="4121150"/>
            <a:chOff x="672" y="672"/>
            <a:chExt cx="4609" cy="2596"/>
          </a:xfrm>
        </p:grpSpPr>
        <p:grpSp>
          <p:nvGrpSpPr>
            <p:cNvPr id="27655" name="Group 3">
              <a:extLst>
                <a:ext uri="{FF2B5EF4-FFF2-40B4-BE49-F238E27FC236}">
                  <a16:creationId xmlns:a16="http://schemas.microsoft.com/office/drawing/2014/main" id="{79DAF63B-BD65-33CD-BB07-078C50F64D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5" y="2592"/>
              <a:ext cx="4406" cy="400"/>
              <a:chOff x="735" y="2592"/>
              <a:chExt cx="4406" cy="400"/>
            </a:xfrm>
          </p:grpSpPr>
          <p:grpSp>
            <p:nvGrpSpPr>
              <p:cNvPr id="27696" name="Group 4">
                <a:extLst>
                  <a:ext uri="{FF2B5EF4-FFF2-40B4-BE49-F238E27FC236}">
                    <a16:creationId xmlns:a16="http://schemas.microsoft.com/office/drawing/2014/main" id="{8BC9C844-CC7B-61CF-C323-FE570496BA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5" y="2592"/>
                <a:ext cx="955" cy="345"/>
                <a:chOff x="735" y="2592"/>
                <a:chExt cx="955" cy="345"/>
              </a:xfrm>
            </p:grpSpPr>
            <p:sp>
              <p:nvSpPr>
                <p:cNvPr id="27703" name="Rectangle 5">
                  <a:extLst>
                    <a:ext uri="{FF2B5EF4-FFF2-40B4-BE49-F238E27FC236}">
                      <a16:creationId xmlns:a16="http://schemas.microsoft.com/office/drawing/2014/main" id="{21080759-DCD4-6D4B-2D79-D75F7EB796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5" y="2592"/>
                  <a:ext cx="955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" altLang="pt-BR" sz="1700" b="1">
                      <a:solidFill>
                        <a:schemeClr val="bg1"/>
                      </a:solidFill>
                    </a:rPr>
                    <a:t>Actinobacteria</a:t>
                  </a:r>
                  <a:endParaRPr lang="es-ES" altLang="pt-BR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704" name="Rectangle 6">
                  <a:extLst>
                    <a:ext uri="{FF2B5EF4-FFF2-40B4-BE49-F238E27FC236}">
                      <a16:creationId xmlns:a16="http://schemas.microsoft.com/office/drawing/2014/main" id="{86F118F9-2D71-F705-A7D7-313506E520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0" y="2774"/>
                  <a:ext cx="272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" altLang="pt-BR" sz="1700" b="1">
                      <a:solidFill>
                        <a:schemeClr val="bg1"/>
                      </a:solidFill>
                    </a:rPr>
                    <a:t>93%</a:t>
                  </a:r>
                  <a:endParaRPr lang="es-ES" altLang="pt-BR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697" name="Group 7">
                <a:extLst>
                  <a:ext uri="{FF2B5EF4-FFF2-40B4-BE49-F238E27FC236}">
                    <a16:creationId xmlns:a16="http://schemas.microsoft.com/office/drawing/2014/main" id="{C3FAC466-7AA9-7EA6-AECF-F60EB9B32B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4" y="2632"/>
                <a:ext cx="955" cy="344"/>
                <a:chOff x="2554" y="2632"/>
                <a:chExt cx="955" cy="344"/>
              </a:xfrm>
            </p:grpSpPr>
            <p:sp>
              <p:nvSpPr>
                <p:cNvPr id="27701" name="Rectangle 8">
                  <a:extLst>
                    <a:ext uri="{FF2B5EF4-FFF2-40B4-BE49-F238E27FC236}">
                      <a16:creationId xmlns:a16="http://schemas.microsoft.com/office/drawing/2014/main" id="{4D2AF6FD-E24A-6467-E591-CC89D26F06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4" y="2632"/>
                  <a:ext cx="955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" altLang="pt-BR" sz="1700" b="1">
                      <a:solidFill>
                        <a:schemeClr val="bg1"/>
                      </a:solidFill>
                    </a:rPr>
                    <a:t>Actinobacteria</a:t>
                  </a:r>
                  <a:endParaRPr lang="es-ES" altLang="pt-BR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702" name="Rectangle 9">
                  <a:extLst>
                    <a:ext uri="{FF2B5EF4-FFF2-40B4-BE49-F238E27FC236}">
                      <a16:creationId xmlns:a16="http://schemas.microsoft.com/office/drawing/2014/main" id="{C63FCE1D-AA1B-B46A-1AD9-06FD41FC78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2813"/>
                  <a:ext cx="272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" altLang="pt-BR" sz="1700" b="1">
                      <a:solidFill>
                        <a:schemeClr val="bg1"/>
                      </a:solidFill>
                    </a:rPr>
                    <a:t>60%</a:t>
                  </a:r>
                  <a:endParaRPr lang="es-ES" altLang="pt-BR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698" name="Group 10">
                <a:extLst>
                  <a:ext uri="{FF2B5EF4-FFF2-40B4-BE49-F238E27FC236}">
                    <a16:creationId xmlns:a16="http://schemas.microsoft.com/office/drawing/2014/main" id="{44B3E0D7-66A6-1BEB-6A68-6EFD959D00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86" y="2640"/>
                <a:ext cx="955" cy="352"/>
                <a:chOff x="4186" y="2568"/>
                <a:chExt cx="955" cy="352"/>
              </a:xfrm>
            </p:grpSpPr>
            <p:sp>
              <p:nvSpPr>
                <p:cNvPr id="27699" name="Rectangle 11">
                  <a:extLst>
                    <a:ext uri="{FF2B5EF4-FFF2-40B4-BE49-F238E27FC236}">
                      <a16:creationId xmlns:a16="http://schemas.microsoft.com/office/drawing/2014/main" id="{F6E3BC0D-01BE-5C77-9A37-B236D6AA79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6" y="2568"/>
                  <a:ext cx="955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" altLang="pt-BR" sz="1700" b="1">
                      <a:solidFill>
                        <a:schemeClr val="bg1"/>
                      </a:solidFill>
                    </a:rPr>
                    <a:t>Actinobacteria</a:t>
                  </a:r>
                </a:p>
              </p:txBody>
            </p:sp>
            <p:sp>
              <p:nvSpPr>
                <p:cNvPr id="27700" name="Rectangle 12">
                  <a:extLst>
                    <a:ext uri="{FF2B5EF4-FFF2-40B4-BE49-F238E27FC236}">
                      <a16:creationId xmlns:a16="http://schemas.microsoft.com/office/drawing/2014/main" id="{EC1B2685-E7F6-5B44-9C08-6F47D567A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4" y="2757"/>
                  <a:ext cx="272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" altLang="pt-BR" sz="1700" b="1">
                      <a:solidFill>
                        <a:schemeClr val="bg1"/>
                      </a:solidFill>
                    </a:rPr>
                    <a:t>64%</a:t>
                  </a:r>
                  <a:endParaRPr lang="es-ES" altLang="pt-BR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7656" name="Group 13">
              <a:extLst>
                <a:ext uri="{FF2B5EF4-FFF2-40B4-BE49-F238E27FC236}">
                  <a16:creationId xmlns:a16="http://schemas.microsoft.com/office/drawing/2014/main" id="{FACE88C6-ECF5-66A1-1E3C-7B3098D9A6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672"/>
              <a:ext cx="4609" cy="2596"/>
              <a:chOff x="672" y="624"/>
              <a:chExt cx="4609" cy="2596"/>
            </a:xfrm>
          </p:grpSpPr>
          <p:grpSp>
            <p:nvGrpSpPr>
              <p:cNvPr id="27657" name="Group 14">
                <a:extLst>
                  <a:ext uri="{FF2B5EF4-FFF2-40B4-BE49-F238E27FC236}">
                    <a16:creationId xmlns:a16="http://schemas.microsoft.com/office/drawing/2014/main" id="{2F0B80C1-C400-1A6C-3883-48B6ECBD8B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056"/>
                <a:ext cx="4609" cy="2164"/>
                <a:chOff x="672" y="1110"/>
                <a:chExt cx="4609" cy="2164"/>
              </a:xfrm>
            </p:grpSpPr>
            <p:sp>
              <p:nvSpPr>
                <p:cNvPr id="27679" name="Freeform 15">
                  <a:extLst>
                    <a:ext uri="{FF2B5EF4-FFF2-40B4-BE49-F238E27FC236}">
                      <a16:creationId xmlns:a16="http://schemas.microsoft.com/office/drawing/2014/main" id="{5A973A68-1F2F-853B-1760-0BD82AF8EF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5" y="1267"/>
                  <a:ext cx="248" cy="665"/>
                </a:xfrm>
                <a:custGeom>
                  <a:avLst/>
                  <a:gdLst>
                    <a:gd name="T0" fmla="*/ 0 w 742"/>
                    <a:gd name="T1" fmla="*/ 0 h 1994"/>
                    <a:gd name="T2" fmla="*/ 0 w 742"/>
                    <a:gd name="T3" fmla="*/ 0 h 1994"/>
                    <a:gd name="T4" fmla="*/ 0 w 742"/>
                    <a:gd name="T5" fmla="*/ 0 h 1994"/>
                    <a:gd name="T6" fmla="*/ 0 w 742"/>
                    <a:gd name="T7" fmla="*/ 0 h 1994"/>
                    <a:gd name="T8" fmla="*/ 0 w 742"/>
                    <a:gd name="T9" fmla="*/ 0 h 1994"/>
                    <a:gd name="T10" fmla="*/ 0 w 742"/>
                    <a:gd name="T11" fmla="*/ 1 h 1994"/>
                    <a:gd name="T12" fmla="*/ 0 w 742"/>
                    <a:gd name="T13" fmla="*/ 0 h 199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2"/>
                    <a:gd name="T22" fmla="*/ 0 h 1994"/>
                    <a:gd name="T23" fmla="*/ 742 w 742"/>
                    <a:gd name="T24" fmla="*/ 1994 h 199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2" h="1994">
                      <a:moveTo>
                        <a:pt x="0" y="151"/>
                      </a:moveTo>
                      <a:lnTo>
                        <a:pt x="176" y="85"/>
                      </a:lnTo>
                      <a:lnTo>
                        <a:pt x="359" y="39"/>
                      </a:lnTo>
                      <a:lnTo>
                        <a:pt x="548" y="10"/>
                      </a:lnTo>
                      <a:lnTo>
                        <a:pt x="742" y="0"/>
                      </a:lnTo>
                      <a:lnTo>
                        <a:pt x="742" y="1994"/>
                      </a:lnTo>
                      <a:lnTo>
                        <a:pt x="0" y="151"/>
                      </a:lnTo>
                      <a:close/>
                    </a:path>
                  </a:pathLst>
                </a:custGeom>
                <a:solidFill>
                  <a:srgbClr val="FAFD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27680" name="Group 16">
                  <a:extLst>
                    <a:ext uri="{FF2B5EF4-FFF2-40B4-BE49-F238E27FC236}">
                      <a16:creationId xmlns:a16="http://schemas.microsoft.com/office/drawing/2014/main" id="{E69E5DCD-4499-2E0A-BA9F-C4468098EA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110"/>
                  <a:ext cx="4609" cy="2164"/>
                  <a:chOff x="672" y="1110"/>
                  <a:chExt cx="4609" cy="2164"/>
                </a:xfrm>
              </p:grpSpPr>
              <p:sp>
                <p:nvSpPr>
                  <p:cNvPr id="27681" name="Freeform 17">
                    <a:extLst>
                      <a:ext uri="{FF2B5EF4-FFF2-40B4-BE49-F238E27FC236}">
                        <a16:creationId xmlns:a16="http://schemas.microsoft.com/office/drawing/2014/main" id="{711A453D-113E-6755-9D5C-4D3EA6737E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96" y="1320"/>
                    <a:ext cx="649" cy="1043"/>
                  </a:xfrm>
                  <a:custGeom>
                    <a:avLst/>
                    <a:gdLst>
                      <a:gd name="T0" fmla="*/ 0 w 1946"/>
                      <a:gd name="T1" fmla="*/ 1 h 3130"/>
                      <a:gd name="T2" fmla="*/ 0 w 1946"/>
                      <a:gd name="T3" fmla="*/ 1 h 3130"/>
                      <a:gd name="T4" fmla="*/ 0 w 1946"/>
                      <a:gd name="T5" fmla="*/ 1 h 3130"/>
                      <a:gd name="T6" fmla="*/ 0 w 1946"/>
                      <a:gd name="T7" fmla="*/ 1 h 3130"/>
                      <a:gd name="T8" fmla="*/ 0 w 1946"/>
                      <a:gd name="T9" fmla="*/ 1 h 3130"/>
                      <a:gd name="T10" fmla="*/ 0 w 1946"/>
                      <a:gd name="T11" fmla="*/ 1 h 3130"/>
                      <a:gd name="T12" fmla="*/ 0 w 1946"/>
                      <a:gd name="T13" fmla="*/ 1 h 3130"/>
                      <a:gd name="T14" fmla="*/ 0 w 1946"/>
                      <a:gd name="T15" fmla="*/ 1 h 3130"/>
                      <a:gd name="T16" fmla="*/ 0 w 1946"/>
                      <a:gd name="T17" fmla="*/ 1 h 3130"/>
                      <a:gd name="T18" fmla="*/ 0 w 1946"/>
                      <a:gd name="T19" fmla="*/ 1 h 3130"/>
                      <a:gd name="T20" fmla="*/ 0 w 1946"/>
                      <a:gd name="T21" fmla="*/ 1 h 3130"/>
                      <a:gd name="T22" fmla="*/ 0 w 1946"/>
                      <a:gd name="T23" fmla="*/ 1 h 3130"/>
                      <a:gd name="T24" fmla="*/ 0 w 1946"/>
                      <a:gd name="T25" fmla="*/ 0 h 3130"/>
                      <a:gd name="T26" fmla="*/ 0 w 1946"/>
                      <a:gd name="T27" fmla="*/ 0 h 3130"/>
                      <a:gd name="T28" fmla="*/ 0 w 1946"/>
                      <a:gd name="T29" fmla="*/ 0 h 3130"/>
                      <a:gd name="T30" fmla="*/ 0 w 1946"/>
                      <a:gd name="T31" fmla="*/ 0 h 3130"/>
                      <a:gd name="T32" fmla="*/ 0 w 1946"/>
                      <a:gd name="T33" fmla="*/ 0 h 3130"/>
                      <a:gd name="T34" fmla="*/ 0 w 1946"/>
                      <a:gd name="T35" fmla="*/ 0 h 3130"/>
                      <a:gd name="T36" fmla="*/ 1 w 1946"/>
                      <a:gd name="T37" fmla="*/ 0 h 3130"/>
                      <a:gd name="T38" fmla="*/ 1 w 1946"/>
                      <a:gd name="T39" fmla="*/ 1 h 3130"/>
                      <a:gd name="T40" fmla="*/ 0 w 1946"/>
                      <a:gd name="T41" fmla="*/ 1 h 313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946"/>
                      <a:gd name="T64" fmla="*/ 0 h 3130"/>
                      <a:gd name="T65" fmla="*/ 1946 w 1946"/>
                      <a:gd name="T66" fmla="*/ 3130 h 313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946" h="3130">
                        <a:moveTo>
                          <a:pt x="460" y="3130"/>
                        </a:moveTo>
                        <a:lnTo>
                          <a:pt x="357" y="2995"/>
                        </a:lnTo>
                        <a:lnTo>
                          <a:pt x="267" y="2852"/>
                        </a:lnTo>
                        <a:lnTo>
                          <a:pt x="188" y="2700"/>
                        </a:lnTo>
                        <a:lnTo>
                          <a:pt x="122" y="2540"/>
                        </a:lnTo>
                        <a:lnTo>
                          <a:pt x="69" y="2374"/>
                        </a:lnTo>
                        <a:lnTo>
                          <a:pt x="30" y="2203"/>
                        </a:lnTo>
                        <a:lnTo>
                          <a:pt x="8" y="2026"/>
                        </a:lnTo>
                        <a:lnTo>
                          <a:pt x="0" y="1844"/>
                        </a:lnTo>
                        <a:lnTo>
                          <a:pt x="23" y="1538"/>
                        </a:lnTo>
                        <a:lnTo>
                          <a:pt x="88" y="1247"/>
                        </a:lnTo>
                        <a:lnTo>
                          <a:pt x="137" y="1106"/>
                        </a:lnTo>
                        <a:lnTo>
                          <a:pt x="194" y="972"/>
                        </a:lnTo>
                        <a:lnTo>
                          <a:pt x="337" y="721"/>
                        </a:lnTo>
                        <a:lnTo>
                          <a:pt x="513" y="494"/>
                        </a:lnTo>
                        <a:lnTo>
                          <a:pt x="717" y="296"/>
                        </a:lnTo>
                        <a:lnTo>
                          <a:pt x="949" y="130"/>
                        </a:lnTo>
                        <a:lnTo>
                          <a:pt x="1074" y="60"/>
                        </a:lnTo>
                        <a:lnTo>
                          <a:pt x="1204" y="0"/>
                        </a:lnTo>
                        <a:lnTo>
                          <a:pt x="1946" y="1844"/>
                        </a:lnTo>
                        <a:lnTo>
                          <a:pt x="460" y="3130"/>
                        </a:lnTo>
                        <a:close/>
                      </a:path>
                    </a:pathLst>
                  </a:custGeom>
                  <a:solidFill>
                    <a:srgbClr val="FF500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grpSp>
                <p:nvGrpSpPr>
                  <p:cNvPr id="27682" name="Group 18">
                    <a:extLst>
                      <a:ext uri="{FF2B5EF4-FFF2-40B4-BE49-F238E27FC236}">
                        <a16:creationId xmlns:a16="http://schemas.microsoft.com/office/drawing/2014/main" id="{323A5D93-AD74-4596-43C3-DC3D1CA8DD8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110"/>
                    <a:ext cx="4609" cy="2164"/>
                    <a:chOff x="672" y="1110"/>
                    <a:chExt cx="4609" cy="2164"/>
                  </a:xfrm>
                </p:grpSpPr>
                <p:sp>
                  <p:nvSpPr>
                    <p:cNvPr id="27683" name="Freeform 19">
                      <a:extLst>
                        <a:ext uri="{FF2B5EF4-FFF2-40B4-BE49-F238E27FC236}">
                          <a16:creationId xmlns:a16="http://schemas.microsoft.com/office/drawing/2014/main" id="{1D690FB5-ED60-8C58-8BAA-DB46AF4F382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223" y="1110"/>
                      <a:ext cx="45" cy="658"/>
                    </a:xfrm>
                    <a:custGeom>
                      <a:avLst/>
                      <a:gdLst>
                        <a:gd name="T0" fmla="*/ 0 w 136"/>
                        <a:gd name="T1" fmla="*/ 0 h 1976"/>
                        <a:gd name="T2" fmla="*/ 0 w 136"/>
                        <a:gd name="T3" fmla="*/ 0 h 1976"/>
                        <a:gd name="T4" fmla="*/ 0 w 136"/>
                        <a:gd name="T5" fmla="*/ 1 h 1976"/>
                        <a:gd name="T6" fmla="*/ 0 w 136"/>
                        <a:gd name="T7" fmla="*/ 0 h 1976"/>
                        <a:gd name="T8" fmla="*/ 0 w 136"/>
                        <a:gd name="T9" fmla="*/ 0 h 197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36"/>
                        <a:gd name="T16" fmla="*/ 0 h 1976"/>
                        <a:gd name="T17" fmla="*/ 136 w 136"/>
                        <a:gd name="T18" fmla="*/ 1976 h 197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36" h="1976">
                          <a:moveTo>
                            <a:pt x="0" y="5"/>
                          </a:moveTo>
                          <a:lnTo>
                            <a:pt x="136" y="0"/>
                          </a:lnTo>
                          <a:lnTo>
                            <a:pt x="136" y="1976"/>
                          </a:lnTo>
                          <a:lnTo>
                            <a:pt x="0" y="5"/>
                          </a:lnTo>
                        </a:path>
                      </a:pathLst>
                    </a:custGeom>
                    <a:solidFill>
                      <a:srgbClr val="FFFF66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grpSp>
                  <p:nvGrpSpPr>
                    <p:cNvPr id="27684" name="Group 20">
                      <a:extLst>
                        <a:ext uri="{FF2B5EF4-FFF2-40B4-BE49-F238E27FC236}">
                          <a16:creationId xmlns:a16="http://schemas.microsoft.com/office/drawing/2014/main" id="{7AAD5C35-F5F6-49C1-D356-AD76BEF0A35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110"/>
                      <a:ext cx="4609" cy="2164"/>
                      <a:chOff x="672" y="1110"/>
                      <a:chExt cx="4609" cy="2164"/>
                    </a:xfrm>
                  </p:grpSpPr>
                  <p:grpSp>
                    <p:nvGrpSpPr>
                      <p:cNvPr id="27685" name="Group 21">
                        <a:extLst>
                          <a:ext uri="{FF2B5EF4-FFF2-40B4-BE49-F238E27FC236}">
                            <a16:creationId xmlns:a16="http://schemas.microsoft.com/office/drawing/2014/main" id="{5934EE6C-DDA7-12D2-A700-8219DBAB924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2" y="1110"/>
                        <a:ext cx="1285" cy="1482"/>
                        <a:chOff x="778" y="1792"/>
                        <a:chExt cx="1285" cy="1482"/>
                      </a:xfrm>
                    </p:grpSpPr>
                    <p:sp>
                      <p:nvSpPr>
                        <p:cNvPr id="27694" name="Freeform 22">
                          <a:extLst>
                            <a:ext uri="{FF2B5EF4-FFF2-40B4-BE49-F238E27FC236}">
                              <a16:creationId xmlns:a16="http://schemas.microsoft.com/office/drawing/2014/main" id="{6709638C-3E1A-AA8A-A258-11569A223DE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00" y="1792"/>
                          <a:ext cx="275" cy="658"/>
                        </a:xfrm>
                        <a:custGeom>
                          <a:avLst/>
                          <a:gdLst>
                            <a:gd name="T0" fmla="*/ 0 w 825"/>
                            <a:gd name="T1" fmla="*/ 0 h 1972"/>
                            <a:gd name="T2" fmla="*/ 0 w 825"/>
                            <a:gd name="T3" fmla="*/ 0 h 1972"/>
                            <a:gd name="T4" fmla="*/ 0 w 825"/>
                            <a:gd name="T5" fmla="*/ 0 h 1972"/>
                            <a:gd name="T6" fmla="*/ 0 w 825"/>
                            <a:gd name="T7" fmla="*/ 0 h 1972"/>
                            <a:gd name="T8" fmla="*/ 0 w 825"/>
                            <a:gd name="T9" fmla="*/ 0 h 1972"/>
                            <a:gd name="T10" fmla="*/ 0 w 825"/>
                            <a:gd name="T11" fmla="*/ 1 h 1972"/>
                            <a:gd name="T12" fmla="*/ 0 w 825"/>
                            <a:gd name="T13" fmla="*/ 0 h 1972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825"/>
                            <a:gd name="T22" fmla="*/ 0 h 1972"/>
                            <a:gd name="T23" fmla="*/ 825 w 825"/>
                            <a:gd name="T24" fmla="*/ 1972 h 1972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825" h="1972">
                              <a:moveTo>
                                <a:pt x="0" y="184"/>
                              </a:moveTo>
                              <a:lnTo>
                                <a:pt x="161" y="115"/>
                              </a:lnTo>
                              <a:lnTo>
                                <a:pt x="330" y="59"/>
                              </a:lnTo>
                              <a:lnTo>
                                <a:pt x="505" y="21"/>
                              </a:lnTo>
                              <a:lnTo>
                                <a:pt x="687" y="0"/>
                              </a:lnTo>
                              <a:lnTo>
                                <a:pt x="825" y="1972"/>
                              </a:lnTo>
                              <a:lnTo>
                                <a:pt x="0" y="18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5008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27695" name="Freeform 23">
                          <a:extLst>
                            <a:ext uri="{FF2B5EF4-FFF2-40B4-BE49-F238E27FC236}">
                              <a16:creationId xmlns:a16="http://schemas.microsoft.com/office/drawing/2014/main" id="{BAB0120C-9517-9B21-DD15-ED1DC5AC66D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78" y="1956"/>
                          <a:ext cx="1285" cy="1318"/>
                        </a:xfrm>
                        <a:custGeom>
                          <a:avLst/>
                          <a:gdLst>
                            <a:gd name="T0" fmla="*/ 1 w 3856"/>
                            <a:gd name="T1" fmla="*/ 0 h 3955"/>
                            <a:gd name="T2" fmla="*/ 1 w 3856"/>
                            <a:gd name="T3" fmla="*/ 0 h 3955"/>
                            <a:gd name="T4" fmla="*/ 1 w 3856"/>
                            <a:gd name="T5" fmla="*/ 0 h 3955"/>
                            <a:gd name="T6" fmla="*/ 1 w 3856"/>
                            <a:gd name="T7" fmla="*/ 0 h 3955"/>
                            <a:gd name="T8" fmla="*/ 1 w 3856"/>
                            <a:gd name="T9" fmla="*/ 0 h 3955"/>
                            <a:gd name="T10" fmla="*/ 1 w 3856"/>
                            <a:gd name="T11" fmla="*/ 0 h 3955"/>
                            <a:gd name="T12" fmla="*/ 1 w 3856"/>
                            <a:gd name="T13" fmla="*/ 0 h 3955"/>
                            <a:gd name="T14" fmla="*/ 1 w 3856"/>
                            <a:gd name="T15" fmla="*/ 0 h 3955"/>
                            <a:gd name="T16" fmla="*/ 2 w 3856"/>
                            <a:gd name="T17" fmla="*/ 0 h 3955"/>
                            <a:gd name="T18" fmla="*/ 2 w 3856"/>
                            <a:gd name="T19" fmla="*/ 0 h 3955"/>
                            <a:gd name="T20" fmla="*/ 2 w 3856"/>
                            <a:gd name="T21" fmla="*/ 0 h 3955"/>
                            <a:gd name="T22" fmla="*/ 2 w 3856"/>
                            <a:gd name="T23" fmla="*/ 0 h 3955"/>
                            <a:gd name="T24" fmla="*/ 2 w 3856"/>
                            <a:gd name="T25" fmla="*/ 1 h 3955"/>
                            <a:gd name="T26" fmla="*/ 2 w 3856"/>
                            <a:gd name="T27" fmla="*/ 1 h 3955"/>
                            <a:gd name="T28" fmla="*/ 2 w 3856"/>
                            <a:gd name="T29" fmla="*/ 1 h 3955"/>
                            <a:gd name="T30" fmla="*/ 2 w 3856"/>
                            <a:gd name="T31" fmla="*/ 1 h 3955"/>
                            <a:gd name="T32" fmla="*/ 2 w 3856"/>
                            <a:gd name="T33" fmla="*/ 1 h 3955"/>
                            <a:gd name="T34" fmla="*/ 2 w 3856"/>
                            <a:gd name="T35" fmla="*/ 1 h 3955"/>
                            <a:gd name="T36" fmla="*/ 2 w 3856"/>
                            <a:gd name="T37" fmla="*/ 1 h 3955"/>
                            <a:gd name="T38" fmla="*/ 2 w 3856"/>
                            <a:gd name="T39" fmla="*/ 1 h 3955"/>
                            <a:gd name="T40" fmla="*/ 2 w 3856"/>
                            <a:gd name="T41" fmla="*/ 1 h 3955"/>
                            <a:gd name="T42" fmla="*/ 2 w 3856"/>
                            <a:gd name="T43" fmla="*/ 1 h 3955"/>
                            <a:gd name="T44" fmla="*/ 2 w 3856"/>
                            <a:gd name="T45" fmla="*/ 1 h 3955"/>
                            <a:gd name="T46" fmla="*/ 2 w 3856"/>
                            <a:gd name="T47" fmla="*/ 1 h 3955"/>
                            <a:gd name="T48" fmla="*/ 2 w 3856"/>
                            <a:gd name="T49" fmla="*/ 2 h 3955"/>
                            <a:gd name="T50" fmla="*/ 1 w 3856"/>
                            <a:gd name="T51" fmla="*/ 2 h 3955"/>
                            <a:gd name="T52" fmla="*/ 1 w 3856"/>
                            <a:gd name="T53" fmla="*/ 2 h 3955"/>
                            <a:gd name="T54" fmla="*/ 1 w 3856"/>
                            <a:gd name="T55" fmla="*/ 2 h 3955"/>
                            <a:gd name="T56" fmla="*/ 1 w 3856"/>
                            <a:gd name="T57" fmla="*/ 2 h 3955"/>
                            <a:gd name="T58" fmla="*/ 1 w 3856"/>
                            <a:gd name="T59" fmla="*/ 2 h 3955"/>
                            <a:gd name="T60" fmla="*/ 1 w 3856"/>
                            <a:gd name="T61" fmla="*/ 2 h 3955"/>
                            <a:gd name="T62" fmla="*/ 1 w 3856"/>
                            <a:gd name="T63" fmla="*/ 2 h 3955"/>
                            <a:gd name="T64" fmla="*/ 1 w 3856"/>
                            <a:gd name="T65" fmla="*/ 2 h 3955"/>
                            <a:gd name="T66" fmla="*/ 1 w 3856"/>
                            <a:gd name="T67" fmla="*/ 2 h 3955"/>
                            <a:gd name="T68" fmla="*/ 1 w 3856"/>
                            <a:gd name="T69" fmla="*/ 2 h 3955"/>
                            <a:gd name="T70" fmla="*/ 1 w 3856"/>
                            <a:gd name="T71" fmla="*/ 2 h 3955"/>
                            <a:gd name="T72" fmla="*/ 1 w 3856"/>
                            <a:gd name="T73" fmla="*/ 2 h 3955"/>
                            <a:gd name="T74" fmla="*/ 0 w 3856"/>
                            <a:gd name="T75" fmla="*/ 2 h 3955"/>
                            <a:gd name="T76" fmla="*/ 0 w 3856"/>
                            <a:gd name="T77" fmla="*/ 2 h 3955"/>
                            <a:gd name="T78" fmla="*/ 0 w 3856"/>
                            <a:gd name="T79" fmla="*/ 2 h 3955"/>
                            <a:gd name="T80" fmla="*/ 0 w 3856"/>
                            <a:gd name="T81" fmla="*/ 2 h 3955"/>
                            <a:gd name="T82" fmla="*/ 0 w 3856"/>
                            <a:gd name="T83" fmla="*/ 1 h 3955"/>
                            <a:gd name="T84" fmla="*/ 0 w 3856"/>
                            <a:gd name="T85" fmla="*/ 1 h 3955"/>
                            <a:gd name="T86" fmla="*/ 0 w 3856"/>
                            <a:gd name="T87" fmla="*/ 1 h 3955"/>
                            <a:gd name="T88" fmla="*/ 0 w 3856"/>
                            <a:gd name="T89" fmla="*/ 1 h 3955"/>
                            <a:gd name="T90" fmla="*/ 0 w 3856"/>
                            <a:gd name="T91" fmla="*/ 1 h 3955"/>
                            <a:gd name="T92" fmla="*/ 0 w 3856"/>
                            <a:gd name="T93" fmla="*/ 1 h 3955"/>
                            <a:gd name="T94" fmla="*/ 0 w 3856"/>
                            <a:gd name="T95" fmla="*/ 1 h 3955"/>
                            <a:gd name="T96" fmla="*/ 0 w 3856"/>
                            <a:gd name="T97" fmla="*/ 1 h 3955"/>
                            <a:gd name="T98" fmla="*/ 0 w 3856"/>
                            <a:gd name="T99" fmla="*/ 1 h 3955"/>
                            <a:gd name="T100" fmla="*/ 0 w 3856"/>
                            <a:gd name="T101" fmla="*/ 1 h 3955"/>
                            <a:gd name="T102" fmla="*/ 0 w 3856"/>
                            <a:gd name="T103" fmla="*/ 1 h 3955"/>
                            <a:gd name="T104" fmla="*/ 0 w 3856"/>
                            <a:gd name="T105" fmla="*/ 0 h 3955"/>
                            <a:gd name="T106" fmla="*/ 0 w 3856"/>
                            <a:gd name="T107" fmla="*/ 0 h 3955"/>
                            <a:gd name="T108" fmla="*/ 0 w 3856"/>
                            <a:gd name="T109" fmla="*/ 0 h 3955"/>
                            <a:gd name="T110" fmla="*/ 0 w 3856"/>
                            <a:gd name="T111" fmla="*/ 0 h 3955"/>
                            <a:gd name="T112" fmla="*/ 1 w 3856"/>
                            <a:gd name="T113" fmla="*/ 0 h 3955"/>
                            <a:gd name="T114" fmla="*/ 1 w 3856"/>
                            <a:gd name="T115" fmla="*/ 1 h 3955"/>
                            <a:gd name="T116" fmla="*/ 1 w 3856"/>
                            <a:gd name="T117" fmla="*/ 0 h 3955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  <a:gd name="T159" fmla="*/ 0 60000 65536"/>
                            <a:gd name="T160" fmla="*/ 0 60000 65536"/>
                            <a:gd name="T161" fmla="*/ 0 60000 65536"/>
                            <a:gd name="T162" fmla="*/ 0 60000 65536"/>
                            <a:gd name="T163" fmla="*/ 0 60000 65536"/>
                            <a:gd name="T164" fmla="*/ 0 60000 65536"/>
                            <a:gd name="T165" fmla="*/ 0 60000 65536"/>
                            <a:gd name="T166" fmla="*/ 0 60000 65536"/>
                            <a:gd name="T167" fmla="*/ 0 60000 65536"/>
                            <a:gd name="T168" fmla="*/ 0 60000 65536"/>
                            <a:gd name="T169" fmla="*/ 0 60000 65536"/>
                            <a:gd name="T170" fmla="*/ 0 60000 65536"/>
                            <a:gd name="T171" fmla="*/ 0 60000 65536"/>
                            <a:gd name="T172" fmla="*/ 0 60000 65536"/>
                            <a:gd name="T173" fmla="*/ 0 60000 65536"/>
                            <a:gd name="T174" fmla="*/ 0 60000 65536"/>
                            <a:gd name="T175" fmla="*/ 0 60000 65536"/>
                            <a:gd name="T176" fmla="*/ 0 60000 65536"/>
                            <a:gd name="T177" fmla="*/ 0 w 3856"/>
                            <a:gd name="T178" fmla="*/ 0 h 3955"/>
                            <a:gd name="T179" fmla="*/ 3856 w 3856"/>
                            <a:gd name="T180" fmla="*/ 3955 h 3955"/>
                          </a:gdLst>
                          <a:ahLst/>
                          <a:cxnLst>
                            <a:cxn ang="T118">
                              <a:pos x="T0" y="T1"/>
                            </a:cxn>
                            <a:cxn ang="T119">
                              <a:pos x="T2" y="T3"/>
                            </a:cxn>
                            <a:cxn ang="T120">
                              <a:pos x="T4" y="T5"/>
                            </a:cxn>
                            <a:cxn ang="T121">
                              <a:pos x="T6" y="T7"/>
                            </a:cxn>
                            <a:cxn ang="T122">
                              <a:pos x="T8" y="T9"/>
                            </a:cxn>
                            <a:cxn ang="T123">
                              <a:pos x="T10" y="T11"/>
                            </a:cxn>
                            <a:cxn ang="T124">
                              <a:pos x="T12" y="T13"/>
                            </a:cxn>
                            <a:cxn ang="T125">
                              <a:pos x="T14" y="T15"/>
                            </a:cxn>
                            <a:cxn ang="T126">
                              <a:pos x="T16" y="T17"/>
                            </a:cxn>
                            <a:cxn ang="T127">
                              <a:pos x="T18" y="T19"/>
                            </a:cxn>
                            <a:cxn ang="T128">
                              <a:pos x="T20" y="T21"/>
                            </a:cxn>
                            <a:cxn ang="T129">
                              <a:pos x="T22" y="T23"/>
                            </a:cxn>
                            <a:cxn ang="T130">
                              <a:pos x="T24" y="T25"/>
                            </a:cxn>
                            <a:cxn ang="T131">
                              <a:pos x="T26" y="T27"/>
                            </a:cxn>
                            <a:cxn ang="T132">
                              <a:pos x="T28" y="T29"/>
                            </a:cxn>
                            <a:cxn ang="T133">
                              <a:pos x="T30" y="T31"/>
                            </a:cxn>
                            <a:cxn ang="T134">
                              <a:pos x="T32" y="T33"/>
                            </a:cxn>
                            <a:cxn ang="T135">
                              <a:pos x="T34" y="T35"/>
                            </a:cxn>
                            <a:cxn ang="T136">
                              <a:pos x="T36" y="T37"/>
                            </a:cxn>
                            <a:cxn ang="T137">
                              <a:pos x="T38" y="T39"/>
                            </a:cxn>
                            <a:cxn ang="T138">
                              <a:pos x="T40" y="T41"/>
                            </a:cxn>
                            <a:cxn ang="T139">
                              <a:pos x="T42" y="T43"/>
                            </a:cxn>
                            <a:cxn ang="T140">
                              <a:pos x="T44" y="T45"/>
                            </a:cxn>
                            <a:cxn ang="T141">
                              <a:pos x="T46" y="T47"/>
                            </a:cxn>
                            <a:cxn ang="T142">
                              <a:pos x="T48" y="T49"/>
                            </a:cxn>
                            <a:cxn ang="T143">
                              <a:pos x="T50" y="T51"/>
                            </a:cxn>
                            <a:cxn ang="T144">
                              <a:pos x="T52" y="T53"/>
                            </a:cxn>
                            <a:cxn ang="T145">
                              <a:pos x="T54" y="T55"/>
                            </a:cxn>
                            <a:cxn ang="T146">
                              <a:pos x="T56" y="T57"/>
                            </a:cxn>
                            <a:cxn ang="T147">
                              <a:pos x="T58" y="T59"/>
                            </a:cxn>
                            <a:cxn ang="T148">
                              <a:pos x="T60" y="T61"/>
                            </a:cxn>
                            <a:cxn ang="T149">
                              <a:pos x="T62" y="T63"/>
                            </a:cxn>
                            <a:cxn ang="T150">
                              <a:pos x="T64" y="T65"/>
                            </a:cxn>
                            <a:cxn ang="T151">
                              <a:pos x="T66" y="T67"/>
                            </a:cxn>
                            <a:cxn ang="T152">
                              <a:pos x="T68" y="T69"/>
                            </a:cxn>
                            <a:cxn ang="T153">
                              <a:pos x="T70" y="T71"/>
                            </a:cxn>
                            <a:cxn ang="T154">
                              <a:pos x="T72" y="T73"/>
                            </a:cxn>
                            <a:cxn ang="T155">
                              <a:pos x="T74" y="T75"/>
                            </a:cxn>
                            <a:cxn ang="T156">
                              <a:pos x="T76" y="T77"/>
                            </a:cxn>
                            <a:cxn ang="T157">
                              <a:pos x="T78" y="T79"/>
                            </a:cxn>
                            <a:cxn ang="T158">
                              <a:pos x="T80" y="T81"/>
                            </a:cxn>
                            <a:cxn ang="T159">
                              <a:pos x="T82" y="T83"/>
                            </a:cxn>
                            <a:cxn ang="T160">
                              <a:pos x="T84" y="T85"/>
                            </a:cxn>
                            <a:cxn ang="T161">
                              <a:pos x="T86" y="T87"/>
                            </a:cxn>
                            <a:cxn ang="T162">
                              <a:pos x="T88" y="T89"/>
                            </a:cxn>
                            <a:cxn ang="T163">
                              <a:pos x="T90" y="T91"/>
                            </a:cxn>
                            <a:cxn ang="T164">
                              <a:pos x="T92" y="T93"/>
                            </a:cxn>
                            <a:cxn ang="T165">
                              <a:pos x="T94" y="T95"/>
                            </a:cxn>
                            <a:cxn ang="T166">
                              <a:pos x="T96" y="T97"/>
                            </a:cxn>
                            <a:cxn ang="T167">
                              <a:pos x="T98" y="T99"/>
                            </a:cxn>
                            <a:cxn ang="T168">
                              <a:pos x="T100" y="T101"/>
                            </a:cxn>
                            <a:cxn ang="T169">
                              <a:pos x="T102" y="T103"/>
                            </a:cxn>
                            <a:cxn ang="T170">
                              <a:pos x="T104" y="T105"/>
                            </a:cxn>
                            <a:cxn ang="T171">
                              <a:pos x="T106" y="T107"/>
                            </a:cxn>
                            <a:cxn ang="T172">
                              <a:pos x="T108" y="T109"/>
                            </a:cxn>
                            <a:cxn ang="T173">
                              <a:pos x="T110" y="T111"/>
                            </a:cxn>
                            <a:cxn ang="T174">
                              <a:pos x="T112" y="T113"/>
                            </a:cxn>
                            <a:cxn ang="T175">
                              <a:pos x="T114" y="T115"/>
                            </a:cxn>
                            <a:cxn ang="T176">
                              <a:pos x="T116" y="T117"/>
                            </a:cxn>
                          </a:cxnLst>
                          <a:rect l="T177" t="T178" r="T179" b="T180"/>
                          <a:pathLst>
                            <a:path w="3856" h="3955">
                              <a:moveTo>
                                <a:pt x="1927" y="0"/>
                              </a:moveTo>
                              <a:lnTo>
                                <a:pt x="2124" y="10"/>
                              </a:lnTo>
                              <a:lnTo>
                                <a:pt x="2316" y="39"/>
                              </a:lnTo>
                              <a:lnTo>
                                <a:pt x="2500" y="87"/>
                              </a:lnTo>
                              <a:lnTo>
                                <a:pt x="2678" y="155"/>
                              </a:lnTo>
                              <a:lnTo>
                                <a:pt x="2847" y="238"/>
                              </a:lnTo>
                              <a:lnTo>
                                <a:pt x="3006" y="338"/>
                              </a:lnTo>
                              <a:lnTo>
                                <a:pt x="3154" y="450"/>
                              </a:lnTo>
                              <a:lnTo>
                                <a:pt x="3292" y="578"/>
                              </a:lnTo>
                              <a:lnTo>
                                <a:pt x="3415" y="720"/>
                              </a:lnTo>
                              <a:lnTo>
                                <a:pt x="3526" y="872"/>
                              </a:lnTo>
                              <a:lnTo>
                                <a:pt x="3624" y="1034"/>
                              </a:lnTo>
                              <a:lnTo>
                                <a:pt x="3704" y="1208"/>
                              </a:lnTo>
                              <a:lnTo>
                                <a:pt x="3768" y="1388"/>
                              </a:lnTo>
                              <a:lnTo>
                                <a:pt x="3817" y="1578"/>
                              </a:lnTo>
                              <a:lnTo>
                                <a:pt x="3846" y="1775"/>
                              </a:lnTo>
                              <a:lnTo>
                                <a:pt x="3856" y="1977"/>
                              </a:lnTo>
                              <a:lnTo>
                                <a:pt x="3846" y="2178"/>
                              </a:lnTo>
                              <a:lnTo>
                                <a:pt x="3817" y="2374"/>
                              </a:lnTo>
                              <a:lnTo>
                                <a:pt x="3768" y="2565"/>
                              </a:lnTo>
                              <a:lnTo>
                                <a:pt x="3704" y="2746"/>
                              </a:lnTo>
                              <a:lnTo>
                                <a:pt x="3624" y="2918"/>
                              </a:lnTo>
                              <a:lnTo>
                                <a:pt x="3526" y="3081"/>
                              </a:lnTo>
                              <a:lnTo>
                                <a:pt x="3415" y="3233"/>
                              </a:lnTo>
                              <a:lnTo>
                                <a:pt x="3292" y="3374"/>
                              </a:lnTo>
                              <a:lnTo>
                                <a:pt x="3154" y="3501"/>
                              </a:lnTo>
                              <a:lnTo>
                                <a:pt x="3006" y="3615"/>
                              </a:lnTo>
                              <a:lnTo>
                                <a:pt x="2847" y="3715"/>
                              </a:lnTo>
                              <a:lnTo>
                                <a:pt x="2678" y="3797"/>
                              </a:lnTo>
                              <a:lnTo>
                                <a:pt x="2500" y="3864"/>
                              </a:lnTo>
                              <a:lnTo>
                                <a:pt x="2316" y="3913"/>
                              </a:lnTo>
                              <a:lnTo>
                                <a:pt x="2124" y="3943"/>
                              </a:lnTo>
                              <a:lnTo>
                                <a:pt x="1927" y="3955"/>
                              </a:lnTo>
                              <a:lnTo>
                                <a:pt x="1729" y="3943"/>
                              </a:lnTo>
                              <a:lnTo>
                                <a:pt x="1538" y="3913"/>
                              </a:lnTo>
                              <a:lnTo>
                                <a:pt x="1354" y="3864"/>
                              </a:lnTo>
                              <a:lnTo>
                                <a:pt x="1177" y="3797"/>
                              </a:lnTo>
                              <a:lnTo>
                                <a:pt x="1008" y="3715"/>
                              </a:lnTo>
                              <a:lnTo>
                                <a:pt x="849" y="3615"/>
                              </a:lnTo>
                              <a:lnTo>
                                <a:pt x="701" y="3501"/>
                              </a:lnTo>
                              <a:lnTo>
                                <a:pt x="563" y="3374"/>
                              </a:lnTo>
                              <a:lnTo>
                                <a:pt x="440" y="3233"/>
                              </a:lnTo>
                              <a:lnTo>
                                <a:pt x="329" y="3081"/>
                              </a:lnTo>
                              <a:lnTo>
                                <a:pt x="231" y="2918"/>
                              </a:lnTo>
                              <a:lnTo>
                                <a:pt x="151" y="2746"/>
                              </a:lnTo>
                              <a:lnTo>
                                <a:pt x="87" y="2565"/>
                              </a:lnTo>
                              <a:lnTo>
                                <a:pt x="38" y="2374"/>
                              </a:lnTo>
                              <a:lnTo>
                                <a:pt x="9" y="2178"/>
                              </a:lnTo>
                              <a:lnTo>
                                <a:pt x="0" y="1977"/>
                              </a:lnTo>
                              <a:lnTo>
                                <a:pt x="19" y="1686"/>
                              </a:lnTo>
                              <a:lnTo>
                                <a:pt x="80" y="1409"/>
                              </a:lnTo>
                              <a:lnTo>
                                <a:pt x="176" y="1149"/>
                              </a:lnTo>
                              <a:lnTo>
                                <a:pt x="306" y="906"/>
                              </a:lnTo>
                              <a:lnTo>
                                <a:pt x="468" y="686"/>
                              </a:lnTo>
                              <a:lnTo>
                                <a:pt x="656" y="492"/>
                              </a:lnTo>
                              <a:lnTo>
                                <a:pt x="869" y="324"/>
                              </a:lnTo>
                              <a:lnTo>
                                <a:pt x="1104" y="190"/>
                              </a:lnTo>
                              <a:lnTo>
                                <a:pt x="1927" y="1977"/>
                              </a:lnTo>
                              <a:lnTo>
                                <a:pt x="192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AE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</p:grpSp>
                  <p:grpSp>
                    <p:nvGrpSpPr>
                      <p:cNvPr id="27686" name="Group 24">
                        <a:extLst>
                          <a:ext uri="{FF2B5EF4-FFF2-40B4-BE49-F238E27FC236}">
                            <a16:creationId xmlns:a16="http://schemas.microsoft.com/office/drawing/2014/main" id="{A675E995-D436-72C6-E4B9-9018A732DC8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04" y="1267"/>
                        <a:ext cx="1286" cy="1321"/>
                        <a:chOff x="2238" y="1790"/>
                        <a:chExt cx="1286" cy="1321"/>
                      </a:xfrm>
                    </p:grpSpPr>
                    <p:sp>
                      <p:nvSpPr>
                        <p:cNvPr id="27691" name="Freeform 25">
                          <a:extLst>
                            <a:ext uri="{FF2B5EF4-FFF2-40B4-BE49-F238E27FC236}">
                              <a16:creationId xmlns:a16="http://schemas.microsoft.com/office/drawing/2014/main" id="{3DD7BC85-4A36-6DF9-7A8C-221F8D8A013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99" y="1790"/>
                          <a:ext cx="1025" cy="1321"/>
                        </a:xfrm>
                        <a:custGeom>
                          <a:avLst/>
                          <a:gdLst>
                            <a:gd name="T0" fmla="*/ 1 w 3073"/>
                            <a:gd name="T1" fmla="*/ 0 h 3964"/>
                            <a:gd name="T2" fmla="*/ 1 w 3073"/>
                            <a:gd name="T3" fmla="*/ 0 h 3964"/>
                            <a:gd name="T4" fmla="*/ 1 w 3073"/>
                            <a:gd name="T5" fmla="*/ 0 h 3964"/>
                            <a:gd name="T6" fmla="*/ 1 w 3073"/>
                            <a:gd name="T7" fmla="*/ 0 h 3964"/>
                            <a:gd name="T8" fmla="*/ 1 w 3073"/>
                            <a:gd name="T9" fmla="*/ 0 h 3964"/>
                            <a:gd name="T10" fmla="*/ 1 w 3073"/>
                            <a:gd name="T11" fmla="*/ 0 h 3964"/>
                            <a:gd name="T12" fmla="*/ 1 w 3073"/>
                            <a:gd name="T13" fmla="*/ 0 h 3964"/>
                            <a:gd name="T14" fmla="*/ 1 w 3073"/>
                            <a:gd name="T15" fmla="*/ 0 h 3964"/>
                            <a:gd name="T16" fmla="*/ 1 w 3073"/>
                            <a:gd name="T17" fmla="*/ 0 h 3964"/>
                            <a:gd name="T18" fmla="*/ 1 w 3073"/>
                            <a:gd name="T19" fmla="*/ 0 h 3964"/>
                            <a:gd name="T20" fmla="*/ 1 w 3073"/>
                            <a:gd name="T21" fmla="*/ 0 h 3964"/>
                            <a:gd name="T22" fmla="*/ 1 w 3073"/>
                            <a:gd name="T23" fmla="*/ 0 h 3964"/>
                            <a:gd name="T24" fmla="*/ 1 w 3073"/>
                            <a:gd name="T25" fmla="*/ 1 h 3964"/>
                            <a:gd name="T26" fmla="*/ 1 w 3073"/>
                            <a:gd name="T27" fmla="*/ 1 h 3964"/>
                            <a:gd name="T28" fmla="*/ 1 w 3073"/>
                            <a:gd name="T29" fmla="*/ 1 h 3964"/>
                            <a:gd name="T30" fmla="*/ 1 w 3073"/>
                            <a:gd name="T31" fmla="*/ 1 h 3964"/>
                            <a:gd name="T32" fmla="*/ 1 w 3073"/>
                            <a:gd name="T33" fmla="*/ 1 h 3964"/>
                            <a:gd name="T34" fmla="*/ 1 w 3073"/>
                            <a:gd name="T35" fmla="*/ 1 h 3964"/>
                            <a:gd name="T36" fmla="*/ 1 w 3073"/>
                            <a:gd name="T37" fmla="*/ 1 h 3964"/>
                            <a:gd name="T38" fmla="*/ 1 w 3073"/>
                            <a:gd name="T39" fmla="*/ 1 h 3964"/>
                            <a:gd name="T40" fmla="*/ 1 w 3073"/>
                            <a:gd name="T41" fmla="*/ 1 h 3964"/>
                            <a:gd name="T42" fmla="*/ 1 w 3073"/>
                            <a:gd name="T43" fmla="*/ 1 h 3964"/>
                            <a:gd name="T44" fmla="*/ 1 w 3073"/>
                            <a:gd name="T45" fmla="*/ 1 h 3964"/>
                            <a:gd name="T46" fmla="*/ 1 w 3073"/>
                            <a:gd name="T47" fmla="*/ 1 h 3964"/>
                            <a:gd name="T48" fmla="*/ 1 w 3073"/>
                            <a:gd name="T49" fmla="*/ 2 h 3964"/>
                            <a:gd name="T50" fmla="*/ 1 w 3073"/>
                            <a:gd name="T51" fmla="*/ 2 h 3964"/>
                            <a:gd name="T52" fmla="*/ 1 w 3073"/>
                            <a:gd name="T53" fmla="*/ 2 h 3964"/>
                            <a:gd name="T54" fmla="*/ 1 w 3073"/>
                            <a:gd name="T55" fmla="*/ 2 h 3964"/>
                            <a:gd name="T56" fmla="*/ 1 w 3073"/>
                            <a:gd name="T57" fmla="*/ 2 h 3964"/>
                            <a:gd name="T58" fmla="*/ 1 w 3073"/>
                            <a:gd name="T59" fmla="*/ 2 h 3964"/>
                            <a:gd name="T60" fmla="*/ 1 w 3073"/>
                            <a:gd name="T61" fmla="*/ 2 h 3964"/>
                            <a:gd name="T62" fmla="*/ 1 w 3073"/>
                            <a:gd name="T63" fmla="*/ 2 h 3964"/>
                            <a:gd name="T64" fmla="*/ 1 w 3073"/>
                            <a:gd name="T65" fmla="*/ 2 h 3964"/>
                            <a:gd name="T66" fmla="*/ 0 w 3073"/>
                            <a:gd name="T67" fmla="*/ 2 h 3964"/>
                            <a:gd name="T68" fmla="*/ 0 w 3073"/>
                            <a:gd name="T69" fmla="*/ 2 h 3964"/>
                            <a:gd name="T70" fmla="*/ 0 w 3073"/>
                            <a:gd name="T71" fmla="*/ 2 h 3964"/>
                            <a:gd name="T72" fmla="*/ 0 w 3073"/>
                            <a:gd name="T73" fmla="*/ 2 h 3964"/>
                            <a:gd name="T74" fmla="*/ 0 w 3073"/>
                            <a:gd name="T75" fmla="*/ 2 h 3964"/>
                            <a:gd name="T76" fmla="*/ 0 w 3073"/>
                            <a:gd name="T77" fmla="*/ 2 h 3964"/>
                            <a:gd name="T78" fmla="*/ 0 w 3073"/>
                            <a:gd name="T79" fmla="*/ 2 h 3964"/>
                            <a:gd name="T80" fmla="*/ 0 w 3073"/>
                            <a:gd name="T81" fmla="*/ 2 h 3964"/>
                            <a:gd name="T82" fmla="*/ 1 w 3073"/>
                            <a:gd name="T83" fmla="*/ 1 h 3964"/>
                            <a:gd name="T84" fmla="*/ 1 w 3073"/>
                            <a:gd name="T85" fmla="*/ 0 h 3964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w 3073"/>
                            <a:gd name="T130" fmla="*/ 0 h 3964"/>
                            <a:gd name="T131" fmla="*/ 3073 w 3073"/>
                            <a:gd name="T132" fmla="*/ 3964 h 3964"/>
                          </a:gdLst>
                          <a:ahLst/>
                          <a:cxnLst>
                            <a:cxn ang="T86">
                              <a:pos x="T0" y="T1"/>
                            </a:cxn>
                            <a:cxn ang="T87">
                              <a:pos x="T2" y="T3"/>
                            </a:cxn>
                            <a:cxn ang="T88">
                              <a:pos x="T4" y="T5"/>
                            </a:cxn>
                            <a:cxn ang="T89">
                              <a:pos x="T6" y="T7"/>
                            </a:cxn>
                            <a:cxn ang="T90">
                              <a:pos x="T8" y="T9"/>
                            </a:cxn>
                            <a:cxn ang="T91">
                              <a:pos x="T10" y="T11"/>
                            </a:cxn>
                            <a:cxn ang="T92">
                              <a:pos x="T12" y="T13"/>
                            </a:cxn>
                            <a:cxn ang="T93">
                              <a:pos x="T14" y="T15"/>
                            </a:cxn>
                            <a:cxn ang="T94">
                              <a:pos x="T16" y="T17"/>
                            </a:cxn>
                            <a:cxn ang="T95">
                              <a:pos x="T18" y="T19"/>
                            </a:cxn>
                            <a:cxn ang="T96">
                              <a:pos x="T20" y="T21"/>
                            </a:cxn>
                            <a:cxn ang="T97">
                              <a:pos x="T22" y="T23"/>
                            </a:cxn>
                            <a:cxn ang="T98">
                              <a:pos x="T24" y="T25"/>
                            </a:cxn>
                            <a:cxn ang="T99">
                              <a:pos x="T26" y="T27"/>
                            </a:cxn>
                            <a:cxn ang="T100">
                              <a:pos x="T28" y="T29"/>
                            </a:cxn>
                            <a:cxn ang="T101">
                              <a:pos x="T30" y="T31"/>
                            </a:cxn>
                            <a:cxn ang="T102">
                              <a:pos x="T32" y="T33"/>
                            </a:cxn>
                            <a:cxn ang="T103">
                              <a:pos x="T34" y="T35"/>
                            </a:cxn>
                            <a:cxn ang="T104">
                              <a:pos x="T36" y="T37"/>
                            </a:cxn>
                            <a:cxn ang="T105">
                              <a:pos x="T38" y="T39"/>
                            </a:cxn>
                            <a:cxn ang="T106">
                              <a:pos x="T40" y="T41"/>
                            </a:cxn>
                            <a:cxn ang="T107">
                              <a:pos x="T42" y="T43"/>
                            </a:cxn>
                            <a:cxn ang="T108">
                              <a:pos x="T44" y="T45"/>
                            </a:cxn>
                            <a:cxn ang="T109">
                              <a:pos x="T46" y="T47"/>
                            </a:cxn>
                            <a:cxn ang="T110">
                              <a:pos x="T48" y="T49"/>
                            </a:cxn>
                            <a:cxn ang="T111">
                              <a:pos x="T50" y="T51"/>
                            </a:cxn>
                            <a:cxn ang="T112">
                              <a:pos x="T52" y="T53"/>
                            </a:cxn>
                            <a:cxn ang="T113">
                              <a:pos x="T54" y="T55"/>
                            </a:cxn>
                            <a:cxn ang="T114">
                              <a:pos x="T56" y="T57"/>
                            </a:cxn>
                            <a:cxn ang="T115">
                              <a:pos x="T58" y="T59"/>
                            </a:cxn>
                            <a:cxn ang="T116">
                              <a:pos x="T60" y="T61"/>
                            </a:cxn>
                            <a:cxn ang="T117">
                              <a:pos x="T62" y="T63"/>
                            </a:cxn>
                            <a:cxn ang="T118">
                              <a:pos x="T64" y="T65"/>
                            </a:cxn>
                            <a:cxn ang="T119">
                              <a:pos x="T66" y="T67"/>
                            </a:cxn>
                            <a:cxn ang="T120">
                              <a:pos x="T68" y="T69"/>
                            </a:cxn>
                            <a:cxn ang="T121">
                              <a:pos x="T70" y="T71"/>
                            </a:cxn>
                            <a:cxn ang="T122">
                              <a:pos x="T72" y="T73"/>
                            </a:cxn>
                            <a:cxn ang="T123">
                              <a:pos x="T74" y="T75"/>
                            </a:cxn>
                            <a:cxn ang="T124">
                              <a:pos x="T76" y="T77"/>
                            </a:cxn>
                            <a:cxn ang="T125">
                              <a:pos x="T78" y="T79"/>
                            </a:cxn>
                            <a:cxn ang="T126">
                              <a:pos x="T80" y="T81"/>
                            </a:cxn>
                            <a:cxn ang="T127">
                              <a:pos x="T82" y="T83"/>
                            </a:cxn>
                            <a:cxn ang="T128">
                              <a:pos x="T84" y="T85"/>
                            </a:cxn>
                          </a:cxnLst>
                          <a:rect l="T129" t="T130" r="T131" b="T132"/>
                          <a:pathLst>
                            <a:path w="3073" h="3964">
                              <a:moveTo>
                                <a:pt x="1143" y="0"/>
                              </a:moveTo>
                              <a:lnTo>
                                <a:pt x="1340" y="9"/>
                              </a:lnTo>
                              <a:lnTo>
                                <a:pt x="1532" y="39"/>
                              </a:lnTo>
                              <a:lnTo>
                                <a:pt x="1717" y="89"/>
                              </a:lnTo>
                              <a:lnTo>
                                <a:pt x="1895" y="155"/>
                              </a:lnTo>
                              <a:lnTo>
                                <a:pt x="2063" y="237"/>
                              </a:lnTo>
                              <a:lnTo>
                                <a:pt x="2222" y="338"/>
                              </a:lnTo>
                              <a:lnTo>
                                <a:pt x="2371" y="452"/>
                              </a:lnTo>
                              <a:lnTo>
                                <a:pt x="2508" y="579"/>
                              </a:lnTo>
                              <a:lnTo>
                                <a:pt x="2632" y="720"/>
                              </a:lnTo>
                              <a:lnTo>
                                <a:pt x="2742" y="872"/>
                              </a:lnTo>
                              <a:lnTo>
                                <a:pt x="2840" y="1036"/>
                              </a:lnTo>
                              <a:lnTo>
                                <a:pt x="2920" y="1210"/>
                              </a:lnTo>
                              <a:lnTo>
                                <a:pt x="2985" y="1392"/>
                              </a:lnTo>
                              <a:lnTo>
                                <a:pt x="3033" y="1581"/>
                              </a:lnTo>
                              <a:lnTo>
                                <a:pt x="3062" y="1778"/>
                              </a:lnTo>
                              <a:lnTo>
                                <a:pt x="3073" y="1982"/>
                              </a:lnTo>
                              <a:lnTo>
                                <a:pt x="3062" y="2184"/>
                              </a:lnTo>
                              <a:lnTo>
                                <a:pt x="3033" y="2381"/>
                              </a:lnTo>
                              <a:lnTo>
                                <a:pt x="2985" y="2570"/>
                              </a:lnTo>
                              <a:lnTo>
                                <a:pt x="2920" y="2752"/>
                              </a:lnTo>
                              <a:lnTo>
                                <a:pt x="2840" y="2927"/>
                              </a:lnTo>
                              <a:lnTo>
                                <a:pt x="2742" y="3091"/>
                              </a:lnTo>
                              <a:lnTo>
                                <a:pt x="2632" y="3243"/>
                              </a:lnTo>
                              <a:lnTo>
                                <a:pt x="2508" y="3385"/>
                              </a:lnTo>
                              <a:lnTo>
                                <a:pt x="2371" y="3511"/>
                              </a:lnTo>
                              <a:lnTo>
                                <a:pt x="2222" y="3626"/>
                              </a:lnTo>
                              <a:lnTo>
                                <a:pt x="2063" y="3726"/>
                              </a:lnTo>
                              <a:lnTo>
                                <a:pt x="1895" y="3808"/>
                              </a:lnTo>
                              <a:lnTo>
                                <a:pt x="1717" y="3874"/>
                              </a:lnTo>
                              <a:lnTo>
                                <a:pt x="1532" y="3924"/>
                              </a:lnTo>
                              <a:lnTo>
                                <a:pt x="1340" y="3954"/>
                              </a:lnTo>
                              <a:lnTo>
                                <a:pt x="1143" y="3964"/>
                              </a:lnTo>
                              <a:lnTo>
                                <a:pt x="984" y="3958"/>
                              </a:lnTo>
                              <a:lnTo>
                                <a:pt x="829" y="3939"/>
                              </a:lnTo>
                              <a:lnTo>
                                <a:pt x="678" y="3906"/>
                              </a:lnTo>
                              <a:lnTo>
                                <a:pt x="532" y="3863"/>
                              </a:lnTo>
                              <a:lnTo>
                                <a:pt x="389" y="3807"/>
                              </a:lnTo>
                              <a:lnTo>
                                <a:pt x="254" y="3742"/>
                              </a:lnTo>
                              <a:lnTo>
                                <a:pt x="123" y="3665"/>
                              </a:lnTo>
                              <a:lnTo>
                                <a:pt x="0" y="3579"/>
                              </a:lnTo>
                              <a:lnTo>
                                <a:pt x="1143" y="1982"/>
                              </a:lnTo>
                              <a:lnTo>
                                <a:pt x="114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AE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27692" name="Freeform 26">
                          <a:extLst>
                            <a:ext uri="{FF2B5EF4-FFF2-40B4-BE49-F238E27FC236}">
                              <a16:creationId xmlns:a16="http://schemas.microsoft.com/office/drawing/2014/main" id="{FDC5BD38-817D-BE72-49AF-0C19C32F87A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38" y="1875"/>
                          <a:ext cx="643" cy="1107"/>
                        </a:xfrm>
                        <a:custGeom>
                          <a:avLst/>
                          <a:gdLst>
                            <a:gd name="T0" fmla="*/ 0 w 1929"/>
                            <a:gd name="T1" fmla="*/ 2 h 3321"/>
                            <a:gd name="T2" fmla="*/ 0 w 1929"/>
                            <a:gd name="T3" fmla="*/ 1 h 3321"/>
                            <a:gd name="T4" fmla="*/ 0 w 1929"/>
                            <a:gd name="T5" fmla="*/ 1 h 3321"/>
                            <a:gd name="T6" fmla="*/ 0 w 1929"/>
                            <a:gd name="T7" fmla="*/ 1 h 3321"/>
                            <a:gd name="T8" fmla="*/ 0 w 1929"/>
                            <a:gd name="T9" fmla="*/ 1 h 3321"/>
                            <a:gd name="T10" fmla="*/ 0 w 1929"/>
                            <a:gd name="T11" fmla="*/ 1 h 3321"/>
                            <a:gd name="T12" fmla="*/ 0 w 1929"/>
                            <a:gd name="T13" fmla="*/ 1 h 3321"/>
                            <a:gd name="T14" fmla="*/ 0 w 1929"/>
                            <a:gd name="T15" fmla="*/ 1 h 3321"/>
                            <a:gd name="T16" fmla="*/ 0 w 1929"/>
                            <a:gd name="T17" fmla="*/ 1 h 3321"/>
                            <a:gd name="T18" fmla="*/ 0 w 1929"/>
                            <a:gd name="T19" fmla="*/ 1 h 3321"/>
                            <a:gd name="T20" fmla="*/ 0 w 1929"/>
                            <a:gd name="T21" fmla="*/ 1 h 3321"/>
                            <a:gd name="T22" fmla="*/ 0 w 1929"/>
                            <a:gd name="T23" fmla="*/ 0 h 3321"/>
                            <a:gd name="T24" fmla="*/ 0 w 1929"/>
                            <a:gd name="T25" fmla="*/ 0 h 3321"/>
                            <a:gd name="T26" fmla="*/ 0 w 1929"/>
                            <a:gd name="T27" fmla="*/ 0 h 3321"/>
                            <a:gd name="T28" fmla="*/ 0 w 1929"/>
                            <a:gd name="T29" fmla="*/ 0 h 3321"/>
                            <a:gd name="T30" fmla="*/ 0 w 1929"/>
                            <a:gd name="T31" fmla="*/ 0 h 3321"/>
                            <a:gd name="T32" fmla="*/ 0 w 1929"/>
                            <a:gd name="T33" fmla="*/ 0 h 3321"/>
                            <a:gd name="T34" fmla="*/ 1 w 1929"/>
                            <a:gd name="T35" fmla="*/ 1 h 3321"/>
                            <a:gd name="T36" fmla="*/ 0 w 1929"/>
                            <a:gd name="T37" fmla="*/ 2 h 3321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w 1929"/>
                            <a:gd name="T58" fmla="*/ 0 h 3321"/>
                            <a:gd name="T59" fmla="*/ 1929 w 1929"/>
                            <a:gd name="T60" fmla="*/ 3321 h 3321"/>
                          </a:gdLst>
                          <a:ahLst/>
                          <a:cxnLst>
                            <a:cxn ang="T38">
                              <a:pos x="T0" y="T1"/>
                            </a:cxn>
                            <a:cxn ang="T39">
                              <a:pos x="T2" y="T3"/>
                            </a:cxn>
                            <a:cxn ang="T40">
                              <a:pos x="T4" y="T5"/>
                            </a:cxn>
                            <a:cxn ang="T41">
                              <a:pos x="T6" y="T7"/>
                            </a:cxn>
                            <a:cxn ang="T42">
                              <a:pos x="T8" y="T9"/>
                            </a:cxn>
                            <a:cxn ang="T43">
                              <a:pos x="T10" y="T11"/>
                            </a:cxn>
                            <a:cxn ang="T44">
                              <a:pos x="T12" y="T13"/>
                            </a:cxn>
                            <a:cxn ang="T45">
                              <a:pos x="T14" y="T15"/>
                            </a:cxn>
                            <a:cxn ang="T46">
                              <a:pos x="T16" y="T17"/>
                            </a:cxn>
                            <a:cxn ang="T47">
                              <a:pos x="T18" y="T19"/>
                            </a:cxn>
                            <a:cxn ang="T48">
                              <a:pos x="T20" y="T21"/>
                            </a:cxn>
                            <a:cxn ang="T49">
                              <a:pos x="T22" y="T23"/>
                            </a:cxn>
                            <a:cxn ang="T50">
                              <a:pos x="T24" y="T25"/>
                            </a:cxn>
                            <a:cxn ang="T51">
                              <a:pos x="T26" y="T27"/>
                            </a:cxn>
                            <a:cxn ang="T52">
                              <a:pos x="T28" y="T29"/>
                            </a:cxn>
                            <a:cxn ang="T53">
                              <a:pos x="T30" y="T31"/>
                            </a:cxn>
                            <a:cxn ang="T54">
                              <a:pos x="T32" y="T33"/>
                            </a:cxn>
                            <a:cxn ang="T55">
                              <a:pos x="T34" y="T35"/>
                            </a:cxn>
                            <a:cxn ang="T56">
                              <a:pos x="T36" y="T37"/>
                            </a:cxn>
                          </a:cxnLst>
                          <a:rect l="T57" t="T58" r="T59" b="T60"/>
                          <a:pathLst>
                            <a:path w="1929" h="3321">
                              <a:moveTo>
                                <a:pt x="786" y="3321"/>
                              </a:moveTo>
                              <a:lnTo>
                                <a:pt x="614" y="3175"/>
                              </a:lnTo>
                              <a:lnTo>
                                <a:pt x="461" y="3012"/>
                              </a:lnTo>
                              <a:lnTo>
                                <a:pt x="327" y="2830"/>
                              </a:lnTo>
                              <a:lnTo>
                                <a:pt x="214" y="2633"/>
                              </a:lnTo>
                              <a:lnTo>
                                <a:pt x="123" y="2423"/>
                              </a:lnTo>
                              <a:lnTo>
                                <a:pt x="55" y="2199"/>
                              </a:lnTo>
                              <a:lnTo>
                                <a:pt x="14" y="1966"/>
                              </a:lnTo>
                              <a:lnTo>
                                <a:pt x="0" y="1723"/>
                              </a:lnTo>
                              <a:lnTo>
                                <a:pt x="18" y="1450"/>
                              </a:lnTo>
                              <a:lnTo>
                                <a:pt x="70" y="1189"/>
                              </a:lnTo>
                              <a:lnTo>
                                <a:pt x="154" y="941"/>
                              </a:lnTo>
                              <a:lnTo>
                                <a:pt x="269" y="709"/>
                              </a:lnTo>
                              <a:lnTo>
                                <a:pt x="411" y="497"/>
                              </a:lnTo>
                              <a:lnTo>
                                <a:pt x="579" y="308"/>
                              </a:lnTo>
                              <a:lnTo>
                                <a:pt x="768" y="140"/>
                              </a:lnTo>
                              <a:lnTo>
                                <a:pt x="979" y="0"/>
                              </a:lnTo>
                              <a:lnTo>
                                <a:pt x="1929" y="1723"/>
                              </a:lnTo>
                              <a:lnTo>
                                <a:pt x="786" y="332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5008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27693" name="Freeform 27">
                          <a:extLst>
                            <a:ext uri="{FF2B5EF4-FFF2-40B4-BE49-F238E27FC236}">
                              <a16:creationId xmlns:a16="http://schemas.microsoft.com/office/drawing/2014/main" id="{0F3BE348-EC6D-CBDC-B4FF-502ED8194D6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64" y="1790"/>
                          <a:ext cx="317" cy="660"/>
                        </a:xfrm>
                        <a:custGeom>
                          <a:avLst/>
                          <a:gdLst>
                            <a:gd name="T0" fmla="*/ 0 w 950"/>
                            <a:gd name="T1" fmla="*/ 0 h 1982"/>
                            <a:gd name="T2" fmla="*/ 0 w 950"/>
                            <a:gd name="T3" fmla="*/ 0 h 1982"/>
                            <a:gd name="T4" fmla="*/ 0 w 950"/>
                            <a:gd name="T5" fmla="*/ 0 h 1982"/>
                            <a:gd name="T6" fmla="*/ 0 w 950"/>
                            <a:gd name="T7" fmla="*/ 0 h 1982"/>
                            <a:gd name="T8" fmla="*/ 0 w 950"/>
                            <a:gd name="T9" fmla="*/ 0 h 1982"/>
                            <a:gd name="T10" fmla="*/ 0 w 950"/>
                            <a:gd name="T11" fmla="*/ 1 h 1982"/>
                            <a:gd name="T12" fmla="*/ 0 w 950"/>
                            <a:gd name="T13" fmla="*/ 0 h 1982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950"/>
                            <a:gd name="T22" fmla="*/ 0 h 1982"/>
                            <a:gd name="T23" fmla="*/ 950 w 950"/>
                            <a:gd name="T24" fmla="*/ 1982 h 1982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950" h="1982">
                              <a:moveTo>
                                <a:pt x="0" y="258"/>
                              </a:moveTo>
                              <a:lnTo>
                                <a:pt x="218" y="147"/>
                              </a:lnTo>
                              <a:lnTo>
                                <a:pt x="450" y="66"/>
                              </a:lnTo>
                              <a:lnTo>
                                <a:pt x="695" y="17"/>
                              </a:lnTo>
                              <a:lnTo>
                                <a:pt x="950" y="0"/>
                              </a:lnTo>
                              <a:lnTo>
                                <a:pt x="950" y="1982"/>
                              </a:lnTo>
                              <a:lnTo>
                                <a:pt x="0" y="25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AFD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</p:grpSp>
                  <p:sp>
                    <p:nvSpPr>
                      <p:cNvPr id="27687" name="Freeform 28">
                        <a:extLst>
                          <a:ext uri="{FF2B5EF4-FFF2-40B4-BE49-F238E27FC236}">
                            <a16:creationId xmlns:a16="http://schemas.microsoft.com/office/drawing/2014/main" id="{E8B92362-478E-B99C-DEEC-6AACD7D6FC9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37" y="1267"/>
                        <a:ext cx="1144" cy="1330"/>
                      </a:xfrm>
                      <a:custGeom>
                        <a:avLst/>
                        <a:gdLst>
                          <a:gd name="T0" fmla="*/ 1 w 3432"/>
                          <a:gd name="T1" fmla="*/ 0 h 3989"/>
                          <a:gd name="T2" fmla="*/ 1 w 3432"/>
                          <a:gd name="T3" fmla="*/ 0 h 3989"/>
                          <a:gd name="T4" fmla="*/ 1 w 3432"/>
                          <a:gd name="T5" fmla="*/ 0 h 3989"/>
                          <a:gd name="T6" fmla="*/ 1 w 3432"/>
                          <a:gd name="T7" fmla="*/ 0 h 3989"/>
                          <a:gd name="T8" fmla="*/ 1 w 3432"/>
                          <a:gd name="T9" fmla="*/ 0 h 3989"/>
                          <a:gd name="T10" fmla="*/ 1 w 3432"/>
                          <a:gd name="T11" fmla="*/ 0 h 3989"/>
                          <a:gd name="T12" fmla="*/ 1 w 3432"/>
                          <a:gd name="T13" fmla="*/ 0 h 3989"/>
                          <a:gd name="T14" fmla="*/ 1 w 3432"/>
                          <a:gd name="T15" fmla="*/ 0 h 3989"/>
                          <a:gd name="T16" fmla="*/ 1 w 3432"/>
                          <a:gd name="T17" fmla="*/ 0 h 3989"/>
                          <a:gd name="T18" fmla="*/ 1 w 3432"/>
                          <a:gd name="T19" fmla="*/ 0 h 3989"/>
                          <a:gd name="T20" fmla="*/ 1 w 3432"/>
                          <a:gd name="T21" fmla="*/ 0 h 3989"/>
                          <a:gd name="T22" fmla="*/ 1 w 3432"/>
                          <a:gd name="T23" fmla="*/ 0 h 3989"/>
                          <a:gd name="T24" fmla="*/ 1 w 3432"/>
                          <a:gd name="T25" fmla="*/ 1 h 3989"/>
                          <a:gd name="T26" fmla="*/ 2 w 3432"/>
                          <a:gd name="T27" fmla="*/ 1 h 3989"/>
                          <a:gd name="T28" fmla="*/ 2 w 3432"/>
                          <a:gd name="T29" fmla="*/ 1 h 3989"/>
                          <a:gd name="T30" fmla="*/ 2 w 3432"/>
                          <a:gd name="T31" fmla="*/ 1 h 3989"/>
                          <a:gd name="T32" fmla="*/ 2 w 3432"/>
                          <a:gd name="T33" fmla="*/ 1 h 3989"/>
                          <a:gd name="T34" fmla="*/ 2 w 3432"/>
                          <a:gd name="T35" fmla="*/ 1 h 3989"/>
                          <a:gd name="T36" fmla="*/ 2 w 3432"/>
                          <a:gd name="T37" fmla="*/ 1 h 3989"/>
                          <a:gd name="T38" fmla="*/ 2 w 3432"/>
                          <a:gd name="T39" fmla="*/ 1 h 3989"/>
                          <a:gd name="T40" fmla="*/ 1 w 3432"/>
                          <a:gd name="T41" fmla="*/ 1 h 3989"/>
                          <a:gd name="T42" fmla="*/ 1 w 3432"/>
                          <a:gd name="T43" fmla="*/ 1 h 3989"/>
                          <a:gd name="T44" fmla="*/ 1 w 3432"/>
                          <a:gd name="T45" fmla="*/ 1 h 3989"/>
                          <a:gd name="T46" fmla="*/ 1 w 3432"/>
                          <a:gd name="T47" fmla="*/ 1 h 3989"/>
                          <a:gd name="T48" fmla="*/ 1 w 3432"/>
                          <a:gd name="T49" fmla="*/ 2 h 3989"/>
                          <a:gd name="T50" fmla="*/ 1 w 3432"/>
                          <a:gd name="T51" fmla="*/ 2 h 3989"/>
                          <a:gd name="T52" fmla="*/ 1 w 3432"/>
                          <a:gd name="T53" fmla="*/ 2 h 3989"/>
                          <a:gd name="T54" fmla="*/ 1 w 3432"/>
                          <a:gd name="T55" fmla="*/ 2 h 3989"/>
                          <a:gd name="T56" fmla="*/ 1 w 3432"/>
                          <a:gd name="T57" fmla="*/ 2 h 3989"/>
                          <a:gd name="T58" fmla="*/ 1 w 3432"/>
                          <a:gd name="T59" fmla="*/ 2 h 3989"/>
                          <a:gd name="T60" fmla="*/ 1 w 3432"/>
                          <a:gd name="T61" fmla="*/ 2 h 3989"/>
                          <a:gd name="T62" fmla="*/ 1 w 3432"/>
                          <a:gd name="T63" fmla="*/ 2 h 3989"/>
                          <a:gd name="T64" fmla="*/ 1 w 3432"/>
                          <a:gd name="T65" fmla="*/ 2 h 3989"/>
                          <a:gd name="T66" fmla="*/ 1 w 3432"/>
                          <a:gd name="T67" fmla="*/ 2 h 3989"/>
                          <a:gd name="T68" fmla="*/ 0 w 3432"/>
                          <a:gd name="T69" fmla="*/ 2 h 3989"/>
                          <a:gd name="T70" fmla="*/ 0 w 3432"/>
                          <a:gd name="T71" fmla="*/ 2 h 3989"/>
                          <a:gd name="T72" fmla="*/ 0 w 3432"/>
                          <a:gd name="T73" fmla="*/ 2 h 3989"/>
                          <a:gd name="T74" fmla="*/ 0 w 3432"/>
                          <a:gd name="T75" fmla="*/ 2 h 3989"/>
                          <a:gd name="T76" fmla="*/ 0 w 3432"/>
                          <a:gd name="T77" fmla="*/ 2 h 3989"/>
                          <a:gd name="T78" fmla="*/ 0 w 3432"/>
                          <a:gd name="T79" fmla="*/ 2 h 3989"/>
                          <a:gd name="T80" fmla="*/ 0 w 3432"/>
                          <a:gd name="T81" fmla="*/ 2 h 3989"/>
                          <a:gd name="T82" fmla="*/ 1 w 3432"/>
                          <a:gd name="T83" fmla="*/ 1 h 3989"/>
                          <a:gd name="T84" fmla="*/ 1 w 3432"/>
                          <a:gd name="T85" fmla="*/ 0 h 3989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w 3432"/>
                          <a:gd name="T130" fmla="*/ 0 h 3989"/>
                          <a:gd name="T131" fmla="*/ 3432 w 3432"/>
                          <a:gd name="T132" fmla="*/ 3989 h 3989"/>
                        </a:gdLst>
                        <a:ahLst/>
                        <a:cxnLst>
                          <a:cxn ang="T86">
                            <a:pos x="T0" y="T1"/>
                          </a:cxn>
                          <a:cxn ang="T87">
                            <a:pos x="T2" y="T3"/>
                          </a:cxn>
                          <a:cxn ang="T88">
                            <a:pos x="T4" y="T5"/>
                          </a:cxn>
                          <a:cxn ang="T89">
                            <a:pos x="T6" y="T7"/>
                          </a:cxn>
                          <a:cxn ang="T90">
                            <a:pos x="T8" y="T9"/>
                          </a:cxn>
                          <a:cxn ang="T91">
                            <a:pos x="T10" y="T11"/>
                          </a:cxn>
                          <a:cxn ang="T92">
                            <a:pos x="T12" y="T13"/>
                          </a:cxn>
                          <a:cxn ang="T93">
                            <a:pos x="T14" y="T15"/>
                          </a:cxn>
                          <a:cxn ang="T94">
                            <a:pos x="T16" y="T17"/>
                          </a:cxn>
                          <a:cxn ang="T95">
                            <a:pos x="T18" y="T19"/>
                          </a:cxn>
                          <a:cxn ang="T96">
                            <a:pos x="T20" y="T21"/>
                          </a:cxn>
                          <a:cxn ang="T97">
                            <a:pos x="T22" y="T23"/>
                          </a:cxn>
                          <a:cxn ang="T98">
                            <a:pos x="T24" y="T25"/>
                          </a:cxn>
                          <a:cxn ang="T99">
                            <a:pos x="T26" y="T27"/>
                          </a:cxn>
                          <a:cxn ang="T100">
                            <a:pos x="T28" y="T29"/>
                          </a:cxn>
                          <a:cxn ang="T101">
                            <a:pos x="T30" y="T31"/>
                          </a:cxn>
                          <a:cxn ang="T102">
                            <a:pos x="T32" y="T33"/>
                          </a:cxn>
                          <a:cxn ang="T103">
                            <a:pos x="T34" y="T35"/>
                          </a:cxn>
                          <a:cxn ang="T104">
                            <a:pos x="T36" y="T37"/>
                          </a:cxn>
                          <a:cxn ang="T105">
                            <a:pos x="T38" y="T39"/>
                          </a:cxn>
                          <a:cxn ang="T106">
                            <a:pos x="T40" y="T41"/>
                          </a:cxn>
                          <a:cxn ang="T107">
                            <a:pos x="T42" y="T43"/>
                          </a:cxn>
                          <a:cxn ang="T108">
                            <a:pos x="T44" y="T45"/>
                          </a:cxn>
                          <a:cxn ang="T109">
                            <a:pos x="T46" y="T47"/>
                          </a:cxn>
                          <a:cxn ang="T110">
                            <a:pos x="T48" y="T49"/>
                          </a:cxn>
                          <a:cxn ang="T111">
                            <a:pos x="T50" y="T51"/>
                          </a:cxn>
                          <a:cxn ang="T112">
                            <a:pos x="T52" y="T53"/>
                          </a:cxn>
                          <a:cxn ang="T113">
                            <a:pos x="T54" y="T55"/>
                          </a:cxn>
                          <a:cxn ang="T114">
                            <a:pos x="T56" y="T57"/>
                          </a:cxn>
                          <a:cxn ang="T115">
                            <a:pos x="T58" y="T59"/>
                          </a:cxn>
                          <a:cxn ang="T116">
                            <a:pos x="T60" y="T61"/>
                          </a:cxn>
                          <a:cxn ang="T117">
                            <a:pos x="T62" y="T63"/>
                          </a:cxn>
                          <a:cxn ang="T118">
                            <a:pos x="T64" y="T65"/>
                          </a:cxn>
                          <a:cxn ang="T119">
                            <a:pos x="T66" y="T67"/>
                          </a:cxn>
                          <a:cxn ang="T120">
                            <a:pos x="T68" y="T69"/>
                          </a:cxn>
                          <a:cxn ang="T121">
                            <a:pos x="T70" y="T71"/>
                          </a:cxn>
                          <a:cxn ang="T122">
                            <a:pos x="T72" y="T73"/>
                          </a:cxn>
                          <a:cxn ang="T123">
                            <a:pos x="T74" y="T75"/>
                          </a:cxn>
                          <a:cxn ang="T124">
                            <a:pos x="T76" y="T77"/>
                          </a:cxn>
                          <a:cxn ang="T125">
                            <a:pos x="T78" y="T79"/>
                          </a:cxn>
                          <a:cxn ang="T126">
                            <a:pos x="T80" y="T81"/>
                          </a:cxn>
                          <a:cxn ang="T127">
                            <a:pos x="T82" y="T83"/>
                          </a:cxn>
                          <a:cxn ang="T128">
                            <a:pos x="T84" y="T85"/>
                          </a:cxn>
                        </a:cxnLst>
                        <a:rect l="T129" t="T130" r="T131" b="T132"/>
                        <a:pathLst>
                          <a:path w="3432" h="3989">
                            <a:moveTo>
                              <a:pt x="1486" y="0"/>
                            </a:moveTo>
                            <a:lnTo>
                              <a:pt x="1684" y="10"/>
                            </a:lnTo>
                            <a:lnTo>
                              <a:pt x="1878" y="40"/>
                            </a:lnTo>
                            <a:lnTo>
                              <a:pt x="2064" y="89"/>
                            </a:lnTo>
                            <a:lnTo>
                              <a:pt x="2243" y="157"/>
                            </a:lnTo>
                            <a:lnTo>
                              <a:pt x="2412" y="241"/>
                            </a:lnTo>
                            <a:lnTo>
                              <a:pt x="2573" y="340"/>
                            </a:lnTo>
                            <a:lnTo>
                              <a:pt x="2723" y="455"/>
                            </a:lnTo>
                            <a:lnTo>
                              <a:pt x="2861" y="584"/>
                            </a:lnTo>
                            <a:lnTo>
                              <a:pt x="2987" y="725"/>
                            </a:lnTo>
                            <a:lnTo>
                              <a:pt x="3098" y="879"/>
                            </a:lnTo>
                            <a:lnTo>
                              <a:pt x="3197" y="1044"/>
                            </a:lnTo>
                            <a:lnTo>
                              <a:pt x="3278" y="1218"/>
                            </a:lnTo>
                            <a:lnTo>
                              <a:pt x="3343" y="1400"/>
                            </a:lnTo>
                            <a:lnTo>
                              <a:pt x="3392" y="1591"/>
                            </a:lnTo>
                            <a:lnTo>
                              <a:pt x="3421" y="1790"/>
                            </a:lnTo>
                            <a:lnTo>
                              <a:pt x="3432" y="1994"/>
                            </a:lnTo>
                            <a:lnTo>
                              <a:pt x="3421" y="2198"/>
                            </a:lnTo>
                            <a:lnTo>
                              <a:pt x="3392" y="2396"/>
                            </a:lnTo>
                            <a:lnTo>
                              <a:pt x="3343" y="2587"/>
                            </a:lnTo>
                            <a:lnTo>
                              <a:pt x="3278" y="2770"/>
                            </a:lnTo>
                            <a:lnTo>
                              <a:pt x="3197" y="2945"/>
                            </a:lnTo>
                            <a:lnTo>
                              <a:pt x="3098" y="3109"/>
                            </a:lnTo>
                            <a:lnTo>
                              <a:pt x="2987" y="3262"/>
                            </a:lnTo>
                            <a:lnTo>
                              <a:pt x="2861" y="3404"/>
                            </a:lnTo>
                            <a:lnTo>
                              <a:pt x="2723" y="3533"/>
                            </a:lnTo>
                            <a:lnTo>
                              <a:pt x="2573" y="3647"/>
                            </a:lnTo>
                            <a:lnTo>
                              <a:pt x="2412" y="3747"/>
                            </a:lnTo>
                            <a:lnTo>
                              <a:pt x="2243" y="3832"/>
                            </a:lnTo>
                            <a:lnTo>
                              <a:pt x="2064" y="3899"/>
                            </a:lnTo>
                            <a:lnTo>
                              <a:pt x="1878" y="3948"/>
                            </a:lnTo>
                            <a:lnTo>
                              <a:pt x="1684" y="3977"/>
                            </a:lnTo>
                            <a:lnTo>
                              <a:pt x="1486" y="3989"/>
                            </a:lnTo>
                            <a:lnTo>
                              <a:pt x="1266" y="3976"/>
                            </a:lnTo>
                            <a:lnTo>
                              <a:pt x="1053" y="3938"/>
                            </a:lnTo>
                            <a:lnTo>
                              <a:pt x="847" y="3878"/>
                            </a:lnTo>
                            <a:lnTo>
                              <a:pt x="653" y="3795"/>
                            </a:lnTo>
                            <a:lnTo>
                              <a:pt x="470" y="3695"/>
                            </a:lnTo>
                            <a:lnTo>
                              <a:pt x="298" y="3574"/>
                            </a:lnTo>
                            <a:lnTo>
                              <a:pt x="140" y="3433"/>
                            </a:lnTo>
                            <a:lnTo>
                              <a:pt x="0" y="3280"/>
                            </a:lnTo>
                            <a:lnTo>
                              <a:pt x="1486" y="1994"/>
                            </a:lnTo>
                            <a:lnTo>
                              <a:pt x="1486" y="0"/>
                            </a:lnTo>
                            <a:close/>
                          </a:path>
                        </a:pathLst>
                      </a:custGeom>
                      <a:solidFill>
                        <a:srgbClr val="00AE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7688" name="Rectangle 29">
                        <a:extLst>
                          <a:ext uri="{FF2B5EF4-FFF2-40B4-BE49-F238E27FC236}">
                            <a16:creationId xmlns:a16="http://schemas.microsoft.com/office/drawing/2014/main" id="{2E95BF06-F0B1-2CDA-9B13-5F8140E95A2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8" y="3072"/>
                        <a:ext cx="1036" cy="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>
                        <a:lvl1pPr defTabSz="912813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 defTabSz="912813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defTabSz="912813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defTabSz="912813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defTabSz="912813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defTabSz="912813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defTabSz="912813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defTabSz="912813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defTabSz="912813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s-ES" altLang="pt-BR" sz="2100" b="1">
                            <a:solidFill>
                              <a:schemeClr val="bg1"/>
                            </a:solidFill>
                          </a:rPr>
                          <a:t>Antitumorals</a:t>
                        </a:r>
                        <a:endParaRPr lang="es-ES" altLang="pt-BR"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7689" name="Rectangle 30">
                        <a:extLst>
                          <a:ext uri="{FF2B5EF4-FFF2-40B4-BE49-F238E27FC236}">
                            <a16:creationId xmlns:a16="http://schemas.microsoft.com/office/drawing/2014/main" id="{924A550F-9BD3-FE67-FEC8-07A7AF05C3A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48" y="3072"/>
                        <a:ext cx="925" cy="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>
                        <a:lvl1pPr defTabSz="912813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 defTabSz="912813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defTabSz="912813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defTabSz="912813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defTabSz="912813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defTabSz="912813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defTabSz="912813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defTabSz="912813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defTabSz="912813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s-ES" altLang="pt-BR" sz="2100" b="1">
                            <a:solidFill>
                              <a:schemeClr val="bg1"/>
                            </a:solidFill>
                          </a:rPr>
                          <a:t>Antifungals</a:t>
                        </a:r>
                        <a:endParaRPr lang="es-ES" altLang="pt-BR"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7690" name="Rectangle 31">
                        <a:extLst>
                          <a:ext uri="{FF2B5EF4-FFF2-40B4-BE49-F238E27FC236}">
                            <a16:creationId xmlns:a16="http://schemas.microsoft.com/office/drawing/2014/main" id="{43C043B4-1DA8-CF9E-93C3-46596D1193A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76" y="3072"/>
                        <a:ext cx="840" cy="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>
                        <a:lvl1pPr defTabSz="912813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 defTabSz="912813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defTabSz="912813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defTabSz="912813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defTabSz="912813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defTabSz="912813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defTabSz="912813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defTabSz="912813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defTabSz="912813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s-ES" altLang="pt-BR" sz="2100" b="1">
                            <a:solidFill>
                              <a:schemeClr val="bg1"/>
                            </a:solidFill>
                          </a:rPr>
                          <a:t>Bioactives</a:t>
                        </a:r>
                        <a:endParaRPr lang="es-ES" altLang="pt-BR"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27658" name="Group 32">
                <a:extLst>
                  <a:ext uri="{FF2B5EF4-FFF2-40B4-BE49-F238E27FC236}">
                    <a16:creationId xmlns:a16="http://schemas.microsoft.com/office/drawing/2014/main" id="{EEDD946C-8B38-A0A2-CABB-3421432191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8" y="624"/>
                <a:ext cx="3993" cy="1027"/>
                <a:chOff x="768" y="624"/>
                <a:chExt cx="3993" cy="1027"/>
              </a:xfrm>
            </p:grpSpPr>
            <p:grpSp>
              <p:nvGrpSpPr>
                <p:cNvPr id="27659" name="Group 33">
                  <a:extLst>
                    <a:ext uri="{FF2B5EF4-FFF2-40B4-BE49-F238E27FC236}">
                      <a16:creationId xmlns:a16="http://schemas.microsoft.com/office/drawing/2014/main" id="{8BC62F0B-1620-4C53-6B2E-927998AC58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68" y="720"/>
                  <a:ext cx="3311" cy="931"/>
                  <a:chOff x="768" y="720"/>
                  <a:chExt cx="3311" cy="931"/>
                </a:xfrm>
              </p:grpSpPr>
              <p:grpSp>
                <p:nvGrpSpPr>
                  <p:cNvPr id="27670" name="Group 34">
                    <a:extLst>
                      <a:ext uri="{FF2B5EF4-FFF2-40B4-BE49-F238E27FC236}">
                        <a16:creationId xmlns:a16="http://schemas.microsoft.com/office/drawing/2014/main" id="{91B6FB62-13EE-60F0-57D9-9AD26A013E2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68" y="720"/>
                    <a:ext cx="397" cy="384"/>
                    <a:chOff x="746" y="1433"/>
                    <a:chExt cx="397" cy="384"/>
                  </a:xfrm>
                </p:grpSpPr>
                <p:sp>
                  <p:nvSpPr>
                    <p:cNvPr id="27677" name="Rectangle 35">
                      <a:extLst>
                        <a:ext uri="{FF2B5EF4-FFF2-40B4-BE49-F238E27FC236}">
                          <a16:creationId xmlns:a16="http://schemas.microsoft.com/office/drawing/2014/main" id="{DEB225AF-34D2-5299-4D5B-98A43412BDB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6" y="1433"/>
                      <a:ext cx="370" cy="1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defTabSz="912813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s-ES" altLang="pt-BR" sz="1700" b="1">
                          <a:solidFill>
                            <a:schemeClr val="bg1"/>
                          </a:solidFill>
                        </a:rPr>
                        <a:t>Fungi</a:t>
                      </a:r>
                      <a:endParaRPr lang="es-ES" altLang="pt-BR"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7678" name="Rectangle 36">
                      <a:extLst>
                        <a:ext uri="{FF2B5EF4-FFF2-40B4-BE49-F238E27FC236}">
                          <a16:creationId xmlns:a16="http://schemas.microsoft.com/office/drawing/2014/main" id="{284F2169-F6E1-F942-B982-448D1602895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6" y="1654"/>
                      <a:ext cx="197" cy="1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defTabSz="912813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s-ES" altLang="pt-BR" sz="1700" b="1">
                          <a:solidFill>
                            <a:schemeClr val="bg1"/>
                          </a:solidFill>
                        </a:rPr>
                        <a:t>6%</a:t>
                      </a:r>
                      <a:endParaRPr lang="es-ES" altLang="pt-BR"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7671" name="Group 37">
                    <a:extLst>
                      <a:ext uri="{FF2B5EF4-FFF2-40B4-BE49-F238E27FC236}">
                        <a16:creationId xmlns:a16="http://schemas.microsoft.com/office/drawing/2014/main" id="{F8002308-7190-38F6-0FCC-71623466616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20" y="1337"/>
                    <a:ext cx="406" cy="314"/>
                    <a:chOff x="1920" y="1337"/>
                    <a:chExt cx="406" cy="314"/>
                  </a:xfrm>
                </p:grpSpPr>
                <p:sp>
                  <p:nvSpPr>
                    <p:cNvPr id="27675" name="Rectangle 38">
                      <a:extLst>
                        <a:ext uri="{FF2B5EF4-FFF2-40B4-BE49-F238E27FC236}">
                          <a16:creationId xmlns:a16="http://schemas.microsoft.com/office/drawing/2014/main" id="{666B6AA5-383D-1C6C-B9EE-23BA0A6280D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1337"/>
                      <a:ext cx="370" cy="1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defTabSz="912813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s-ES" altLang="pt-BR" sz="1700" b="1">
                          <a:solidFill>
                            <a:schemeClr val="bg1"/>
                          </a:solidFill>
                        </a:rPr>
                        <a:t>Fungi</a:t>
                      </a:r>
                      <a:endParaRPr lang="es-ES" altLang="pt-BR"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7676" name="Rectangle 39">
                      <a:extLst>
                        <a:ext uri="{FF2B5EF4-FFF2-40B4-BE49-F238E27FC236}">
                          <a16:creationId xmlns:a16="http://schemas.microsoft.com/office/drawing/2014/main" id="{5CC31B5F-EF56-3C4A-A11E-6CB5A88879D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4" y="1488"/>
                      <a:ext cx="272" cy="1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defTabSz="912813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s-ES" altLang="pt-BR" sz="1700" b="1">
                          <a:solidFill>
                            <a:schemeClr val="bg1"/>
                          </a:solidFill>
                        </a:rPr>
                        <a:t>32%</a:t>
                      </a:r>
                      <a:endParaRPr lang="es-ES" altLang="pt-BR"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7672" name="Group 40">
                    <a:extLst>
                      <a:ext uri="{FF2B5EF4-FFF2-40B4-BE49-F238E27FC236}">
                        <a16:creationId xmlns:a16="http://schemas.microsoft.com/office/drawing/2014/main" id="{4A8938C0-1C9F-514C-150F-CF5384D00FA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70" y="1161"/>
                    <a:ext cx="409" cy="346"/>
                    <a:chOff x="3670" y="1161"/>
                    <a:chExt cx="409" cy="346"/>
                  </a:xfrm>
                </p:grpSpPr>
                <p:sp>
                  <p:nvSpPr>
                    <p:cNvPr id="27673" name="Rectangle 41">
                      <a:extLst>
                        <a:ext uri="{FF2B5EF4-FFF2-40B4-BE49-F238E27FC236}">
                          <a16:creationId xmlns:a16="http://schemas.microsoft.com/office/drawing/2014/main" id="{50ED1A03-5B0C-E56C-46D9-8BC465460B3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0" y="1161"/>
                      <a:ext cx="370" cy="1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defTabSz="912813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s-ES" altLang="pt-BR" sz="1700" b="1">
                          <a:solidFill>
                            <a:schemeClr val="bg1"/>
                          </a:solidFill>
                        </a:rPr>
                        <a:t>Fungi</a:t>
                      </a:r>
                      <a:endParaRPr lang="es-ES" altLang="pt-BR"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7674" name="Rectangle 42">
                      <a:extLst>
                        <a:ext uri="{FF2B5EF4-FFF2-40B4-BE49-F238E27FC236}">
                          <a16:creationId xmlns:a16="http://schemas.microsoft.com/office/drawing/2014/main" id="{B1506D51-F3E6-765D-1A98-B403DCB9265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7" y="1344"/>
                      <a:ext cx="272" cy="1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defTabSz="912813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s-ES" altLang="pt-BR" sz="1700" b="1">
                          <a:solidFill>
                            <a:schemeClr val="bg1"/>
                          </a:solidFill>
                        </a:rPr>
                        <a:t>30%</a:t>
                      </a:r>
                      <a:endParaRPr lang="es-ES" altLang="pt-BR"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27660" name="Group 43">
                  <a:extLst>
                    <a:ext uri="{FF2B5EF4-FFF2-40B4-BE49-F238E27FC236}">
                      <a16:creationId xmlns:a16="http://schemas.microsoft.com/office/drawing/2014/main" id="{ABB59405-6570-E2DB-BF40-80817DF2FE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3561" cy="576"/>
                  <a:chOff x="1200" y="624"/>
                  <a:chExt cx="3561" cy="576"/>
                </a:xfrm>
              </p:grpSpPr>
              <p:grpSp>
                <p:nvGrpSpPr>
                  <p:cNvPr id="27661" name="Group 44">
                    <a:extLst>
                      <a:ext uri="{FF2B5EF4-FFF2-40B4-BE49-F238E27FC236}">
                        <a16:creationId xmlns:a16="http://schemas.microsoft.com/office/drawing/2014/main" id="{5BF4D185-12FD-2776-8E3A-4B670EF8BA1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00" y="624"/>
                    <a:ext cx="537" cy="307"/>
                    <a:chOff x="1200" y="624"/>
                    <a:chExt cx="537" cy="307"/>
                  </a:xfrm>
                </p:grpSpPr>
                <p:sp>
                  <p:nvSpPr>
                    <p:cNvPr id="27668" name="Rectangle 45">
                      <a:extLst>
                        <a:ext uri="{FF2B5EF4-FFF2-40B4-BE49-F238E27FC236}">
                          <a16:creationId xmlns:a16="http://schemas.microsoft.com/office/drawing/2014/main" id="{FB5D4D12-75F1-B62A-968A-B3E0122AA90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7" y="768"/>
                      <a:ext cx="197" cy="1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defTabSz="912813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s-ES" altLang="pt-BR" sz="1700" b="1">
                          <a:solidFill>
                            <a:schemeClr val="bg1"/>
                          </a:solidFill>
                        </a:rPr>
                        <a:t>1%</a:t>
                      </a:r>
                      <a:endParaRPr lang="es-ES" altLang="pt-BR"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7669" name="Rectangle 46">
                      <a:extLst>
                        <a:ext uri="{FF2B5EF4-FFF2-40B4-BE49-F238E27FC236}">
                          <a16:creationId xmlns:a16="http://schemas.microsoft.com/office/drawing/2014/main" id="{83FAEC56-4905-9622-6CB3-80EAA45BD34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624"/>
                      <a:ext cx="537" cy="1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defTabSz="912813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s-ES" altLang="pt-BR" sz="1700" b="1">
                          <a:solidFill>
                            <a:schemeClr val="bg1"/>
                          </a:solidFill>
                        </a:rPr>
                        <a:t>Bacteria</a:t>
                      </a:r>
                      <a:endParaRPr lang="es-ES" altLang="pt-BR"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7662" name="Group 47">
                    <a:extLst>
                      <a:ext uri="{FF2B5EF4-FFF2-40B4-BE49-F238E27FC236}">
                        <a16:creationId xmlns:a16="http://schemas.microsoft.com/office/drawing/2014/main" id="{E926E25B-4902-3E02-C408-BDDC719F2E8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06" y="872"/>
                    <a:ext cx="537" cy="328"/>
                    <a:chOff x="2506" y="872"/>
                    <a:chExt cx="537" cy="328"/>
                  </a:xfrm>
                </p:grpSpPr>
                <p:sp>
                  <p:nvSpPr>
                    <p:cNvPr id="27666" name="Rectangle 48">
                      <a:extLst>
                        <a:ext uri="{FF2B5EF4-FFF2-40B4-BE49-F238E27FC236}">
                          <a16:creationId xmlns:a16="http://schemas.microsoft.com/office/drawing/2014/main" id="{CA091495-81D6-5BC3-611B-1B361B7E69A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6" y="872"/>
                      <a:ext cx="537" cy="1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defTabSz="912813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s-ES" altLang="pt-BR" sz="1700" b="1">
                          <a:solidFill>
                            <a:schemeClr val="bg1"/>
                          </a:solidFill>
                        </a:rPr>
                        <a:t>Bacteria</a:t>
                      </a:r>
                      <a:endParaRPr lang="es-ES" altLang="pt-BR"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7667" name="Rectangle 49">
                      <a:extLst>
                        <a:ext uri="{FF2B5EF4-FFF2-40B4-BE49-F238E27FC236}">
                          <a16:creationId xmlns:a16="http://schemas.microsoft.com/office/drawing/2014/main" id="{3621098D-169B-7AAC-05AB-6409311FFA3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62" y="1037"/>
                      <a:ext cx="197" cy="1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defTabSz="912813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s-ES" altLang="pt-BR" sz="1700" b="1">
                          <a:solidFill>
                            <a:schemeClr val="bg1"/>
                          </a:solidFill>
                        </a:rPr>
                        <a:t>8%</a:t>
                      </a:r>
                      <a:endParaRPr lang="es-ES" altLang="pt-BR"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7663" name="Group 50">
                    <a:extLst>
                      <a:ext uri="{FF2B5EF4-FFF2-40B4-BE49-F238E27FC236}">
                        <a16:creationId xmlns:a16="http://schemas.microsoft.com/office/drawing/2014/main" id="{E20E1883-24B6-7719-430C-8DB82742395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186" y="863"/>
                    <a:ext cx="575" cy="289"/>
                    <a:chOff x="3950" y="834"/>
                    <a:chExt cx="575" cy="289"/>
                  </a:xfrm>
                </p:grpSpPr>
                <p:sp>
                  <p:nvSpPr>
                    <p:cNvPr id="27664" name="Rectangle 51">
                      <a:extLst>
                        <a:ext uri="{FF2B5EF4-FFF2-40B4-BE49-F238E27FC236}">
                          <a16:creationId xmlns:a16="http://schemas.microsoft.com/office/drawing/2014/main" id="{4039A088-5FB4-B1C8-BFA4-DF1A146C0DD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50" y="834"/>
                      <a:ext cx="575" cy="1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defTabSz="912813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s-ES" altLang="pt-BR" sz="1700" b="1">
                          <a:solidFill>
                            <a:schemeClr val="bg1"/>
                          </a:solidFill>
                        </a:rPr>
                        <a:t>Bacteria </a:t>
                      </a:r>
                      <a:endParaRPr lang="es-ES" altLang="pt-BR"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7665" name="Rectangle 52">
                      <a:extLst>
                        <a:ext uri="{FF2B5EF4-FFF2-40B4-BE49-F238E27FC236}">
                          <a16:creationId xmlns:a16="http://schemas.microsoft.com/office/drawing/2014/main" id="{4FCF460A-9D68-28EF-87AF-9BC01FFB90A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3" y="960"/>
                      <a:ext cx="197" cy="1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defTabSz="912813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s-ES" altLang="pt-BR" sz="1700" b="1">
                          <a:solidFill>
                            <a:schemeClr val="bg1"/>
                          </a:solidFill>
                        </a:rPr>
                        <a:t>6%</a:t>
                      </a:r>
                      <a:endParaRPr lang="es-ES" altLang="pt-BR"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27650" name="Group 53">
            <a:extLst>
              <a:ext uri="{FF2B5EF4-FFF2-40B4-BE49-F238E27FC236}">
                <a16:creationId xmlns:a16="http://schemas.microsoft.com/office/drawing/2014/main" id="{39C93307-0CBE-F126-A002-0773F2ADCBBA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88913"/>
            <a:ext cx="7620000" cy="1066800"/>
            <a:chOff x="480" y="129"/>
            <a:chExt cx="4800" cy="672"/>
          </a:xfrm>
        </p:grpSpPr>
        <p:grpSp>
          <p:nvGrpSpPr>
            <p:cNvPr id="27651" name="Group 54">
              <a:extLst>
                <a:ext uri="{FF2B5EF4-FFF2-40B4-BE49-F238E27FC236}">
                  <a16:creationId xmlns:a16="http://schemas.microsoft.com/office/drawing/2014/main" id="{A45287A2-30E8-7139-EC16-D93EA51198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29"/>
              <a:ext cx="4800" cy="672"/>
              <a:chOff x="768" y="129"/>
              <a:chExt cx="4224" cy="672"/>
            </a:xfrm>
          </p:grpSpPr>
          <p:sp>
            <p:nvSpPr>
              <p:cNvPr id="27653" name="AutoShape 55">
                <a:extLst>
                  <a:ext uri="{FF2B5EF4-FFF2-40B4-BE49-F238E27FC236}">
                    <a16:creationId xmlns:a16="http://schemas.microsoft.com/office/drawing/2014/main" id="{CF2D1807-41F2-45CC-F8B9-8BF95D7CD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44"/>
                <a:ext cx="4224" cy="576"/>
              </a:xfrm>
              <a:prstGeom prst="flowChartAlternateProcess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27654" name="Text Box 56">
                <a:extLst>
                  <a:ext uri="{FF2B5EF4-FFF2-40B4-BE49-F238E27FC236}">
                    <a16:creationId xmlns:a16="http://schemas.microsoft.com/office/drawing/2014/main" id="{74DE3DE2-51D9-B789-0D01-9AAAE16A44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3" y="129"/>
                <a:ext cx="10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s-ES_tradnl" altLang="pt-BR" b="1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s-ES" altLang="pt-BR" b="1"/>
              </a:p>
            </p:txBody>
          </p:sp>
        </p:grpSp>
        <p:sp>
          <p:nvSpPr>
            <p:cNvPr id="27652" name="Text Box 57">
              <a:extLst>
                <a:ext uri="{FF2B5EF4-FFF2-40B4-BE49-F238E27FC236}">
                  <a16:creationId xmlns:a16="http://schemas.microsoft.com/office/drawing/2014/main" id="{B7567DCB-C9DC-D44A-E750-7428497A13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92"/>
              <a:ext cx="412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pt-BR" sz="2400" b="1">
                  <a:solidFill>
                    <a:srgbClr val="FFFF00"/>
                  </a:solidFill>
                  <a:latin typeface="Comic Sans MS" panose="030F0902030302020204" pitchFamily="66" charset="0"/>
                </a:rPr>
                <a:t>MICROORGANISMS and  BIOACTIVE COMPOUNDS</a:t>
              </a:r>
              <a:endParaRPr lang="en-US" altLang="pt-BR" sz="2400" b="1">
                <a:solidFill>
                  <a:srgbClr val="FFFF00"/>
                </a:solidFill>
                <a:latin typeface="Comic Sans MS" panose="030F09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2">
            <a:extLst>
              <a:ext uri="{FF2B5EF4-FFF2-40B4-BE49-F238E27FC236}">
                <a16:creationId xmlns:a16="http://schemas.microsoft.com/office/drawing/2014/main" id="{5920DA79-40A3-22F6-8C04-3C277B0205F4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304800"/>
            <a:ext cx="7446963" cy="2752725"/>
            <a:chOff x="720" y="144"/>
            <a:chExt cx="4691" cy="1734"/>
          </a:xfrm>
        </p:grpSpPr>
        <p:grpSp>
          <p:nvGrpSpPr>
            <p:cNvPr id="29716" name="Group 3">
              <a:extLst>
                <a:ext uri="{FF2B5EF4-FFF2-40B4-BE49-F238E27FC236}">
                  <a16:creationId xmlns:a16="http://schemas.microsoft.com/office/drawing/2014/main" id="{DC63573D-6F19-5C8A-CD4F-A578F90BEC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44"/>
              <a:ext cx="4234" cy="808"/>
              <a:chOff x="768" y="144"/>
              <a:chExt cx="4234" cy="808"/>
            </a:xfrm>
          </p:grpSpPr>
          <p:sp>
            <p:nvSpPr>
              <p:cNvPr id="29730" name="AutoShape 4">
                <a:extLst>
                  <a:ext uri="{FF2B5EF4-FFF2-40B4-BE49-F238E27FC236}">
                    <a16:creationId xmlns:a16="http://schemas.microsoft.com/office/drawing/2014/main" id="{01211792-DD33-897A-97A9-82EC21545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44"/>
                <a:ext cx="4224" cy="576"/>
              </a:xfrm>
              <a:prstGeom prst="flowChartAlternateProcess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29731" name="Text Box 5">
                <a:extLst>
                  <a:ext uri="{FF2B5EF4-FFF2-40B4-BE49-F238E27FC236}">
                    <a16:creationId xmlns:a16="http://schemas.microsoft.com/office/drawing/2014/main" id="{729E682C-CDBB-FAFC-BBAB-741BC8C8F8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3" y="196"/>
                <a:ext cx="4139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AU" altLang="pt-BR" sz="2400" b="1">
                    <a:solidFill>
                      <a:schemeClr val="bg1"/>
                    </a:solidFill>
                    <a:latin typeface="Comic Sans MS" panose="030F0902030302020204" pitchFamily="66" charset="0"/>
                  </a:rPr>
                  <a:t>BIOACTIVE COMPOUNDS SYNTHESIZED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AU" altLang="pt-BR" sz="2400" b="1">
                    <a:solidFill>
                      <a:schemeClr val="bg1"/>
                    </a:solidFill>
                    <a:latin typeface="Comic Sans MS" panose="030F0902030302020204" pitchFamily="66" charset="0"/>
                  </a:rPr>
                  <a:t>BY ACTINOBACTERIA</a:t>
                </a:r>
                <a:r>
                  <a:rPr lang="es-ES_tradnl" altLang="pt-BR" sz="2400" b="1"/>
                  <a:t> 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s-ES" altLang="pt-BR" sz="2400" b="1"/>
              </a:p>
            </p:txBody>
          </p:sp>
        </p:grpSp>
        <p:grpSp>
          <p:nvGrpSpPr>
            <p:cNvPr id="29717" name="Group 6">
              <a:extLst>
                <a:ext uri="{FF2B5EF4-FFF2-40B4-BE49-F238E27FC236}">
                  <a16:creationId xmlns:a16="http://schemas.microsoft.com/office/drawing/2014/main" id="{002BD0D8-8202-7ACF-466C-ED825CCDF3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960"/>
              <a:ext cx="4691" cy="918"/>
              <a:chOff x="672" y="960"/>
              <a:chExt cx="4691" cy="918"/>
            </a:xfrm>
          </p:grpSpPr>
          <p:sp>
            <p:nvSpPr>
              <p:cNvPr id="29718" name="Text Box 7">
                <a:extLst>
                  <a:ext uri="{FF2B5EF4-FFF2-40B4-BE49-F238E27FC236}">
                    <a16:creationId xmlns:a16="http://schemas.microsoft.com/office/drawing/2014/main" id="{E46D55A2-B3F5-E781-2309-EB7B9673D9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960"/>
                <a:ext cx="12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_tradnl" altLang="pt-BR" sz="1600" b="1">
                    <a:solidFill>
                      <a:srgbClr val="FFFF00"/>
                    </a:solidFill>
                  </a:rPr>
                  <a:t>ANTIBACTERIALS</a:t>
                </a:r>
                <a:endParaRPr lang="es-ES" altLang="pt-BR" sz="16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19" name="Text Box 8">
                <a:extLst>
                  <a:ext uri="{FF2B5EF4-FFF2-40B4-BE49-F238E27FC236}">
                    <a16:creationId xmlns:a16="http://schemas.microsoft.com/office/drawing/2014/main" id="{41ACBC05-9FC7-55E7-DD1E-966AF6C0DF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960"/>
                <a:ext cx="103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_tradnl" altLang="pt-BR" sz="1600" b="1">
                    <a:solidFill>
                      <a:srgbClr val="FFFF00"/>
                    </a:solidFill>
                  </a:rPr>
                  <a:t>ANTIFUNGALS</a:t>
                </a:r>
                <a:endParaRPr lang="es-ES" altLang="pt-BR" sz="16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20" name="Text Box 9">
                <a:extLst>
                  <a:ext uri="{FF2B5EF4-FFF2-40B4-BE49-F238E27FC236}">
                    <a16:creationId xmlns:a16="http://schemas.microsoft.com/office/drawing/2014/main" id="{684B8AE8-6C6E-6F22-3258-E9D10FA847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6" y="960"/>
                <a:ext cx="1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_tradnl" altLang="pt-BR" sz="1600" b="1">
                    <a:solidFill>
                      <a:srgbClr val="FFFF00"/>
                    </a:solidFill>
                  </a:rPr>
                  <a:t>ANTIPARASITICS</a:t>
                </a:r>
                <a:endParaRPr lang="es-ES" altLang="pt-BR" sz="1600" b="1">
                  <a:solidFill>
                    <a:srgbClr val="FFFF00"/>
                  </a:solidFill>
                </a:endParaRPr>
              </a:p>
            </p:txBody>
          </p:sp>
          <p:grpSp>
            <p:nvGrpSpPr>
              <p:cNvPr id="29721" name="Group 10">
                <a:extLst>
                  <a:ext uri="{FF2B5EF4-FFF2-40B4-BE49-F238E27FC236}">
                    <a16:creationId xmlns:a16="http://schemas.microsoft.com/office/drawing/2014/main" id="{58A538D1-65C8-0EBA-F0EF-FD294C4D52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1248"/>
                <a:ext cx="1025" cy="576"/>
                <a:chOff x="912" y="1440"/>
                <a:chExt cx="1025" cy="576"/>
              </a:xfrm>
            </p:grpSpPr>
            <p:sp>
              <p:nvSpPr>
                <p:cNvPr id="29728" name="Rectangle 11">
                  <a:extLst>
                    <a:ext uri="{FF2B5EF4-FFF2-40B4-BE49-F238E27FC236}">
                      <a16:creationId xmlns:a16="http://schemas.microsoft.com/office/drawing/2014/main" id="{7F4B1658-B815-FDE0-ACC9-FF3FA93DD7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40"/>
                  <a:ext cx="912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29729" name="Text Box 12">
                  <a:extLst>
                    <a:ext uri="{FF2B5EF4-FFF2-40B4-BE49-F238E27FC236}">
                      <a16:creationId xmlns:a16="http://schemas.microsoft.com/office/drawing/2014/main" id="{3396A5CF-FF37-EF3F-6AC0-20312C663B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0" y="1440"/>
                  <a:ext cx="977" cy="5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_tradnl" altLang="pt-BR" sz="1600" b="1">
                      <a:solidFill>
                        <a:schemeClr val="bg1"/>
                      </a:solidFill>
                    </a:rPr>
                    <a:t>Erythromycin 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_tradnl" altLang="pt-BR" sz="1600" b="1">
                      <a:solidFill>
                        <a:schemeClr val="bg1"/>
                      </a:solidFill>
                    </a:rPr>
                    <a:t>Tetracycline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_tradnl" altLang="pt-BR" sz="1600" b="1">
                      <a:solidFill>
                        <a:schemeClr val="bg1"/>
                      </a:solidFill>
                    </a:rPr>
                    <a:t>Gentamicin</a:t>
                  </a:r>
                  <a:endParaRPr lang="es-ES" altLang="pt-BR" sz="1600" b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722" name="Group 13">
                <a:extLst>
                  <a:ext uri="{FF2B5EF4-FFF2-40B4-BE49-F238E27FC236}">
                    <a16:creationId xmlns:a16="http://schemas.microsoft.com/office/drawing/2014/main" id="{D9111823-A54D-0E92-7794-B46740AC79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1248"/>
                <a:ext cx="1298" cy="630"/>
                <a:chOff x="2592" y="1440"/>
                <a:chExt cx="1298" cy="630"/>
              </a:xfrm>
            </p:grpSpPr>
            <p:sp>
              <p:nvSpPr>
                <p:cNvPr id="29726" name="Text Box 14">
                  <a:extLst>
                    <a:ext uri="{FF2B5EF4-FFF2-40B4-BE49-F238E27FC236}">
                      <a16:creationId xmlns:a16="http://schemas.microsoft.com/office/drawing/2014/main" id="{A45F2325-4FF6-4DC3-745C-765C1ABF8B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2" y="1488"/>
                  <a:ext cx="1298" cy="5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_tradnl" altLang="pt-BR" sz="1400" b="1">
                      <a:solidFill>
                        <a:schemeClr val="bg1"/>
                      </a:solidFill>
                    </a:rPr>
                    <a:t>Amphotericin     B</a:t>
                  </a:r>
                  <a:endParaRPr lang="es-ES_tradnl" altLang="pt-BR" sz="1600" b="1">
                    <a:solidFill>
                      <a:schemeClr val="bg1"/>
                    </a:solidFill>
                  </a:endParaRP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_tradnl" altLang="pt-BR" sz="1600" b="1">
                      <a:solidFill>
                        <a:schemeClr val="bg1"/>
                      </a:solidFill>
                    </a:rPr>
                    <a:t>Nystatin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pt-BR" sz="2400" b="1">
                    <a:solidFill>
                      <a:srgbClr val="FF1F28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27" name="Rectangle 15">
                  <a:extLst>
                    <a:ext uri="{FF2B5EF4-FFF2-40B4-BE49-F238E27FC236}">
                      <a16:creationId xmlns:a16="http://schemas.microsoft.com/office/drawing/2014/main" id="{EC995F00-5E34-1014-748E-78E0F514E5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2" y="1440"/>
                  <a:ext cx="91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</p:grpSp>
          <p:grpSp>
            <p:nvGrpSpPr>
              <p:cNvPr id="29723" name="Group 16">
                <a:extLst>
                  <a:ext uri="{FF2B5EF4-FFF2-40B4-BE49-F238E27FC236}">
                    <a16:creationId xmlns:a16="http://schemas.microsoft.com/office/drawing/2014/main" id="{C92EA77C-5842-BFA6-15EA-87FEFE9377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4" y="1344"/>
                <a:ext cx="960" cy="288"/>
                <a:chOff x="4176" y="1536"/>
                <a:chExt cx="960" cy="288"/>
              </a:xfrm>
            </p:grpSpPr>
            <p:sp>
              <p:nvSpPr>
                <p:cNvPr id="29724" name="Text Box 17">
                  <a:extLst>
                    <a:ext uri="{FF2B5EF4-FFF2-40B4-BE49-F238E27FC236}">
                      <a16:creationId xmlns:a16="http://schemas.microsoft.com/office/drawing/2014/main" id="{6E0F0815-53B7-825D-3ED8-1A1636B6564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24" y="1536"/>
                  <a:ext cx="912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_tradnl" altLang="pt-BR" sz="1600" b="1">
                      <a:solidFill>
                        <a:schemeClr val="bg1"/>
                      </a:solidFill>
                    </a:rPr>
                    <a:t>Avermectins</a:t>
                  </a:r>
                  <a:endParaRPr lang="es-ES" altLang="pt-BR" sz="2400" b="1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25" name="Rectangle 18">
                  <a:extLst>
                    <a:ext uri="{FF2B5EF4-FFF2-40B4-BE49-F238E27FC236}">
                      <a16:creationId xmlns:a16="http://schemas.microsoft.com/office/drawing/2014/main" id="{DC0F8E23-6674-4B42-DB19-21F3A91C91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6" y="1536"/>
                  <a:ext cx="9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</p:grpSp>
        </p:grpSp>
      </p:grpSp>
      <p:grpSp>
        <p:nvGrpSpPr>
          <p:cNvPr id="29698" name="Group 19">
            <a:extLst>
              <a:ext uri="{FF2B5EF4-FFF2-40B4-BE49-F238E27FC236}">
                <a16:creationId xmlns:a16="http://schemas.microsoft.com/office/drawing/2014/main" id="{13FB62FC-D437-F30C-BC0C-0FF54772C3D6}"/>
              </a:ext>
            </a:extLst>
          </p:cNvPr>
          <p:cNvGrpSpPr>
            <a:grpSpLocks/>
          </p:cNvGrpSpPr>
          <p:nvPr/>
        </p:nvGrpSpPr>
        <p:grpSpPr bwMode="auto">
          <a:xfrm>
            <a:off x="2386013" y="3200400"/>
            <a:ext cx="4818062" cy="1724025"/>
            <a:chOff x="1503" y="2016"/>
            <a:chExt cx="3035" cy="1086"/>
          </a:xfrm>
        </p:grpSpPr>
        <p:sp>
          <p:nvSpPr>
            <p:cNvPr id="29708" name="Text Box 20">
              <a:extLst>
                <a:ext uri="{FF2B5EF4-FFF2-40B4-BE49-F238E27FC236}">
                  <a16:creationId xmlns:a16="http://schemas.microsoft.com/office/drawing/2014/main" id="{C7C38329-6E3E-FADD-68EA-6C4AC37B23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9" y="2016"/>
              <a:ext cx="14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_tradnl" altLang="pt-BR" sz="1600" b="1">
                  <a:solidFill>
                    <a:srgbClr val="FFFF00"/>
                  </a:solidFill>
                </a:rPr>
                <a:t>IMUNOSUPRESSANTS</a:t>
              </a:r>
              <a:endParaRPr lang="es-ES" altLang="pt-BR" sz="1600" b="1">
                <a:solidFill>
                  <a:srgbClr val="FFFF00"/>
                </a:solidFill>
              </a:endParaRPr>
            </a:p>
          </p:txBody>
        </p:sp>
        <p:sp>
          <p:nvSpPr>
            <p:cNvPr id="29709" name="Text Box 21">
              <a:extLst>
                <a:ext uri="{FF2B5EF4-FFF2-40B4-BE49-F238E27FC236}">
                  <a16:creationId xmlns:a16="http://schemas.microsoft.com/office/drawing/2014/main" id="{F00EC3AD-34DE-D16B-52E1-2F7AE66F98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3" y="2016"/>
              <a:ext cx="113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_tradnl" altLang="pt-BR" sz="1600" b="1">
                  <a:solidFill>
                    <a:srgbClr val="FFFF00"/>
                  </a:solidFill>
                </a:rPr>
                <a:t>ANTITUMORALS</a:t>
              </a:r>
              <a:endParaRPr lang="es-ES" altLang="pt-BR" sz="1600" b="1">
                <a:solidFill>
                  <a:srgbClr val="FFFF00"/>
                </a:solidFill>
              </a:endParaRPr>
            </a:p>
          </p:txBody>
        </p:sp>
        <p:grpSp>
          <p:nvGrpSpPr>
            <p:cNvPr id="29710" name="Group 22">
              <a:extLst>
                <a:ext uri="{FF2B5EF4-FFF2-40B4-BE49-F238E27FC236}">
                  <a16:creationId xmlns:a16="http://schemas.microsoft.com/office/drawing/2014/main" id="{12A14728-27F3-C20E-A74B-2421CA9442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7" y="2304"/>
              <a:ext cx="912" cy="798"/>
              <a:chOff x="864" y="2304"/>
              <a:chExt cx="912" cy="798"/>
            </a:xfrm>
          </p:grpSpPr>
          <p:sp>
            <p:nvSpPr>
              <p:cNvPr id="29714" name="Text Box 23">
                <a:extLst>
                  <a:ext uri="{FF2B5EF4-FFF2-40B4-BE49-F238E27FC236}">
                    <a16:creationId xmlns:a16="http://schemas.microsoft.com/office/drawing/2014/main" id="{D212671F-8C4E-F902-B6DB-6DD47FF01D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2352"/>
                <a:ext cx="912" cy="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_tradnl" altLang="pt-BR" sz="1600" b="1">
                    <a:solidFill>
                      <a:schemeClr val="bg1"/>
                    </a:solidFill>
                  </a:rPr>
                  <a:t>Doxorubicin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_tradnl" altLang="pt-BR" sz="1600" b="1">
                    <a:solidFill>
                      <a:schemeClr val="bg1"/>
                    </a:solidFill>
                  </a:rPr>
                  <a:t>Mitramycin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_tradnl" altLang="pt-BR" sz="1600" b="1">
                    <a:solidFill>
                      <a:schemeClr val="bg1"/>
                    </a:solidFill>
                  </a:rPr>
                  <a:t>Bleomycin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ES" altLang="pt-BR" sz="2400" b="1">
                  <a:solidFill>
                    <a:srgbClr val="FF1F28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15" name="Rectangle 24">
                <a:extLst>
                  <a:ext uri="{FF2B5EF4-FFF2-40B4-BE49-F238E27FC236}">
                    <a16:creationId xmlns:a16="http://schemas.microsoft.com/office/drawing/2014/main" id="{B7694B3A-2760-1F82-75ED-F01FA5E6C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912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</p:grpSp>
        <p:grpSp>
          <p:nvGrpSpPr>
            <p:cNvPr id="29711" name="Group 25">
              <a:extLst>
                <a:ext uri="{FF2B5EF4-FFF2-40B4-BE49-F238E27FC236}">
                  <a16:creationId xmlns:a16="http://schemas.microsoft.com/office/drawing/2014/main" id="{3E69C6E2-DFCA-7956-1198-99070CDF7E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5" y="2400"/>
              <a:ext cx="798" cy="384"/>
              <a:chOff x="2640" y="2544"/>
              <a:chExt cx="798" cy="384"/>
            </a:xfrm>
          </p:grpSpPr>
          <p:sp>
            <p:nvSpPr>
              <p:cNvPr id="29712" name="Rectangle 26">
                <a:extLst>
                  <a:ext uri="{FF2B5EF4-FFF2-40B4-BE49-F238E27FC236}">
                    <a16:creationId xmlns:a16="http://schemas.microsoft.com/office/drawing/2014/main" id="{50263114-0D93-7C0D-11AE-AF9CBC86E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2544"/>
                <a:ext cx="768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29713" name="Text Box 27">
                <a:extLst>
                  <a:ext uri="{FF2B5EF4-FFF2-40B4-BE49-F238E27FC236}">
                    <a16:creationId xmlns:a16="http://schemas.microsoft.com/office/drawing/2014/main" id="{90344D5F-2005-1147-FF2D-9FDA38140A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0" y="2544"/>
                <a:ext cx="798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_tradnl" altLang="pt-BR" sz="1600" b="1">
                    <a:solidFill>
                      <a:schemeClr val="bg1"/>
                    </a:solidFill>
                  </a:rPr>
                  <a:t>Rapamycin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_tradnl" altLang="pt-BR" sz="1600" b="1">
                    <a:solidFill>
                      <a:schemeClr val="bg1"/>
                    </a:solidFill>
                  </a:rPr>
                  <a:t>FK506</a:t>
                </a:r>
                <a:endParaRPr lang="es-ES" altLang="pt-BR" sz="16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9699" name="Group 28">
            <a:extLst>
              <a:ext uri="{FF2B5EF4-FFF2-40B4-BE49-F238E27FC236}">
                <a16:creationId xmlns:a16="http://schemas.microsoft.com/office/drawing/2014/main" id="{84F980BC-48EA-08C1-08F4-2EAEF76371FC}"/>
              </a:ext>
            </a:extLst>
          </p:cNvPr>
          <p:cNvGrpSpPr>
            <a:grpSpLocks/>
          </p:cNvGrpSpPr>
          <p:nvPr/>
        </p:nvGrpSpPr>
        <p:grpSpPr bwMode="auto">
          <a:xfrm>
            <a:off x="2576513" y="4953000"/>
            <a:ext cx="4117975" cy="1066800"/>
            <a:chOff x="1623" y="3120"/>
            <a:chExt cx="2594" cy="672"/>
          </a:xfrm>
        </p:grpSpPr>
        <p:grpSp>
          <p:nvGrpSpPr>
            <p:cNvPr id="29700" name="Group 29">
              <a:extLst>
                <a:ext uri="{FF2B5EF4-FFF2-40B4-BE49-F238E27FC236}">
                  <a16:creationId xmlns:a16="http://schemas.microsoft.com/office/drawing/2014/main" id="{058855E4-3EF4-241F-7A08-7E6D4B3043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3" y="3120"/>
              <a:ext cx="921" cy="672"/>
              <a:chOff x="1623" y="3120"/>
              <a:chExt cx="921" cy="672"/>
            </a:xfrm>
          </p:grpSpPr>
          <p:sp>
            <p:nvSpPr>
              <p:cNvPr id="29705" name="Text Box 30">
                <a:extLst>
                  <a:ext uri="{FF2B5EF4-FFF2-40B4-BE49-F238E27FC236}">
                    <a16:creationId xmlns:a16="http://schemas.microsoft.com/office/drawing/2014/main" id="{915E0A21-F483-38C8-A69C-681637B20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3" y="3120"/>
                <a:ext cx="91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_tradnl" altLang="pt-BR" sz="1600" b="1">
                    <a:solidFill>
                      <a:srgbClr val="FFFF00"/>
                    </a:solidFill>
                  </a:rPr>
                  <a:t>INSETICIDES</a:t>
                </a:r>
                <a:endParaRPr lang="es-ES" altLang="pt-BR" sz="16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06" name="Rectangle 31">
                <a:extLst>
                  <a:ext uri="{FF2B5EF4-FFF2-40B4-BE49-F238E27FC236}">
                    <a16:creationId xmlns:a16="http://schemas.microsoft.com/office/drawing/2014/main" id="{3D692D8A-8B62-633D-0A53-E04ADB707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9" y="3456"/>
                <a:ext cx="82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29707" name="Text Box 32">
                <a:extLst>
                  <a:ext uri="{FF2B5EF4-FFF2-40B4-BE49-F238E27FC236}">
                    <a16:creationId xmlns:a16="http://schemas.microsoft.com/office/drawing/2014/main" id="{335AE3C2-E713-CA69-B828-48AF1C21FC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3504"/>
                <a:ext cx="72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_tradnl" altLang="pt-BR" sz="1600" b="1">
                    <a:solidFill>
                      <a:schemeClr val="bg1"/>
                    </a:solidFill>
                  </a:rPr>
                  <a:t>Espinosin</a:t>
                </a:r>
                <a:endParaRPr lang="es-ES" altLang="pt-BR" sz="16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701" name="Group 33">
              <a:extLst>
                <a:ext uri="{FF2B5EF4-FFF2-40B4-BE49-F238E27FC236}">
                  <a16:creationId xmlns:a16="http://schemas.microsoft.com/office/drawing/2014/main" id="{DB4EE487-369B-8ED8-09B1-89F1A399DB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4" y="3120"/>
              <a:ext cx="903" cy="672"/>
              <a:chOff x="3314" y="3120"/>
              <a:chExt cx="903" cy="672"/>
            </a:xfrm>
          </p:grpSpPr>
          <p:sp>
            <p:nvSpPr>
              <p:cNvPr id="29702" name="Text Box 34">
                <a:extLst>
                  <a:ext uri="{FF2B5EF4-FFF2-40B4-BE49-F238E27FC236}">
                    <a16:creationId xmlns:a16="http://schemas.microsoft.com/office/drawing/2014/main" id="{CD15D8CF-6E59-5508-5688-6620EAB773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4" y="3120"/>
                <a:ext cx="90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_tradnl" altLang="pt-BR" sz="1600" b="1">
                    <a:solidFill>
                      <a:srgbClr val="FFFF00"/>
                    </a:solidFill>
                  </a:rPr>
                  <a:t>HERBICIDES</a:t>
                </a:r>
                <a:endParaRPr lang="es-ES" altLang="pt-BR" sz="16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03" name="Text Box 35">
                <a:extLst>
                  <a:ext uri="{FF2B5EF4-FFF2-40B4-BE49-F238E27FC236}">
                    <a16:creationId xmlns:a16="http://schemas.microsoft.com/office/drawing/2014/main" id="{906C0DD5-A5E9-64B4-35D2-19715DCC67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2" y="3504"/>
                <a:ext cx="72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_tradnl" altLang="pt-BR" sz="1600" b="1">
                    <a:solidFill>
                      <a:schemeClr val="bg1"/>
                    </a:solidFill>
                  </a:rPr>
                  <a:t>Bialaphos</a:t>
                </a:r>
                <a:endParaRPr lang="es-ES" altLang="pt-BR" sz="1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9704" name="Rectangle 36">
                <a:extLst>
                  <a:ext uri="{FF2B5EF4-FFF2-40B4-BE49-F238E27FC236}">
                    <a16:creationId xmlns:a16="http://schemas.microsoft.com/office/drawing/2014/main" id="{2C3CE54A-F4D1-DBD4-9EA2-F0AD16FAEF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2" y="3456"/>
                <a:ext cx="76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D76A0A2-84A1-7784-B361-1AEC3E5653A9}"/>
              </a:ext>
            </a:extLst>
          </p:cNvPr>
          <p:cNvGrpSpPr>
            <a:grpSpLocks/>
          </p:cNvGrpSpPr>
          <p:nvPr/>
        </p:nvGrpSpPr>
        <p:grpSpPr bwMode="auto">
          <a:xfrm>
            <a:off x="0" y="4114800"/>
            <a:ext cx="8143875" cy="922338"/>
            <a:chOff x="288" y="2587"/>
            <a:chExt cx="4560" cy="581"/>
          </a:xfrm>
        </p:grpSpPr>
        <p:sp>
          <p:nvSpPr>
            <p:cNvPr id="31995" name="Rectangle 3">
              <a:extLst>
                <a:ext uri="{FF2B5EF4-FFF2-40B4-BE49-F238E27FC236}">
                  <a16:creationId xmlns:a16="http://schemas.microsoft.com/office/drawing/2014/main" id="{17E38614-EA31-95DC-3E02-2044744F2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87"/>
              <a:ext cx="768" cy="5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BR" sz="1600">
                <a:solidFill>
                  <a:srgbClr val="CC66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96" name="Rectangle 4">
              <a:extLst>
                <a:ext uri="{FF2B5EF4-FFF2-40B4-BE49-F238E27FC236}">
                  <a16:creationId xmlns:a16="http://schemas.microsoft.com/office/drawing/2014/main" id="{BDC31FB2-F745-46C9-EE83-C95A06E1B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87"/>
              <a:ext cx="768" cy="5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97" name="Rectangle 5">
              <a:extLst>
                <a:ext uri="{FF2B5EF4-FFF2-40B4-BE49-F238E27FC236}">
                  <a16:creationId xmlns:a16="http://schemas.microsoft.com/office/drawing/2014/main" id="{1E82F246-329B-7A5C-F1E3-C4FEDD836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587"/>
              <a:ext cx="768" cy="5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98" name="Rectangle 6">
              <a:extLst>
                <a:ext uri="{FF2B5EF4-FFF2-40B4-BE49-F238E27FC236}">
                  <a16:creationId xmlns:a16="http://schemas.microsoft.com/office/drawing/2014/main" id="{0DC3BC42-F1D2-DAD1-CFB4-24426DD62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587"/>
              <a:ext cx="768" cy="5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99" name="Rectangle 7">
              <a:extLst>
                <a:ext uri="{FF2B5EF4-FFF2-40B4-BE49-F238E27FC236}">
                  <a16:creationId xmlns:a16="http://schemas.microsoft.com/office/drawing/2014/main" id="{4831D14E-CC53-709E-9DB7-6C4D6984F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592"/>
              <a:ext cx="768" cy="5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</p:grpSp>
      <p:sp>
        <p:nvSpPr>
          <p:cNvPr id="14344" name="Oval 8">
            <a:extLst>
              <a:ext uri="{FF2B5EF4-FFF2-40B4-BE49-F238E27FC236}">
                <a16:creationId xmlns:a16="http://schemas.microsoft.com/office/drawing/2014/main" id="{34498AA7-3CCE-10DD-AF13-E5F759DA4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2686050"/>
            <a:ext cx="171450" cy="14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EF058291-1396-810C-C052-4CCC7808FFB7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590800"/>
            <a:ext cx="1200150" cy="862013"/>
            <a:chOff x="4128" y="1627"/>
            <a:chExt cx="672" cy="543"/>
          </a:xfrm>
        </p:grpSpPr>
        <p:sp>
          <p:nvSpPr>
            <p:cNvPr id="31968" name="Oval 10">
              <a:extLst>
                <a:ext uri="{FF2B5EF4-FFF2-40B4-BE49-F238E27FC236}">
                  <a16:creationId xmlns:a16="http://schemas.microsoft.com/office/drawing/2014/main" id="{EBAFDF1A-3AC1-73B3-B70E-4928C3216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" y="208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69" name="Oval 11">
              <a:extLst>
                <a:ext uri="{FF2B5EF4-FFF2-40B4-BE49-F238E27FC236}">
                  <a16:creationId xmlns:a16="http://schemas.microsoft.com/office/drawing/2014/main" id="{D63BFA1C-AF60-FB1D-6F40-E5021DDB0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" y="1771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70" name="Oval 12">
              <a:extLst>
                <a:ext uri="{FF2B5EF4-FFF2-40B4-BE49-F238E27FC236}">
                  <a16:creationId xmlns:a16="http://schemas.microsoft.com/office/drawing/2014/main" id="{F3584668-60EA-BFDF-FBE5-2E913E81F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2016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71" name="Oval 13">
              <a:extLst>
                <a:ext uri="{FF2B5EF4-FFF2-40B4-BE49-F238E27FC236}">
                  <a16:creationId xmlns:a16="http://schemas.microsoft.com/office/drawing/2014/main" id="{65F88E11-AAA3-32B2-A6B9-721CE487A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675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72" name="Oval 14">
              <a:extLst>
                <a:ext uri="{FF2B5EF4-FFF2-40B4-BE49-F238E27FC236}">
                  <a16:creationId xmlns:a16="http://schemas.microsoft.com/office/drawing/2014/main" id="{27738A0B-4397-5605-03FA-5AA3B75A8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71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73" name="Oval 15">
              <a:extLst>
                <a:ext uri="{FF2B5EF4-FFF2-40B4-BE49-F238E27FC236}">
                  <a16:creationId xmlns:a16="http://schemas.microsoft.com/office/drawing/2014/main" id="{F9DEF62A-06E2-6E18-FAF9-6337DCA7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3" y="2064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74" name="Oval 16">
              <a:extLst>
                <a:ext uri="{FF2B5EF4-FFF2-40B4-BE49-F238E27FC236}">
                  <a16:creationId xmlns:a16="http://schemas.microsoft.com/office/drawing/2014/main" id="{70F90914-8838-B604-57BA-0227F586A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2064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75" name="Oval 17">
              <a:extLst>
                <a:ext uri="{FF2B5EF4-FFF2-40B4-BE49-F238E27FC236}">
                  <a16:creationId xmlns:a16="http://schemas.microsoft.com/office/drawing/2014/main" id="{2A16618D-C0CD-F7AF-EA8C-600EF02C629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608" y="2021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76" name="Oval 18">
              <a:extLst>
                <a:ext uri="{FF2B5EF4-FFF2-40B4-BE49-F238E27FC236}">
                  <a16:creationId xmlns:a16="http://schemas.microsoft.com/office/drawing/2014/main" id="{952D886C-969A-286F-5A8F-BC9AD3ED13F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608" y="1915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77" name="Oval 19">
              <a:extLst>
                <a:ext uri="{FF2B5EF4-FFF2-40B4-BE49-F238E27FC236}">
                  <a16:creationId xmlns:a16="http://schemas.microsoft.com/office/drawing/2014/main" id="{3C856209-41DF-31B2-2DBD-D86A6907140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704" y="1867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78" name="Oval 20">
              <a:extLst>
                <a:ext uri="{FF2B5EF4-FFF2-40B4-BE49-F238E27FC236}">
                  <a16:creationId xmlns:a16="http://schemas.microsoft.com/office/drawing/2014/main" id="{335297FE-A711-3A78-8A06-FD10D99E049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623" y="206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79" name="Oval 21">
              <a:extLst>
                <a:ext uri="{FF2B5EF4-FFF2-40B4-BE49-F238E27FC236}">
                  <a16:creationId xmlns:a16="http://schemas.microsoft.com/office/drawing/2014/main" id="{9CE223EC-9ACF-3B3C-5BED-0AF79D6E547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617" y="212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80" name="Oval 22">
              <a:extLst>
                <a:ext uri="{FF2B5EF4-FFF2-40B4-BE49-F238E27FC236}">
                  <a16:creationId xmlns:a16="http://schemas.microsoft.com/office/drawing/2014/main" id="{6DEF4FFC-1195-C0DF-E1A8-B600AD664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" y="2055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81" name="Oval 23">
              <a:extLst>
                <a:ext uri="{FF2B5EF4-FFF2-40B4-BE49-F238E27FC236}">
                  <a16:creationId xmlns:a16="http://schemas.microsoft.com/office/drawing/2014/main" id="{163B7186-A68D-8999-8A49-40018A226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007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82" name="Oval 24">
              <a:extLst>
                <a:ext uri="{FF2B5EF4-FFF2-40B4-BE49-F238E27FC236}">
                  <a16:creationId xmlns:a16="http://schemas.microsoft.com/office/drawing/2014/main" id="{FD80654B-F776-8B74-FCD9-DB3F5D91D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" y="1771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83" name="Oval 25">
              <a:extLst>
                <a:ext uri="{FF2B5EF4-FFF2-40B4-BE49-F238E27FC236}">
                  <a16:creationId xmlns:a16="http://schemas.microsoft.com/office/drawing/2014/main" id="{B394A1EC-3DAA-7ED5-00B1-C44ADAC01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627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84" name="Oval 26">
              <a:extLst>
                <a:ext uri="{FF2B5EF4-FFF2-40B4-BE49-F238E27FC236}">
                  <a16:creationId xmlns:a16="http://schemas.microsoft.com/office/drawing/2014/main" id="{2D37AD76-4157-345B-1322-208770511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" y="2040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85" name="Oval 27">
              <a:extLst>
                <a:ext uri="{FF2B5EF4-FFF2-40B4-BE49-F238E27FC236}">
                  <a16:creationId xmlns:a16="http://schemas.microsoft.com/office/drawing/2014/main" id="{3728EBEF-DF05-3061-253F-D23C2232D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867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86" name="Oval 28">
              <a:extLst>
                <a:ext uri="{FF2B5EF4-FFF2-40B4-BE49-F238E27FC236}">
                  <a16:creationId xmlns:a16="http://schemas.microsoft.com/office/drawing/2014/main" id="{AB22D38E-44C2-2277-69EB-DDB10A488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08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87" name="Oval 29">
              <a:extLst>
                <a:ext uri="{FF2B5EF4-FFF2-40B4-BE49-F238E27FC236}">
                  <a16:creationId xmlns:a16="http://schemas.microsoft.com/office/drawing/2014/main" id="{C91F4A92-231B-D3A7-1DC0-8BFFC019D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" y="206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88" name="Oval 30">
              <a:extLst>
                <a:ext uri="{FF2B5EF4-FFF2-40B4-BE49-F238E27FC236}">
                  <a16:creationId xmlns:a16="http://schemas.microsoft.com/office/drawing/2014/main" id="{38B1B0E0-E749-934D-98D2-E207504B5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" y="1963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89" name="Oval 31">
              <a:extLst>
                <a:ext uri="{FF2B5EF4-FFF2-40B4-BE49-F238E27FC236}">
                  <a16:creationId xmlns:a16="http://schemas.microsoft.com/office/drawing/2014/main" id="{7F149829-9CFB-0AC4-7813-DD340269B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1675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90" name="Oval 32">
              <a:extLst>
                <a:ext uri="{FF2B5EF4-FFF2-40B4-BE49-F238E27FC236}">
                  <a16:creationId xmlns:a16="http://schemas.microsoft.com/office/drawing/2014/main" id="{1BEC4845-E9F5-ACB3-C82D-9667A1561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6" y="2117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91" name="Oval 33">
              <a:extLst>
                <a:ext uri="{FF2B5EF4-FFF2-40B4-BE49-F238E27FC236}">
                  <a16:creationId xmlns:a16="http://schemas.microsoft.com/office/drawing/2014/main" id="{48EBDA34-C7D0-C1FC-1B6A-3985DBE42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011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92" name="Oval 34">
              <a:extLst>
                <a:ext uri="{FF2B5EF4-FFF2-40B4-BE49-F238E27FC236}">
                  <a16:creationId xmlns:a16="http://schemas.microsoft.com/office/drawing/2014/main" id="{B79DB234-B6BB-FAE6-EF58-AEF036C90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8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93" name="Oval 35">
              <a:extLst>
                <a:ext uri="{FF2B5EF4-FFF2-40B4-BE49-F238E27FC236}">
                  <a16:creationId xmlns:a16="http://schemas.microsoft.com/office/drawing/2014/main" id="{AAF15C02-0438-F91B-C463-5A775F4B47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8178">
              <a:off x="4225" y="210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94" name="Oval 36">
              <a:extLst>
                <a:ext uri="{FF2B5EF4-FFF2-40B4-BE49-F238E27FC236}">
                  <a16:creationId xmlns:a16="http://schemas.microsoft.com/office/drawing/2014/main" id="{D8B177F0-E403-7A57-A799-57A0B38298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8178">
              <a:off x="4205" y="1963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</p:grpSp>
      <p:grpSp>
        <p:nvGrpSpPr>
          <p:cNvPr id="4" name="Group 37">
            <a:extLst>
              <a:ext uri="{FF2B5EF4-FFF2-40B4-BE49-F238E27FC236}">
                <a16:creationId xmlns:a16="http://schemas.microsoft.com/office/drawing/2014/main" id="{DE651DC1-BBFB-CCFD-BD87-0492D5445720}"/>
              </a:ext>
            </a:extLst>
          </p:cNvPr>
          <p:cNvGrpSpPr>
            <a:grpSpLocks/>
          </p:cNvGrpSpPr>
          <p:nvPr/>
        </p:nvGrpSpPr>
        <p:grpSpPr bwMode="auto">
          <a:xfrm>
            <a:off x="6772275" y="3390900"/>
            <a:ext cx="1290638" cy="1181100"/>
            <a:chOff x="4080" y="2136"/>
            <a:chExt cx="723" cy="744"/>
          </a:xfrm>
        </p:grpSpPr>
        <p:sp>
          <p:nvSpPr>
            <p:cNvPr id="31929" name="Freeform 38">
              <a:extLst>
                <a:ext uri="{FF2B5EF4-FFF2-40B4-BE49-F238E27FC236}">
                  <a16:creationId xmlns:a16="http://schemas.microsoft.com/office/drawing/2014/main" id="{D204E80B-F869-6806-74FB-E971447724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7" y="2256"/>
              <a:ext cx="48" cy="384"/>
            </a:xfrm>
            <a:custGeom>
              <a:avLst/>
              <a:gdLst>
                <a:gd name="T0" fmla="*/ 11 w 57"/>
                <a:gd name="T1" fmla="*/ 31 h 573"/>
                <a:gd name="T2" fmla="*/ 12 w 57"/>
                <a:gd name="T3" fmla="*/ 26 h 573"/>
                <a:gd name="T4" fmla="*/ 12 w 57"/>
                <a:gd name="T5" fmla="*/ 22 h 573"/>
                <a:gd name="T6" fmla="*/ 11 w 57"/>
                <a:gd name="T7" fmla="*/ 19 h 573"/>
                <a:gd name="T8" fmla="*/ 8 w 57"/>
                <a:gd name="T9" fmla="*/ 17 h 573"/>
                <a:gd name="T10" fmla="*/ 12 w 57"/>
                <a:gd name="T11" fmla="*/ 15 h 573"/>
                <a:gd name="T12" fmla="*/ 11 w 57"/>
                <a:gd name="T13" fmla="*/ 13 h 573"/>
                <a:gd name="T14" fmla="*/ 14 w 57"/>
                <a:gd name="T15" fmla="*/ 9 h 573"/>
                <a:gd name="T16" fmla="*/ 16 w 57"/>
                <a:gd name="T17" fmla="*/ 5 h 573"/>
                <a:gd name="T18" fmla="*/ 9 w 57"/>
                <a:gd name="T19" fmla="*/ 1 h 573"/>
                <a:gd name="T20" fmla="*/ 3 w 57"/>
                <a:gd name="T21" fmla="*/ 2 h 573"/>
                <a:gd name="T22" fmla="*/ 5 w 57"/>
                <a:gd name="T23" fmla="*/ 6 h 573"/>
                <a:gd name="T24" fmla="*/ 3 w 57"/>
                <a:gd name="T25" fmla="*/ 11 h 573"/>
                <a:gd name="T26" fmla="*/ 3 w 57"/>
                <a:gd name="T27" fmla="*/ 13 h 573"/>
                <a:gd name="T28" fmla="*/ 0 w 57"/>
                <a:gd name="T29" fmla="*/ 19 h 573"/>
                <a:gd name="T30" fmla="*/ 3 w 57"/>
                <a:gd name="T31" fmla="*/ 24 h 573"/>
                <a:gd name="T32" fmla="*/ 3 w 57"/>
                <a:gd name="T33" fmla="*/ 33 h 573"/>
                <a:gd name="T34" fmla="*/ 5 w 57"/>
                <a:gd name="T35" fmla="*/ 35 h 573"/>
                <a:gd name="T36" fmla="*/ 11 w 57"/>
                <a:gd name="T37" fmla="*/ 31 h 5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573"/>
                <a:gd name="T59" fmla="*/ 57 w 57"/>
                <a:gd name="T60" fmla="*/ 573 h 5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573">
                  <a:moveTo>
                    <a:pt x="37" y="501"/>
                  </a:moveTo>
                  <a:cubicBezTo>
                    <a:pt x="41" y="478"/>
                    <a:pt x="38" y="452"/>
                    <a:pt x="39" y="429"/>
                  </a:cubicBezTo>
                  <a:cubicBezTo>
                    <a:pt x="40" y="406"/>
                    <a:pt x="41" y="380"/>
                    <a:pt x="41" y="363"/>
                  </a:cubicBezTo>
                  <a:cubicBezTo>
                    <a:pt x="39" y="347"/>
                    <a:pt x="39" y="340"/>
                    <a:pt x="36" y="328"/>
                  </a:cubicBezTo>
                  <a:cubicBezTo>
                    <a:pt x="34" y="316"/>
                    <a:pt x="28" y="302"/>
                    <a:pt x="29" y="290"/>
                  </a:cubicBezTo>
                  <a:cubicBezTo>
                    <a:pt x="30" y="278"/>
                    <a:pt x="41" y="269"/>
                    <a:pt x="42" y="258"/>
                  </a:cubicBezTo>
                  <a:cubicBezTo>
                    <a:pt x="43" y="247"/>
                    <a:pt x="35" y="239"/>
                    <a:pt x="36" y="223"/>
                  </a:cubicBezTo>
                  <a:cubicBezTo>
                    <a:pt x="37" y="207"/>
                    <a:pt x="46" y="184"/>
                    <a:pt x="49" y="159"/>
                  </a:cubicBezTo>
                  <a:cubicBezTo>
                    <a:pt x="52" y="134"/>
                    <a:pt x="57" y="99"/>
                    <a:pt x="54" y="73"/>
                  </a:cubicBezTo>
                  <a:cubicBezTo>
                    <a:pt x="51" y="47"/>
                    <a:pt x="39" y="10"/>
                    <a:pt x="31" y="5"/>
                  </a:cubicBezTo>
                  <a:cubicBezTo>
                    <a:pt x="23" y="0"/>
                    <a:pt x="9" y="25"/>
                    <a:pt x="5" y="41"/>
                  </a:cubicBezTo>
                  <a:cubicBezTo>
                    <a:pt x="3" y="58"/>
                    <a:pt x="14" y="82"/>
                    <a:pt x="15" y="105"/>
                  </a:cubicBezTo>
                  <a:cubicBezTo>
                    <a:pt x="16" y="128"/>
                    <a:pt x="12" y="159"/>
                    <a:pt x="10" y="179"/>
                  </a:cubicBezTo>
                  <a:cubicBezTo>
                    <a:pt x="9" y="198"/>
                    <a:pt x="10" y="199"/>
                    <a:pt x="9" y="222"/>
                  </a:cubicBezTo>
                  <a:cubicBezTo>
                    <a:pt x="7" y="245"/>
                    <a:pt x="0" y="290"/>
                    <a:pt x="0" y="319"/>
                  </a:cubicBezTo>
                  <a:cubicBezTo>
                    <a:pt x="0" y="348"/>
                    <a:pt x="5" y="362"/>
                    <a:pt x="6" y="399"/>
                  </a:cubicBezTo>
                  <a:cubicBezTo>
                    <a:pt x="7" y="436"/>
                    <a:pt x="3" y="512"/>
                    <a:pt x="5" y="540"/>
                  </a:cubicBezTo>
                  <a:cubicBezTo>
                    <a:pt x="7" y="568"/>
                    <a:pt x="11" y="573"/>
                    <a:pt x="16" y="567"/>
                  </a:cubicBezTo>
                  <a:cubicBezTo>
                    <a:pt x="20" y="561"/>
                    <a:pt x="34" y="524"/>
                    <a:pt x="37" y="501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30" name="Freeform 39">
              <a:extLst>
                <a:ext uri="{FF2B5EF4-FFF2-40B4-BE49-F238E27FC236}">
                  <a16:creationId xmlns:a16="http://schemas.microsoft.com/office/drawing/2014/main" id="{B3A76B63-B39C-082D-81F5-A7FD04F93A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76" y="2285"/>
              <a:ext cx="48" cy="307"/>
            </a:xfrm>
            <a:custGeom>
              <a:avLst/>
              <a:gdLst>
                <a:gd name="T0" fmla="*/ 11 w 57"/>
                <a:gd name="T1" fmla="*/ 6 h 573"/>
                <a:gd name="T2" fmla="*/ 12 w 57"/>
                <a:gd name="T3" fmla="*/ 5 h 573"/>
                <a:gd name="T4" fmla="*/ 12 w 57"/>
                <a:gd name="T5" fmla="*/ 5 h 573"/>
                <a:gd name="T6" fmla="*/ 11 w 57"/>
                <a:gd name="T7" fmla="*/ 4 h 573"/>
                <a:gd name="T8" fmla="*/ 8 w 57"/>
                <a:gd name="T9" fmla="*/ 4 h 573"/>
                <a:gd name="T10" fmla="*/ 12 w 57"/>
                <a:gd name="T11" fmla="*/ 3 h 573"/>
                <a:gd name="T12" fmla="*/ 11 w 57"/>
                <a:gd name="T13" fmla="*/ 3 h 573"/>
                <a:gd name="T14" fmla="*/ 14 w 57"/>
                <a:gd name="T15" fmla="*/ 2 h 573"/>
                <a:gd name="T16" fmla="*/ 16 w 57"/>
                <a:gd name="T17" fmla="*/ 1 h 573"/>
                <a:gd name="T18" fmla="*/ 9 w 57"/>
                <a:gd name="T19" fmla="*/ 1 h 573"/>
                <a:gd name="T20" fmla="*/ 3 w 57"/>
                <a:gd name="T21" fmla="*/ 1 h 573"/>
                <a:gd name="T22" fmla="*/ 5 w 57"/>
                <a:gd name="T23" fmla="*/ 2 h 573"/>
                <a:gd name="T24" fmla="*/ 3 w 57"/>
                <a:gd name="T25" fmla="*/ 2 h 573"/>
                <a:gd name="T26" fmla="*/ 3 w 57"/>
                <a:gd name="T27" fmla="*/ 3 h 573"/>
                <a:gd name="T28" fmla="*/ 0 w 57"/>
                <a:gd name="T29" fmla="*/ 4 h 573"/>
                <a:gd name="T30" fmla="*/ 3 w 57"/>
                <a:gd name="T31" fmla="*/ 5 h 573"/>
                <a:gd name="T32" fmla="*/ 3 w 57"/>
                <a:gd name="T33" fmla="*/ 7 h 573"/>
                <a:gd name="T34" fmla="*/ 5 w 57"/>
                <a:gd name="T35" fmla="*/ 7 h 573"/>
                <a:gd name="T36" fmla="*/ 11 w 57"/>
                <a:gd name="T37" fmla="*/ 6 h 5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573"/>
                <a:gd name="T59" fmla="*/ 57 w 57"/>
                <a:gd name="T60" fmla="*/ 573 h 5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573">
                  <a:moveTo>
                    <a:pt x="37" y="501"/>
                  </a:moveTo>
                  <a:cubicBezTo>
                    <a:pt x="41" y="478"/>
                    <a:pt x="38" y="452"/>
                    <a:pt x="39" y="429"/>
                  </a:cubicBezTo>
                  <a:cubicBezTo>
                    <a:pt x="40" y="406"/>
                    <a:pt x="41" y="380"/>
                    <a:pt x="41" y="363"/>
                  </a:cubicBezTo>
                  <a:cubicBezTo>
                    <a:pt x="39" y="347"/>
                    <a:pt x="39" y="340"/>
                    <a:pt x="36" y="328"/>
                  </a:cubicBezTo>
                  <a:cubicBezTo>
                    <a:pt x="34" y="316"/>
                    <a:pt x="28" y="302"/>
                    <a:pt x="29" y="290"/>
                  </a:cubicBezTo>
                  <a:cubicBezTo>
                    <a:pt x="30" y="278"/>
                    <a:pt x="41" y="269"/>
                    <a:pt x="42" y="258"/>
                  </a:cubicBezTo>
                  <a:cubicBezTo>
                    <a:pt x="43" y="247"/>
                    <a:pt x="35" y="239"/>
                    <a:pt x="36" y="223"/>
                  </a:cubicBezTo>
                  <a:cubicBezTo>
                    <a:pt x="37" y="207"/>
                    <a:pt x="46" y="184"/>
                    <a:pt x="49" y="159"/>
                  </a:cubicBezTo>
                  <a:cubicBezTo>
                    <a:pt x="52" y="134"/>
                    <a:pt x="57" y="99"/>
                    <a:pt x="54" y="73"/>
                  </a:cubicBezTo>
                  <a:cubicBezTo>
                    <a:pt x="51" y="47"/>
                    <a:pt x="39" y="10"/>
                    <a:pt x="31" y="5"/>
                  </a:cubicBezTo>
                  <a:cubicBezTo>
                    <a:pt x="23" y="0"/>
                    <a:pt x="9" y="25"/>
                    <a:pt x="5" y="41"/>
                  </a:cubicBezTo>
                  <a:cubicBezTo>
                    <a:pt x="3" y="58"/>
                    <a:pt x="14" y="82"/>
                    <a:pt x="15" y="105"/>
                  </a:cubicBezTo>
                  <a:cubicBezTo>
                    <a:pt x="16" y="128"/>
                    <a:pt x="12" y="159"/>
                    <a:pt x="10" y="179"/>
                  </a:cubicBezTo>
                  <a:cubicBezTo>
                    <a:pt x="9" y="198"/>
                    <a:pt x="10" y="199"/>
                    <a:pt x="9" y="222"/>
                  </a:cubicBezTo>
                  <a:cubicBezTo>
                    <a:pt x="7" y="245"/>
                    <a:pt x="0" y="290"/>
                    <a:pt x="0" y="319"/>
                  </a:cubicBezTo>
                  <a:cubicBezTo>
                    <a:pt x="0" y="348"/>
                    <a:pt x="5" y="362"/>
                    <a:pt x="6" y="399"/>
                  </a:cubicBezTo>
                  <a:cubicBezTo>
                    <a:pt x="7" y="436"/>
                    <a:pt x="3" y="512"/>
                    <a:pt x="5" y="540"/>
                  </a:cubicBezTo>
                  <a:cubicBezTo>
                    <a:pt x="7" y="568"/>
                    <a:pt x="11" y="573"/>
                    <a:pt x="16" y="567"/>
                  </a:cubicBezTo>
                  <a:cubicBezTo>
                    <a:pt x="20" y="561"/>
                    <a:pt x="34" y="524"/>
                    <a:pt x="37" y="501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31" name="Freeform 40">
              <a:extLst>
                <a:ext uri="{FF2B5EF4-FFF2-40B4-BE49-F238E27FC236}">
                  <a16:creationId xmlns:a16="http://schemas.microsoft.com/office/drawing/2014/main" id="{B152447F-F160-0C68-6AB6-05C3919B3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" y="2160"/>
              <a:ext cx="48" cy="433"/>
            </a:xfrm>
            <a:custGeom>
              <a:avLst/>
              <a:gdLst>
                <a:gd name="T0" fmla="*/ 11 w 57"/>
                <a:gd name="T1" fmla="*/ 70 h 573"/>
                <a:gd name="T2" fmla="*/ 12 w 57"/>
                <a:gd name="T3" fmla="*/ 60 h 573"/>
                <a:gd name="T4" fmla="*/ 12 w 57"/>
                <a:gd name="T5" fmla="*/ 51 h 573"/>
                <a:gd name="T6" fmla="*/ 11 w 57"/>
                <a:gd name="T7" fmla="*/ 46 h 573"/>
                <a:gd name="T8" fmla="*/ 8 w 57"/>
                <a:gd name="T9" fmla="*/ 41 h 573"/>
                <a:gd name="T10" fmla="*/ 12 w 57"/>
                <a:gd name="T11" fmla="*/ 36 h 573"/>
                <a:gd name="T12" fmla="*/ 11 w 57"/>
                <a:gd name="T13" fmla="*/ 32 h 573"/>
                <a:gd name="T14" fmla="*/ 14 w 57"/>
                <a:gd name="T15" fmla="*/ 22 h 573"/>
                <a:gd name="T16" fmla="*/ 16 w 57"/>
                <a:gd name="T17" fmla="*/ 11 h 573"/>
                <a:gd name="T18" fmla="*/ 9 w 57"/>
                <a:gd name="T19" fmla="*/ 2 h 573"/>
                <a:gd name="T20" fmla="*/ 3 w 57"/>
                <a:gd name="T21" fmla="*/ 6 h 573"/>
                <a:gd name="T22" fmla="*/ 5 w 57"/>
                <a:gd name="T23" fmla="*/ 15 h 573"/>
                <a:gd name="T24" fmla="*/ 3 w 57"/>
                <a:gd name="T25" fmla="*/ 25 h 573"/>
                <a:gd name="T26" fmla="*/ 3 w 57"/>
                <a:gd name="T27" fmla="*/ 32 h 573"/>
                <a:gd name="T28" fmla="*/ 0 w 57"/>
                <a:gd name="T29" fmla="*/ 45 h 573"/>
                <a:gd name="T30" fmla="*/ 3 w 57"/>
                <a:gd name="T31" fmla="*/ 56 h 573"/>
                <a:gd name="T32" fmla="*/ 3 w 57"/>
                <a:gd name="T33" fmla="*/ 76 h 573"/>
                <a:gd name="T34" fmla="*/ 5 w 57"/>
                <a:gd name="T35" fmla="*/ 79 h 573"/>
                <a:gd name="T36" fmla="*/ 11 w 57"/>
                <a:gd name="T37" fmla="*/ 70 h 5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573"/>
                <a:gd name="T59" fmla="*/ 57 w 57"/>
                <a:gd name="T60" fmla="*/ 573 h 5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573">
                  <a:moveTo>
                    <a:pt x="37" y="501"/>
                  </a:moveTo>
                  <a:cubicBezTo>
                    <a:pt x="41" y="478"/>
                    <a:pt x="38" y="452"/>
                    <a:pt x="39" y="429"/>
                  </a:cubicBezTo>
                  <a:cubicBezTo>
                    <a:pt x="40" y="406"/>
                    <a:pt x="41" y="380"/>
                    <a:pt x="41" y="363"/>
                  </a:cubicBezTo>
                  <a:cubicBezTo>
                    <a:pt x="39" y="347"/>
                    <a:pt x="39" y="340"/>
                    <a:pt x="36" y="328"/>
                  </a:cubicBezTo>
                  <a:cubicBezTo>
                    <a:pt x="34" y="316"/>
                    <a:pt x="28" y="302"/>
                    <a:pt x="29" y="290"/>
                  </a:cubicBezTo>
                  <a:cubicBezTo>
                    <a:pt x="30" y="278"/>
                    <a:pt x="41" y="269"/>
                    <a:pt x="42" y="258"/>
                  </a:cubicBezTo>
                  <a:cubicBezTo>
                    <a:pt x="43" y="247"/>
                    <a:pt x="35" y="239"/>
                    <a:pt x="36" y="223"/>
                  </a:cubicBezTo>
                  <a:cubicBezTo>
                    <a:pt x="37" y="207"/>
                    <a:pt x="46" y="184"/>
                    <a:pt x="49" y="159"/>
                  </a:cubicBezTo>
                  <a:cubicBezTo>
                    <a:pt x="52" y="134"/>
                    <a:pt x="57" y="99"/>
                    <a:pt x="54" y="73"/>
                  </a:cubicBezTo>
                  <a:cubicBezTo>
                    <a:pt x="51" y="47"/>
                    <a:pt x="39" y="10"/>
                    <a:pt x="31" y="5"/>
                  </a:cubicBezTo>
                  <a:cubicBezTo>
                    <a:pt x="23" y="0"/>
                    <a:pt x="9" y="25"/>
                    <a:pt x="5" y="41"/>
                  </a:cubicBezTo>
                  <a:cubicBezTo>
                    <a:pt x="3" y="58"/>
                    <a:pt x="14" y="82"/>
                    <a:pt x="15" y="105"/>
                  </a:cubicBezTo>
                  <a:cubicBezTo>
                    <a:pt x="16" y="128"/>
                    <a:pt x="12" y="159"/>
                    <a:pt x="10" y="179"/>
                  </a:cubicBezTo>
                  <a:cubicBezTo>
                    <a:pt x="9" y="198"/>
                    <a:pt x="10" y="199"/>
                    <a:pt x="9" y="222"/>
                  </a:cubicBezTo>
                  <a:cubicBezTo>
                    <a:pt x="7" y="245"/>
                    <a:pt x="0" y="290"/>
                    <a:pt x="0" y="319"/>
                  </a:cubicBezTo>
                  <a:cubicBezTo>
                    <a:pt x="0" y="348"/>
                    <a:pt x="5" y="362"/>
                    <a:pt x="6" y="399"/>
                  </a:cubicBezTo>
                  <a:cubicBezTo>
                    <a:pt x="7" y="436"/>
                    <a:pt x="3" y="512"/>
                    <a:pt x="5" y="540"/>
                  </a:cubicBezTo>
                  <a:cubicBezTo>
                    <a:pt x="7" y="568"/>
                    <a:pt x="11" y="573"/>
                    <a:pt x="16" y="567"/>
                  </a:cubicBezTo>
                  <a:cubicBezTo>
                    <a:pt x="20" y="561"/>
                    <a:pt x="34" y="524"/>
                    <a:pt x="37" y="501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32" name="Freeform 41">
              <a:extLst>
                <a:ext uri="{FF2B5EF4-FFF2-40B4-BE49-F238E27FC236}">
                  <a16:creationId xmlns:a16="http://schemas.microsoft.com/office/drawing/2014/main" id="{865D4962-CCB1-D5F4-CA39-46C41936D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" y="2208"/>
              <a:ext cx="48" cy="385"/>
            </a:xfrm>
            <a:custGeom>
              <a:avLst/>
              <a:gdLst>
                <a:gd name="T0" fmla="*/ 11 w 57"/>
                <a:gd name="T1" fmla="*/ 31 h 573"/>
                <a:gd name="T2" fmla="*/ 12 w 57"/>
                <a:gd name="T3" fmla="*/ 26 h 573"/>
                <a:gd name="T4" fmla="*/ 12 w 57"/>
                <a:gd name="T5" fmla="*/ 23 h 573"/>
                <a:gd name="T6" fmla="*/ 11 w 57"/>
                <a:gd name="T7" fmla="*/ 20 h 573"/>
                <a:gd name="T8" fmla="*/ 8 w 57"/>
                <a:gd name="T9" fmla="*/ 18 h 573"/>
                <a:gd name="T10" fmla="*/ 12 w 57"/>
                <a:gd name="T11" fmla="*/ 16 h 573"/>
                <a:gd name="T12" fmla="*/ 11 w 57"/>
                <a:gd name="T13" fmla="*/ 14 h 573"/>
                <a:gd name="T14" fmla="*/ 14 w 57"/>
                <a:gd name="T15" fmla="*/ 10 h 573"/>
                <a:gd name="T16" fmla="*/ 16 w 57"/>
                <a:gd name="T17" fmla="*/ 5 h 573"/>
                <a:gd name="T18" fmla="*/ 9 w 57"/>
                <a:gd name="T19" fmla="*/ 1 h 573"/>
                <a:gd name="T20" fmla="*/ 3 w 57"/>
                <a:gd name="T21" fmla="*/ 3 h 573"/>
                <a:gd name="T22" fmla="*/ 5 w 57"/>
                <a:gd name="T23" fmla="*/ 7 h 573"/>
                <a:gd name="T24" fmla="*/ 3 w 57"/>
                <a:gd name="T25" fmla="*/ 11 h 573"/>
                <a:gd name="T26" fmla="*/ 3 w 57"/>
                <a:gd name="T27" fmla="*/ 13 h 573"/>
                <a:gd name="T28" fmla="*/ 0 w 57"/>
                <a:gd name="T29" fmla="*/ 20 h 573"/>
                <a:gd name="T30" fmla="*/ 3 w 57"/>
                <a:gd name="T31" fmla="*/ 24 h 573"/>
                <a:gd name="T32" fmla="*/ 3 w 57"/>
                <a:gd name="T33" fmla="*/ 34 h 573"/>
                <a:gd name="T34" fmla="*/ 5 w 57"/>
                <a:gd name="T35" fmla="*/ 35 h 573"/>
                <a:gd name="T36" fmla="*/ 11 w 57"/>
                <a:gd name="T37" fmla="*/ 31 h 5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573"/>
                <a:gd name="T59" fmla="*/ 57 w 57"/>
                <a:gd name="T60" fmla="*/ 573 h 5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573">
                  <a:moveTo>
                    <a:pt x="37" y="501"/>
                  </a:moveTo>
                  <a:cubicBezTo>
                    <a:pt x="41" y="478"/>
                    <a:pt x="38" y="452"/>
                    <a:pt x="39" y="429"/>
                  </a:cubicBezTo>
                  <a:cubicBezTo>
                    <a:pt x="40" y="406"/>
                    <a:pt x="41" y="380"/>
                    <a:pt x="41" y="363"/>
                  </a:cubicBezTo>
                  <a:cubicBezTo>
                    <a:pt x="39" y="347"/>
                    <a:pt x="39" y="340"/>
                    <a:pt x="36" y="328"/>
                  </a:cubicBezTo>
                  <a:cubicBezTo>
                    <a:pt x="34" y="316"/>
                    <a:pt x="28" y="302"/>
                    <a:pt x="29" y="290"/>
                  </a:cubicBezTo>
                  <a:cubicBezTo>
                    <a:pt x="30" y="278"/>
                    <a:pt x="41" y="269"/>
                    <a:pt x="42" y="258"/>
                  </a:cubicBezTo>
                  <a:cubicBezTo>
                    <a:pt x="43" y="247"/>
                    <a:pt x="35" y="239"/>
                    <a:pt x="36" y="223"/>
                  </a:cubicBezTo>
                  <a:cubicBezTo>
                    <a:pt x="37" y="207"/>
                    <a:pt x="46" y="184"/>
                    <a:pt x="49" y="159"/>
                  </a:cubicBezTo>
                  <a:cubicBezTo>
                    <a:pt x="52" y="134"/>
                    <a:pt x="57" y="99"/>
                    <a:pt x="54" y="73"/>
                  </a:cubicBezTo>
                  <a:cubicBezTo>
                    <a:pt x="51" y="47"/>
                    <a:pt x="39" y="10"/>
                    <a:pt x="31" y="5"/>
                  </a:cubicBezTo>
                  <a:cubicBezTo>
                    <a:pt x="23" y="0"/>
                    <a:pt x="9" y="25"/>
                    <a:pt x="5" y="41"/>
                  </a:cubicBezTo>
                  <a:cubicBezTo>
                    <a:pt x="3" y="58"/>
                    <a:pt x="14" y="82"/>
                    <a:pt x="15" y="105"/>
                  </a:cubicBezTo>
                  <a:cubicBezTo>
                    <a:pt x="16" y="128"/>
                    <a:pt x="12" y="159"/>
                    <a:pt x="10" y="179"/>
                  </a:cubicBezTo>
                  <a:cubicBezTo>
                    <a:pt x="9" y="198"/>
                    <a:pt x="10" y="199"/>
                    <a:pt x="9" y="222"/>
                  </a:cubicBezTo>
                  <a:cubicBezTo>
                    <a:pt x="7" y="245"/>
                    <a:pt x="0" y="290"/>
                    <a:pt x="0" y="319"/>
                  </a:cubicBezTo>
                  <a:cubicBezTo>
                    <a:pt x="0" y="348"/>
                    <a:pt x="5" y="362"/>
                    <a:pt x="6" y="399"/>
                  </a:cubicBezTo>
                  <a:cubicBezTo>
                    <a:pt x="7" y="436"/>
                    <a:pt x="3" y="512"/>
                    <a:pt x="5" y="540"/>
                  </a:cubicBezTo>
                  <a:cubicBezTo>
                    <a:pt x="7" y="568"/>
                    <a:pt x="11" y="573"/>
                    <a:pt x="16" y="567"/>
                  </a:cubicBezTo>
                  <a:cubicBezTo>
                    <a:pt x="20" y="561"/>
                    <a:pt x="34" y="524"/>
                    <a:pt x="37" y="501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33" name="Freeform 42">
              <a:extLst>
                <a:ext uri="{FF2B5EF4-FFF2-40B4-BE49-F238E27FC236}">
                  <a16:creationId xmlns:a16="http://schemas.microsoft.com/office/drawing/2014/main" id="{FA160F5A-41F5-BAAE-6553-D7CA3ED7E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2256"/>
              <a:ext cx="48" cy="338"/>
            </a:xfrm>
            <a:custGeom>
              <a:avLst/>
              <a:gdLst>
                <a:gd name="T0" fmla="*/ 11 w 57"/>
                <a:gd name="T1" fmla="*/ 12 h 573"/>
                <a:gd name="T2" fmla="*/ 12 w 57"/>
                <a:gd name="T3" fmla="*/ 11 h 573"/>
                <a:gd name="T4" fmla="*/ 12 w 57"/>
                <a:gd name="T5" fmla="*/ 9 h 573"/>
                <a:gd name="T6" fmla="*/ 11 w 57"/>
                <a:gd name="T7" fmla="*/ 8 h 573"/>
                <a:gd name="T8" fmla="*/ 8 w 57"/>
                <a:gd name="T9" fmla="*/ 7 h 573"/>
                <a:gd name="T10" fmla="*/ 12 w 57"/>
                <a:gd name="T11" fmla="*/ 6 h 573"/>
                <a:gd name="T12" fmla="*/ 11 w 57"/>
                <a:gd name="T13" fmla="*/ 5 h 573"/>
                <a:gd name="T14" fmla="*/ 14 w 57"/>
                <a:gd name="T15" fmla="*/ 4 h 573"/>
                <a:gd name="T16" fmla="*/ 16 w 57"/>
                <a:gd name="T17" fmla="*/ 2 h 573"/>
                <a:gd name="T18" fmla="*/ 9 w 57"/>
                <a:gd name="T19" fmla="*/ 1 h 573"/>
                <a:gd name="T20" fmla="*/ 3 w 57"/>
                <a:gd name="T21" fmla="*/ 1 h 573"/>
                <a:gd name="T22" fmla="*/ 5 w 57"/>
                <a:gd name="T23" fmla="*/ 3 h 573"/>
                <a:gd name="T24" fmla="*/ 3 w 57"/>
                <a:gd name="T25" fmla="*/ 5 h 573"/>
                <a:gd name="T26" fmla="*/ 3 w 57"/>
                <a:gd name="T27" fmla="*/ 5 h 573"/>
                <a:gd name="T28" fmla="*/ 0 w 57"/>
                <a:gd name="T29" fmla="*/ 8 h 573"/>
                <a:gd name="T30" fmla="*/ 3 w 57"/>
                <a:gd name="T31" fmla="*/ 10 h 573"/>
                <a:gd name="T32" fmla="*/ 3 w 57"/>
                <a:gd name="T33" fmla="*/ 13 h 573"/>
                <a:gd name="T34" fmla="*/ 5 w 57"/>
                <a:gd name="T35" fmla="*/ 14 h 573"/>
                <a:gd name="T36" fmla="*/ 11 w 57"/>
                <a:gd name="T37" fmla="*/ 12 h 5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573"/>
                <a:gd name="T59" fmla="*/ 57 w 57"/>
                <a:gd name="T60" fmla="*/ 573 h 5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573">
                  <a:moveTo>
                    <a:pt x="37" y="501"/>
                  </a:moveTo>
                  <a:cubicBezTo>
                    <a:pt x="41" y="478"/>
                    <a:pt x="38" y="452"/>
                    <a:pt x="39" y="429"/>
                  </a:cubicBezTo>
                  <a:cubicBezTo>
                    <a:pt x="40" y="406"/>
                    <a:pt x="41" y="380"/>
                    <a:pt x="41" y="363"/>
                  </a:cubicBezTo>
                  <a:cubicBezTo>
                    <a:pt x="39" y="347"/>
                    <a:pt x="39" y="340"/>
                    <a:pt x="36" y="328"/>
                  </a:cubicBezTo>
                  <a:cubicBezTo>
                    <a:pt x="34" y="316"/>
                    <a:pt x="28" y="302"/>
                    <a:pt x="29" y="290"/>
                  </a:cubicBezTo>
                  <a:cubicBezTo>
                    <a:pt x="30" y="278"/>
                    <a:pt x="41" y="269"/>
                    <a:pt x="42" y="258"/>
                  </a:cubicBezTo>
                  <a:cubicBezTo>
                    <a:pt x="43" y="247"/>
                    <a:pt x="35" y="239"/>
                    <a:pt x="36" y="223"/>
                  </a:cubicBezTo>
                  <a:cubicBezTo>
                    <a:pt x="37" y="207"/>
                    <a:pt x="46" y="184"/>
                    <a:pt x="49" y="159"/>
                  </a:cubicBezTo>
                  <a:cubicBezTo>
                    <a:pt x="52" y="134"/>
                    <a:pt x="57" y="99"/>
                    <a:pt x="54" y="73"/>
                  </a:cubicBezTo>
                  <a:cubicBezTo>
                    <a:pt x="51" y="47"/>
                    <a:pt x="39" y="10"/>
                    <a:pt x="31" y="5"/>
                  </a:cubicBezTo>
                  <a:cubicBezTo>
                    <a:pt x="23" y="0"/>
                    <a:pt x="9" y="25"/>
                    <a:pt x="5" y="41"/>
                  </a:cubicBezTo>
                  <a:cubicBezTo>
                    <a:pt x="3" y="58"/>
                    <a:pt x="14" y="82"/>
                    <a:pt x="15" y="105"/>
                  </a:cubicBezTo>
                  <a:cubicBezTo>
                    <a:pt x="16" y="128"/>
                    <a:pt x="12" y="159"/>
                    <a:pt x="10" y="179"/>
                  </a:cubicBezTo>
                  <a:cubicBezTo>
                    <a:pt x="9" y="198"/>
                    <a:pt x="10" y="199"/>
                    <a:pt x="9" y="222"/>
                  </a:cubicBezTo>
                  <a:cubicBezTo>
                    <a:pt x="7" y="245"/>
                    <a:pt x="0" y="290"/>
                    <a:pt x="0" y="319"/>
                  </a:cubicBezTo>
                  <a:cubicBezTo>
                    <a:pt x="0" y="348"/>
                    <a:pt x="5" y="362"/>
                    <a:pt x="6" y="399"/>
                  </a:cubicBezTo>
                  <a:cubicBezTo>
                    <a:pt x="7" y="436"/>
                    <a:pt x="3" y="512"/>
                    <a:pt x="5" y="540"/>
                  </a:cubicBezTo>
                  <a:cubicBezTo>
                    <a:pt x="7" y="568"/>
                    <a:pt x="11" y="573"/>
                    <a:pt x="16" y="567"/>
                  </a:cubicBezTo>
                  <a:cubicBezTo>
                    <a:pt x="20" y="561"/>
                    <a:pt x="34" y="524"/>
                    <a:pt x="37" y="501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34" name="Oval 43">
              <a:extLst>
                <a:ext uri="{FF2B5EF4-FFF2-40B4-BE49-F238E27FC236}">
                  <a16:creationId xmlns:a16="http://schemas.microsoft.com/office/drawing/2014/main" id="{C2660BC2-25FE-C000-D101-DF861801F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1" y="2136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35" name="Oval 44">
              <a:extLst>
                <a:ext uri="{FF2B5EF4-FFF2-40B4-BE49-F238E27FC236}">
                  <a16:creationId xmlns:a16="http://schemas.microsoft.com/office/drawing/2014/main" id="{574FA63F-7411-9DB6-DFCD-E28936CB3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5" y="2189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36" name="Oval 45">
              <a:extLst>
                <a:ext uri="{FF2B5EF4-FFF2-40B4-BE49-F238E27FC236}">
                  <a16:creationId xmlns:a16="http://schemas.microsoft.com/office/drawing/2014/main" id="{6925BBFC-782F-B5D3-5E5F-CE3009778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0" y="2237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37" name="Oval 46">
              <a:extLst>
                <a:ext uri="{FF2B5EF4-FFF2-40B4-BE49-F238E27FC236}">
                  <a16:creationId xmlns:a16="http://schemas.microsoft.com/office/drawing/2014/main" id="{5E892C0A-2236-607B-7626-8DD2949D7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2" y="2165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38" name="Oval 47">
              <a:extLst>
                <a:ext uri="{FF2B5EF4-FFF2-40B4-BE49-F238E27FC236}">
                  <a16:creationId xmlns:a16="http://schemas.microsoft.com/office/drawing/2014/main" id="{070C6C62-C71F-0BDA-0456-68A722F84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7" y="2160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39" name="Oval 48">
              <a:extLst>
                <a:ext uri="{FF2B5EF4-FFF2-40B4-BE49-F238E27FC236}">
                  <a16:creationId xmlns:a16="http://schemas.microsoft.com/office/drawing/2014/main" id="{D5F6C603-B47E-878E-B93F-DD06A0B99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3" y="2213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40" name="Oval 49">
              <a:extLst>
                <a:ext uri="{FF2B5EF4-FFF2-40B4-BE49-F238E27FC236}">
                  <a16:creationId xmlns:a16="http://schemas.microsoft.com/office/drawing/2014/main" id="{78C3417B-CA01-83DF-403B-EDC75E422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2261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41" name="Oval 50">
              <a:extLst>
                <a:ext uri="{FF2B5EF4-FFF2-40B4-BE49-F238E27FC236}">
                  <a16:creationId xmlns:a16="http://schemas.microsoft.com/office/drawing/2014/main" id="{2D5808EF-640B-4487-D663-97FD4D4A536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612" y="2170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42" name="Oval 51">
              <a:extLst>
                <a:ext uri="{FF2B5EF4-FFF2-40B4-BE49-F238E27FC236}">
                  <a16:creationId xmlns:a16="http://schemas.microsoft.com/office/drawing/2014/main" id="{EC6ED4DE-2906-D445-8510-C8C5A971C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156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43" name="Oval 52">
              <a:extLst>
                <a:ext uri="{FF2B5EF4-FFF2-40B4-BE49-F238E27FC236}">
                  <a16:creationId xmlns:a16="http://schemas.microsoft.com/office/drawing/2014/main" id="{3E7A2B13-56A1-CDDE-D7CD-1E52D6487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204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44" name="Oval 53">
              <a:extLst>
                <a:ext uri="{FF2B5EF4-FFF2-40B4-BE49-F238E27FC236}">
                  <a16:creationId xmlns:a16="http://schemas.microsoft.com/office/drawing/2014/main" id="{5FA5E8CE-9420-8339-AE74-2C66332A6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9" y="2141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45" name="Oval 54">
              <a:extLst>
                <a:ext uri="{FF2B5EF4-FFF2-40B4-BE49-F238E27FC236}">
                  <a16:creationId xmlns:a16="http://schemas.microsoft.com/office/drawing/2014/main" id="{C489A98C-2210-A59E-C31E-4FEE9051F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" y="2189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46" name="Oval 55">
              <a:extLst>
                <a:ext uri="{FF2B5EF4-FFF2-40B4-BE49-F238E27FC236}">
                  <a16:creationId xmlns:a16="http://schemas.microsoft.com/office/drawing/2014/main" id="{4B6606CD-B1E9-5CE9-9109-A06A45FAB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1" y="2170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47" name="Oval 56">
              <a:extLst>
                <a:ext uri="{FF2B5EF4-FFF2-40B4-BE49-F238E27FC236}">
                  <a16:creationId xmlns:a16="http://schemas.microsoft.com/office/drawing/2014/main" id="{5755A0FB-DC2E-FC19-9D4B-17B6FDDC4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7" y="2218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48" name="Freeform 57">
              <a:extLst>
                <a:ext uri="{FF2B5EF4-FFF2-40B4-BE49-F238E27FC236}">
                  <a16:creationId xmlns:a16="http://schemas.microsoft.com/office/drawing/2014/main" id="{9EEF62FD-CCFB-2EA4-BAC1-71E8B49266DA}"/>
                </a:ext>
              </a:extLst>
            </p:cNvPr>
            <p:cNvSpPr>
              <a:spLocks/>
            </p:cNvSpPr>
            <p:nvPr/>
          </p:nvSpPr>
          <p:spPr bwMode="auto">
            <a:xfrm rot="778367" flipV="1">
              <a:off x="4236" y="2607"/>
              <a:ext cx="432" cy="48"/>
            </a:xfrm>
            <a:custGeom>
              <a:avLst/>
              <a:gdLst>
                <a:gd name="T0" fmla="*/ 5 w 673"/>
                <a:gd name="T1" fmla="*/ 1 h 77"/>
                <a:gd name="T2" fmla="*/ 8 w 673"/>
                <a:gd name="T3" fmla="*/ 1 h 77"/>
                <a:gd name="T4" fmla="*/ 9 w 673"/>
                <a:gd name="T5" fmla="*/ 1 h 77"/>
                <a:gd name="T6" fmla="*/ 12 w 673"/>
                <a:gd name="T7" fmla="*/ 1 h 77"/>
                <a:gd name="T8" fmla="*/ 14 w 673"/>
                <a:gd name="T9" fmla="*/ 1 h 77"/>
                <a:gd name="T10" fmla="*/ 15 w 673"/>
                <a:gd name="T11" fmla="*/ 1 h 77"/>
                <a:gd name="T12" fmla="*/ 19 w 673"/>
                <a:gd name="T13" fmla="*/ 1 h 77"/>
                <a:gd name="T14" fmla="*/ 26 w 673"/>
                <a:gd name="T15" fmla="*/ 1 h 77"/>
                <a:gd name="T16" fmla="*/ 30 w 673"/>
                <a:gd name="T17" fmla="*/ 1 h 77"/>
                <a:gd name="T18" fmla="*/ 28 w 673"/>
                <a:gd name="T19" fmla="*/ 2 h 77"/>
                <a:gd name="T20" fmla="*/ 25 w 673"/>
                <a:gd name="T21" fmla="*/ 2 h 77"/>
                <a:gd name="T22" fmla="*/ 21 w 673"/>
                <a:gd name="T23" fmla="*/ 2 h 77"/>
                <a:gd name="T24" fmla="*/ 19 w 673"/>
                <a:gd name="T25" fmla="*/ 2 h 77"/>
                <a:gd name="T26" fmla="*/ 14 w 673"/>
                <a:gd name="T27" fmla="*/ 2 h 77"/>
                <a:gd name="T28" fmla="*/ 11 w 673"/>
                <a:gd name="T29" fmla="*/ 2 h 77"/>
                <a:gd name="T30" fmla="*/ 3 w 673"/>
                <a:gd name="T31" fmla="*/ 2 h 77"/>
                <a:gd name="T32" fmla="*/ 1 w 673"/>
                <a:gd name="T33" fmla="*/ 2 h 77"/>
                <a:gd name="T34" fmla="*/ 1 w 673"/>
                <a:gd name="T35" fmla="*/ 1 h 77"/>
                <a:gd name="T36" fmla="*/ 5 w 673"/>
                <a:gd name="T37" fmla="*/ 1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3"/>
                <a:gd name="T58" fmla="*/ 0 h 77"/>
                <a:gd name="T59" fmla="*/ 673 w 673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3" h="77">
                  <a:moveTo>
                    <a:pt x="108" y="15"/>
                  </a:moveTo>
                  <a:cubicBezTo>
                    <a:pt x="137" y="14"/>
                    <a:pt x="177" y="20"/>
                    <a:pt x="192" y="18"/>
                  </a:cubicBezTo>
                  <a:cubicBezTo>
                    <a:pt x="207" y="16"/>
                    <a:pt x="189" y="2"/>
                    <a:pt x="199" y="1"/>
                  </a:cubicBezTo>
                  <a:cubicBezTo>
                    <a:pt x="209" y="0"/>
                    <a:pt x="235" y="6"/>
                    <a:pt x="255" y="9"/>
                  </a:cubicBezTo>
                  <a:cubicBezTo>
                    <a:pt x="275" y="12"/>
                    <a:pt x="303" y="19"/>
                    <a:pt x="317" y="18"/>
                  </a:cubicBezTo>
                  <a:cubicBezTo>
                    <a:pt x="331" y="17"/>
                    <a:pt x="321" y="1"/>
                    <a:pt x="339" y="1"/>
                  </a:cubicBezTo>
                  <a:cubicBezTo>
                    <a:pt x="357" y="1"/>
                    <a:pt x="387" y="16"/>
                    <a:pt x="425" y="20"/>
                  </a:cubicBezTo>
                  <a:cubicBezTo>
                    <a:pt x="463" y="24"/>
                    <a:pt x="529" y="21"/>
                    <a:pt x="569" y="25"/>
                  </a:cubicBezTo>
                  <a:cubicBezTo>
                    <a:pt x="609" y="29"/>
                    <a:pt x="657" y="36"/>
                    <a:pt x="665" y="44"/>
                  </a:cubicBezTo>
                  <a:cubicBezTo>
                    <a:pt x="673" y="52"/>
                    <a:pt x="635" y="69"/>
                    <a:pt x="617" y="73"/>
                  </a:cubicBezTo>
                  <a:cubicBezTo>
                    <a:pt x="599" y="77"/>
                    <a:pt x="579" y="68"/>
                    <a:pt x="555" y="68"/>
                  </a:cubicBezTo>
                  <a:cubicBezTo>
                    <a:pt x="531" y="68"/>
                    <a:pt x="495" y="72"/>
                    <a:pt x="473" y="73"/>
                  </a:cubicBezTo>
                  <a:cubicBezTo>
                    <a:pt x="451" y="74"/>
                    <a:pt x="450" y="73"/>
                    <a:pt x="425" y="73"/>
                  </a:cubicBezTo>
                  <a:cubicBezTo>
                    <a:pt x="400" y="73"/>
                    <a:pt x="354" y="74"/>
                    <a:pt x="322" y="71"/>
                  </a:cubicBezTo>
                  <a:cubicBezTo>
                    <a:pt x="290" y="68"/>
                    <a:pt x="275" y="57"/>
                    <a:pt x="235" y="57"/>
                  </a:cubicBezTo>
                  <a:cubicBezTo>
                    <a:pt x="195" y="57"/>
                    <a:pt x="115" y="68"/>
                    <a:pt x="79" y="68"/>
                  </a:cubicBezTo>
                  <a:cubicBezTo>
                    <a:pt x="43" y="68"/>
                    <a:pt x="30" y="64"/>
                    <a:pt x="19" y="57"/>
                  </a:cubicBezTo>
                  <a:cubicBezTo>
                    <a:pt x="8" y="50"/>
                    <a:pt x="0" y="30"/>
                    <a:pt x="15" y="23"/>
                  </a:cubicBezTo>
                  <a:cubicBezTo>
                    <a:pt x="30" y="16"/>
                    <a:pt x="81" y="18"/>
                    <a:pt x="108" y="15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49" name="Freeform 58">
              <a:extLst>
                <a:ext uri="{FF2B5EF4-FFF2-40B4-BE49-F238E27FC236}">
                  <a16:creationId xmlns:a16="http://schemas.microsoft.com/office/drawing/2014/main" id="{ED78F1E3-9CD2-2CF5-9BD7-48E299B72E49}"/>
                </a:ext>
              </a:extLst>
            </p:cNvPr>
            <p:cNvSpPr>
              <a:spLocks/>
            </p:cNvSpPr>
            <p:nvPr/>
          </p:nvSpPr>
          <p:spPr bwMode="auto">
            <a:xfrm rot="2548422" flipH="1" flipV="1">
              <a:off x="4272" y="2640"/>
              <a:ext cx="144" cy="48"/>
            </a:xfrm>
            <a:custGeom>
              <a:avLst/>
              <a:gdLst>
                <a:gd name="T0" fmla="*/ 0 w 673"/>
                <a:gd name="T1" fmla="*/ 1 h 77"/>
                <a:gd name="T2" fmla="*/ 0 w 673"/>
                <a:gd name="T3" fmla="*/ 1 h 77"/>
                <a:gd name="T4" fmla="*/ 0 w 673"/>
                <a:gd name="T5" fmla="*/ 1 h 77"/>
                <a:gd name="T6" fmla="*/ 0 w 673"/>
                <a:gd name="T7" fmla="*/ 1 h 77"/>
                <a:gd name="T8" fmla="*/ 0 w 673"/>
                <a:gd name="T9" fmla="*/ 1 h 77"/>
                <a:gd name="T10" fmla="*/ 0 w 673"/>
                <a:gd name="T11" fmla="*/ 1 h 77"/>
                <a:gd name="T12" fmla="*/ 0 w 673"/>
                <a:gd name="T13" fmla="*/ 1 h 77"/>
                <a:gd name="T14" fmla="*/ 0 w 673"/>
                <a:gd name="T15" fmla="*/ 1 h 77"/>
                <a:gd name="T16" fmla="*/ 0 w 673"/>
                <a:gd name="T17" fmla="*/ 1 h 77"/>
                <a:gd name="T18" fmla="*/ 0 w 673"/>
                <a:gd name="T19" fmla="*/ 2 h 77"/>
                <a:gd name="T20" fmla="*/ 0 w 673"/>
                <a:gd name="T21" fmla="*/ 2 h 77"/>
                <a:gd name="T22" fmla="*/ 0 w 673"/>
                <a:gd name="T23" fmla="*/ 2 h 77"/>
                <a:gd name="T24" fmla="*/ 0 w 673"/>
                <a:gd name="T25" fmla="*/ 2 h 77"/>
                <a:gd name="T26" fmla="*/ 0 w 673"/>
                <a:gd name="T27" fmla="*/ 2 h 77"/>
                <a:gd name="T28" fmla="*/ 0 w 673"/>
                <a:gd name="T29" fmla="*/ 2 h 77"/>
                <a:gd name="T30" fmla="*/ 0 w 673"/>
                <a:gd name="T31" fmla="*/ 2 h 77"/>
                <a:gd name="T32" fmla="*/ 0 w 673"/>
                <a:gd name="T33" fmla="*/ 2 h 77"/>
                <a:gd name="T34" fmla="*/ 0 w 673"/>
                <a:gd name="T35" fmla="*/ 1 h 77"/>
                <a:gd name="T36" fmla="*/ 0 w 673"/>
                <a:gd name="T37" fmla="*/ 1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3"/>
                <a:gd name="T58" fmla="*/ 0 h 77"/>
                <a:gd name="T59" fmla="*/ 673 w 673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3" h="77">
                  <a:moveTo>
                    <a:pt x="108" y="15"/>
                  </a:moveTo>
                  <a:cubicBezTo>
                    <a:pt x="137" y="14"/>
                    <a:pt x="177" y="20"/>
                    <a:pt x="192" y="18"/>
                  </a:cubicBezTo>
                  <a:cubicBezTo>
                    <a:pt x="207" y="16"/>
                    <a:pt x="189" y="2"/>
                    <a:pt x="199" y="1"/>
                  </a:cubicBezTo>
                  <a:cubicBezTo>
                    <a:pt x="209" y="0"/>
                    <a:pt x="235" y="6"/>
                    <a:pt x="255" y="9"/>
                  </a:cubicBezTo>
                  <a:cubicBezTo>
                    <a:pt x="275" y="12"/>
                    <a:pt x="303" y="19"/>
                    <a:pt x="317" y="18"/>
                  </a:cubicBezTo>
                  <a:cubicBezTo>
                    <a:pt x="331" y="17"/>
                    <a:pt x="321" y="1"/>
                    <a:pt x="339" y="1"/>
                  </a:cubicBezTo>
                  <a:cubicBezTo>
                    <a:pt x="357" y="1"/>
                    <a:pt x="387" y="16"/>
                    <a:pt x="425" y="20"/>
                  </a:cubicBezTo>
                  <a:cubicBezTo>
                    <a:pt x="463" y="24"/>
                    <a:pt x="529" y="21"/>
                    <a:pt x="569" y="25"/>
                  </a:cubicBezTo>
                  <a:cubicBezTo>
                    <a:pt x="609" y="29"/>
                    <a:pt x="657" y="36"/>
                    <a:pt x="665" y="44"/>
                  </a:cubicBezTo>
                  <a:cubicBezTo>
                    <a:pt x="673" y="52"/>
                    <a:pt x="635" y="69"/>
                    <a:pt x="617" y="73"/>
                  </a:cubicBezTo>
                  <a:cubicBezTo>
                    <a:pt x="599" y="77"/>
                    <a:pt x="579" y="68"/>
                    <a:pt x="555" y="68"/>
                  </a:cubicBezTo>
                  <a:cubicBezTo>
                    <a:pt x="531" y="68"/>
                    <a:pt x="495" y="72"/>
                    <a:pt x="473" y="73"/>
                  </a:cubicBezTo>
                  <a:cubicBezTo>
                    <a:pt x="451" y="74"/>
                    <a:pt x="450" y="73"/>
                    <a:pt x="425" y="73"/>
                  </a:cubicBezTo>
                  <a:cubicBezTo>
                    <a:pt x="400" y="73"/>
                    <a:pt x="354" y="74"/>
                    <a:pt x="322" y="71"/>
                  </a:cubicBezTo>
                  <a:cubicBezTo>
                    <a:pt x="290" y="68"/>
                    <a:pt x="275" y="57"/>
                    <a:pt x="235" y="57"/>
                  </a:cubicBezTo>
                  <a:cubicBezTo>
                    <a:pt x="195" y="57"/>
                    <a:pt x="115" y="68"/>
                    <a:pt x="79" y="68"/>
                  </a:cubicBezTo>
                  <a:cubicBezTo>
                    <a:pt x="43" y="68"/>
                    <a:pt x="30" y="64"/>
                    <a:pt x="19" y="57"/>
                  </a:cubicBezTo>
                  <a:cubicBezTo>
                    <a:pt x="8" y="50"/>
                    <a:pt x="0" y="30"/>
                    <a:pt x="15" y="23"/>
                  </a:cubicBezTo>
                  <a:cubicBezTo>
                    <a:pt x="30" y="16"/>
                    <a:pt x="81" y="18"/>
                    <a:pt x="108" y="15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50" name="Freeform 59">
              <a:extLst>
                <a:ext uri="{FF2B5EF4-FFF2-40B4-BE49-F238E27FC236}">
                  <a16:creationId xmlns:a16="http://schemas.microsoft.com/office/drawing/2014/main" id="{11FF846E-B393-CDE7-A3A3-4446607D0BE7}"/>
                </a:ext>
              </a:extLst>
            </p:cNvPr>
            <p:cNvSpPr>
              <a:spLocks/>
            </p:cNvSpPr>
            <p:nvPr/>
          </p:nvSpPr>
          <p:spPr bwMode="auto">
            <a:xfrm rot="4863920">
              <a:off x="4639" y="2561"/>
              <a:ext cx="125" cy="187"/>
            </a:xfrm>
            <a:custGeom>
              <a:avLst/>
              <a:gdLst>
                <a:gd name="T0" fmla="*/ 30 w 125"/>
                <a:gd name="T1" fmla="*/ 137 h 186"/>
                <a:gd name="T2" fmla="*/ 58 w 125"/>
                <a:gd name="T3" fmla="*/ 88 h 186"/>
                <a:gd name="T4" fmla="*/ 67 w 125"/>
                <a:gd name="T5" fmla="*/ 101 h 186"/>
                <a:gd name="T6" fmla="*/ 72 w 125"/>
                <a:gd name="T7" fmla="*/ 82 h 186"/>
                <a:gd name="T8" fmla="*/ 78 w 125"/>
                <a:gd name="T9" fmla="*/ 70 h 186"/>
                <a:gd name="T10" fmla="*/ 89 w 125"/>
                <a:gd name="T11" fmla="*/ 74 h 186"/>
                <a:gd name="T12" fmla="*/ 95 w 125"/>
                <a:gd name="T13" fmla="*/ 54 h 186"/>
                <a:gd name="T14" fmla="*/ 115 w 125"/>
                <a:gd name="T15" fmla="*/ 30 h 186"/>
                <a:gd name="T16" fmla="*/ 122 w 125"/>
                <a:gd name="T17" fmla="*/ 8 h 186"/>
                <a:gd name="T18" fmla="*/ 102 w 125"/>
                <a:gd name="T19" fmla="*/ 1 h 186"/>
                <a:gd name="T20" fmla="*/ 95 w 125"/>
                <a:gd name="T21" fmla="*/ 12 h 186"/>
                <a:gd name="T22" fmla="*/ 79 w 125"/>
                <a:gd name="T23" fmla="*/ 22 h 186"/>
                <a:gd name="T24" fmla="*/ 72 w 125"/>
                <a:gd name="T25" fmla="*/ 28 h 186"/>
                <a:gd name="T26" fmla="*/ 57 w 125"/>
                <a:gd name="T27" fmla="*/ 45 h 186"/>
                <a:gd name="T28" fmla="*/ 48 w 125"/>
                <a:gd name="T29" fmla="*/ 64 h 186"/>
                <a:gd name="T30" fmla="*/ 20 w 125"/>
                <a:gd name="T31" fmla="*/ 81 h 186"/>
                <a:gd name="T32" fmla="*/ 1 w 125"/>
                <a:gd name="T33" fmla="*/ 156 h 186"/>
                <a:gd name="T34" fmla="*/ 25 w 125"/>
                <a:gd name="T35" fmla="*/ 190 h 186"/>
                <a:gd name="T36" fmla="*/ 30 w 125"/>
                <a:gd name="T37" fmla="*/ 137 h 1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5"/>
                <a:gd name="T58" fmla="*/ 0 h 186"/>
                <a:gd name="T59" fmla="*/ 125 w 125"/>
                <a:gd name="T60" fmla="*/ 186 h 1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5" h="186">
                  <a:moveTo>
                    <a:pt x="30" y="130"/>
                  </a:moveTo>
                  <a:cubicBezTo>
                    <a:pt x="35" y="114"/>
                    <a:pt x="52" y="94"/>
                    <a:pt x="58" y="88"/>
                  </a:cubicBezTo>
                  <a:cubicBezTo>
                    <a:pt x="64" y="82"/>
                    <a:pt x="64" y="96"/>
                    <a:pt x="67" y="94"/>
                  </a:cubicBezTo>
                  <a:cubicBezTo>
                    <a:pt x="69" y="93"/>
                    <a:pt x="70" y="87"/>
                    <a:pt x="72" y="82"/>
                  </a:cubicBezTo>
                  <a:cubicBezTo>
                    <a:pt x="74" y="79"/>
                    <a:pt x="75" y="71"/>
                    <a:pt x="78" y="70"/>
                  </a:cubicBezTo>
                  <a:cubicBezTo>
                    <a:pt x="81" y="68"/>
                    <a:pt x="86" y="76"/>
                    <a:pt x="89" y="74"/>
                  </a:cubicBezTo>
                  <a:cubicBezTo>
                    <a:pt x="91" y="72"/>
                    <a:pt x="90" y="60"/>
                    <a:pt x="95" y="54"/>
                  </a:cubicBezTo>
                  <a:cubicBezTo>
                    <a:pt x="98" y="46"/>
                    <a:pt x="110" y="38"/>
                    <a:pt x="115" y="30"/>
                  </a:cubicBezTo>
                  <a:cubicBezTo>
                    <a:pt x="119" y="23"/>
                    <a:pt x="125" y="12"/>
                    <a:pt x="122" y="8"/>
                  </a:cubicBezTo>
                  <a:cubicBezTo>
                    <a:pt x="120" y="3"/>
                    <a:pt x="107" y="0"/>
                    <a:pt x="102" y="1"/>
                  </a:cubicBezTo>
                  <a:cubicBezTo>
                    <a:pt x="98" y="2"/>
                    <a:pt x="99" y="9"/>
                    <a:pt x="95" y="12"/>
                  </a:cubicBezTo>
                  <a:cubicBezTo>
                    <a:pt x="91" y="16"/>
                    <a:pt x="83" y="19"/>
                    <a:pt x="79" y="22"/>
                  </a:cubicBezTo>
                  <a:cubicBezTo>
                    <a:pt x="75" y="25"/>
                    <a:pt x="75" y="25"/>
                    <a:pt x="72" y="28"/>
                  </a:cubicBezTo>
                  <a:cubicBezTo>
                    <a:pt x="68" y="32"/>
                    <a:pt x="61" y="39"/>
                    <a:pt x="57" y="45"/>
                  </a:cubicBezTo>
                  <a:cubicBezTo>
                    <a:pt x="53" y="51"/>
                    <a:pt x="55" y="57"/>
                    <a:pt x="48" y="64"/>
                  </a:cubicBezTo>
                  <a:cubicBezTo>
                    <a:pt x="42" y="69"/>
                    <a:pt x="28" y="67"/>
                    <a:pt x="20" y="81"/>
                  </a:cubicBezTo>
                  <a:cubicBezTo>
                    <a:pt x="12" y="95"/>
                    <a:pt x="0" y="132"/>
                    <a:pt x="1" y="149"/>
                  </a:cubicBezTo>
                  <a:cubicBezTo>
                    <a:pt x="2" y="166"/>
                    <a:pt x="20" y="186"/>
                    <a:pt x="25" y="183"/>
                  </a:cubicBezTo>
                  <a:cubicBezTo>
                    <a:pt x="30" y="180"/>
                    <a:pt x="25" y="146"/>
                    <a:pt x="30" y="130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51" name="Freeform 60">
              <a:extLst>
                <a:ext uri="{FF2B5EF4-FFF2-40B4-BE49-F238E27FC236}">
                  <a16:creationId xmlns:a16="http://schemas.microsoft.com/office/drawing/2014/main" id="{0898C288-EFD2-EF18-65C2-28C520DA1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2640"/>
              <a:ext cx="125" cy="186"/>
            </a:xfrm>
            <a:custGeom>
              <a:avLst/>
              <a:gdLst>
                <a:gd name="T0" fmla="*/ 30 w 125"/>
                <a:gd name="T1" fmla="*/ 130 h 186"/>
                <a:gd name="T2" fmla="*/ 58 w 125"/>
                <a:gd name="T3" fmla="*/ 88 h 186"/>
                <a:gd name="T4" fmla="*/ 67 w 125"/>
                <a:gd name="T5" fmla="*/ 94 h 186"/>
                <a:gd name="T6" fmla="*/ 72 w 125"/>
                <a:gd name="T7" fmla="*/ 82 h 186"/>
                <a:gd name="T8" fmla="*/ 78 w 125"/>
                <a:gd name="T9" fmla="*/ 70 h 186"/>
                <a:gd name="T10" fmla="*/ 89 w 125"/>
                <a:gd name="T11" fmla="*/ 74 h 186"/>
                <a:gd name="T12" fmla="*/ 95 w 125"/>
                <a:gd name="T13" fmla="*/ 54 h 186"/>
                <a:gd name="T14" fmla="*/ 115 w 125"/>
                <a:gd name="T15" fmla="*/ 30 h 186"/>
                <a:gd name="T16" fmla="*/ 122 w 125"/>
                <a:gd name="T17" fmla="*/ 8 h 186"/>
                <a:gd name="T18" fmla="*/ 102 w 125"/>
                <a:gd name="T19" fmla="*/ 1 h 186"/>
                <a:gd name="T20" fmla="*/ 95 w 125"/>
                <a:gd name="T21" fmla="*/ 12 h 186"/>
                <a:gd name="T22" fmla="*/ 79 w 125"/>
                <a:gd name="T23" fmla="*/ 22 h 186"/>
                <a:gd name="T24" fmla="*/ 72 w 125"/>
                <a:gd name="T25" fmla="*/ 28 h 186"/>
                <a:gd name="T26" fmla="*/ 57 w 125"/>
                <a:gd name="T27" fmla="*/ 45 h 186"/>
                <a:gd name="T28" fmla="*/ 48 w 125"/>
                <a:gd name="T29" fmla="*/ 64 h 186"/>
                <a:gd name="T30" fmla="*/ 20 w 125"/>
                <a:gd name="T31" fmla="*/ 81 h 186"/>
                <a:gd name="T32" fmla="*/ 1 w 125"/>
                <a:gd name="T33" fmla="*/ 149 h 186"/>
                <a:gd name="T34" fmla="*/ 25 w 125"/>
                <a:gd name="T35" fmla="*/ 183 h 186"/>
                <a:gd name="T36" fmla="*/ 30 w 125"/>
                <a:gd name="T37" fmla="*/ 130 h 1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5"/>
                <a:gd name="T58" fmla="*/ 0 h 186"/>
                <a:gd name="T59" fmla="*/ 125 w 125"/>
                <a:gd name="T60" fmla="*/ 186 h 1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5" h="186">
                  <a:moveTo>
                    <a:pt x="30" y="130"/>
                  </a:moveTo>
                  <a:cubicBezTo>
                    <a:pt x="35" y="114"/>
                    <a:pt x="52" y="94"/>
                    <a:pt x="58" y="88"/>
                  </a:cubicBezTo>
                  <a:cubicBezTo>
                    <a:pt x="64" y="82"/>
                    <a:pt x="64" y="96"/>
                    <a:pt x="67" y="94"/>
                  </a:cubicBezTo>
                  <a:cubicBezTo>
                    <a:pt x="69" y="93"/>
                    <a:pt x="70" y="87"/>
                    <a:pt x="72" y="82"/>
                  </a:cubicBezTo>
                  <a:cubicBezTo>
                    <a:pt x="74" y="79"/>
                    <a:pt x="75" y="71"/>
                    <a:pt x="78" y="70"/>
                  </a:cubicBezTo>
                  <a:cubicBezTo>
                    <a:pt x="81" y="68"/>
                    <a:pt x="86" y="76"/>
                    <a:pt x="89" y="74"/>
                  </a:cubicBezTo>
                  <a:cubicBezTo>
                    <a:pt x="91" y="72"/>
                    <a:pt x="90" y="60"/>
                    <a:pt x="95" y="54"/>
                  </a:cubicBezTo>
                  <a:cubicBezTo>
                    <a:pt x="98" y="46"/>
                    <a:pt x="110" y="38"/>
                    <a:pt x="115" y="30"/>
                  </a:cubicBezTo>
                  <a:cubicBezTo>
                    <a:pt x="119" y="23"/>
                    <a:pt x="125" y="12"/>
                    <a:pt x="122" y="8"/>
                  </a:cubicBezTo>
                  <a:cubicBezTo>
                    <a:pt x="120" y="3"/>
                    <a:pt x="107" y="0"/>
                    <a:pt x="102" y="1"/>
                  </a:cubicBezTo>
                  <a:cubicBezTo>
                    <a:pt x="98" y="2"/>
                    <a:pt x="99" y="9"/>
                    <a:pt x="95" y="12"/>
                  </a:cubicBezTo>
                  <a:cubicBezTo>
                    <a:pt x="91" y="16"/>
                    <a:pt x="83" y="19"/>
                    <a:pt x="79" y="22"/>
                  </a:cubicBezTo>
                  <a:cubicBezTo>
                    <a:pt x="75" y="25"/>
                    <a:pt x="75" y="25"/>
                    <a:pt x="72" y="28"/>
                  </a:cubicBezTo>
                  <a:cubicBezTo>
                    <a:pt x="68" y="32"/>
                    <a:pt x="61" y="39"/>
                    <a:pt x="57" y="45"/>
                  </a:cubicBezTo>
                  <a:cubicBezTo>
                    <a:pt x="53" y="51"/>
                    <a:pt x="55" y="57"/>
                    <a:pt x="48" y="64"/>
                  </a:cubicBezTo>
                  <a:cubicBezTo>
                    <a:pt x="42" y="69"/>
                    <a:pt x="28" y="67"/>
                    <a:pt x="20" y="81"/>
                  </a:cubicBezTo>
                  <a:cubicBezTo>
                    <a:pt x="12" y="95"/>
                    <a:pt x="0" y="132"/>
                    <a:pt x="1" y="149"/>
                  </a:cubicBezTo>
                  <a:cubicBezTo>
                    <a:pt x="2" y="166"/>
                    <a:pt x="20" y="186"/>
                    <a:pt x="25" y="183"/>
                  </a:cubicBezTo>
                  <a:cubicBezTo>
                    <a:pt x="30" y="180"/>
                    <a:pt x="25" y="146"/>
                    <a:pt x="30" y="130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52" name="Line 61">
              <a:extLst>
                <a:ext uri="{FF2B5EF4-FFF2-40B4-BE49-F238E27FC236}">
                  <a16:creationId xmlns:a16="http://schemas.microsoft.com/office/drawing/2014/main" id="{125941DD-FC06-65E7-784D-A6C691F91A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59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53" name="Freeform 62">
              <a:extLst>
                <a:ext uri="{FF2B5EF4-FFF2-40B4-BE49-F238E27FC236}">
                  <a16:creationId xmlns:a16="http://schemas.microsoft.com/office/drawing/2014/main" id="{D3F0B422-2FD7-AC0D-656E-7C76DDC30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" y="2640"/>
              <a:ext cx="64" cy="230"/>
            </a:xfrm>
            <a:custGeom>
              <a:avLst/>
              <a:gdLst>
                <a:gd name="T0" fmla="*/ 19 w 64"/>
                <a:gd name="T1" fmla="*/ 163 h 230"/>
                <a:gd name="T2" fmla="*/ 17 w 64"/>
                <a:gd name="T3" fmla="*/ 139 h 230"/>
                <a:gd name="T4" fmla="*/ 7 w 64"/>
                <a:gd name="T5" fmla="*/ 139 h 230"/>
                <a:gd name="T6" fmla="*/ 9 w 64"/>
                <a:gd name="T7" fmla="*/ 122 h 230"/>
                <a:gd name="T8" fmla="*/ 12 w 64"/>
                <a:gd name="T9" fmla="*/ 104 h 230"/>
                <a:gd name="T10" fmla="*/ 1 w 64"/>
                <a:gd name="T11" fmla="*/ 99 h 230"/>
                <a:gd name="T12" fmla="*/ 8 w 64"/>
                <a:gd name="T13" fmla="*/ 74 h 230"/>
                <a:gd name="T14" fmla="*/ 5 w 64"/>
                <a:gd name="T15" fmla="*/ 33 h 230"/>
                <a:gd name="T16" fmla="*/ 12 w 64"/>
                <a:gd name="T17" fmla="*/ 3 h 230"/>
                <a:gd name="T18" fmla="*/ 33 w 64"/>
                <a:gd name="T19" fmla="*/ 14 h 230"/>
                <a:gd name="T20" fmla="*/ 31 w 64"/>
                <a:gd name="T21" fmla="*/ 32 h 230"/>
                <a:gd name="T22" fmla="*/ 39 w 64"/>
                <a:gd name="T23" fmla="*/ 55 h 230"/>
                <a:gd name="T24" fmla="*/ 41 w 64"/>
                <a:gd name="T25" fmla="*/ 68 h 230"/>
                <a:gd name="T26" fmla="*/ 44 w 64"/>
                <a:gd name="T27" fmla="*/ 97 h 230"/>
                <a:gd name="T28" fmla="*/ 40 w 64"/>
                <a:gd name="T29" fmla="*/ 123 h 230"/>
                <a:gd name="T30" fmla="*/ 53 w 64"/>
                <a:gd name="T31" fmla="*/ 166 h 230"/>
                <a:gd name="T32" fmla="*/ 58 w 64"/>
                <a:gd name="T33" fmla="*/ 222 h 230"/>
                <a:gd name="T34" fmla="*/ 14 w 64"/>
                <a:gd name="T35" fmla="*/ 217 h 230"/>
                <a:gd name="T36" fmla="*/ 19 w 64"/>
                <a:gd name="T37" fmla="*/ 163 h 2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230"/>
                <a:gd name="T59" fmla="*/ 64 w 64"/>
                <a:gd name="T60" fmla="*/ 230 h 2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230">
                  <a:moveTo>
                    <a:pt x="19" y="163"/>
                  </a:moveTo>
                  <a:cubicBezTo>
                    <a:pt x="18" y="155"/>
                    <a:pt x="19" y="144"/>
                    <a:pt x="17" y="139"/>
                  </a:cubicBezTo>
                  <a:cubicBezTo>
                    <a:pt x="16" y="135"/>
                    <a:pt x="7" y="142"/>
                    <a:pt x="7" y="139"/>
                  </a:cubicBezTo>
                  <a:cubicBezTo>
                    <a:pt x="6" y="136"/>
                    <a:pt x="8" y="128"/>
                    <a:pt x="9" y="122"/>
                  </a:cubicBezTo>
                  <a:cubicBezTo>
                    <a:pt x="10" y="117"/>
                    <a:pt x="13" y="108"/>
                    <a:pt x="12" y="104"/>
                  </a:cubicBezTo>
                  <a:cubicBezTo>
                    <a:pt x="11" y="101"/>
                    <a:pt x="1" y="104"/>
                    <a:pt x="1" y="99"/>
                  </a:cubicBezTo>
                  <a:cubicBezTo>
                    <a:pt x="0" y="94"/>
                    <a:pt x="7" y="85"/>
                    <a:pt x="8" y="74"/>
                  </a:cubicBezTo>
                  <a:cubicBezTo>
                    <a:pt x="9" y="62"/>
                    <a:pt x="4" y="44"/>
                    <a:pt x="5" y="33"/>
                  </a:cubicBezTo>
                  <a:cubicBezTo>
                    <a:pt x="5" y="20"/>
                    <a:pt x="7" y="7"/>
                    <a:pt x="12" y="3"/>
                  </a:cubicBezTo>
                  <a:cubicBezTo>
                    <a:pt x="16" y="0"/>
                    <a:pt x="29" y="10"/>
                    <a:pt x="33" y="14"/>
                  </a:cubicBezTo>
                  <a:cubicBezTo>
                    <a:pt x="35" y="19"/>
                    <a:pt x="30" y="26"/>
                    <a:pt x="31" y="32"/>
                  </a:cubicBezTo>
                  <a:cubicBezTo>
                    <a:pt x="33" y="39"/>
                    <a:pt x="37" y="49"/>
                    <a:pt x="39" y="55"/>
                  </a:cubicBezTo>
                  <a:cubicBezTo>
                    <a:pt x="40" y="60"/>
                    <a:pt x="40" y="61"/>
                    <a:pt x="41" y="68"/>
                  </a:cubicBezTo>
                  <a:cubicBezTo>
                    <a:pt x="42" y="75"/>
                    <a:pt x="44" y="88"/>
                    <a:pt x="44" y="97"/>
                  </a:cubicBezTo>
                  <a:cubicBezTo>
                    <a:pt x="43" y="106"/>
                    <a:pt x="38" y="112"/>
                    <a:pt x="40" y="123"/>
                  </a:cubicBezTo>
                  <a:cubicBezTo>
                    <a:pt x="42" y="134"/>
                    <a:pt x="50" y="150"/>
                    <a:pt x="53" y="166"/>
                  </a:cubicBezTo>
                  <a:cubicBezTo>
                    <a:pt x="56" y="182"/>
                    <a:pt x="64" y="214"/>
                    <a:pt x="58" y="222"/>
                  </a:cubicBezTo>
                  <a:cubicBezTo>
                    <a:pt x="52" y="230"/>
                    <a:pt x="20" y="227"/>
                    <a:pt x="14" y="217"/>
                  </a:cubicBezTo>
                  <a:cubicBezTo>
                    <a:pt x="8" y="207"/>
                    <a:pt x="18" y="174"/>
                    <a:pt x="19" y="163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54" name="Freeform 63">
              <a:extLst>
                <a:ext uri="{FF2B5EF4-FFF2-40B4-BE49-F238E27FC236}">
                  <a16:creationId xmlns:a16="http://schemas.microsoft.com/office/drawing/2014/main" id="{855EEFCC-AEDB-3C54-5EB1-C829C7A2E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2574"/>
              <a:ext cx="672" cy="50"/>
            </a:xfrm>
            <a:custGeom>
              <a:avLst/>
              <a:gdLst>
                <a:gd name="T0" fmla="*/ 108 w 680"/>
                <a:gd name="T1" fmla="*/ 1 h 79"/>
                <a:gd name="T2" fmla="*/ 192 w 680"/>
                <a:gd name="T3" fmla="*/ 1 h 79"/>
                <a:gd name="T4" fmla="*/ 257 w 680"/>
                <a:gd name="T5" fmla="*/ 1 h 79"/>
                <a:gd name="T6" fmla="*/ 291 w 680"/>
                <a:gd name="T7" fmla="*/ 1 h 79"/>
                <a:gd name="T8" fmla="*/ 318 w 680"/>
                <a:gd name="T9" fmla="*/ 1 h 79"/>
                <a:gd name="T10" fmla="*/ 363 w 680"/>
                <a:gd name="T11" fmla="*/ 1 h 79"/>
                <a:gd name="T12" fmla="*/ 397 w 680"/>
                <a:gd name="T13" fmla="*/ 1 h 79"/>
                <a:gd name="T14" fmla="*/ 476 w 680"/>
                <a:gd name="T15" fmla="*/ 1 h 79"/>
                <a:gd name="T16" fmla="*/ 530 w 680"/>
                <a:gd name="T17" fmla="*/ 1 h 79"/>
                <a:gd name="T18" fmla="*/ 618 w 680"/>
                <a:gd name="T19" fmla="*/ 2 h 79"/>
                <a:gd name="T20" fmla="*/ 575 w 680"/>
                <a:gd name="T21" fmla="*/ 3 h 79"/>
                <a:gd name="T22" fmla="*/ 518 w 680"/>
                <a:gd name="T23" fmla="*/ 3 h 79"/>
                <a:gd name="T24" fmla="*/ 442 w 680"/>
                <a:gd name="T25" fmla="*/ 3 h 79"/>
                <a:gd name="T26" fmla="*/ 397 w 680"/>
                <a:gd name="T27" fmla="*/ 3 h 79"/>
                <a:gd name="T28" fmla="*/ 303 w 680"/>
                <a:gd name="T29" fmla="*/ 2 h 79"/>
                <a:gd name="T30" fmla="*/ 229 w 680"/>
                <a:gd name="T31" fmla="*/ 2 h 79"/>
                <a:gd name="T32" fmla="*/ 79 w 680"/>
                <a:gd name="T33" fmla="*/ 3 h 79"/>
                <a:gd name="T34" fmla="*/ 5 w 680"/>
                <a:gd name="T35" fmla="*/ 1 h 79"/>
                <a:gd name="T36" fmla="*/ 108 w 680"/>
                <a:gd name="T37" fmla="*/ 1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80"/>
                <a:gd name="T58" fmla="*/ 0 h 79"/>
                <a:gd name="T59" fmla="*/ 680 w 680"/>
                <a:gd name="T60" fmla="*/ 79 h 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80" h="79">
                  <a:moveTo>
                    <a:pt x="115" y="16"/>
                  </a:moveTo>
                  <a:cubicBezTo>
                    <a:pt x="148" y="11"/>
                    <a:pt x="179" y="4"/>
                    <a:pt x="206" y="2"/>
                  </a:cubicBezTo>
                  <a:cubicBezTo>
                    <a:pt x="233" y="0"/>
                    <a:pt x="260" y="0"/>
                    <a:pt x="278" y="2"/>
                  </a:cubicBezTo>
                  <a:cubicBezTo>
                    <a:pt x="296" y="4"/>
                    <a:pt x="306" y="12"/>
                    <a:pt x="317" y="12"/>
                  </a:cubicBezTo>
                  <a:cubicBezTo>
                    <a:pt x="328" y="12"/>
                    <a:pt x="333" y="3"/>
                    <a:pt x="346" y="2"/>
                  </a:cubicBezTo>
                  <a:cubicBezTo>
                    <a:pt x="359" y="1"/>
                    <a:pt x="380" y="4"/>
                    <a:pt x="394" y="7"/>
                  </a:cubicBezTo>
                  <a:cubicBezTo>
                    <a:pt x="408" y="10"/>
                    <a:pt x="411" y="18"/>
                    <a:pt x="432" y="21"/>
                  </a:cubicBezTo>
                  <a:cubicBezTo>
                    <a:pt x="453" y="24"/>
                    <a:pt x="494" y="25"/>
                    <a:pt x="518" y="26"/>
                  </a:cubicBezTo>
                  <a:cubicBezTo>
                    <a:pt x="542" y="27"/>
                    <a:pt x="550" y="23"/>
                    <a:pt x="576" y="26"/>
                  </a:cubicBezTo>
                  <a:cubicBezTo>
                    <a:pt x="602" y="29"/>
                    <a:pt x="664" y="37"/>
                    <a:pt x="672" y="45"/>
                  </a:cubicBezTo>
                  <a:cubicBezTo>
                    <a:pt x="680" y="53"/>
                    <a:pt x="642" y="70"/>
                    <a:pt x="624" y="74"/>
                  </a:cubicBezTo>
                  <a:cubicBezTo>
                    <a:pt x="606" y="78"/>
                    <a:pt x="586" y="69"/>
                    <a:pt x="562" y="69"/>
                  </a:cubicBezTo>
                  <a:cubicBezTo>
                    <a:pt x="538" y="69"/>
                    <a:pt x="502" y="73"/>
                    <a:pt x="480" y="74"/>
                  </a:cubicBezTo>
                  <a:cubicBezTo>
                    <a:pt x="458" y="75"/>
                    <a:pt x="457" y="79"/>
                    <a:pt x="432" y="74"/>
                  </a:cubicBezTo>
                  <a:cubicBezTo>
                    <a:pt x="407" y="69"/>
                    <a:pt x="361" y="50"/>
                    <a:pt x="331" y="45"/>
                  </a:cubicBezTo>
                  <a:cubicBezTo>
                    <a:pt x="301" y="40"/>
                    <a:pt x="291" y="41"/>
                    <a:pt x="250" y="45"/>
                  </a:cubicBezTo>
                  <a:cubicBezTo>
                    <a:pt x="209" y="49"/>
                    <a:pt x="127" y="71"/>
                    <a:pt x="86" y="69"/>
                  </a:cubicBezTo>
                  <a:cubicBezTo>
                    <a:pt x="45" y="67"/>
                    <a:pt x="0" y="40"/>
                    <a:pt x="5" y="31"/>
                  </a:cubicBezTo>
                  <a:cubicBezTo>
                    <a:pt x="10" y="22"/>
                    <a:pt x="82" y="21"/>
                    <a:pt x="115" y="16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55" name="Freeform 64">
              <a:extLst>
                <a:ext uri="{FF2B5EF4-FFF2-40B4-BE49-F238E27FC236}">
                  <a16:creationId xmlns:a16="http://schemas.microsoft.com/office/drawing/2014/main" id="{20FC39DE-02AE-13FD-2D5E-3866D2464B97}"/>
                </a:ext>
              </a:extLst>
            </p:cNvPr>
            <p:cNvSpPr>
              <a:spLocks/>
            </p:cNvSpPr>
            <p:nvPr/>
          </p:nvSpPr>
          <p:spPr bwMode="auto">
            <a:xfrm rot="778367" flipV="1">
              <a:off x="4237" y="2611"/>
              <a:ext cx="432" cy="48"/>
            </a:xfrm>
            <a:custGeom>
              <a:avLst/>
              <a:gdLst>
                <a:gd name="T0" fmla="*/ 5 w 673"/>
                <a:gd name="T1" fmla="*/ 1 h 77"/>
                <a:gd name="T2" fmla="*/ 8 w 673"/>
                <a:gd name="T3" fmla="*/ 1 h 77"/>
                <a:gd name="T4" fmla="*/ 9 w 673"/>
                <a:gd name="T5" fmla="*/ 1 h 77"/>
                <a:gd name="T6" fmla="*/ 12 w 673"/>
                <a:gd name="T7" fmla="*/ 1 h 77"/>
                <a:gd name="T8" fmla="*/ 14 w 673"/>
                <a:gd name="T9" fmla="*/ 1 h 77"/>
                <a:gd name="T10" fmla="*/ 15 w 673"/>
                <a:gd name="T11" fmla="*/ 1 h 77"/>
                <a:gd name="T12" fmla="*/ 19 w 673"/>
                <a:gd name="T13" fmla="*/ 1 h 77"/>
                <a:gd name="T14" fmla="*/ 26 w 673"/>
                <a:gd name="T15" fmla="*/ 1 h 77"/>
                <a:gd name="T16" fmla="*/ 30 w 673"/>
                <a:gd name="T17" fmla="*/ 1 h 77"/>
                <a:gd name="T18" fmla="*/ 28 w 673"/>
                <a:gd name="T19" fmla="*/ 2 h 77"/>
                <a:gd name="T20" fmla="*/ 25 w 673"/>
                <a:gd name="T21" fmla="*/ 2 h 77"/>
                <a:gd name="T22" fmla="*/ 21 w 673"/>
                <a:gd name="T23" fmla="*/ 2 h 77"/>
                <a:gd name="T24" fmla="*/ 19 w 673"/>
                <a:gd name="T25" fmla="*/ 2 h 77"/>
                <a:gd name="T26" fmla="*/ 14 w 673"/>
                <a:gd name="T27" fmla="*/ 2 h 77"/>
                <a:gd name="T28" fmla="*/ 11 w 673"/>
                <a:gd name="T29" fmla="*/ 2 h 77"/>
                <a:gd name="T30" fmla="*/ 3 w 673"/>
                <a:gd name="T31" fmla="*/ 2 h 77"/>
                <a:gd name="T32" fmla="*/ 1 w 673"/>
                <a:gd name="T33" fmla="*/ 2 h 77"/>
                <a:gd name="T34" fmla="*/ 1 w 673"/>
                <a:gd name="T35" fmla="*/ 1 h 77"/>
                <a:gd name="T36" fmla="*/ 5 w 673"/>
                <a:gd name="T37" fmla="*/ 1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3"/>
                <a:gd name="T58" fmla="*/ 0 h 77"/>
                <a:gd name="T59" fmla="*/ 673 w 673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3" h="77">
                  <a:moveTo>
                    <a:pt x="108" y="15"/>
                  </a:moveTo>
                  <a:cubicBezTo>
                    <a:pt x="137" y="14"/>
                    <a:pt x="177" y="20"/>
                    <a:pt x="192" y="18"/>
                  </a:cubicBezTo>
                  <a:cubicBezTo>
                    <a:pt x="207" y="16"/>
                    <a:pt x="189" y="2"/>
                    <a:pt x="199" y="1"/>
                  </a:cubicBezTo>
                  <a:cubicBezTo>
                    <a:pt x="209" y="0"/>
                    <a:pt x="235" y="6"/>
                    <a:pt x="255" y="9"/>
                  </a:cubicBezTo>
                  <a:cubicBezTo>
                    <a:pt x="275" y="12"/>
                    <a:pt x="303" y="19"/>
                    <a:pt x="317" y="18"/>
                  </a:cubicBezTo>
                  <a:cubicBezTo>
                    <a:pt x="331" y="17"/>
                    <a:pt x="321" y="1"/>
                    <a:pt x="339" y="1"/>
                  </a:cubicBezTo>
                  <a:cubicBezTo>
                    <a:pt x="357" y="1"/>
                    <a:pt x="387" y="16"/>
                    <a:pt x="425" y="20"/>
                  </a:cubicBezTo>
                  <a:cubicBezTo>
                    <a:pt x="463" y="24"/>
                    <a:pt x="529" y="21"/>
                    <a:pt x="569" y="25"/>
                  </a:cubicBezTo>
                  <a:cubicBezTo>
                    <a:pt x="609" y="29"/>
                    <a:pt x="657" y="36"/>
                    <a:pt x="665" y="44"/>
                  </a:cubicBezTo>
                  <a:cubicBezTo>
                    <a:pt x="673" y="52"/>
                    <a:pt x="635" y="69"/>
                    <a:pt x="617" y="73"/>
                  </a:cubicBezTo>
                  <a:cubicBezTo>
                    <a:pt x="599" y="77"/>
                    <a:pt x="579" y="68"/>
                    <a:pt x="555" y="68"/>
                  </a:cubicBezTo>
                  <a:cubicBezTo>
                    <a:pt x="531" y="68"/>
                    <a:pt x="495" y="72"/>
                    <a:pt x="473" y="73"/>
                  </a:cubicBezTo>
                  <a:cubicBezTo>
                    <a:pt x="451" y="74"/>
                    <a:pt x="450" y="73"/>
                    <a:pt x="425" y="73"/>
                  </a:cubicBezTo>
                  <a:cubicBezTo>
                    <a:pt x="400" y="73"/>
                    <a:pt x="354" y="74"/>
                    <a:pt x="322" y="71"/>
                  </a:cubicBezTo>
                  <a:cubicBezTo>
                    <a:pt x="290" y="68"/>
                    <a:pt x="275" y="57"/>
                    <a:pt x="235" y="57"/>
                  </a:cubicBezTo>
                  <a:cubicBezTo>
                    <a:pt x="195" y="57"/>
                    <a:pt x="115" y="68"/>
                    <a:pt x="79" y="68"/>
                  </a:cubicBezTo>
                  <a:cubicBezTo>
                    <a:pt x="43" y="68"/>
                    <a:pt x="30" y="64"/>
                    <a:pt x="19" y="57"/>
                  </a:cubicBezTo>
                  <a:cubicBezTo>
                    <a:pt x="8" y="50"/>
                    <a:pt x="0" y="30"/>
                    <a:pt x="15" y="23"/>
                  </a:cubicBezTo>
                  <a:cubicBezTo>
                    <a:pt x="30" y="16"/>
                    <a:pt x="81" y="18"/>
                    <a:pt x="108" y="15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56" name="Freeform 65">
              <a:extLst>
                <a:ext uri="{FF2B5EF4-FFF2-40B4-BE49-F238E27FC236}">
                  <a16:creationId xmlns:a16="http://schemas.microsoft.com/office/drawing/2014/main" id="{219075CA-2136-A954-3130-8F10C0325A8E}"/>
                </a:ext>
              </a:extLst>
            </p:cNvPr>
            <p:cNvSpPr>
              <a:spLocks/>
            </p:cNvSpPr>
            <p:nvPr/>
          </p:nvSpPr>
          <p:spPr bwMode="auto">
            <a:xfrm rot="21495869" flipV="1">
              <a:off x="4131" y="2589"/>
              <a:ext cx="577" cy="52"/>
            </a:xfrm>
            <a:custGeom>
              <a:avLst/>
              <a:gdLst>
                <a:gd name="T0" fmla="*/ 44 w 627"/>
                <a:gd name="T1" fmla="*/ 2 h 65"/>
                <a:gd name="T2" fmla="*/ 87 w 627"/>
                <a:gd name="T3" fmla="*/ 2 h 65"/>
                <a:gd name="T4" fmla="*/ 129 w 627"/>
                <a:gd name="T5" fmla="*/ 2 h 65"/>
                <a:gd name="T6" fmla="*/ 149 w 627"/>
                <a:gd name="T7" fmla="*/ 2 h 65"/>
                <a:gd name="T8" fmla="*/ 172 w 627"/>
                <a:gd name="T9" fmla="*/ 5 h 65"/>
                <a:gd name="T10" fmla="*/ 192 w 627"/>
                <a:gd name="T11" fmla="*/ 2 h 65"/>
                <a:gd name="T12" fmla="*/ 213 w 627"/>
                <a:gd name="T13" fmla="*/ 4 h 65"/>
                <a:gd name="T14" fmla="*/ 260 w 627"/>
                <a:gd name="T15" fmla="*/ 4 h 65"/>
                <a:gd name="T16" fmla="*/ 292 w 627"/>
                <a:gd name="T17" fmla="*/ 4 h 65"/>
                <a:gd name="T18" fmla="*/ 346 w 627"/>
                <a:gd name="T19" fmla="*/ 7 h 65"/>
                <a:gd name="T20" fmla="*/ 324 w 627"/>
                <a:gd name="T21" fmla="*/ 14 h 65"/>
                <a:gd name="T22" fmla="*/ 284 w 627"/>
                <a:gd name="T23" fmla="*/ 10 h 65"/>
                <a:gd name="T24" fmla="*/ 239 w 627"/>
                <a:gd name="T25" fmla="*/ 11 h 65"/>
                <a:gd name="T26" fmla="*/ 213 w 627"/>
                <a:gd name="T27" fmla="*/ 11 h 65"/>
                <a:gd name="T28" fmla="*/ 154 w 627"/>
                <a:gd name="T29" fmla="*/ 12 h 65"/>
                <a:gd name="T30" fmla="*/ 112 w 627"/>
                <a:gd name="T31" fmla="*/ 7 h 65"/>
                <a:gd name="T32" fmla="*/ 20 w 627"/>
                <a:gd name="T33" fmla="*/ 9 h 65"/>
                <a:gd name="T34" fmla="*/ 6 w 627"/>
                <a:gd name="T35" fmla="*/ 6 h 65"/>
                <a:gd name="T36" fmla="*/ 44 w 627"/>
                <a:gd name="T37" fmla="*/ 2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27"/>
                <a:gd name="T58" fmla="*/ 0 h 65"/>
                <a:gd name="T59" fmla="*/ 627 w 627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27" h="65">
                  <a:moveTo>
                    <a:pt x="79" y="4"/>
                  </a:moveTo>
                  <a:cubicBezTo>
                    <a:pt x="104" y="0"/>
                    <a:pt x="133" y="5"/>
                    <a:pt x="158" y="5"/>
                  </a:cubicBezTo>
                  <a:cubicBezTo>
                    <a:pt x="183" y="5"/>
                    <a:pt x="211" y="4"/>
                    <a:pt x="229" y="5"/>
                  </a:cubicBezTo>
                  <a:cubicBezTo>
                    <a:pt x="247" y="7"/>
                    <a:pt x="254" y="9"/>
                    <a:pt x="267" y="12"/>
                  </a:cubicBezTo>
                  <a:cubicBezTo>
                    <a:pt x="280" y="15"/>
                    <a:pt x="296" y="24"/>
                    <a:pt x="309" y="23"/>
                  </a:cubicBezTo>
                  <a:cubicBezTo>
                    <a:pt x="322" y="22"/>
                    <a:pt x="331" y="9"/>
                    <a:pt x="343" y="8"/>
                  </a:cubicBezTo>
                  <a:cubicBezTo>
                    <a:pt x="355" y="7"/>
                    <a:pt x="360" y="15"/>
                    <a:pt x="381" y="17"/>
                  </a:cubicBezTo>
                  <a:cubicBezTo>
                    <a:pt x="402" y="19"/>
                    <a:pt x="442" y="20"/>
                    <a:pt x="466" y="20"/>
                  </a:cubicBezTo>
                  <a:cubicBezTo>
                    <a:pt x="490" y="21"/>
                    <a:pt x="498" y="19"/>
                    <a:pt x="523" y="20"/>
                  </a:cubicBezTo>
                  <a:cubicBezTo>
                    <a:pt x="549" y="22"/>
                    <a:pt x="609" y="25"/>
                    <a:pt x="618" y="32"/>
                  </a:cubicBezTo>
                  <a:cubicBezTo>
                    <a:pt x="627" y="39"/>
                    <a:pt x="596" y="59"/>
                    <a:pt x="578" y="62"/>
                  </a:cubicBezTo>
                  <a:cubicBezTo>
                    <a:pt x="560" y="65"/>
                    <a:pt x="534" y="50"/>
                    <a:pt x="509" y="48"/>
                  </a:cubicBezTo>
                  <a:cubicBezTo>
                    <a:pt x="484" y="46"/>
                    <a:pt x="450" y="50"/>
                    <a:pt x="428" y="51"/>
                  </a:cubicBezTo>
                  <a:cubicBezTo>
                    <a:pt x="407" y="51"/>
                    <a:pt x="406" y="50"/>
                    <a:pt x="381" y="51"/>
                  </a:cubicBezTo>
                  <a:cubicBezTo>
                    <a:pt x="356" y="52"/>
                    <a:pt x="306" y="60"/>
                    <a:pt x="276" y="57"/>
                  </a:cubicBezTo>
                  <a:cubicBezTo>
                    <a:pt x="246" y="54"/>
                    <a:pt x="241" y="34"/>
                    <a:pt x="201" y="32"/>
                  </a:cubicBezTo>
                  <a:cubicBezTo>
                    <a:pt x="161" y="30"/>
                    <a:pt x="68" y="43"/>
                    <a:pt x="36" y="42"/>
                  </a:cubicBezTo>
                  <a:cubicBezTo>
                    <a:pt x="4" y="41"/>
                    <a:pt x="0" y="34"/>
                    <a:pt x="7" y="28"/>
                  </a:cubicBezTo>
                  <a:cubicBezTo>
                    <a:pt x="14" y="22"/>
                    <a:pt x="54" y="8"/>
                    <a:pt x="79" y="4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57" name="Freeform 66">
              <a:extLst>
                <a:ext uri="{FF2B5EF4-FFF2-40B4-BE49-F238E27FC236}">
                  <a16:creationId xmlns:a16="http://schemas.microsoft.com/office/drawing/2014/main" id="{687385C5-3F5D-B7AD-EC43-DE40A18E0923}"/>
                </a:ext>
              </a:extLst>
            </p:cNvPr>
            <p:cNvSpPr>
              <a:spLocks/>
            </p:cNvSpPr>
            <p:nvPr/>
          </p:nvSpPr>
          <p:spPr bwMode="auto">
            <a:xfrm rot="16747868" flipV="1">
              <a:off x="4137" y="2736"/>
              <a:ext cx="240" cy="47"/>
            </a:xfrm>
            <a:custGeom>
              <a:avLst/>
              <a:gdLst>
                <a:gd name="T0" fmla="*/ 0 w 673"/>
                <a:gd name="T1" fmla="*/ 1 h 77"/>
                <a:gd name="T2" fmla="*/ 0 w 673"/>
                <a:gd name="T3" fmla="*/ 1 h 77"/>
                <a:gd name="T4" fmla="*/ 0 w 673"/>
                <a:gd name="T5" fmla="*/ 1 h 77"/>
                <a:gd name="T6" fmla="*/ 0 w 673"/>
                <a:gd name="T7" fmla="*/ 1 h 77"/>
                <a:gd name="T8" fmla="*/ 0 w 673"/>
                <a:gd name="T9" fmla="*/ 1 h 77"/>
                <a:gd name="T10" fmla="*/ 0 w 673"/>
                <a:gd name="T11" fmla="*/ 1 h 77"/>
                <a:gd name="T12" fmla="*/ 0 w 673"/>
                <a:gd name="T13" fmla="*/ 1 h 77"/>
                <a:gd name="T14" fmla="*/ 0 w 673"/>
                <a:gd name="T15" fmla="*/ 1 h 77"/>
                <a:gd name="T16" fmla="*/ 0 w 673"/>
                <a:gd name="T17" fmla="*/ 1 h 77"/>
                <a:gd name="T18" fmla="*/ 0 w 673"/>
                <a:gd name="T19" fmla="*/ 2 h 77"/>
                <a:gd name="T20" fmla="*/ 0 w 673"/>
                <a:gd name="T21" fmla="*/ 2 h 77"/>
                <a:gd name="T22" fmla="*/ 0 w 673"/>
                <a:gd name="T23" fmla="*/ 2 h 77"/>
                <a:gd name="T24" fmla="*/ 0 w 673"/>
                <a:gd name="T25" fmla="*/ 2 h 77"/>
                <a:gd name="T26" fmla="*/ 0 w 673"/>
                <a:gd name="T27" fmla="*/ 2 h 77"/>
                <a:gd name="T28" fmla="*/ 0 w 673"/>
                <a:gd name="T29" fmla="*/ 2 h 77"/>
                <a:gd name="T30" fmla="*/ 0 w 673"/>
                <a:gd name="T31" fmla="*/ 2 h 77"/>
                <a:gd name="T32" fmla="*/ 0 w 673"/>
                <a:gd name="T33" fmla="*/ 2 h 77"/>
                <a:gd name="T34" fmla="*/ 0 w 673"/>
                <a:gd name="T35" fmla="*/ 1 h 77"/>
                <a:gd name="T36" fmla="*/ 0 w 673"/>
                <a:gd name="T37" fmla="*/ 1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3"/>
                <a:gd name="T58" fmla="*/ 0 h 77"/>
                <a:gd name="T59" fmla="*/ 673 w 673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3" h="77">
                  <a:moveTo>
                    <a:pt x="108" y="15"/>
                  </a:moveTo>
                  <a:cubicBezTo>
                    <a:pt x="137" y="14"/>
                    <a:pt x="177" y="20"/>
                    <a:pt x="192" y="18"/>
                  </a:cubicBezTo>
                  <a:cubicBezTo>
                    <a:pt x="207" y="16"/>
                    <a:pt x="189" y="2"/>
                    <a:pt x="199" y="1"/>
                  </a:cubicBezTo>
                  <a:cubicBezTo>
                    <a:pt x="209" y="0"/>
                    <a:pt x="235" y="6"/>
                    <a:pt x="255" y="9"/>
                  </a:cubicBezTo>
                  <a:cubicBezTo>
                    <a:pt x="275" y="12"/>
                    <a:pt x="303" y="19"/>
                    <a:pt x="317" y="18"/>
                  </a:cubicBezTo>
                  <a:cubicBezTo>
                    <a:pt x="331" y="17"/>
                    <a:pt x="321" y="1"/>
                    <a:pt x="339" y="1"/>
                  </a:cubicBezTo>
                  <a:cubicBezTo>
                    <a:pt x="357" y="1"/>
                    <a:pt x="387" y="16"/>
                    <a:pt x="425" y="20"/>
                  </a:cubicBezTo>
                  <a:cubicBezTo>
                    <a:pt x="463" y="24"/>
                    <a:pt x="529" y="21"/>
                    <a:pt x="569" y="25"/>
                  </a:cubicBezTo>
                  <a:cubicBezTo>
                    <a:pt x="609" y="29"/>
                    <a:pt x="657" y="36"/>
                    <a:pt x="665" y="44"/>
                  </a:cubicBezTo>
                  <a:cubicBezTo>
                    <a:pt x="673" y="52"/>
                    <a:pt x="635" y="69"/>
                    <a:pt x="617" y="73"/>
                  </a:cubicBezTo>
                  <a:cubicBezTo>
                    <a:pt x="599" y="77"/>
                    <a:pt x="579" y="68"/>
                    <a:pt x="555" y="68"/>
                  </a:cubicBezTo>
                  <a:cubicBezTo>
                    <a:pt x="531" y="68"/>
                    <a:pt x="495" y="72"/>
                    <a:pt x="473" y="73"/>
                  </a:cubicBezTo>
                  <a:cubicBezTo>
                    <a:pt x="451" y="74"/>
                    <a:pt x="450" y="73"/>
                    <a:pt x="425" y="73"/>
                  </a:cubicBezTo>
                  <a:cubicBezTo>
                    <a:pt x="400" y="73"/>
                    <a:pt x="354" y="74"/>
                    <a:pt x="322" y="71"/>
                  </a:cubicBezTo>
                  <a:cubicBezTo>
                    <a:pt x="290" y="68"/>
                    <a:pt x="275" y="57"/>
                    <a:pt x="235" y="57"/>
                  </a:cubicBezTo>
                  <a:cubicBezTo>
                    <a:pt x="195" y="57"/>
                    <a:pt x="115" y="68"/>
                    <a:pt x="79" y="68"/>
                  </a:cubicBezTo>
                  <a:cubicBezTo>
                    <a:pt x="43" y="68"/>
                    <a:pt x="30" y="64"/>
                    <a:pt x="19" y="57"/>
                  </a:cubicBezTo>
                  <a:cubicBezTo>
                    <a:pt x="8" y="50"/>
                    <a:pt x="0" y="30"/>
                    <a:pt x="15" y="23"/>
                  </a:cubicBezTo>
                  <a:cubicBezTo>
                    <a:pt x="30" y="16"/>
                    <a:pt x="81" y="18"/>
                    <a:pt x="108" y="15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58" name="Freeform 67">
              <a:extLst>
                <a:ext uri="{FF2B5EF4-FFF2-40B4-BE49-F238E27FC236}">
                  <a16:creationId xmlns:a16="http://schemas.microsoft.com/office/drawing/2014/main" id="{B46B5665-A449-B41A-C6CA-A081A3947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" y="2593"/>
              <a:ext cx="64" cy="230"/>
            </a:xfrm>
            <a:custGeom>
              <a:avLst/>
              <a:gdLst>
                <a:gd name="T0" fmla="*/ 19 w 64"/>
                <a:gd name="T1" fmla="*/ 163 h 230"/>
                <a:gd name="T2" fmla="*/ 17 w 64"/>
                <a:gd name="T3" fmla="*/ 139 h 230"/>
                <a:gd name="T4" fmla="*/ 7 w 64"/>
                <a:gd name="T5" fmla="*/ 139 h 230"/>
                <a:gd name="T6" fmla="*/ 9 w 64"/>
                <a:gd name="T7" fmla="*/ 122 h 230"/>
                <a:gd name="T8" fmla="*/ 12 w 64"/>
                <a:gd name="T9" fmla="*/ 104 h 230"/>
                <a:gd name="T10" fmla="*/ 1 w 64"/>
                <a:gd name="T11" fmla="*/ 99 h 230"/>
                <a:gd name="T12" fmla="*/ 8 w 64"/>
                <a:gd name="T13" fmla="*/ 74 h 230"/>
                <a:gd name="T14" fmla="*/ 5 w 64"/>
                <a:gd name="T15" fmla="*/ 33 h 230"/>
                <a:gd name="T16" fmla="*/ 12 w 64"/>
                <a:gd name="T17" fmla="*/ 3 h 230"/>
                <a:gd name="T18" fmla="*/ 33 w 64"/>
                <a:gd name="T19" fmla="*/ 14 h 230"/>
                <a:gd name="T20" fmla="*/ 31 w 64"/>
                <a:gd name="T21" fmla="*/ 32 h 230"/>
                <a:gd name="T22" fmla="*/ 39 w 64"/>
                <a:gd name="T23" fmla="*/ 55 h 230"/>
                <a:gd name="T24" fmla="*/ 41 w 64"/>
                <a:gd name="T25" fmla="*/ 68 h 230"/>
                <a:gd name="T26" fmla="*/ 44 w 64"/>
                <a:gd name="T27" fmla="*/ 97 h 230"/>
                <a:gd name="T28" fmla="*/ 40 w 64"/>
                <a:gd name="T29" fmla="*/ 123 h 230"/>
                <a:gd name="T30" fmla="*/ 53 w 64"/>
                <a:gd name="T31" fmla="*/ 166 h 230"/>
                <a:gd name="T32" fmla="*/ 58 w 64"/>
                <a:gd name="T33" fmla="*/ 222 h 230"/>
                <a:gd name="T34" fmla="*/ 14 w 64"/>
                <a:gd name="T35" fmla="*/ 217 h 230"/>
                <a:gd name="T36" fmla="*/ 19 w 64"/>
                <a:gd name="T37" fmla="*/ 163 h 2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230"/>
                <a:gd name="T59" fmla="*/ 64 w 64"/>
                <a:gd name="T60" fmla="*/ 230 h 2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230">
                  <a:moveTo>
                    <a:pt x="19" y="163"/>
                  </a:moveTo>
                  <a:cubicBezTo>
                    <a:pt x="18" y="155"/>
                    <a:pt x="19" y="144"/>
                    <a:pt x="17" y="139"/>
                  </a:cubicBezTo>
                  <a:cubicBezTo>
                    <a:pt x="16" y="135"/>
                    <a:pt x="7" y="142"/>
                    <a:pt x="7" y="139"/>
                  </a:cubicBezTo>
                  <a:cubicBezTo>
                    <a:pt x="6" y="136"/>
                    <a:pt x="8" y="128"/>
                    <a:pt x="9" y="122"/>
                  </a:cubicBezTo>
                  <a:cubicBezTo>
                    <a:pt x="10" y="117"/>
                    <a:pt x="13" y="108"/>
                    <a:pt x="12" y="104"/>
                  </a:cubicBezTo>
                  <a:cubicBezTo>
                    <a:pt x="11" y="101"/>
                    <a:pt x="1" y="104"/>
                    <a:pt x="1" y="99"/>
                  </a:cubicBezTo>
                  <a:cubicBezTo>
                    <a:pt x="0" y="94"/>
                    <a:pt x="7" y="85"/>
                    <a:pt x="8" y="74"/>
                  </a:cubicBezTo>
                  <a:cubicBezTo>
                    <a:pt x="9" y="62"/>
                    <a:pt x="4" y="44"/>
                    <a:pt x="5" y="33"/>
                  </a:cubicBezTo>
                  <a:cubicBezTo>
                    <a:pt x="5" y="20"/>
                    <a:pt x="7" y="7"/>
                    <a:pt x="12" y="3"/>
                  </a:cubicBezTo>
                  <a:cubicBezTo>
                    <a:pt x="16" y="0"/>
                    <a:pt x="29" y="10"/>
                    <a:pt x="33" y="14"/>
                  </a:cubicBezTo>
                  <a:cubicBezTo>
                    <a:pt x="35" y="19"/>
                    <a:pt x="30" y="26"/>
                    <a:pt x="31" y="32"/>
                  </a:cubicBezTo>
                  <a:cubicBezTo>
                    <a:pt x="33" y="39"/>
                    <a:pt x="37" y="49"/>
                    <a:pt x="39" y="55"/>
                  </a:cubicBezTo>
                  <a:cubicBezTo>
                    <a:pt x="40" y="60"/>
                    <a:pt x="40" y="61"/>
                    <a:pt x="41" y="68"/>
                  </a:cubicBezTo>
                  <a:cubicBezTo>
                    <a:pt x="42" y="75"/>
                    <a:pt x="44" y="88"/>
                    <a:pt x="44" y="97"/>
                  </a:cubicBezTo>
                  <a:cubicBezTo>
                    <a:pt x="43" y="106"/>
                    <a:pt x="38" y="112"/>
                    <a:pt x="40" y="123"/>
                  </a:cubicBezTo>
                  <a:cubicBezTo>
                    <a:pt x="42" y="134"/>
                    <a:pt x="50" y="150"/>
                    <a:pt x="53" y="166"/>
                  </a:cubicBezTo>
                  <a:cubicBezTo>
                    <a:pt x="56" y="182"/>
                    <a:pt x="64" y="214"/>
                    <a:pt x="58" y="222"/>
                  </a:cubicBezTo>
                  <a:cubicBezTo>
                    <a:pt x="52" y="230"/>
                    <a:pt x="20" y="227"/>
                    <a:pt x="14" y="217"/>
                  </a:cubicBezTo>
                  <a:cubicBezTo>
                    <a:pt x="8" y="207"/>
                    <a:pt x="18" y="174"/>
                    <a:pt x="19" y="163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59" name="Freeform 68">
              <a:extLst>
                <a:ext uri="{FF2B5EF4-FFF2-40B4-BE49-F238E27FC236}">
                  <a16:creationId xmlns:a16="http://schemas.microsoft.com/office/drawing/2014/main" id="{950FA6E6-1F86-FE27-B585-B89EB89D944C}"/>
                </a:ext>
              </a:extLst>
            </p:cNvPr>
            <p:cNvSpPr>
              <a:spLocks/>
            </p:cNvSpPr>
            <p:nvPr/>
          </p:nvSpPr>
          <p:spPr bwMode="auto">
            <a:xfrm rot="15792312" flipV="1">
              <a:off x="4277" y="2689"/>
              <a:ext cx="240" cy="48"/>
            </a:xfrm>
            <a:custGeom>
              <a:avLst/>
              <a:gdLst>
                <a:gd name="T0" fmla="*/ 0 w 673"/>
                <a:gd name="T1" fmla="*/ 1 h 77"/>
                <a:gd name="T2" fmla="*/ 0 w 673"/>
                <a:gd name="T3" fmla="*/ 1 h 77"/>
                <a:gd name="T4" fmla="*/ 0 w 673"/>
                <a:gd name="T5" fmla="*/ 1 h 77"/>
                <a:gd name="T6" fmla="*/ 0 w 673"/>
                <a:gd name="T7" fmla="*/ 1 h 77"/>
                <a:gd name="T8" fmla="*/ 0 w 673"/>
                <a:gd name="T9" fmla="*/ 1 h 77"/>
                <a:gd name="T10" fmla="*/ 0 w 673"/>
                <a:gd name="T11" fmla="*/ 1 h 77"/>
                <a:gd name="T12" fmla="*/ 0 w 673"/>
                <a:gd name="T13" fmla="*/ 1 h 77"/>
                <a:gd name="T14" fmla="*/ 0 w 673"/>
                <a:gd name="T15" fmla="*/ 1 h 77"/>
                <a:gd name="T16" fmla="*/ 0 w 673"/>
                <a:gd name="T17" fmla="*/ 1 h 77"/>
                <a:gd name="T18" fmla="*/ 0 w 673"/>
                <a:gd name="T19" fmla="*/ 2 h 77"/>
                <a:gd name="T20" fmla="*/ 0 w 673"/>
                <a:gd name="T21" fmla="*/ 2 h 77"/>
                <a:gd name="T22" fmla="*/ 0 w 673"/>
                <a:gd name="T23" fmla="*/ 2 h 77"/>
                <a:gd name="T24" fmla="*/ 0 w 673"/>
                <a:gd name="T25" fmla="*/ 2 h 77"/>
                <a:gd name="T26" fmla="*/ 0 w 673"/>
                <a:gd name="T27" fmla="*/ 2 h 77"/>
                <a:gd name="T28" fmla="*/ 0 w 673"/>
                <a:gd name="T29" fmla="*/ 2 h 77"/>
                <a:gd name="T30" fmla="*/ 0 w 673"/>
                <a:gd name="T31" fmla="*/ 2 h 77"/>
                <a:gd name="T32" fmla="*/ 0 w 673"/>
                <a:gd name="T33" fmla="*/ 2 h 77"/>
                <a:gd name="T34" fmla="*/ 0 w 673"/>
                <a:gd name="T35" fmla="*/ 1 h 77"/>
                <a:gd name="T36" fmla="*/ 0 w 673"/>
                <a:gd name="T37" fmla="*/ 1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3"/>
                <a:gd name="T58" fmla="*/ 0 h 77"/>
                <a:gd name="T59" fmla="*/ 673 w 673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3" h="77">
                  <a:moveTo>
                    <a:pt x="108" y="15"/>
                  </a:moveTo>
                  <a:cubicBezTo>
                    <a:pt x="137" y="14"/>
                    <a:pt x="177" y="20"/>
                    <a:pt x="192" y="18"/>
                  </a:cubicBezTo>
                  <a:cubicBezTo>
                    <a:pt x="207" y="16"/>
                    <a:pt x="189" y="2"/>
                    <a:pt x="199" y="1"/>
                  </a:cubicBezTo>
                  <a:cubicBezTo>
                    <a:pt x="209" y="0"/>
                    <a:pt x="235" y="6"/>
                    <a:pt x="255" y="9"/>
                  </a:cubicBezTo>
                  <a:cubicBezTo>
                    <a:pt x="275" y="12"/>
                    <a:pt x="303" y="19"/>
                    <a:pt x="317" y="18"/>
                  </a:cubicBezTo>
                  <a:cubicBezTo>
                    <a:pt x="331" y="17"/>
                    <a:pt x="321" y="1"/>
                    <a:pt x="339" y="1"/>
                  </a:cubicBezTo>
                  <a:cubicBezTo>
                    <a:pt x="357" y="1"/>
                    <a:pt x="387" y="16"/>
                    <a:pt x="425" y="20"/>
                  </a:cubicBezTo>
                  <a:cubicBezTo>
                    <a:pt x="463" y="24"/>
                    <a:pt x="529" y="21"/>
                    <a:pt x="569" y="25"/>
                  </a:cubicBezTo>
                  <a:cubicBezTo>
                    <a:pt x="609" y="29"/>
                    <a:pt x="657" y="36"/>
                    <a:pt x="665" y="44"/>
                  </a:cubicBezTo>
                  <a:cubicBezTo>
                    <a:pt x="673" y="52"/>
                    <a:pt x="635" y="69"/>
                    <a:pt x="617" y="73"/>
                  </a:cubicBezTo>
                  <a:cubicBezTo>
                    <a:pt x="599" y="77"/>
                    <a:pt x="579" y="68"/>
                    <a:pt x="555" y="68"/>
                  </a:cubicBezTo>
                  <a:cubicBezTo>
                    <a:pt x="531" y="68"/>
                    <a:pt x="495" y="72"/>
                    <a:pt x="473" y="73"/>
                  </a:cubicBezTo>
                  <a:cubicBezTo>
                    <a:pt x="451" y="74"/>
                    <a:pt x="450" y="73"/>
                    <a:pt x="425" y="73"/>
                  </a:cubicBezTo>
                  <a:cubicBezTo>
                    <a:pt x="400" y="73"/>
                    <a:pt x="354" y="74"/>
                    <a:pt x="322" y="71"/>
                  </a:cubicBezTo>
                  <a:cubicBezTo>
                    <a:pt x="290" y="68"/>
                    <a:pt x="275" y="57"/>
                    <a:pt x="235" y="57"/>
                  </a:cubicBezTo>
                  <a:cubicBezTo>
                    <a:pt x="195" y="57"/>
                    <a:pt x="115" y="68"/>
                    <a:pt x="79" y="68"/>
                  </a:cubicBezTo>
                  <a:cubicBezTo>
                    <a:pt x="43" y="68"/>
                    <a:pt x="30" y="64"/>
                    <a:pt x="19" y="57"/>
                  </a:cubicBezTo>
                  <a:cubicBezTo>
                    <a:pt x="8" y="50"/>
                    <a:pt x="0" y="30"/>
                    <a:pt x="15" y="23"/>
                  </a:cubicBezTo>
                  <a:cubicBezTo>
                    <a:pt x="30" y="16"/>
                    <a:pt x="81" y="18"/>
                    <a:pt x="108" y="15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60" name="Freeform 69">
              <a:extLst>
                <a:ext uri="{FF2B5EF4-FFF2-40B4-BE49-F238E27FC236}">
                  <a16:creationId xmlns:a16="http://schemas.microsoft.com/office/drawing/2014/main" id="{3F90727C-2F56-EED3-79CA-B0ED340D2B03}"/>
                </a:ext>
              </a:extLst>
            </p:cNvPr>
            <p:cNvSpPr>
              <a:spLocks/>
            </p:cNvSpPr>
            <p:nvPr/>
          </p:nvSpPr>
          <p:spPr bwMode="auto">
            <a:xfrm rot="21495869" flipV="1">
              <a:off x="4189" y="2560"/>
              <a:ext cx="578" cy="52"/>
            </a:xfrm>
            <a:custGeom>
              <a:avLst/>
              <a:gdLst>
                <a:gd name="T0" fmla="*/ 45 w 627"/>
                <a:gd name="T1" fmla="*/ 2 h 65"/>
                <a:gd name="T2" fmla="*/ 89 w 627"/>
                <a:gd name="T3" fmla="*/ 2 h 65"/>
                <a:gd name="T4" fmla="*/ 130 w 627"/>
                <a:gd name="T5" fmla="*/ 2 h 65"/>
                <a:gd name="T6" fmla="*/ 151 w 627"/>
                <a:gd name="T7" fmla="*/ 2 h 65"/>
                <a:gd name="T8" fmla="*/ 175 w 627"/>
                <a:gd name="T9" fmla="*/ 5 h 65"/>
                <a:gd name="T10" fmla="*/ 194 w 627"/>
                <a:gd name="T11" fmla="*/ 2 h 65"/>
                <a:gd name="T12" fmla="*/ 216 w 627"/>
                <a:gd name="T13" fmla="*/ 4 h 65"/>
                <a:gd name="T14" fmla="*/ 264 w 627"/>
                <a:gd name="T15" fmla="*/ 4 h 65"/>
                <a:gd name="T16" fmla="*/ 296 w 627"/>
                <a:gd name="T17" fmla="*/ 4 h 65"/>
                <a:gd name="T18" fmla="*/ 349 w 627"/>
                <a:gd name="T19" fmla="*/ 7 h 65"/>
                <a:gd name="T20" fmla="*/ 327 w 627"/>
                <a:gd name="T21" fmla="*/ 14 h 65"/>
                <a:gd name="T22" fmla="*/ 288 w 627"/>
                <a:gd name="T23" fmla="*/ 10 h 65"/>
                <a:gd name="T24" fmla="*/ 243 w 627"/>
                <a:gd name="T25" fmla="*/ 11 h 65"/>
                <a:gd name="T26" fmla="*/ 216 w 627"/>
                <a:gd name="T27" fmla="*/ 11 h 65"/>
                <a:gd name="T28" fmla="*/ 156 w 627"/>
                <a:gd name="T29" fmla="*/ 12 h 65"/>
                <a:gd name="T30" fmla="*/ 114 w 627"/>
                <a:gd name="T31" fmla="*/ 7 h 65"/>
                <a:gd name="T32" fmla="*/ 20 w 627"/>
                <a:gd name="T33" fmla="*/ 9 h 65"/>
                <a:gd name="T34" fmla="*/ 6 w 627"/>
                <a:gd name="T35" fmla="*/ 6 h 65"/>
                <a:gd name="T36" fmla="*/ 45 w 627"/>
                <a:gd name="T37" fmla="*/ 2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27"/>
                <a:gd name="T58" fmla="*/ 0 h 65"/>
                <a:gd name="T59" fmla="*/ 627 w 627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27" h="65">
                  <a:moveTo>
                    <a:pt x="79" y="4"/>
                  </a:moveTo>
                  <a:cubicBezTo>
                    <a:pt x="104" y="0"/>
                    <a:pt x="133" y="5"/>
                    <a:pt x="158" y="5"/>
                  </a:cubicBezTo>
                  <a:cubicBezTo>
                    <a:pt x="183" y="5"/>
                    <a:pt x="211" y="4"/>
                    <a:pt x="229" y="5"/>
                  </a:cubicBezTo>
                  <a:cubicBezTo>
                    <a:pt x="247" y="7"/>
                    <a:pt x="254" y="9"/>
                    <a:pt x="267" y="12"/>
                  </a:cubicBezTo>
                  <a:cubicBezTo>
                    <a:pt x="280" y="15"/>
                    <a:pt x="296" y="24"/>
                    <a:pt x="309" y="23"/>
                  </a:cubicBezTo>
                  <a:cubicBezTo>
                    <a:pt x="322" y="22"/>
                    <a:pt x="331" y="9"/>
                    <a:pt x="343" y="8"/>
                  </a:cubicBezTo>
                  <a:cubicBezTo>
                    <a:pt x="355" y="7"/>
                    <a:pt x="360" y="15"/>
                    <a:pt x="381" y="17"/>
                  </a:cubicBezTo>
                  <a:cubicBezTo>
                    <a:pt x="402" y="19"/>
                    <a:pt x="442" y="20"/>
                    <a:pt x="466" y="20"/>
                  </a:cubicBezTo>
                  <a:cubicBezTo>
                    <a:pt x="490" y="21"/>
                    <a:pt x="498" y="19"/>
                    <a:pt x="523" y="20"/>
                  </a:cubicBezTo>
                  <a:cubicBezTo>
                    <a:pt x="549" y="22"/>
                    <a:pt x="609" y="25"/>
                    <a:pt x="618" y="32"/>
                  </a:cubicBezTo>
                  <a:cubicBezTo>
                    <a:pt x="627" y="39"/>
                    <a:pt x="596" y="59"/>
                    <a:pt x="578" y="62"/>
                  </a:cubicBezTo>
                  <a:cubicBezTo>
                    <a:pt x="560" y="65"/>
                    <a:pt x="534" y="50"/>
                    <a:pt x="509" y="48"/>
                  </a:cubicBezTo>
                  <a:cubicBezTo>
                    <a:pt x="484" y="46"/>
                    <a:pt x="450" y="50"/>
                    <a:pt x="428" y="51"/>
                  </a:cubicBezTo>
                  <a:cubicBezTo>
                    <a:pt x="407" y="51"/>
                    <a:pt x="406" y="50"/>
                    <a:pt x="381" y="51"/>
                  </a:cubicBezTo>
                  <a:cubicBezTo>
                    <a:pt x="356" y="52"/>
                    <a:pt x="306" y="60"/>
                    <a:pt x="276" y="57"/>
                  </a:cubicBezTo>
                  <a:cubicBezTo>
                    <a:pt x="246" y="54"/>
                    <a:pt x="241" y="34"/>
                    <a:pt x="201" y="32"/>
                  </a:cubicBezTo>
                  <a:cubicBezTo>
                    <a:pt x="161" y="30"/>
                    <a:pt x="68" y="43"/>
                    <a:pt x="36" y="42"/>
                  </a:cubicBezTo>
                  <a:cubicBezTo>
                    <a:pt x="4" y="41"/>
                    <a:pt x="0" y="34"/>
                    <a:pt x="7" y="28"/>
                  </a:cubicBezTo>
                  <a:cubicBezTo>
                    <a:pt x="14" y="22"/>
                    <a:pt x="54" y="8"/>
                    <a:pt x="79" y="4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61" name="Oval 70">
              <a:extLst>
                <a:ext uri="{FF2B5EF4-FFF2-40B4-BE49-F238E27FC236}">
                  <a16:creationId xmlns:a16="http://schemas.microsoft.com/office/drawing/2014/main" id="{916C65A1-9A0B-DAFB-D151-BF3EA2DE3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2160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62" name="Oval 71">
              <a:extLst>
                <a:ext uri="{FF2B5EF4-FFF2-40B4-BE49-F238E27FC236}">
                  <a16:creationId xmlns:a16="http://schemas.microsoft.com/office/drawing/2014/main" id="{E87F16FD-35BE-4CB6-1FCF-C1A87D907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" y="2208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63" name="Oval 72">
              <a:extLst>
                <a:ext uri="{FF2B5EF4-FFF2-40B4-BE49-F238E27FC236}">
                  <a16:creationId xmlns:a16="http://schemas.microsoft.com/office/drawing/2014/main" id="{0D14C22A-A6E8-14A7-2559-0E57F9B6E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1" y="2261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64" name="Oval 73">
              <a:extLst>
                <a:ext uri="{FF2B5EF4-FFF2-40B4-BE49-F238E27FC236}">
                  <a16:creationId xmlns:a16="http://schemas.microsoft.com/office/drawing/2014/main" id="{D32BEA48-B46B-8AAE-09E4-A48F340CF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309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65" name="Oval 74">
              <a:extLst>
                <a:ext uri="{FF2B5EF4-FFF2-40B4-BE49-F238E27FC236}">
                  <a16:creationId xmlns:a16="http://schemas.microsoft.com/office/drawing/2014/main" id="{8C11D764-39F6-6814-C234-DB6104FD77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8178">
              <a:off x="4203" y="2203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66" name="Oval 75">
              <a:extLst>
                <a:ext uri="{FF2B5EF4-FFF2-40B4-BE49-F238E27FC236}">
                  <a16:creationId xmlns:a16="http://schemas.microsoft.com/office/drawing/2014/main" id="{BE804C01-D858-D61E-B50B-90904306A3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8178">
              <a:off x="4203" y="2256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67" name="Oval 76">
              <a:extLst>
                <a:ext uri="{FF2B5EF4-FFF2-40B4-BE49-F238E27FC236}">
                  <a16:creationId xmlns:a16="http://schemas.microsoft.com/office/drawing/2014/main" id="{14DA4D34-14AB-6E63-E95B-2FFA3DE6B2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8178">
              <a:off x="4204" y="2305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</p:grpSp>
      <p:grpSp>
        <p:nvGrpSpPr>
          <p:cNvPr id="5" name="Group 77">
            <a:extLst>
              <a:ext uri="{FF2B5EF4-FFF2-40B4-BE49-F238E27FC236}">
                <a16:creationId xmlns:a16="http://schemas.microsoft.com/office/drawing/2014/main" id="{8B0C561F-E546-A18C-2310-64D6DA0DAC66}"/>
              </a:ext>
            </a:extLst>
          </p:cNvPr>
          <p:cNvGrpSpPr>
            <a:grpSpLocks/>
          </p:cNvGrpSpPr>
          <p:nvPr/>
        </p:nvGrpSpPr>
        <p:grpSpPr bwMode="auto">
          <a:xfrm>
            <a:off x="3448050" y="3429000"/>
            <a:ext cx="5748338" cy="849313"/>
            <a:chOff x="2352" y="2153"/>
            <a:chExt cx="3217" cy="535"/>
          </a:xfrm>
        </p:grpSpPr>
        <p:grpSp>
          <p:nvGrpSpPr>
            <p:cNvPr id="31919" name="Group 78">
              <a:extLst>
                <a:ext uri="{FF2B5EF4-FFF2-40B4-BE49-F238E27FC236}">
                  <a16:creationId xmlns:a16="http://schemas.microsoft.com/office/drawing/2014/main" id="{CD879A24-C607-5A1F-9C0C-706946F6EA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2153"/>
              <a:ext cx="528" cy="535"/>
              <a:chOff x="2423" y="2062"/>
              <a:chExt cx="528" cy="535"/>
            </a:xfrm>
          </p:grpSpPr>
          <p:sp>
            <p:nvSpPr>
              <p:cNvPr id="31921" name="Freeform 79">
                <a:extLst>
                  <a:ext uri="{FF2B5EF4-FFF2-40B4-BE49-F238E27FC236}">
                    <a16:creationId xmlns:a16="http://schemas.microsoft.com/office/drawing/2014/main" id="{1828EBE7-79C9-F529-180D-98C475561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2077"/>
                <a:ext cx="91" cy="492"/>
              </a:xfrm>
              <a:custGeom>
                <a:avLst/>
                <a:gdLst>
                  <a:gd name="T0" fmla="*/ 41 w 90"/>
                  <a:gd name="T1" fmla="*/ 432 h 492"/>
                  <a:gd name="T2" fmla="*/ 43 w 90"/>
                  <a:gd name="T3" fmla="*/ 371 h 492"/>
                  <a:gd name="T4" fmla="*/ 52 w 90"/>
                  <a:gd name="T5" fmla="*/ 316 h 492"/>
                  <a:gd name="T6" fmla="*/ 40 w 90"/>
                  <a:gd name="T7" fmla="*/ 286 h 492"/>
                  <a:gd name="T8" fmla="*/ 34 w 90"/>
                  <a:gd name="T9" fmla="*/ 254 h 492"/>
                  <a:gd name="T10" fmla="*/ 52 w 90"/>
                  <a:gd name="T11" fmla="*/ 228 h 492"/>
                  <a:gd name="T12" fmla="*/ 40 w 90"/>
                  <a:gd name="T13" fmla="*/ 198 h 492"/>
                  <a:gd name="T14" fmla="*/ 39 w 90"/>
                  <a:gd name="T15" fmla="*/ 97 h 492"/>
                  <a:gd name="T16" fmla="*/ 70 w 90"/>
                  <a:gd name="T17" fmla="*/ 49 h 492"/>
                  <a:gd name="T18" fmla="*/ 89 w 90"/>
                  <a:gd name="T19" fmla="*/ 1 h 492"/>
                  <a:gd name="T20" fmla="*/ 14 w 90"/>
                  <a:gd name="T21" fmla="*/ 45 h 492"/>
                  <a:gd name="T22" fmla="*/ 1 w 90"/>
                  <a:gd name="T23" fmla="*/ 102 h 492"/>
                  <a:gd name="T24" fmla="*/ 18 w 90"/>
                  <a:gd name="T25" fmla="*/ 161 h 492"/>
                  <a:gd name="T26" fmla="*/ 18 w 90"/>
                  <a:gd name="T27" fmla="*/ 197 h 492"/>
                  <a:gd name="T28" fmla="*/ 10 w 90"/>
                  <a:gd name="T29" fmla="*/ 279 h 492"/>
                  <a:gd name="T30" fmla="*/ 15 w 90"/>
                  <a:gd name="T31" fmla="*/ 346 h 492"/>
                  <a:gd name="T32" fmla="*/ 14 w 90"/>
                  <a:gd name="T33" fmla="*/ 464 h 492"/>
                  <a:gd name="T34" fmla="*/ 23 w 90"/>
                  <a:gd name="T35" fmla="*/ 487 h 492"/>
                  <a:gd name="T36" fmla="*/ 41 w 90"/>
                  <a:gd name="T37" fmla="*/ 432 h 4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"/>
                  <a:gd name="T58" fmla="*/ 0 h 492"/>
                  <a:gd name="T59" fmla="*/ 90 w 90"/>
                  <a:gd name="T60" fmla="*/ 492 h 49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" h="492">
                    <a:moveTo>
                      <a:pt x="41" y="432"/>
                    </a:moveTo>
                    <a:cubicBezTo>
                      <a:pt x="45" y="412"/>
                      <a:pt x="42" y="390"/>
                      <a:pt x="43" y="371"/>
                    </a:cubicBezTo>
                    <a:cubicBezTo>
                      <a:pt x="44" y="352"/>
                      <a:pt x="45" y="330"/>
                      <a:pt x="45" y="316"/>
                    </a:cubicBezTo>
                    <a:cubicBezTo>
                      <a:pt x="43" y="302"/>
                      <a:pt x="43" y="296"/>
                      <a:pt x="40" y="286"/>
                    </a:cubicBezTo>
                    <a:cubicBezTo>
                      <a:pt x="39" y="276"/>
                      <a:pt x="34" y="265"/>
                      <a:pt x="34" y="254"/>
                    </a:cubicBezTo>
                    <a:cubicBezTo>
                      <a:pt x="35" y="244"/>
                      <a:pt x="45" y="237"/>
                      <a:pt x="45" y="228"/>
                    </a:cubicBezTo>
                    <a:cubicBezTo>
                      <a:pt x="46" y="218"/>
                      <a:pt x="41" y="220"/>
                      <a:pt x="40" y="198"/>
                    </a:cubicBezTo>
                    <a:cubicBezTo>
                      <a:pt x="39" y="176"/>
                      <a:pt x="35" y="122"/>
                      <a:pt x="39" y="97"/>
                    </a:cubicBezTo>
                    <a:cubicBezTo>
                      <a:pt x="43" y="72"/>
                      <a:pt x="56" y="65"/>
                      <a:pt x="63" y="49"/>
                    </a:cubicBezTo>
                    <a:cubicBezTo>
                      <a:pt x="70" y="33"/>
                      <a:pt x="90" y="2"/>
                      <a:pt x="82" y="1"/>
                    </a:cubicBezTo>
                    <a:cubicBezTo>
                      <a:pt x="74" y="0"/>
                      <a:pt x="28" y="28"/>
                      <a:pt x="14" y="45"/>
                    </a:cubicBezTo>
                    <a:cubicBezTo>
                      <a:pt x="0" y="62"/>
                      <a:pt x="0" y="83"/>
                      <a:pt x="1" y="102"/>
                    </a:cubicBezTo>
                    <a:cubicBezTo>
                      <a:pt x="2" y="121"/>
                      <a:pt x="15" y="145"/>
                      <a:pt x="18" y="161"/>
                    </a:cubicBezTo>
                    <a:cubicBezTo>
                      <a:pt x="21" y="177"/>
                      <a:pt x="18" y="178"/>
                      <a:pt x="18" y="197"/>
                    </a:cubicBezTo>
                    <a:cubicBezTo>
                      <a:pt x="16" y="217"/>
                      <a:pt x="10" y="254"/>
                      <a:pt x="10" y="279"/>
                    </a:cubicBezTo>
                    <a:cubicBezTo>
                      <a:pt x="10" y="303"/>
                      <a:pt x="14" y="315"/>
                      <a:pt x="15" y="346"/>
                    </a:cubicBezTo>
                    <a:cubicBezTo>
                      <a:pt x="16" y="377"/>
                      <a:pt x="13" y="441"/>
                      <a:pt x="14" y="464"/>
                    </a:cubicBezTo>
                    <a:cubicBezTo>
                      <a:pt x="16" y="488"/>
                      <a:pt x="19" y="492"/>
                      <a:pt x="23" y="487"/>
                    </a:cubicBezTo>
                    <a:cubicBezTo>
                      <a:pt x="27" y="482"/>
                      <a:pt x="39" y="451"/>
                      <a:pt x="41" y="432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22" name="Freeform 80">
                <a:extLst>
                  <a:ext uri="{FF2B5EF4-FFF2-40B4-BE49-F238E27FC236}">
                    <a16:creationId xmlns:a16="http://schemas.microsoft.com/office/drawing/2014/main" id="{341B8BAA-7DC1-A642-D9CB-E4B65BBD5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9" y="2103"/>
                <a:ext cx="58" cy="485"/>
              </a:xfrm>
              <a:custGeom>
                <a:avLst/>
                <a:gdLst>
                  <a:gd name="T0" fmla="*/ 46 w 58"/>
                  <a:gd name="T1" fmla="*/ 425 h 485"/>
                  <a:gd name="T2" fmla="*/ 48 w 58"/>
                  <a:gd name="T3" fmla="*/ 364 h 485"/>
                  <a:gd name="T4" fmla="*/ 50 w 58"/>
                  <a:gd name="T5" fmla="*/ 309 h 485"/>
                  <a:gd name="T6" fmla="*/ 45 w 58"/>
                  <a:gd name="T7" fmla="*/ 279 h 485"/>
                  <a:gd name="T8" fmla="*/ 39 w 58"/>
                  <a:gd name="T9" fmla="*/ 247 h 485"/>
                  <a:gd name="T10" fmla="*/ 50 w 58"/>
                  <a:gd name="T11" fmla="*/ 221 h 485"/>
                  <a:gd name="T12" fmla="*/ 45 w 58"/>
                  <a:gd name="T13" fmla="*/ 191 h 485"/>
                  <a:gd name="T14" fmla="*/ 56 w 58"/>
                  <a:gd name="T15" fmla="*/ 137 h 485"/>
                  <a:gd name="T16" fmla="*/ 34 w 58"/>
                  <a:gd name="T17" fmla="*/ 86 h 485"/>
                  <a:gd name="T18" fmla="*/ 41 w 58"/>
                  <a:gd name="T19" fmla="*/ 8 h 485"/>
                  <a:gd name="T20" fmla="*/ 19 w 58"/>
                  <a:gd name="T21" fmla="*/ 38 h 485"/>
                  <a:gd name="T22" fmla="*/ 1 w 58"/>
                  <a:gd name="T23" fmla="*/ 86 h 485"/>
                  <a:gd name="T24" fmla="*/ 23 w 58"/>
                  <a:gd name="T25" fmla="*/ 154 h 485"/>
                  <a:gd name="T26" fmla="*/ 23 w 58"/>
                  <a:gd name="T27" fmla="*/ 190 h 485"/>
                  <a:gd name="T28" fmla="*/ 15 w 58"/>
                  <a:gd name="T29" fmla="*/ 272 h 485"/>
                  <a:gd name="T30" fmla="*/ 20 w 58"/>
                  <a:gd name="T31" fmla="*/ 339 h 485"/>
                  <a:gd name="T32" fmla="*/ 19 w 58"/>
                  <a:gd name="T33" fmla="*/ 457 h 485"/>
                  <a:gd name="T34" fmla="*/ 28 w 58"/>
                  <a:gd name="T35" fmla="*/ 480 h 485"/>
                  <a:gd name="T36" fmla="*/ 46 w 58"/>
                  <a:gd name="T37" fmla="*/ 425 h 48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8"/>
                  <a:gd name="T58" fmla="*/ 0 h 485"/>
                  <a:gd name="T59" fmla="*/ 58 w 58"/>
                  <a:gd name="T60" fmla="*/ 485 h 48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8" h="485">
                    <a:moveTo>
                      <a:pt x="46" y="425"/>
                    </a:moveTo>
                    <a:cubicBezTo>
                      <a:pt x="50" y="405"/>
                      <a:pt x="47" y="383"/>
                      <a:pt x="48" y="364"/>
                    </a:cubicBezTo>
                    <a:cubicBezTo>
                      <a:pt x="49" y="345"/>
                      <a:pt x="50" y="323"/>
                      <a:pt x="50" y="309"/>
                    </a:cubicBezTo>
                    <a:cubicBezTo>
                      <a:pt x="48" y="295"/>
                      <a:pt x="48" y="289"/>
                      <a:pt x="45" y="279"/>
                    </a:cubicBezTo>
                    <a:cubicBezTo>
                      <a:pt x="44" y="269"/>
                      <a:pt x="39" y="258"/>
                      <a:pt x="39" y="247"/>
                    </a:cubicBezTo>
                    <a:cubicBezTo>
                      <a:pt x="40" y="237"/>
                      <a:pt x="50" y="230"/>
                      <a:pt x="50" y="221"/>
                    </a:cubicBezTo>
                    <a:cubicBezTo>
                      <a:pt x="51" y="211"/>
                      <a:pt x="44" y="205"/>
                      <a:pt x="45" y="191"/>
                    </a:cubicBezTo>
                    <a:cubicBezTo>
                      <a:pt x="46" y="178"/>
                      <a:pt x="58" y="154"/>
                      <a:pt x="56" y="137"/>
                    </a:cubicBezTo>
                    <a:cubicBezTo>
                      <a:pt x="54" y="120"/>
                      <a:pt x="37" y="108"/>
                      <a:pt x="34" y="86"/>
                    </a:cubicBezTo>
                    <a:cubicBezTo>
                      <a:pt x="31" y="64"/>
                      <a:pt x="43" y="16"/>
                      <a:pt x="41" y="8"/>
                    </a:cubicBezTo>
                    <a:cubicBezTo>
                      <a:pt x="39" y="0"/>
                      <a:pt x="26" y="25"/>
                      <a:pt x="19" y="38"/>
                    </a:cubicBezTo>
                    <a:cubicBezTo>
                      <a:pt x="12" y="51"/>
                      <a:pt x="0" y="67"/>
                      <a:pt x="1" y="86"/>
                    </a:cubicBezTo>
                    <a:cubicBezTo>
                      <a:pt x="2" y="105"/>
                      <a:pt x="19" y="137"/>
                      <a:pt x="23" y="154"/>
                    </a:cubicBezTo>
                    <a:cubicBezTo>
                      <a:pt x="27" y="171"/>
                      <a:pt x="23" y="171"/>
                      <a:pt x="23" y="190"/>
                    </a:cubicBezTo>
                    <a:cubicBezTo>
                      <a:pt x="21" y="210"/>
                      <a:pt x="15" y="247"/>
                      <a:pt x="15" y="272"/>
                    </a:cubicBezTo>
                    <a:cubicBezTo>
                      <a:pt x="15" y="296"/>
                      <a:pt x="19" y="308"/>
                      <a:pt x="20" y="339"/>
                    </a:cubicBezTo>
                    <a:cubicBezTo>
                      <a:pt x="21" y="370"/>
                      <a:pt x="18" y="434"/>
                      <a:pt x="19" y="457"/>
                    </a:cubicBezTo>
                    <a:cubicBezTo>
                      <a:pt x="21" y="481"/>
                      <a:pt x="24" y="485"/>
                      <a:pt x="28" y="480"/>
                    </a:cubicBezTo>
                    <a:cubicBezTo>
                      <a:pt x="32" y="475"/>
                      <a:pt x="44" y="444"/>
                      <a:pt x="46" y="425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31923" name="Group 81">
                <a:extLst>
                  <a:ext uri="{FF2B5EF4-FFF2-40B4-BE49-F238E27FC236}">
                    <a16:creationId xmlns:a16="http://schemas.microsoft.com/office/drawing/2014/main" id="{15DB086E-01F1-74F4-422E-B5D88724CD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23" y="2062"/>
                <a:ext cx="528" cy="526"/>
                <a:chOff x="2423" y="2062"/>
                <a:chExt cx="528" cy="526"/>
              </a:xfrm>
            </p:grpSpPr>
            <p:sp>
              <p:nvSpPr>
                <p:cNvPr id="31925" name="Freeform 82">
                  <a:extLst>
                    <a:ext uri="{FF2B5EF4-FFF2-40B4-BE49-F238E27FC236}">
                      <a16:creationId xmlns:a16="http://schemas.microsoft.com/office/drawing/2014/main" id="{1F2D7D35-7417-23EE-0C73-C800900A2E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0" y="2106"/>
                  <a:ext cx="71" cy="482"/>
                </a:xfrm>
                <a:custGeom>
                  <a:avLst/>
                  <a:gdLst>
                    <a:gd name="T0" fmla="*/ 31 w 70"/>
                    <a:gd name="T1" fmla="*/ 422 h 482"/>
                    <a:gd name="T2" fmla="*/ 33 w 70"/>
                    <a:gd name="T3" fmla="*/ 361 h 482"/>
                    <a:gd name="T4" fmla="*/ 42 w 70"/>
                    <a:gd name="T5" fmla="*/ 306 h 482"/>
                    <a:gd name="T6" fmla="*/ 30 w 70"/>
                    <a:gd name="T7" fmla="*/ 276 h 482"/>
                    <a:gd name="T8" fmla="*/ 24 w 70"/>
                    <a:gd name="T9" fmla="*/ 244 h 482"/>
                    <a:gd name="T10" fmla="*/ 42 w 70"/>
                    <a:gd name="T11" fmla="*/ 218 h 482"/>
                    <a:gd name="T12" fmla="*/ 30 w 70"/>
                    <a:gd name="T13" fmla="*/ 188 h 482"/>
                    <a:gd name="T14" fmla="*/ 48 w 70"/>
                    <a:gd name="T15" fmla="*/ 134 h 482"/>
                    <a:gd name="T16" fmla="*/ 74 w 70"/>
                    <a:gd name="T17" fmla="*/ 68 h 482"/>
                    <a:gd name="T18" fmla="*/ 26 w 70"/>
                    <a:gd name="T19" fmla="*/ 5 h 482"/>
                    <a:gd name="T20" fmla="*/ 4 w 70"/>
                    <a:gd name="T21" fmla="*/ 35 h 482"/>
                    <a:gd name="T22" fmla="*/ 45 w 70"/>
                    <a:gd name="T23" fmla="*/ 87 h 482"/>
                    <a:gd name="T24" fmla="*/ 8 w 70"/>
                    <a:gd name="T25" fmla="*/ 151 h 482"/>
                    <a:gd name="T26" fmla="*/ 8 w 70"/>
                    <a:gd name="T27" fmla="*/ 187 h 482"/>
                    <a:gd name="T28" fmla="*/ 0 w 70"/>
                    <a:gd name="T29" fmla="*/ 269 h 482"/>
                    <a:gd name="T30" fmla="*/ 5 w 70"/>
                    <a:gd name="T31" fmla="*/ 336 h 482"/>
                    <a:gd name="T32" fmla="*/ 4 w 70"/>
                    <a:gd name="T33" fmla="*/ 454 h 482"/>
                    <a:gd name="T34" fmla="*/ 13 w 70"/>
                    <a:gd name="T35" fmla="*/ 477 h 482"/>
                    <a:gd name="T36" fmla="*/ 31 w 70"/>
                    <a:gd name="T37" fmla="*/ 422 h 48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0"/>
                    <a:gd name="T58" fmla="*/ 0 h 482"/>
                    <a:gd name="T59" fmla="*/ 70 w 70"/>
                    <a:gd name="T60" fmla="*/ 482 h 48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0" h="482">
                      <a:moveTo>
                        <a:pt x="31" y="422"/>
                      </a:moveTo>
                      <a:cubicBezTo>
                        <a:pt x="35" y="402"/>
                        <a:pt x="32" y="380"/>
                        <a:pt x="33" y="361"/>
                      </a:cubicBezTo>
                      <a:cubicBezTo>
                        <a:pt x="34" y="342"/>
                        <a:pt x="35" y="320"/>
                        <a:pt x="35" y="306"/>
                      </a:cubicBezTo>
                      <a:cubicBezTo>
                        <a:pt x="33" y="292"/>
                        <a:pt x="33" y="286"/>
                        <a:pt x="30" y="276"/>
                      </a:cubicBezTo>
                      <a:cubicBezTo>
                        <a:pt x="29" y="266"/>
                        <a:pt x="24" y="255"/>
                        <a:pt x="24" y="244"/>
                      </a:cubicBezTo>
                      <a:cubicBezTo>
                        <a:pt x="25" y="234"/>
                        <a:pt x="35" y="227"/>
                        <a:pt x="35" y="218"/>
                      </a:cubicBezTo>
                      <a:cubicBezTo>
                        <a:pt x="36" y="208"/>
                        <a:pt x="29" y="202"/>
                        <a:pt x="30" y="188"/>
                      </a:cubicBezTo>
                      <a:cubicBezTo>
                        <a:pt x="31" y="175"/>
                        <a:pt x="35" y="154"/>
                        <a:pt x="41" y="134"/>
                      </a:cubicBezTo>
                      <a:cubicBezTo>
                        <a:pt x="47" y="114"/>
                        <a:pt x="70" y="89"/>
                        <a:pt x="67" y="68"/>
                      </a:cubicBezTo>
                      <a:cubicBezTo>
                        <a:pt x="64" y="47"/>
                        <a:pt x="36" y="10"/>
                        <a:pt x="26" y="5"/>
                      </a:cubicBezTo>
                      <a:cubicBezTo>
                        <a:pt x="16" y="0"/>
                        <a:pt x="2" y="21"/>
                        <a:pt x="4" y="35"/>
                      </a:cubicBezTo>
                      <a:cubicBezTo>
                        <a:pt x="6" y="49"/>
                        <a:pt x="37" y="68"/>
                        <a:pt x="38" y="87"/>
                      </a:cubicBezTo>
                      <a:cubicBezTo>
                        <a:pt x="39" y="106"/>
                        <a:pt x="13" y="134"/>
                        <a:pt x="8" y="151"/>
                      </a:cubicBezTo>
                      <a:cubicBezTo>
                        <a:pt x="3" y="168"/>
                        <a:pt x="8" y="168"/>
                        <a:pt x="8" y="187"/>
                      </a:cubicBezTo>
                      <a:cubicBezTo>
                        <a:pt x="6" y="207"/>
                        <a:pt x="0" y="244"/>
                        <a:pt x="0" y="269"/>
                      </a:cubicBezTo>
                      <a:cubicBezTo>
                        <a:pt x="0" y="293"/>
                        <a:pt x="4" y="305"/>
                        <a:pt x="5" y="336"/>
                      </a:cubicBezTo>
                      <a:cubicBezTo>
                        <a:pt x="6" y="367"/>
                        <a:pt x="3" y="431"/>
                        <a:pt x="4" y="454"/>
                      </a:cubicBezTo>
                      <a:cubicBezTo>
                        <a:pt x="6" y="478"/>
                        <a:pt x="9" y="482"/>
                        <a:pt x="13" y="477"/>
                      </a:cubicBezTo>
                      <a:cubicBezTo>
                        <a:pt x="17" y="472"/>
                        <a:pt x="29" y="441"/>
                        <a:pt x="31" y="422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926" name="Freeform 83">
                  <a:extLst>
                    <a:ext uri="{FF2B5EF4-FFF2-40B4-BE49-F238E27FC236}">
                      <a16:creationId xmlns:a16="http://schemas.microsoft.com/office/drawing/2014/main" id="{BF83DD12-F1E7-2900-B8EF-64B777F95D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3" y="2062"/>
                  <a:ext cx="84" cy="526"/>
                </a:xfrm>
                <a:custGeom>
                  <a:avLst/>
                  <a:gdLst>
                    <a:gd name="T0" fmla="*/ 63 w 83"/>
                    <a:gd name="T1" fmla="*/ 460 h 526"/>
                    <a:gd name="T2" fmla="*/ 65 w 83"/>
                    <a:gd name="T3" fmla="*/ 393 h 526"/>
                    <a:gd name="T4" fmla="*/ 67 w 83"/>
                    <a:gd name="T5" fmla="*/ 332 h 526"/>
                    <a:gd name="T6" fmla="*/ 62 w 83"/>
                    <a:gd name="T7" fmla="*/ 300 h 526"/>
                    <a:gd name="T8" fmla="*/ 56 w 83"/>
                    <a:gd name="T9" fmla="*/ 265 h 526"/>
                    <a:gd name="T10" fmla="*/ 67 w 83"/>
                    <a:gd name="T11" fmla="*/ 235 h 526"/>
                    <a:gd name="T12" fmla="*/ 75 w 83"/>
                    <a:gd name="T13" fmla="*/ 199 h 526"/>
                    <a:gd name="T14" fmla="*/ 56 w 83"/>
                    <a:gd name="T15" fmla="*/ 141 h 526"/>
                    <a:gd name="T16" fmla="*/ 90 w 83"/>
                    <a:gd name="T17" fmla="*/ 45 h 526"/>
                    <a:gd name="T18" fmla="*/ 58 w 83"/>
                    <a:gd name="T19" fmla="*/ 2 h 526"/>
                    <a:gd name="T20" fmla="*/ 20 w 83"/>
                    <a:gd name="T21" fmla="*/ 31 h 526"/>
                    <a:gd name="T22" fmla="*/ 66 w 83"/>
                    <a:gd name="T23" fmla="*/ 45 h 526"/>
                    <a:gd name="T24" fmla="*/ 6 w 83"/>
                    <a:gd name="T25" fmla="*/ 141 h 526"/>
                    <a:gd name="T26" fmla="*/ 25 w 83"/>
                    <a:gd name="T27" fmla="*/ 208 h 526"/>
                    <a:gd name="T28" fmla="*/ 25 w 83"/>
                    <a:gd name="T29" fmla="*/ 292 h 526"/>
                    <a:gd name="T30" fmla="*/ 30 w 83"/>
                    <a:gd name="T31" fmla="*/ 365 h 526"/>
                    <a:gd name="T32" fmla="*/ 29 w 83"/>
                    <a:gd name="T33" fmla="*/ 496 h 526"/>
                    <a:gd name="T34" fmla="*/ 38 w 83"/>
                    <a:gd name="T35" fmla="*/ 520 h 526"/>
                    <a:gd name="T36" fmla="*/ 63 w 83"/>
                    <a:gd name="T37" fmla="*/ 460 h 52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83"/>
                    <a:gd name="T58" fmla="*/ 0 h 526"/>
                    <a:gd name="T59" fmla="*/ 83 w 83"/>
                    <a:gd name="T60" fmla="*/ 526 h 52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83" h="526">
                      <a:moveTo>
                        <a:pt x="56" y="460"/>
                      </a:moveTo>
                      <a:cubicBezTo>
                        <a:pt x="60" y="438"/>
                        <a:pt x="57" y="414"/>
                        <a:pt x="58" y="393"/>
                      </a:cubicBezTo>
                      <a:cubicBezTo>
                        <a:pt x="59" y="372"/>
                        <a:pt x="60" y="348"/>
                        <a:pt x="60" y="332"/>
                      </a:cubicBezTo>
                      <a:cubicBezTo>
                        <a:pt x="58" y="317"/>
                        <a:pt x="58" y="311"/>
                        <a:pt x="55" y="300"/>
                      </a:cubicBezTo>
                      <a:cubicBezTo>
                        <a:pt x="54" y="289"/>
                        <a:pt x="49" y="276"/>
                        <a:pt x="49" y="265"/>
                      </a:cubicBezTo>
                      <a:cubicBezTo>
                        <a:pt x="50" y="254"/>
                        <a:pt x="57" y="246"/>
                        <a:pt x="60" y="235"/>
                      </a:cubicBezTo>
                      <a:cubicBezTo>
                        <a:pt x="63" y="224"/>
                        <a:pt x="70" y="215"/>
                        <a:pt x="68" y="199"/>
                      </a:cubicBezTo>
                      <a:cubicBezTo>
                        <a:pt x="66" y="183"/>
                        <a:pt x="47" y="167"/>
                        <a:pt x="49" y="141"/>
                      </a:cubicBezTo>
                      <a:cubicBezTo>
                        <a:pt x="51" y="115"/>
                        <a:pt x="83" y="68"/>
                        <a:pt x="83" y="45"/>
                      </a:cubicBezTo>
                      <a:cubicBezTo>
                        <a:pt x="83" y="22"/>
                        <a:pt x="61" y="4"/>
                        <a:pt x="51" y="2"/>
                      </a:cubicBezTo>
                      <a:cubicBezTo>
                        <a:pt x="41" y="0"/>
                        <a:pt x="19" y="24"/>
                        <a:pt x="20" y="31"/>
                      </a:cubicBezTo>
                      <a:cubicBezTo>
                        <a:pt x="21" y="38"/>
                        <a:pt x="61" y="27"/>
                        <a:pt x="59" y="45"/>
                      </a:cubicBezTo>
                      <a:cubicBezTo>
                        <a:pt x="57" y="63"/>
                        <a:pt x="12" y="114"/>
                        <a:pt x="6" y="141"/>
                      </a:cubicBezTo>
                      <a:cubicBezTo>
                        <a:pt x="0" y="168"/>
                        <a:pt x="22" y="183"/>
                        <a:pt x="25" y="208"/>
                      </a:cubicBezTo>
                      <a:cubicBezTo>
                        <a:pt x="28" y="233"/>
                        <a:pt x="24" y="266"/>
                        <a:pt x="25" y="292"/>
                      </a:cubicBezTo>
                      <a:cubicBezTo>
                        <a:pt x="26" y="318"/>
                        <a:pt x="29" y="331"/>
                        <a:pt x="30" y="365"/>
                      </a:cubicBezTo>
                      <a:cubicBezTo>
                        <a:pt x="31" y="400"/>
                        <a:pt x="28" y="470"/>
                        <a:pt x="29" y="496"/>
                      </a:cubicBezTo>
                      <a:cubicBezTo>
                        <a:pt x="31" y="521"/>
                        <a:pt x="34" y="526"/>
                        <a:pt x="38" y="520"/>
                      </a:cubicBezTo>
                      <a:cubicBezTo>
                        <a:pt x="42" y="515"/>
                        <a:pt x="54" y="481"/>
                        <a:pt x="56" y="460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927" name="Freeform 84">
                  <a:extLst>
                    <a:ext uri="{FF2B5EF4-FFF2-40B4-BE49-F238E27FC236}">
                      <a16:creationId xmlns:a16="http://schemas.microsoft.com/office/drawing/2014/main" id="{4211012B-DD34-B706-C907-237302958D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101"/>
                  <a:ext cx="72" cy="487"/>
                </a:xfrm>
                <a:custGeom>
                  <a:avLst/>
                  <a:gdLst>
                    <a:gd name="T0" fmla="*/ 23 w 73"/>
                    <a:gd name="T1" fmla="*/ 427 h 487"/>
                    <a:gd name="T2" fmla="*/ 21 w 73"/>
                    <a:gd name="T3" fmla="*/ 366 h 487"/>
                    <a:gd name="T4" fmla="*/ 19 w 73"/>
                    <a:gd name="T5" fmla="*/ 311 h 487"/>
                    <a:gd name="T6" fmla="*/ 24 w 73"/>
                    <a:gd name="T7" fmla="*/ 281 h 487"/>
                    <a:gd name="T8" fmla="*/ 30 w 73"/>
                    <a:gd name="T9" fmla="*/ 249 h 487"/>
                    <a:gd name="T10" fmla="*/ 19 w 73"/>
                    <a:gd name="T11" fmla="*/ 223 h 487"/>
                    <a:gd name="T12" fmla="*/ 24 w 73"/>
                    <a:gd name="T13" fmla="*/ 193 h 487"/>
                    <a:gd name="T14" fmla="*/ 30 w 73"/>
                    <a:gd name="T15" fmla="*/ 145 h 487"/>
                    <a:gd name="T16" fmla="*/ 11 w 73"/>
                    <a:gd name="T17" fmla="*/ 44 h 487"/>
                    <a:gd name="T18" fmla="*/ 9 w 73"/>
                    <a:gd name="T19" fmla="*/ 67 h 487"/>
                    <a:gd name="T20" fmla="*/ 57 w 73"/>
                    <a:gd name="T21" fmla="*/ 1 h 487"/>
                    <a:gd name="T22" fmla="*/ 57 w 73"/>
                    <a:gd name="T23" fmla="*/ 59 h 487"/>
                    <a:gd name="T24" fmla="*/ 35 w 73"/>
                    <a:gd name="T25" fmla="*/ 97 h 487"/>
                    <a:gd name="T26" fmla="*/ 61 w 73"/>
                    <a:gd name="T27" fmla="*/ 145 h 487"/>
                    <a:gd name="T28" fmla="*/ 39 w 73"/>
                    <a:gd name="T29" fmla="*/ 192 h 487"/>
                    <a:gd name="T30" fmla="*/ 47 w 73"/>
                    <a:gd name="T31" fmla="*/ 274 h 487"/>
                    <a:gd name="T32" fmla="*/ 42 w 73"/>
                    <a:gd name="T33" fmla="*/ 341 h 487"/>
                    <a:gd name="T34" fmla="*/ 43 w 73"/>
                    <a:gd name="T35" fmla="*/ 459 h 487"/>
                    <a:gd name="T36" fmla="*/ 36 w 73"/>
                    <a:gd name="T37" fmla="*/ 482 h 487"/>
                    <a:gd name="T38" fmla="*/ 23 w 73"/>
                    <a:gd name="T39" fmla="*/ 427 h 48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73"/>
                    <a:gd name="T61" fmla="*/ 0 h 487"/>
                    <a:gd name="T62" fmla="*/ 73 w 73"/>
                    <a:gd name="T63" fmla="*/ 487 h 48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73" h="487">
                      <a:moveTo>
                        <a:pt x="23" y="427"/>
                      </a:moveTo>
                      <a:cubicBezTo>
                        <a:pt x="19" y="407"/>
                        <a:pt x="22" y="385"/>
                        <a:pt x="21" y="366"/>
                      </a:cubicBezTo>
                      <a:cubicBezTo>
                        <a:pt x="20" y="347"/>
                        <a:pt x="19" y="325"/>
                        <a:pt x="19" y="311"/>
                      </a:cubicBezTo>
                      <a:cubicBezTo>
                        <a:pt x="21" y="297"/>
                        <a:pt x="21" y="291"/>
                        <a:pt x="24" y="281"/>
                      </a:cubicBezTo>
                      <a:cubicBezTo>
                        <a:pt x="25" y="271"/>
                        <a:pt x="30" y="260"/>
                        <a:pt x="30" y="249"/>
                      </a:cubicBezTo>
                      <a:cubicBezTo>
                        <a:pt x="29" y="239"/>
                        <a:pt x="19" y="232"/>
                        <a:pt x="19" y="223"/>
                      </a:cubicBezTo>
                      <a:cubicBezTo>
                        <a:pt x="18" y="213"/>
                        <a:pt x="22" y="206"/>
                        <a:pt x="24" y="193"/>
                      </a:cubicBezTo>
                      <a:cubicBezTo>
                        <a:pt x="26" y="180"/>
                        <a:pt x="32" y="170"/>
                        <a:pt x="30" y="145"/>
                      </a:cubicBezTo>
                      <a:cubicBezTo>
                        <a:pt x="28" y="120"/>
                        <a:pt x="14" y="57"/>
                        <a:pt x="11" y="44"/>
                      </a:cubicBezTo>
                      <a:cubicBezTo>
                        <a:pt x="8" y="31"/>
                        <a:pt x="0" y="74"/>
                        <a:pt x="9" y="67"/>
                      </a:cubicBezTo>
                      <a:cubicBezTo>
                        <a:pt x="18" y="60"/>
                        <a:pt x="55" y="2"/>
                        <a:pt x="64" y="1"/>
                      </a:cubicBezTo>
                      <a:cubicBezTo>
                        <a:pt x="73" y="0"/>
                        <a:pt x="69" y="43"/>
                        <a:pt x="64" y="59"/>
                      </a:cubicBezTo>
                      <a:cubicBezTo>
                        <a:pt x="59" y="75"/>
                        <a:pt x="34" y="83"/>
                        <a:pt x="35" y="97"/>
                      </a:cubicBezTo>
                      <a:cubicBezTo>
                        <a:pt x="36" y="111"/>
                        <a:pt x="66" y="129"/>
                        <a:pt x="68" y="145"/>
                      </a:cubicBezTo>
                      <a:cubicBezTo>
                        <a:pt x="70" y="161"/>
                        <a:pt x="48" y="170"/>
                        <a:pt x="46" y="192"/>
                      </a:cubicBezTo>
                      <a:cubicBezTo>
                        <a:pt x="44" y="214"/>
                        <a:pt x="54" y="249"/>
                        <a:pt x="54" y="274"/>
                      </a:cubicBezTo>
                      <a:cubicBezTo>
                        <a:pt x="54" y="298"/>
                        <a:pt x="50" y="310"/>
                        <a:pt x="49" y="341"/>
                      </a:cubicBezTo>
                      <a:cubicBezTo>
                        <a:pt x="48" y="372"/>
                        <a:pt x="51" y="436"/>
                        <a:pt x="50" y="459"/>
                      </a:cubicBezTo>
                      <a:cubicBezTo>
                        <a:pt x="48" y="483"/>
                        <a:pt x="45" y="487"/>
                        <a:pt x="41" y="482"/>
                      </a:cubicBezTo>
                      <a:cubicBezTo>
                        <a:pt x="37" y="477"/>
                        <a:pt x="25" y="446"/>
                        <a:pt x="23" y="427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928" name="Freeform 85">
                  <a:extLst>
                    <a:ext uri="{FF2B5EF4-FFF2-40B4-BE49-F238E27FC236}">
                      <a16:creationId xmlns:a16="http://schemas.microsoft.com/office/drawing/2014/main" id="{61401808-68FE-C48A-4FF5-04F52C7791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5" y="2062"/>
                  <a:ext cx="76" cy="526"/>
                </a:xfrm>
                <a:custGeom>
                  <a:avLst/>
                  <a:gdLst>
                    <a:gd name="T0" fmla="*/ 43 w 76"/>
                    <a:gd name="T1" fmla="*/ 460 h 526"/>
                    <a:gd name="T2" fmla="*/ 45 w 76"/>
                    <a:gd name="T3" fmla="*/ 393 h 526"/>
                    <a:gd name="T4" fmla="*/ 47 w 76"/>
                    <a:gd name="T5" fmla="*/ 332 h 526"/>
                    <a:gd name="T6" fmla="*/ 42 w 76"/>
                    <a:gd name="T7" fmla="*/ 300 h 526"/>
                    <a:gd name="T8" fmla="*/ 36 w 76"/>
                    <a:gd name="T9" fmla="*/ 265 h 526"/>
                    <a:gd name="T10" fmla="*/ 47 w 76"/>
                    <a:gd name="T11" fmla="*/ 235 h 526"/>
                    <a:gd name="T12" fmla="*/ 42 w 76"/>
                    <a:gd name="T13" fmla="*/ 203 h 526"/>
                    <a:gd name="T14" fmla="*/ 32 w 76"/>
                    <a:gd name="T15" fmla="*/ 146 h 526"/>
                    <a:gd name="T16" fmla="*/ 75 w 76"/>
                    <a:gd name="T17" fmla="*/ 45 h 526"/>
                    <a:gd name="T18" fmla="*/ 38 w 76"/>
                    <a:gd name="T19" fmla="*/ 2 h 526"/>
                    <a:gd name="T20" fmla="*/ 16 w 76"/>
                    <a:gd name="T21" fmla="*/ 35 h 526"/>
                    <a:gd name="T22" fmla="*/ 41 w 76"/>
                    <a:gd name="T23" fmla="*/ 74 h 526"/>
                    <a:gd name="T24" fmla="*/ 3 w 76"/>
                    <a:gd name="T25" fmla="*/ 151 h 526"/>
                    <a:gd name="T26" fmla="*/ 20 w 76"/>
                    <a:gd name="T27" fmla="*/ 202 h 526"/>
                    <a:gd name="T28" fmla="*/ 12 w 76"/>
                    <a:gd name="T29" fmla="*/ 292 h 526"/>
                    <a:gd name="T30" fmla="*/ 17 w 76"/>
                    <a:gd name="T31" fmla="*/ 365 h 526"/>
                    <a:gd name="T32" fmla="*/ 16 w 76"/>
                    <a:gd name="T33" fmla="*/ 496 h 526"/>
                    <a:gd name="T34" fmla="*/ 25 w 76"/>
                    <a:gd name="T35" fmla="*/ 520 h 526"/>
                    <a:gd name="T36" fmla="*/ 43 w 76"/>
                    <a:gd name="T37" fmla="*/ 460 h 52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6"/>
                    <a:gd name="T58" fmla="*/ 0 h 526"/>
                    <a:gd name="T59" fmla="*/ 76 w 76"/>
                    <a:gd name="T60" fmla="*/ 526 h 52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6" h="526">
                      <a:moveTo>
                        <a:pt x="43" y="460"/>
                      </a:moveTo>
                      <a:cubicBezTo>
                        <a:pt x="47" y="438"/>
                        <a:pt x="44" y="414"/>
                        <a:pt x="45" y="393"/>
                      </a:cubicBezTo>
                      <a:cubicBezTo>
                        <a:pt x="46" y="372"/>
                        <a:pt x="47" y="348"/>
                        <a:pt x="47" y="332"/>
                      </a:cubicBezTo>
                      <a:cubicBezTo>
                        <a:pt x="45" y="317"/>
                        <a:pt x="45" y="311"/>
                        <a:pt x="42" y="300"/>
                      </a:cubicBezTo>
                      <a:cubicBezTo>
                        <a:pt x="41" y="289"/>
                        <a:pt x="36" y="276"/>
                        <a:pt x="36" y="265"/>
                      </a:cubicBezTo>
                      <a:cubicBezTo>
                        <a:pt x="37" y="254"/>
                        <a:pt x="47" y="245"/>
                        <a:pt x="47" y="235"/>
                      </a:cubicBezTo>
                      <a:cubicBezTo>
                        <a:pt x="48" y="225"/>
                        <a:pt x="44" y="218"/>
                        <a:pt x="42" y="203"/>
                      </a:cubicBezTo>
                      <a:cubicBezTo>
                        <a:pt x="40" y="188"/>
                        <a:pt x="27" y="172"/>
                        <a:pt x="32" y="146"/>
                      </a:cubicBezTo>
                      <a:cubicBezTo>
                        <a:pt x="37" y="120"/>
                        <a:pt x="74" y="69"/>
                        <a:pt x="75" y="45"/>
                      </a:cubicBezTo>
                      <a:cubicBezTo>
                        <a:pt x="76" y="21"/>
                        <a:pt x="48" y="4"/>
                        <a:pt x="38" y="2"/>
                      </a:cubicBezTo>
                      <a:cubicBezTo>
                        <a:pt x="28" y="0"/>
                        <a:pt x="16" y="23"/>
                        <a:pt x="16" y="35"/>
                      </a:cubicBezTo>
                      <a:cubicBezTo>
                        <a:pt x="16" y="47"/>
                        <a:pt x="43" y="55"/>
                        <a:pt x="41" y="74"/>
                      </a:cubicBezTo>
                      <a:cubicBezTo>
                        <a:pt x="39" y="93"/>
                        <a:pt x="6" y="130"/>
                        <a:pt x="3" y="151"/>
                      </a:cubicBezTo>
                      <a:cubicBezTo>
                        <a:pt x="0" y="172"/>
                        <a:pt x="19" y="179"/>
                        <a:pt x="20" y="202"/>
                      </a:cubicBezTo>
                      <a:cubicBezTo>
                        <a:pt x="21" y="225"/>
                        <a:pt x="12" y="265"/>
                        <a:pt x="12" y="292"/>
                      </a:cubicBezTo>
                      <a:cubicBezTo>
                        <a:pt x="12" y="318"/>
                        <a:pt x="16" y="331"/>
                        <a:pt x="17" y="365"/>
                      </a:cubicBezTo>
                      <a:cubicBezTo>
                        <a:pt x="18" y="400"/>
                        <a:pt x="15" y="470"/>
                        <a:pt x="16" y="496"/>
                      </a:cubicBezTo>
                      <a:cubicBezTo>
                        <a:pt x="18" y="521"/>
                        <a:pt x="21" y="526"/>
                        <a:pt x="25" y="520"/>
                      </a:cubicBezTo>
                      <a:cubicBezTo>
                        <a:pt x="29" y="515"/>
                        <a:pt x="41" y="481"/>
                        <a:pt x="43" y="460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31924" name="Freeform 86">
                <a:extLst>
                  <a:ext uri="{FF2B5EF4-FFF2-40B4-BE49-F238E27FC236}">
                    <a16:creationId xmlns:a16="http://schemas.microsoft.com/office/drawing/2014/main" id="{B2F8562D-56F2-32B6-2963-266183E29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5" y="2114"/>
                <a:ext cx="72" cy="483"/>
              </a:xfrm>
              <a:custGeom>
                <a:avLst/>
                <a:gdLst>
                  <a:gd name="T0" fmla="*/ 32 w 72"/>
                  <a:gd name="T1" fmla="*/ 423 h 483"/>
                  <a:gd name="T2" fmla="*/ 30 w 72"/>
                  <a:gd name="T3" fmla="*/ 362 h 483"/>
                  <a:gd name="T4" fmla="*/ 28 w 72"/>
                  <a:gd name="T5" fmla="*/ 307 h 483"/>
                  <a:gd name="T6" fmla="*/ 33 w 72"/>
                  <a:gd name="T7" fmla="*/ 277 h 483"/>
                  <a:gd name="T8" fmla="*/ 39 w 72"/>
                  <a:gd name="T9" fmla="*/ 245 h 483"/>
                  <a:gd name="T10" fmla="*/ 28 w 72"/>
                  <a:gd name="T11" fmla="*/ 219 h 483"/>
                  <a:gd name="T12" fmla="*/ 33 w 72"/>
                  <a:gd name="T13" fmla="*/ 189 h 483"/>
                  <a:gd name="T14" fmla="*/ 29 w 72"/>
                  <a:gd name="T15" fmla="*/ 142 h 483"/>
                  <a:gd name="T16" fmla="*/ 1 w 72"/>
                  <a:gd name="T17" fmla="*/ 70 h 483"/>
                  <a:gd name="T18" fmla="*/ 37 w 72"/>
                  <a:gd name="T19" fmla="*/ 6 h 483"/>
                  <a:gd name="T20" fmla="*/ 59 w 72"/>
                  <a:gd name="T21" fmla="*/ 36 h 483"/>
                  <a:gd name="T22" fmla="*/ 29 w 72"/>
                  <a:gd name="T23" fmla="*/ 84 h 483"/>
                  <a:gd name="T24" fmla="*/ 68 w 72"/>
                  <a:gd name="T25" fmla="*/ 147 h 483"/>
                  <a:gd name="T26" fmla="*/ 55 w 72"/>
                  <a:gd name="T27" fmla="*/ 188 h 483"/>
                  <a:gd name="T28" fmla="*/ 63 w 72"/>
                  <a:gd name="T29" fmla="*/ 270 h 483"/>
                  <a:gd name="T30" fmla="*/ 58 w 72"/>
                  <a:gd name="T31" fmla="*/ 337 h 483"/>
                  <a:gd name="T32" fmla="*/ 59 w 72"/>
                  <a:gd name="T33" fmla="*/ 455 h 483"/>
                  <a:gd name="T34" fmla="*/ 50 w 72"/>
                  <a:gd name="T35" fmla="*/ 478 h 483"/>
                  <a:gd name="T36" fmla="*/ 32 w 72"/>
                  <a:gd name="T37" fmla="*/ 423 h 4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483"/>
                  <a:gd name="T59" fmla="*/ 72 w 72"/>
                  <a:gd name="T60" fmla="*/ 483 h 4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483">
                    <a:moveTo>
                      <a:pt x="32" y="423"/>
                    </a:moveTo>
                    <a:cubicBezTo>
                      <a:pt x="28" y="403"/>
                      <a:pt x="31" y="381"/>
                      <a:pt x="30" y="362"/>
                    </a:cubicBezTo>
                    <a:cubicBezTo>
                      <a:pt x="29" y="343"/>
                      <a:pt x="28" y="321"/>
                      <a:pt x="28" y="307"/>
                    </a:cubicBezTo>
                    <a:cubicBezTo>
                      <a:pt x="30" y="293"/>
                      <a:pt x="30" y="287"/>
                      <a:pt x="33" y="277"/>
                    </a:cubicBezTo>
                    <a:cubicBezTo>
                      <a:pt x="34" y="267"/>
                      <a:pt x="39" y="256"/>
                      <a:pt x="39" y="245"/>
                    </a:cubicBezTo>
                    <a:cubicBezTo>
                      <a:pt x="38" y="235"/>
                      <a:pt x="28" y="228"/>
                      <a:pt x="28" y="219"/>
                    </a:cubicBezTo>
                    <a:cubicBezTo>
                      <a:pt x="27" y="209"/>
                      <a:pt x="33" y="202"/>
                      <a:pt x="33" y="189"/>
                    </a:cubicBezTo>
                    <a:cubicBezTo>
                      <a:pt x="33" y="176"/>
                      <a:pt x="34" y="162"/>
                      <a:pt x="29" y="142"/>
                    </a:cubicBezTo>
                    <a:cubicBezTo>
                      <a:pt x="24" y="122"/>
                      <a:pt x="0" y="93"/>
                      <a:pt x="1" y="70"/>
                    </a:cubicBezTo>
                    <a:cubicBezTo>
                      <a:pt x="2" y="47"/>
                      <a:pt x="27" y="12"/>
                      <a:pt x="37" y="6"/>
                    </a:cubicBezTo>
                    <a:cubicBezTo>
                      <a:pt x="47" y="0"/>
                      <a:pt x="60" y="23"/>
                      <a:pt x="59" y="36"/>
                    </a:cubicBezTo>
                    <a:cubicBezTo>
                      <a:pt x="58" y="49"/>
                      <a:pt x="28" y="66"/>
                      <a:pt x="29" y="84"/>
                    </a:cubicBezTo>
                    <a:cubicBezTo>
                      <a:pt x="30" y="102"/>
                      <a:pt x="64" y="130"/>
                      <a:pt x="68" y="147"/>
                    </a:cubicBezTo>
                    <a:cubicBezTo>
                      <a:pt x="72" y="164"/>
                      <a:pt x="56" y="168"/>
                      <a:pt x="55" y="188"/>
                    </a:cubicBezTo>
                    <a:cubicBezTo>
                      <a:pt x="54" y="208"/>
                      <a:pt x="63" y="245"/>
                      <a:pt x="63" y="270"/>
                    </a:cubicBezTo>
                    <a:cubicBezTo>
                      <a:pt x="63" y="294"/>
                      <a:pt x="59" y="306"/>
                      <a:pt x="58" y="337"/>
                    </a:cubicBezTo>
                    <a:cubicBezTo>
                      <a:pt x="57" y="368"/>
                      <a:pt x="60" y="432"/>
                      <a:pt x="59" y="455"/>
                    </a:cubicBezTo>
                    <a:cubicBezTo>
                      <a:pt x="57" y="479"/>
                      <a:pt x="54" y="483"/>
                      <a:pt x="50" y="478"/>
                    </a:cubicBezTo>
                    <a:cubicBezTo>
                      <a:pt x="46" y="473"/>
                      <a:pt x="34" y="442"/>
                      <a:pt x="32" y="423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1920" name="Text Box 87">
              <a:extLst>
                <a:ext uri="{FF2B5EF4-FFF2-40B4-BE49-F238E27FC236}">
                  <a16:creationId xmlns:a16="http://schemas.microsoft.com/office/drawing/2014/main" id="{115E2E45-A489-3395-2E60-5E400F2405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7" y="2208"/>
              <a:ext cx="56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_tradnl" altLang="pt-BR" sz="1400" b="1">
                  <a:solidFill>
                    <a:schemeClr val="bg1"/>
                  </a:solidFill>
                </a:rPr>
                <a:t>Aerial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_tradnl" altLang="pt-BR" sz="1400" b="1">
                  <a:solidFill>
                    <a:schemeClr val="bg1"/>
                  </a:solidFill>
                </a:rPr>
                <a:t>mycelium</a:t>
              </a:r>
            </a:p>
          </p:txBody>
        </p:sp>
      </p:grpSp>
      <p:grpSp>
        <p:nvGrpSpPr>
          <p:cNvPr id="8" name="Group 88">
            <a:extLst>
              <a:ext uri="{FF2B5EF4-FFF2-40B4-BE49-F238E27FC236}">
                <a16:creationId xmlns:a16="http://schemas.microsoft.com/office/drawing/2014/main" id="{D7912B2C-4809-9662-E3BA-6FA76A898443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038600"/>
            <a:ext cx="660400" cy="101600"/>
            <a:chOff x="479" y="2547"/>
            <a:chExt cx="370" cy="64"/>
          </a:xfrm>
        </p:grpSpPr>
        <p:sp>
          <p:nvSpPr>
            <p:cNvPr id="31916" name="Freeform 89">
              <a:extLst>
                <a:ext uri="{FF2B5EF4-FFF2-40B4-BE49-F238E27FC236}">
                  <a16:creationId xmlns:a16="http://schemas.microsoft.com/office/drawing/2014/main" id="{8AFC8ABA-E1E3-573A-0919-A0FDD2699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" y="2555"/>
              <a:ext cx="212" cy="48"/>
            </a:xfrm>
            <a:custGeom>
              <a:avLst/>
              <a:gdLst>
                <a:gd name="T0" fmla="*/ 1 w 413"/>
                <a:gd name="T1" fmla="*/ 2 h 64"/>
                <a:gd name="T2" fmla="*/ 4 w 413"/>
                <a:gd name="T3" fmla="*/ 2 h 64"/>
                <a:gd name="T4" fmla="*/ 4 w 413"/>
                <a:gd name="T5" fmla="*/ 8 h 64"/>
                <a:gd name="T6" fmla="*/ 2 w 413"/>
                <a:gd name="T7" fmla="*/ 6 h 64"/>
                <a:gd name="T8" fmla="*/ 1 w 413"/>
                <a:gd name="T9" fmla="*/ 8 h 64"/>
                <a:gd name="T10" fmla="*/ 1 w 413"/>
                <a:gd name="T11" fmla="*/ 8 h 64"/>
                <a:gd name="T12" fmla="*/ 1 w 413"/>
                <a:gd name="T13" fmla="*/ 2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3"/>
                <a:gd name="T22" fmla="*/ 0 h 64"/>
                <a:gd name="T23" fmla="*/ 413 w 413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3" h="64">
                  <a:moveTo>
                    <a:pt x="56" y="10"/>
                  </a:moveTo>
                  <a:cubicBezTo>
                    <a:pt x="112" y="2"/>
                    <a:pt x="311" y="0"/>
                    <a:pt x="362" y="8"/>
                  </a:cubicBezTo>
                  <a:cubicBezTo>
                    <a:pt x="413" y="16"/>
                    <a:pt x="401" y="50"/>
                    <a:pt x="362" y="56"/>
                  </a:cubicBezTo>
                  <a:cubicBezTo>
                    <a:pt x="323" y="62"/>
                    <a:pt x="176" y="43"/>
                    <a:pt x="128" y="43"/>
                  </a:cubicBezTo>
                  <a:cubicBezTo>
                    <a:pt x="80" y="43"/>
                    <a:pt x="91" y="54"/>
                    <a:pt x="74" y="56"/>
                  </a:cubicBezTo>
                  <a:cubicBezTo>
                    <a:pt x="57" y="58"/>
                    <a:pt x="29" y="64"/>
                    <a:pt x="26" y="56"/>
                  </a:cubicBezTo>
                  <a:cubicBezTo>
                    <a:pt x="23" y="48"/>
                    <a:pt x="0" y="18"/>
                    <a:pt x="56" y="10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17" name="Freeform 90">
              <a:extLst>
                <a:ext uri="{FF2B5EF4-FFF2-40B4-BE49-F238E27FC236}">
                  <a16:creationId xmlns:a16="http://schemas.microsoft.com/office/drawing/2014/main" id="{27769C80-254B-3C04-7DC3-EA8059DC536A}"/>
                </a:ext>
              </a:extLst>
            </p:cNvPr>
            <p:cNvSpPr>
              <a:spLocks/>
            </p:cNvSpPr>
            <p:nvPr/>
          </p:nvSpPr>
          <p:spPr bwMode="auto">
            <a:xfrm rot="-530075">
              <a:off x="479" y="2555"/>
              <a:ext cx="162" cy="56"/>
            </a:xfrm>
            <a:custGeom>
              <a:avLst/>
              <a:gdLst>
                <a:gd name="T0" fmla="*/ 0 w 383"/>
                <a:gd name="T1" fmla="*/ 1 h 103"/>
                <a:gd name="T2" fmla="*/ 0 w 383"/>
                <a:gd name="T3" fmla="*/ 1 h 103"/>
                <a:gd name="T4" fmla="*/ 0 w 383"/>
                <a:gd name="T5" fmla="*/ 1 h 103"/>
                <a:gd name="T6" fmla="*/ 0 w 383"/>
                <a:gd name="T7" fmla="*/ 1 h 103"/>
                <a:gd name="T8" fmla="*/ 1 w 383"/>
                <a:gd name="T9" fmla="*/ 1 h 103"/>
                <a:gd name="T10" fmla="*/ 1 w 383"/>
                <a:gd name="T11" fmla="*/ 2 h 103"/>
                <a:gd name="T12" fmla="*/ 0 w 383"/>
                <a:gd name="T13" fmla="*/ 1 h 103"/>
                <a:gd name="T14" fmla="*/ 0 w 383"/>
                <a:gd name="T15" fmla="*/ 1 h 103"/>
                <a:gd name="T16" fmla="*/ 0 w 383"/>
                <a:gd name="T17" fmla="*/ 1 h 103"/>
                <a:gd name="T18" fmla="*/ 0 w 383"/>
                <a:gd name="T19" fmla="*/ 1 h 103"/>
                <a:gd name="T20" fmla="*/ 0 w 383"/>
                <a:gd name="T21" fmla="*/ 1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3"/>
                <a:gd name="T34" fmla="*/ 0 h 103"/>
                <a:gd name="T35" fmla="*/ 383 w 383"/>
                <a:gd name="T36" fmla="*/ 103 h 1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3" h="103">
                  <a:moveTo>
                    <a:pt x="61" y="2"/>
                  </a:moveTo>
                  <a:cubicBezTo>
                    <a:pt x="77" y="0"/>
                    <a:pt x="86" y="16"/>
                    <a:pt x="100" y="22"/>
                  </a:cubicBezTo>
                  <a:cubicBezTo>
                    <a:pt x="114" y="28"/>
                    <a:pt x="120" y="34"/>
                    <a:pt x="143" y="36"/>
                  </a:cubicBezTo>
                  <a:cubicBezTo>
                    <a:pt x="166" y="38"/>
                    <a:pt x="201" y="29"/>
                    <a:pt x="239" y="36"/>
                  </a:cubicBezTo>
                  <a:cubicBezTo>
                    <a:pt x="277" y="43"/>
                    <a:pt x="355" y="68"/>
                    <a:pt x="369" y="79"/>
                  </a:cubicBezTo>
                  <a:cubicBezTo>
                    <a:pt x="383" y="90"/>
                    <a:pt x="348" y="103"/>
                    <a:pt x="325" y="103"/>
                  </a:cubicBezTo>
                  <a:cubicBezTo>
                    <a:pt x="302" y="103"/>
                    <a:pt x="259" y="82"/>
                    <a:pt x="229" y="79"/>
                  </a:cubicBezTo>
                  <a:cubicBezTo>
                    <a:pt x="199" y="76"/>
                    <a:pt x="167" y="86"/>
                    <a:pt x="143" y="84"/>
                  </a:cubicBezTo>
                  <a:cubicBezTo>
                    <a:pt x="119" y="82"/>
                    <a:pt x="108" y="73"/>
                    <a:pt x="85" y="65"/>
                  </a:cubicBezTo>
                  <a:cubicBezTo>
                    <a:pt x="62" y="57"/>
                    <a:pt x="8" y="46"/>
                    <a:pt x="4" y="36"/>
                  </a:cubicBezTo>
                  <a:cubicBezTo>
                    <a:pt x="0" y="26"/>
                    <a:pt x="46" y="10"/>
                    <a:pt x="61" y="2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18" name="Oval 91">
              <a:extLst>
                <a:ext uri="{FF2B5EF4-FFF2-40B4-BE49-F238E27FC236}">
                  <a16:creationId xmlns:a16="http://schemas.microsoft.com/office/drawing/2014/main" id="{E779ED33-AD9C-3A23-5D59-887D6AACD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547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</p:grpSp>
      <p:sp>
        <p:nvSpPr>
          <p:cNvPr id="14428" name="Freeform 92">
            <a:extLst>
              <a:ext uri="{FF2B5EF4-FFF2-40B4-BE49-F238E27FC236}">
                <a16:creationId xmlns:a16="http://schemas.microsoft.com/office/drawing/2014/main" id="{7AA6A9E2-A52C-04C3-D642-020ACE1CFE91}"/>
              </a:ext>
            </a:extLst>
          </p:cNvPr>
          <p:cNvSpPr>
            <a:spLocks/>
          </p:cNvSpPr>
          <p:nvPr/>
        </p:nvSpPr>
        <p:spPr bwMode="auto">
          <a:xfrm>
            <a:off x="576263" y="2881313"/>
            <a:ext cx="160337" cy="1096962"/>
          </a:xfrm>
          <a:custGeom>
            <a:avLst/>
            <a:gdLst>
              <a:gd name="T0" fmla="*/ 2147483646 w 90"/>
              <a:gd name="T1" fmla="*/ 2147483646 h 691"/>
              <a:gd name="T2" fmla="*/ 2147483646 w 90"/>
              <a:gd name="T3" fmla="*/ 2147483646 h 691"/>
              <a:gd name="T4" fmla="*/ 2147483646 w 90"/>
              <a:gd name="T5" fmla="*/ 2147483646 h 691"/>
              <a:gd name="T6" fmla="*/ 2147483646 w 90"/>
              <a:gd name="T7" fmla="*/ 0 h 691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691"/>
              <a:gd name="T14" fmla="*/ 90 w 90"/>
              <a:gd name="T15" fmla="*/ 691 h 6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691">
                <a:moveTo>
                  <a:pt x="10" y="691"/>
                </a:moveTo>
                <a:cubicBezTo>
                  <a:pt x="10" y="672"/>
                  <a:pt x="0" y="642"/>
                  <a:pt x="2" y="574"/>
                </a:cubicBezTo>
                <a:cubicBezTo>
                  <a:pt x="4" y="506"/>
                  <a:pt x="9" y="379"/>
                  <a:pt x="24" y="283"/>
                </a:cubicBezTo>
                <a:cubicBezTo>
                  <a:pt x="39" y="187"/>
                  <a:pt x="76" y="59"/>
                  <a:pt x="90" y="0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429" name="Freeform 93">
            <a:extLst>
              <a:ext uri="{FF2B5EF4-FFF2-40B4-BE49-F238E27FC236}">
                <a16:creationId xmlns:a16="http://schemas.microsoft.com/office/drawing/2014/main" id="{391C1E12-B1CE-8CC4-2816-47FF7597004C}"/>
              </a:ext>
            </a:extLst>
          </p:cNvPr>
          <p:cNvSpPr>
            <a:spLocks/>
          </p:cNvSpPr>
          <p:nvPr/>
        </p:nvSpPr>
        <p:spPr bwMode="auto">
          <a:xfrm>
            <a:off x="838200" y="1371600"/>
            <a:ext cx="2008188" cy="1325563"/>
          </a:xfrm>
          <a:custGeom>
            <a:avLst/>
            <a:gdLst>
              <a:gd name="T0" fmla="*/ 0 w 1124"/>
              <a:gd name="T1" fmla="*/ 2147483646 h 835"/>
              <a:gd name="T2" fmla="*/ 2147483646 w 1124"/>
              <a:gd name="T3" fmla="*/ 2147483646 h 835"/>
              <a:gd name="T4" fmla="*/ 2147483646 w 1124"/>
              <a:gd name="T5" fmla="*/ 2147483646 h 835"/>
              <a:gd name="T6" fmla="*/ 2147483646 w 1124"/>
              <a:gd name="T7" fmla="*/ 0 h 835"/>
              <a:gd name="T8" fmla="*/ 0 60000 65536"/>
              <a:gd name="T9" fmla="*/ 0 60000 65536"/>
              <a:gd name="T10" fmla="*/ 0 60000 65536"/>
              <a:gd name="T11" fmla="*/ 0 60000 65536"/>
              <a:gd name="T12" fmla="*/ 0 w 1124"/>
              <a:gd name="T13" fmla="*/ 0 h 835"/>
              <a:gd name="T14" fmla="*/ 1124 w 1124"/>
              <a:gd name="T15" fmla="*/ 835 h 8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4" h="835">
                <a:moveTo>
                  <a:pt x="0" y="835"/>
                </a:moveTo>
                <a:cubicBezTo>
                  <a:pt x="80" y="683"/>
                  <a:pt x="163" y="529"/>
                  <a:pt x="288" y="403"/>
                </a:cubicBezTo>
                <a:cubicBezTo>
                  <a:pt x="413" y="277"/>
                  <a:pt x="614" y="147"/>
                  <a:pt x="753" y="80"/>
                </a:cubicBezTo>
                <a:cubicBezTo>
                  <a:pt x="892" y="13"/>
                  <a:pt x="1047" y="17"/>
                  <a:pt x="1124" y="0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1753" name="Group 94">
            <a:extLst>
              <a:ext uri="{FF2B5EF4-FFF2-40B4-BE49-F238E27FC236}">
                <a16:creationId xmlns:a16="http://schemas.microsoft.com/office/drawing/2014/main" id="{84108DE3-4311-894B-5584-BB7C5066EBB6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76200"/>
            <a:ext cx="5562600" cy="685800"/>
            <a:chOff x="1152" y="192"/>
            <a:chExt cx="3216" cy="480"/>
          </a:xfrm>
        </p:grpSpPr>
        <p:sp>
          <p:nvSpPr>
            <p:cNvPr id="31914" name="AutoShape 95">
              <a:extLst>
                <a:ext uri="{FF2B5EF4-FFF2-40B4-BE49-F238E27FC236}">
                  <a16:creationId xmlns:a16="http://schemas.microsoft.com/office/drawing/2014/main" id="{A9E08AAA-AC87-0FB2-F586-9BD431AC5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2"/>
              <a:ext cx="3216" cy="480"/>
            </a:xfrm>
            <a:prstGeom prst="flowChartAlternateProcess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15" name="Text Box 96">
              <a:extLst>
                <a:ext uri="{FF2B5EF4-FFF2-40B4-BE49-F238E27FC236}">
                  <a16:creationId xmlns:a16="http://schemas.microsoft.com/office/drawing/2014/main" id="{37912003-9EE2-1AFC-1750-16BE51F0D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288"/>
              <a:ext cx="2892" cy="3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pt-BR" sz="2400" b="1">
                  <a:solidFill>
                    <a:schemeClr val="bg1"/>
                  </a:solidFill>
                </a:rPr>
                <a:t>    </a:t>
              </a:r>
              <a:r>
                <a:rPr lang="es-ES_tradnl" altLang="pt-BR" sz="2400" b="1">
                  <a:solidFill>
                    <a:srgbClr val="FFFF00"/>
                  </a:solidFill>
                  <a:latin typeface="Comic Sans MS" panose="030F0902030302020204" pitchFamily="66" charset="0"/>
                </a:rPr>
                <a:t>LIFE CYCLE OF </a:t>
              </a:r>
              <a:r>
                <a:rPr lang="es-ES_tradnl" altLang="pt-BR" sz="2400" b="1" i="1">
                  <a:solidFill>
                    <a:srgbClr val="FFFF00"/>
                  </a:solidFill>
                  <a:latin typeface="Comic Sans MS" panose="030F0902030302020204" pitchFamily="66" charset="0"/>
                </a:rPr>
                <a:t>Streptomyces</a:t>
              </a:r>
              <a:endParaRPr lang="es-ES" altLang="pt-BR" sz="2400" b="1" i="1">
                <a:solidFill>
                  <a:srgbClr val="FFFF00"/>
                </a:solidFill>
                <a:latin typeface="Comic Sans MS" panose="030F0902030302020204" pitchFamily="66" charset="0"/>
              </a:endParaRPr>
            </a:p>
          </p:txBody>
        </p:sp>
      </p:grpSp>
      <p:grpSp>
        <p:nvGrpSpPr>
          <p:cNvPr id="10" name="Group 97">
            <a:extLst>
              <a:ext uri="{FF2B5EF4-FFF2-40B4-BE49-F238E27FC236}">
                <a16:creationId xmlns:a16="http://schemas.microsoft.com/office/drawing/2014/main" id="{8F90D474-56A0-71D7-AC07-9B0CCB4FD1CB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1219200"/>
            <a:ext cx="3351213" cy="587375"/>
            <a:chOff x="1920" y="768"/>
            <a:chExt cx="1951" cy="370"/>
          </a:xfrm>
        </p:grpSpPr>
        <p:sp>
          <p:nvSpPr>
            <p:cNvPr id="31912" name="Freeform 98">
              <a:extLst>
                <a:ext uri="{FF2B5EF4-FFF2-40B4-BE49-F238E27FC236}">
                  <a16:creationId xmlns:a16="http://schemas.microsoft.com/office/drawing/2014/main" id="{EA00D877-2566-C4FD-6E57-47F1DE675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799"/>
              <a:ext cx="1807" cy="339"/>
            </a:xfrm>
            <a:custGeom>
              <a:avLst/>
              <a:gdLst>
                <a:gd name="T0" fmla="*/ 0 w 1806"/>
                <a:gd name="T1" fmla="*/ 12 h 339"/>
                <a:gd name="T2" fmla="*/ 720 w 1806"/>
                <a:gd name="T3" fmla="*/ 12 h 339"/>
                <a:gd name="T4" fmla="*/ 1319 w 1806"/>
                <a:gd name="T5" fmla="*/ 70 h 339"/>
                <a:gd name="T6" fmla="*/ 1595 w 1806"/>
                <a:gd name="T7" fmla="*/ 172 h 339"/>
                <a:gd name="T8" fmla="*/ 1813 w 1806"/>
                <a:gd name="T9" fmla="*/ 339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6"/>
                <a:gd name="T16" fmla="*/ 0 h 339"/>
                <a:gd name="T17" fmla="*/ 1806 w 1806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6" h="339">
                  <a:moveTo>
                    <a:pt x="0" y="12"/>
                  </a:moveTo>
                  <a:cubicBezTo>
                    <a:pt x="252" y="0"/>
                    <a:pt x="501" y="2"/>
                    <a:pt x="720" y="12"/>
                  </a:cubicBezTo>
                  <a:cubicBezTo>
                    <a:pt x="939" y="22"/>
                    <a:pt x="1167" y="43"/>
                    <a:pt x="1312" y="70"/>
                  </a:cubicBezTo>
                  <a:cubicBezTo>
                    <a:pt x="1457" y="97"/>
                    <a:pt x="1506" y="127"/>
                    <a:pt x="1588" y="172"/>
                  </a:cubicBezTo>
                  <a:cubicBezTo>
                    <a:pt x="1670" y="217"/>
                    <a:pt x="1761" y="304"/>
                    <a:pt x="1806" y="339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13" name="Oval 99">
              <a:extLst>
                <a:ext uri="{FF2B5EF4-FFF2-40B4-BE49-F238E27FC236}">
                  <a16:creationId xmlns:a16="http://schemas.microsoft.com/office/drawing/2014/main" id="{57481FCD-FC10-B4DD-C87E-630EFF878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768"/>
              <a:ext cx="96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</p:grpSp>
      <p:grpSp>
        <p:nvGrpSpPr>
          <p:cNvPr id="11" name="Group 100">
            <a:extLst>
              <a:ext uri="{FF2B5EF4-FFF2-40B4-BE49-F238E27FC236}">
                <a16:creationId xmlns:a16="http://schemas.microsoft.com/office/drawing/2014/main" id="{A4C7AC17-8DA8-42C8-EE42-306B00A279BC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1870075"/>
            <a:ext cx="519113" cy="871538"/>
            <a:chOff x="3915" y="1178"/>
            <a:chExt cx="290" cy="549"/>
          </a:xfrm>
        </p:grpSpPr>
        <p:sp>
          <p:nvSpPr>
            <p:cNvPr id="31910" name="Freeform 101">
              <a:extLst>
                <a:ext uri="{FF2B5EF4-FFF2-40B4-BE49-F238E27FC236}">
                  <a16:creationId xmlns:a16="http://schemas.microsoft.com/office/drawing/2014/main" id="{F8A08FBE-B712-2780-B828-BD6CBC961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1339"/>
              <a:ext cx="173" cy="388"/>
            </a:xfrm>
            <a:custGeom>
              <a:avLst/>
              <a:gdLst>
                <a:gd name="T0" fmla="*/ 0 w 173"/>
                <a:gd name="T1" fmla="*/ 0 h 388"/>
                <a:gd name="T2" fmla="*/ 114 w 173"/>
                <a:gd name="T3" fmla="*/ 199 h 388"/>
                <a:gd name="T4" fmla="*/ 173 w 173"/>
                <a:gd name="T5" fmla="*/ 388 h 388"/>
                <a:gd name="T6" fmla="*/ 0 60000 65536"/>
                <a:gd name="T7" fmla="*/ 0 60000 65536"/>
                <a:gd name="T8" fmla="*/ 0 60000 65536"/>
                <a:gd name="T9" fmla="*/ 0 w 173"/>
                <a:gd name="T10" fmla="*/ 0 h 388"/>
                <a:gd name="T11" fmla="*/ 173 w 173"/>
                <a:gd name="T12" fmla="*/ 388 h 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88">
                  <a:moveTo>
                    <a:pt x="0" y="0"/>
                  </a:moveTo>
                  <a:cubicBezTo>
                    <a:pt x="19" y="33"/>
                    <a:pt x="85" y="134"/>
                    <a:pt x="114" y="199"/>
                  </a:cubicBezTo>
                  <a:cubicBezTo>
                    <a:pt x="143" y="264"/>
                    <a:pt x="161" y="349"/>
                    <a:pt x="173" y="388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11" name="Oval 102">
              <a:extLst>
                <a:ext uri="{FF2B5EF4-FFF2-40B4-BE49-F238E27FC236}">
                  <a16:creationId xmlns:a16="http://schemas.microsoft.com/office/drawing/2014/main" id="{917F9A8A-43BB-105B-737F-FB2538FEC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" y="1178"/>
              <a:ext cx="96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</p:grpSp>
      <p:grpSp>
        <p:nvGrpSpPr>
          <p:cNvPr id="12" name="Group 103">
            <a:extLst>
              <a:ext uri="{FF2B5EF4-FFF2-40B4-BE49-F238E27FC236}">
                <a16:creationId xmlns:a16="http://schemas.microsoft.com/office/drawing/2014/main" id="{21CAF644-307D-F5C9-546C-BC7085A6BEFF}"/>
              </a:ext>
            </a:extLst>
          </p:cNvPr>
          <p:cNvGrpSpPr>
            <a:grpSpLocks/>
          </p:cNvGrpSpPr>
          <p:nvPr/>
        </p:nvGrpSpPr>
        <p:grpSpPr bwMode="auto">
          <a:xfrm>
            <a:off x="1482725" y="3962400"/>
            <a:ext cx="7661275" cy="722313"/>
            <a:chOff x="1287" y="2516"/>
            <a:chExt cx="4292" cy="455"/>
          </a:xfrm>
        </p:grpSpPr>
        <p:sp>
          <p:nvSpPr>
            <p:cNvPr id="31893" name="Text Box 104">
              <a:extLst>
                <a:ext uri="{FF2B5EF4-FFF2-40B4-BE49-F238E27FC236}">
                  <a16:creationId xmlns:a16="http://schemas.microsoft.com/office/drawing/2014/main" id="{98EDE2DE-19D9-542A-FD14-215C3CCC15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6" y="2645"/>
              <a:ext cx="563" cy="326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_tradnl" altLang="pt-BR" sz="1400" b="1">
                  <a:solidFill>
                    <a:schemeClr val="bg1"/>
                  </a:solidFill>
                </a:rPr>
                <a:t>Substrate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_tradnl" altLang="pt-BR" sz="1400" b="1">
                  <a:solidFill>
                    <a:schemeClr val="bg1"/>
                  </a:solidFill>
                </a:rPr>
                <a:t>mycelium</a:t>
              </a:r>
            </a:p>
          </p:txBody>
        </p:sp>
        <p:grpSp>
          <p:nvGrpSpPr>
            <p:cNvPr id="31894" name="Group 105">
              <a:extLst>
                <a:ext uri="{FF2B5EF4-FFF2-40B4-BE49-F238E27FC236}">
                  <a16:creationId xmlns:a16="http://schemas.microsoft.com/office/drawing/2014/main" id="{61FD0522-3D6D-1E11-EF78-6A452419F2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7" y="2516"/>
              <a:ext cx="729" cy="263"/>
              <a:chOff x="1287" y="2516"/>
              <a:chExt cx="729" cy="263"/>
            </a:xfrm>
          </p:grpSpPr>
          <p:sp>
            <p:nvSpPr>
              <p:cNvPr id="31895" name="Freeform 106">
                <a:extLst>
                  <a:ext uri="{FF2B5EF4-FFF2-40B4-BE49-F238E27FC236}">
                    <a16:creationId xmlns:a16="http://schemas.microsoft.com/office/drawing/2014/main" id="{3418F0F7-1D0C-4610-B50F-79790642821B}"/>
                  </a:ext>
                </a:extLst>
              </p:cNvPr>
              <p:cNvSpPr>
                <a:spLocks/>
              </p:cNvSpPr>
              <p:nvPr/>
            </p:nvSpPr>
            <p:spPr bwMode="auto">
              <a:xfrm rot="4852132" flipH="1" flipV="1">
                <a:off x="1704" y="2659"/>
                <a:ext cx="192" cy="48"/>
              </a:xfrm>
              <a:custGeom>
                <a:avLst/>
                <a:gdLst>
                  <a:gd name="T0" fmla="*/ 0 w 673"/>
                  <a:gd name="T1" fmla="*/ 1 h 77"/>
                  <a:gd name="T2" fmla="*/ 0 w 673"/>
                  <a:gd name="T3" fmla="*/ 1 h 77"/>
                  <a:gd name="T4" fmla="*/ 0 w 673"/>
                  <a:gd name="T5" fmla="*/ 1 h 77"/>
                  <a:gd name="T6" fmla="*/ 0 w 673"/>
                  <a:gd name="T7" fmla="*/ 1 h 77"/>
                  <a:gd name="T8" fmla="*/ 0 w 673"/>
                  <a:gd name="T9" fmla="*/ 1 h 77"/>
                  <a:gd name="T10" fmla="*/ 0 w 673"/>
                  <a:gd name="T11" fmla="*/ 1 h 77"/>
                  <a:gd name="T12" fmla="*/ 0 w 673"/>
                  <a:gd name="T13" fmla="*/ 1 h 77"/>
                  <a:gd name="T14" fmla="*/ 0 w 673"/>
                  <a:gd name="T15" fmla="*/ 1 h 77"/>
                  <a:gd name="T16" fmla="*/ 0 w 673"/>
                  <a:gd name="T17" fmla="*/ 1 h 77"/>
                  <a:gd name="T18" fmla="*/ 0 w 673"/>
                  <a:gd name="T19" fmla="*/ 2 h 77"/>
                  <a:gd name="T20" fmla="*/ 0 w 673"/>
                  <a:gd name="T21" fmla="*/ 2 h 77"/>
                  <a:gd name="T22" fmla="*/ 0 w 673"/>
                  <a:gd name="T23" fmla="*/ 2 h 77"/>
                  <a:gd name="T24" fmla="*/ 0 w 673"/>
                  <a:gd name="T25" fmla="*/ 2 h 77"/>
                  <a:gd name="T26" fmla="*/ 0 w 673"/>
                  <a:gd name="T27" fmla="*/ 2 h 77"/>
                  <a:gd name="T28" fmla="*/ 0 w 673"/>
                  <a:gd name="T29" fmla="*/ 2 h 77"/>
                  <a:gd name="T30" fmla="*/ 0 w 673"/>
                  <a:gd name="T31" fmla="*/ 2 h 77"/>
                  <a:gd name="T32" fmla="*/ 0 w 673"/>
                  <a:gd name="T33" fmla="*/ 2 h 77"/>
                  <a:gd name="T34" fmla="*/ 0 w 673"/>
                  <a:gd name="T35" fmla="*/ 1 h 77"/>
                  <a:gd name="T36" fmla="*/ 0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96" name="Freeform 107">
                <a:extLst>
                  <a:ext uri="{FF2B5EF4-FFF2-40B4-BE49-F238E27FC236}">
                    <a16:creationId xmlns:a16="http://schemas.microsoft.com/office/drawing/2014/main" id="{6BB59D87-8C06-A2BF-7750-7BDD35CA7511}"/>
                  </a:ext>
                </a:extLst>
              </p:cNvPr>
              <p:cNvSpPr>
                <a:spLocks/>
              </p:cNvSpPr>
              <p:nvPr/>
            </p:nvSpPr>
            <p:spPr bwMode="auto">
              <a:xfrm rot="15792312" flipV="1">
                <a:off x="1533" y="2683"/>
                <a:ext cx="144" cy="48"/>
              </a:xfrm>
              <a:custGeom>
                <a:avLst/>
                <a:gdLst>
                  <a:gd name="T0" fmla="*/ 0 w 673"/>
                  <a:gd name="T1" fmla="*/ 1 h 77"/>
                  <a:gd name="T2" fmla="*/ 0 w 673"/>
                  <a:gd name="T3" fmla="*/ 1 h 77"/>
                  <a:gd name="T4" fmla="*/ 0 w 673"/>
                  <a:gd name="T5" fmla="*/ 1 h 77"/>
                  <a:gd name="T6" fmla="*/ 0 w 673"/>
                  <a:gd name="T7" fmla="*/ 1 h 77"/>
                  <a:gd name="T8" fmla="*/ 0 w 673"/>
                  <a:gd name="T9" fmla="*/ 1 h 77"/>
                  <a:gd name="T10" fmla="*/ 0 w 673"/>
                  <a:gd name="T11" fmla="*/ 1 h 77"/>
                  <a:gd name="T12" fmla="*/ 0 w 673"/>
                  <a:gd name="T13" fmla="*/ 1 h 77"/>
                  <a:gd name="T14" fmla="*/ 0 w 673"/>
                  <a:gd name="T15" fmla="*/ 1 h 77"/>
                  <a:gd name="T16" fmla="*/ 0 w 673"/>
                  <a:gd name="T17" fmla="*/ 1 h 77"/>
                  <a:gd name="T18" fmla="*/ 0 w 673"/>
                  <a:gd name="T19" fmla="*/ 2 h 77"/>
                  <a:gd name="T20" fmla="*/ 0 w 673"/>
                  <a:gd name="T21" fmla="*/ 2 h 77"/>
                  <a:gd name="T22" fmla="*/ 0 w 673"/>
                  <a:gd name="T23" fmla="*/ 2 h 77"/>
                  <a:gd name="T24" fmla="*/ 0 w 673"/>
                  <a:gd name="T25" fmla="*/ 2 h 77"/>
                  <a:gd name="T26" fmla="*/ 0 w 673"/>
                  <a:gd name="T27" fmla="*/ 2 h 77"/>
                  <a:gd name="T28" fmla="*/ 0 w 673"/>
                  <a:gd name="T29" fmla="*/ 2 h 77"/>
                  <a:gd name="T30" fmla="*/ 0 w 673"/>
                  <a:gd name="T31" fmla="*/ 2 h 77"/>
                  <a:gd name="T32" fmla="*/ 0 w 673"/>
                  <a:gd name="T33" fmla="*/ 2 h 77"/>
                  <a:gd name="T34" fmla="*/ 0 w 673"/>
                  <a:gd name="T35" fmla="*/ 1 h 77"/>
                  <a:gd name="T36" fmla="*/ 0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31897" name="Group 108">
                <a:extLst>
                  <a:ext uri="{FF2B5EF4-FFF2-40B4-BE49-F238E27FC236}">
                    <a16:creationId xmlns:a16="http://schemas.microsoft.com/office/drawing/2014/main" id="{E481F9A6-EEF4-178E-A167-832C17CF59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87" y="2516"/>
                <a:ext cx="729" cy="187"/>
                <a:chOff x="1287" y="2516"/>
                <a:chExt cx="729" cy="187"/>
              </a:xfrm>
            </p:grpSpPr>
            <p:grpSp>
              <p:nvGrpSpPr>
                <p:cNvPr id="31898" name="Group 109">
                  <a:extLst>
                    <a:ext uri="{FF2B5EF4-FFF2-40B4-BE49-F238E27FC236}">
                      <a16:creationId xmlns:a16="http://schemas.microsoft.com/office/drawing/2014/main" id="{8752D30F-30D0-7F5D-7AB9-174A061D30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87" y="2549"/>
                  <a:ext cx="692" cy="57"/>
                  <a:chOff x="1287" y="2549"/>
                  <a:chExt cx="692" cy="57"/>
                </a:xfrm>
              </p:grpSpPr>
              <p:sp>
                <p:nvSpPr>
                  <p:cNvPr id="31908" name="Freeform 110">
                    <a:extLst>
                      <a:ext uri="{FF2B5EF4-FFF2-40B4-BE49-F238E27FC236}">
                        <a16:creationId xmlns:a16="http://schemas.microsoft.com/office/drawing/2014/main" id="{FFC160C9-0C98-0C52-53C1-D5E1034777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1495869" flipV="1">
                    <a:off x="1403" y="2554"/>
                    <a:ext cx="576" cy="52"/>
                  </a:xfrm>
                  <a:custGeom>
                    <a:avLst/>
                    <a:gdLst>
                      <a:gd name="T0" fmla="*/ 44 w 627"/>
                      <a:gd name="T1" fmla="*/ 2 h 65"/>
                      <a:gd name="T2" fmla="*/ 87 w 627"/>
                      <a:gd name="T3" fmla="*/ 2 h 65"/>
                      <a:gd name="T4" fmla="*/ 127 w 627"/>
                      <a:gd name="T5" fmla="*/ 2 h 65"/>
                      <a:gd name="T6" fmla="*/ 148 w 627"/>
                      <a:gd name="T7" fmla="*/ 2 h 65"/>
                      <a:gd name="T8" fmla="*/ 171 w 627"/>
                      <a:gd name="T9" fmla="*/ 5 h 65"/>
                      <a:gd name="T10" fmla="*/ 188 w 627"/>
                      <a:gd name="T11" fmla="*/ 2 h 65"/>
                      <a:gd name="T12" fmla="*/ 211 w 627"/>
                      <a:gd name="T13" fmla="*/ 4 h 65"/>
                      <a:gd name="T14" fmla="*/ 257 w 627"/>
                      <a:gd name="T15" fmla="*/ 4 h 65"/>
                      <a:gd name="T16" fmla="*/ 288 w 627"/>
                      <a:gd name="T17" fmla="*/ 4 h 65"/>
                      <a:gd name="T18" fmla="*/ 342 w 627"/>
                      <a:gd name="T19" fmla="*/ 7 h 65"/>
                      <a:gd name="T20" fmla="*/ 319 w 627"/>
                      <a:gd name="T21" fmla="*/ 14 h 65"/>
                      <a:gd name="T22" fmla="*/ 281 w 627"/>
                      <a:gd name="T23" fmla="*/ 10 h 65"/>
                      <a:gd name="T24" fmla="*/ 236 w 627"/>
                      <a:gd name="T25" fmla="*/ 11 h 65"/>
                      <a:gd name="T26" fmla="*/ 211 w 627"/>
                      <a:gd name="T27" fmla="*/ 11 h 65"/>
                      <a:gd name="T28" fmla="*/ 152 w 627"/>
                      <a:gd name="T29" fmla="*/ 12 h 65"/>
                      <a:gd name="T30" fmla="*/ 110 w 627"/>
                      <a:gd name="T31" fmla="*/ 7 h 65"/>
                      <a:gd name="T32" fmla="*/ 20 w 627"/>
                      <a:gd name="T33" fmla="*/ 9 h 65"/>
                      <a:gd name="T34" fmla="*/ 6 w 627"/>
                      <a:gd name="T35" fmla="*/ 6 h 65"/>
                      <a:gd name="T36" fmla="*/ 44 w 627"/>
                      <a:gd name="T37" fmla="*/ 2 h 6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27"/>
                      <a:gd name="T58" fmla="*/ 0 h 65"/>
                      <a:gd name="T59" fmla="*/ 627 w 627"/>
                      <a:gd name="T60" fmla="*/ 65 h 6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27" h="65">
                        <a:moveTo>
                          <a:pt x="79" y="4"/>
                        </a:moveTo>
                        <a:cubicBezTo>
                          <a:pt x="104" y="0"/>
                          <a:pt x="133" y="5"/>
                          <a:pt x="158" y="5"/>
                        </a:cubicBezTo>
                        <a:cubicBezTo>
                          <a:pt x="183" y="5"/>
                          <a:pt x="211" y="4"/>
                          <a:pt x="229" y="5"/>
                        </a:cubicBezTo>
                        <a:cubicBezTo>
                          <a:pt x="247" y="7"/>
                          <a:pt x="254" y="9"/>
                          <a:pt x="267" y="12"/>
                        </a:cubicBezTo>
                        <a:cubicBezTo>
                          <a:pt x="280" y="15"/>
                          <a:pt x="296" y="24"/>
                          <a:pt x="309" y="23"/>
                        </a:cubicBezTo>
                        <a:cubicBezTo>
                          <a:pt x="322" y="22"/>
                          <a:pt x="331" y="9"/>
                          <a:pt x="343" y="8"/>
                        </a:cubicBezTo>
                        <a:cubicBezTo>
                          <a:pt x="355" y="7"/>
                          <a:pt x="360" y="15"/>
                          <a:pt x="381" y="17"/>
                        </a:cubicBezTo>
                        <a:cubicBezTo>
                          <a:pt x="402" y="19"/>
                          <a:pt x="442" y="20"/>
                          <a:pt x="466" y="20"/>
                        </a:cubicBezTo>
                        <a:cubicBezTo>
                          <a:pt x="490" y="21"/>
                          <a:pt x="498" y="19"/>
                          <a:pt x="523" y="20"/>
                        </a:cubicBezTo>
                        <a:cubicBezTo>
                          <a:pt x="549" y="22"/>
                          <a:pt x="609" y="25"/>
                          <a:pt x="618" y="32"/>
                        </a:cubicBezTo>
                        <a:cubicBezTo>
                          <a:pt x="627" y="39"/>
                          <a:pt x="596" y="59"/>
                          <a:pt x="578" y="62"/>
                        </a:cubicBezTo>
                        <a:cubicBezTo>
                          <a:pt x="560" y="65"/>
                          <a:pt x="534" y="50"/>
                          <a:pt x="509" y="48"/>
                        </a:cubicBezTo>
                        <a:cubicBezTo>
                          <a:pt x="484" y="46"/>
                          <a:pt x="450" y="50"/>
                          <a:pt x="428" y="51"/>
                        </a:cubicBezTo>
                        <a:cubicBezTo>
                          <a:pt x="407" y="51"/>
                          <a:pt x="406" y="50"/>
                          <a:pt x="381" y="51"/>
                        </a:cubicBezTo>
                        <a:cubicBezTo>
                          <a:pt x="356" y="52"/>
                          <a:pt x="306" y="60"/>
                          <a:pt x="276" y="57"/>
                        </a:cubicBezTo>
                        <a:cubicBezTo>
                          <a:pt x="246" y="54"/>
                          <a:pt x="241" y="34"/>
                          <a:pt x="201" y="32"/>
                        </a:cubicBezTo>
                        <a:cubicBezTo>
                          <a:pt x="161" y="30"/>
                          <a:pt x="68" y="43"/>
                          <a:pt x="36" y="42"/>
                        </a:cubicBezTo>
                        <a:cubicBezTo>
                          <a:pt x="4" y="41"/>
                          <a:pt x="0" y="34"/>
                          <a:pt x="7" y="28"/>
                        </a:cubicBezTo>
                        <a:cubicBezTo>
                          <a:pt x="14" y="22"/>
                          <a:pt x="54" y="8"/>
                          <a:pt x="79" y="4"/>
                        </a:cubicBezTo>
                        <a:close/>
                      </a:path>
                    </a:pathLst>
                  </a:custGeom>
                  <a:solidFill>
                    <a:srgbClr val="66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1909" name="Freeform 111">
                    <a:extLst>
                      <a:ext uri="{FF2B5EF4-FFF2-40B4-BE49-F238E27FC236}">
                        <a16:creationId xmlns:a16="http://schemas.microsoft.com/office/drawing/2014/main" id="{A592668F-7B04-D21C-1566-D613ACA048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12938" flipV="1">
                    <a:off x="1287" y="2549"/>
                    <a:ext cx="577" cy="52"/>
                  </a:xfrm>
                  <a:custGeom>
                    <a:avLst/>
                    <a:gdLst>
                      <a:gd name="T0" fmla="*/ 44 w 627"/>
                      <a:gd name="T1" fmla="*/ 2 h 65"/>
                      <a:gd name="T2" fmla="*/ 87 w 627"/>
                      <a:gd name="T3" fmla="*/ 2 h 65"/>
                      <a:gd name="T4" fmla="*/ 129 w 627"/>
                      <a:gd name="T5" fmla="*/ 2 h 65"/>
                      <a:gd name="T6" fmla="*/ 149 w 627"/>
                      <a:gd name="T7" fmla="*/ 2 h 65"/>
                      <a:gd name="T8" fmla="*/ 172 w 627"/>
                      <a:gd name="T9" fmla="*/ 5 h 65"/>
                      <a:gd name="T10" fmla="*/ 192 w 627"/>
                      <a:gd name="T11" fmla="*/ 2 h 65"/>
                      <a:gd name="T12" fmla="*/ 213 w 627"/>
                      <a:gd name="T13" fmla="*/ 4 h 65"/>
                      <a:gd name="T14" fmla="*/ 260 w 627"/>
                      <a:gd name="T15" fmla="*/ 4 h 65"/>
                      <a:gd name="T16" fmla="*/ 292 w 627"/>
                      <a:gd name="T17" fmla="*/ 4 h 65"/>
                      <a:gd name="T18" fmla="*/ 346 w 627"/>
                      <a:gd name="T19" fmla="*/ 7 h 65"/>
                      <a:gd name="T20" fmla="*/ 324 w 627"/>
                      <a:gd name="T21" fmla="*/ 14 h 65"/>
                      <a:gd name="T22" fmla="*/ 284 w 627"/>
                      <a:gd name="T23" fmla="*/ 10 h 65"/>
                      <a:gd name="T24" fmla="*/ 239 w 627"/>
                      <a:gd name="T25" fmla="*/ 11 h 65"/>
                      <a:gd name="T26" fmla="*/ 213 w 627"/>
                      <a:gd name="T27" fmla="*/ 11 h 65"/>
                      <a:gd name="T28" fmla="*/ 154 w 627"/>
                      <a:gd name="T29" fmla="*/ 12 h 65"/>
                      <a:gd name="T30" fmla="*/ 112 w 627"/>
                      <a:gd name="T31" fmla="*/ 7 h 65"/>
                      <a:gd name="T32" fmla="*/ 20 w 627"/>
                      <a:gd name="T33" fmla="*/ 9 h 65"/>
                      <a:gd name="T34" fmla="*/ 6 w 627"/>
                      <a:gd name="T35" fmla="*/ 6 h 65"/>
                      <a:gd name="T36" fmla="*/ 44 w 627"/>
                      <a:gd name="T37" fmla="*/ 2 h 6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27"/>
                      <a:gd name="T58" fmla="*/ 0 h 65"/>
                      <a:gd name="T59" fmla="*/ 627 w 627"/>
                      <a:gd name="T60" fmla="*/ 65 h 6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27" h="65">
                        <a:moveTo>
                          <a:pt x="79" y="4"/>
                        </a:moveTo>
                        <a:cubicBezTo>
                          <a:pt x="104" y="0"/>
                          <a:pt x="133" y="5"/>
                          <a:pt x="158" y="5"/>
                        </a:cubicBezTo>
                        <a:cubicBezTo>
                          <a:pt x="183" y="5"/>
                          <a:pt x="211" y="4"/>
                          <a:pt x="229" y="5"/>
                        </a:cubicBezTo>
                        <a:cubicBezTo>
                          <a:pt x="247" y="7"/>
                          <a:pt x="254" y="9"/>
                          <a:pt x="267" y="12"/>
                        </a:cubicBezTo>
                        <a:cubicBezTo>
                          <a:pt x="280" y="15"/>
                          <a:pt x="296" y="24"/>
                          <a:pt x="309" y="23"/>
                        </a:cubicBezTo>
                        <a:cubicBezTo>
                          <a:pt x="322" y="22"/>
                          <a:pt x="331" y="9"/>
                          <a:pt x="343" y="8"/>
                        </a:cubicBezTo>
                        <a:cubicBezTo>
                          <a:pt x="355" y="7"/>
                          <a:pt x="360" y="15"/>
                          <a:pt x="381" y="17"/>
                        </a:cubicBezTo>
                        <a:cubicBezTo>
                          <a:pt x="402" y="19"/>
                          <a:pt x="442" y="20"/>
                          <a:pt x="466" y="20"/>
                        </a:cubicBezTo>
                        <a:cubicBezTo>
                          <a:pt x="490" y="21"/>
                          <a:pt x="498" y="19"/>
                          <a:pt x="523" y="20"/>
                        </a:cubicBezTo>
                        <a:cubicBezTo>
                          <a:pt x="549" y="22"/>
                          <a:pt x="609" y="25"/>
                          <a:pt x="618" y="32"/>
                        </a:cubicBezTo>
                        <a:cubicBezTo>
                          <a:pt x="627" y="39"/>
                          <a:pt x="596" y="59"/>
                          <a:pt x="578" y="62"/>
                        </a:cubicBezTo>
                        <a:cubicBezTo>
                          <a:pt x="560" y="65"/>
                          <a:pt x="534" y="50"/>
                          <a:pt x="509" y="48"/>
                        </a:cubicBezTo>
                        <a:cubicBezTo>
                          <a:pt x="484" y="46"/>
                          <a:pt x="450" y="50"/>
                          <a:pt x="428" y="51"/>
                        </a:cubicBezTo>
                        <a:cubicBezTo>
                          <a:pt x="407" y="51"/>
                          <a:pt x="406" y="50"/>
                          <a:pt x="381" y="51"/>
                        </a:cubicBezTo>
                        <a:cubicBezTo>
                          <a:pt x="356" y="52"/>
                          <a:pt x="306" y="60"/>
                          <a:pt x="276" y="57"/>
                        </a:cubicBezTo>
                        <a:cubicBezTo>
                          <a:pt x="246" y="54"/>
                          <a:pt x="241" y="34"/>
                          <a:pt x="201" y="32"/>
                        </a:cubicBezTo>
                        <a:cubicBezTo>
                          <a:pt x="161" y="30"/>
                          <a:pt x="68" y="43"/>
                          <a:pt x="36" y="42"/>
                        </a:cubicBezTo>
                        <a:cubicBezTo>
                          <a:pt x="4" y="41"/>
                          <a:pt x="0" y="34"/>
                          <a:pt x="7" y="28"/>
                        </a:cubicBezTo>
                        <a:cubicBezTo>
                          <a:pt x="14" y="22"/>
                          <a:pt x="54" y="8"/>
                          <a:pt x="79" y="4"/>
                        </a:cubicBezTo>
                        <a:close/>
                      </a:path>
                    </a:pathLst>
                  </a:custGeom>
                  <a:solidFill>
                    <a:srgbClr val="66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1899" name="Freeform 112">
                  <a:extLst>
                    <a:ext uri="{FF2B5EF4-FFF2-40B4-BE49-F238E27FC236}">
                      <a16:creationId xmlns:a16="http://schemas.microsoft.com/office/drawing/2014/main" id="{93A5FF22-AF0C-7806-D198-2B6EE819CA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345963">
                  <a:off x="1372" y="2516"/>
                  <a:ext cx="125" cy="187"/>
                </a:xfrm>
                <a:custGeom>
                  <a:avLst/>
                  <a:gdLst>
                    <a:gd name="T0" fmla="*/ 30 w 125"/>
                    <a:gd name="T1" fmla="*/ 137 h 186"/>
                    <a:gd name="T2" fmla="*/ 58 w 125"/>
                    <a:gd name="T3" fmla="*/ 88 h 186"/>
                    <a:gd name="T4" fmla="*/ 67 w 125"/>
                    <a:gd name="T5" fmla="*/ 101 h 186"/>
                    <a:gd name="T6" fmla="*/ 72 w 125"/>
                    <a:gd name="T7" fmla="*/ 82 h 186"/>
                    <a:gd name="T8" fmla="*/ 78 w 125"/>
                    <a:gd name="T9" fmla="*/ 70 h 186"/>
                    <a:gd name="T10" fmla="*/ 89 w 125"/>
                    <a:gd name="T11" fmla="*/ 74 h 186"/>
                    <a:gd name="T12" fmla="*/ 95 w 125"/>
                    <a:gd name="T13" fmla="*/ 54 h 186"/>
                    <a:gd name="T14" fmla="*/ 115 w 125"/>
                    <a:gd name="T15" fmla="*/ 30 h 186"/>
                    <a:gd name="T16" fmla="*/ 122 w 125"/>
                    <a:gd name="T17" fmla="*/ 8 h 186"/>
                    <a:gd name="T18" fmla="*/ 102 w 125"/>
                    <a:gd name="T19" fmla="*/ 1 h 186"/>
                    <a:gd name="T20" fmla="*/ 95 w 125"/>
                    <a:gd name="T21" fmla="*/ 12 h 186"/>
                    <a:gd name="T22" fmla="*/ 79 w 125"/>
                    <a:gd name="T23" fmla="*/ 22 h 186"/>
                    <a:gd name="T24" fmla="*/ 72 w 125"/>
                    <a:gd name="T25" fmla="*/ 28 h 186"/>
                    <a:gd name="T26" fmla="*/ 57 w 125"/>
                    <a:gd name="T27" fmla="*/ 45 h 186"/>
                    <a:gd name="T28" fmla="*/ 48 w 125"/>
                    <a:gd name="T29" fmla="*/ 64 h 186"/>
                    <a:gd name="T30" fmla="*/ 20 w 125"/>
                    <a:gd name="T31" fmla="*/ 81 h 186"/>
                    <a:gd name="T32" fmla="*/ 1 w 125"/>
                    <a:gd name="T33" fmla="*/ 156 h 186"/>
                    <a:gd name="T34" fmla="*/ 25 w 125"/>
                    <a:gd name="T35" fmla="*/ 190 h 186"/>
                    <a:gd name="T36" fmla="*/ 30 w 125"/>
                    <a:gd name="T37" fmla="*/ 137 h 18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5"/>
                    <a:gd name="T58" fmla="*/ 0 h 186"/>
                    <a:gd name="T59" fmla="*/ 125 w 125"/>
                    <a:gd name="T60" fmla="*/ 186 h 18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5" h="186">
                      <a:moveTo>
                        <a:pt x="30" y="130"/>
                      </a:moveTo>
                      <a:cubicBezTo>
                        <a:pt x="35" y="114"/>
                        <a:pt x="52" y="94"/>
                        <a:pt x="58" y="88"/>
                      </a:cubicBezTo>
                      <a:cubicBezTo>
                        <a:pt x="64" y="82"/>
                        <a:pt x="64" y="96"/>
                        <a:pt x="67" y="94"/>
                      </a:cubicBezTo>
                      <a:cubicBezTo>
                        <a:pt x="69" y="93"/>
                        <a:pt x="70" y="87"/>
                        <a:pt x="72" y="82"/>
                      </a:cubicBezTo>
                      <a:cubicBezTo>
                        <a:pt x="74" y="79"/>
                        <a:pt x="75" y="71"/>
                        <a:pt x="78" y="70"/>
                      </a:cubicBezTo>
                      <a:cubicBezTo>
                        <a:pt x="81" y="68"/>
                        <a:pt x="86" y="76"/>
                        <a:pt x="89" y="74"/>
                      </a:cubicBezTo>
                      <a:cubicBezTo>
                        <a:pt x="91" y="72"/>
                        <a:pt x="90" y="60"/>
                        <a:pt x="95" y="54"/>
                      </a:cubicBezTo>
                      <a:cubicBezTo>
                        <a:pt x="98" y="46"/>
                        <a:pt x="110" y="38"/>
                        <a:pt x="115" y="30"/>
                      </a:cubicBezTo>
                      <a:cubicBezTo>
                        <a:pt x="119" y="23"/>
                        <a:pt x="125" y="12"/>
                        <a:pt x="122" y="8"/>
                      </a:cubicBezTo>
                      <a:cubicBezTo>
                        <a:pt x="120" y="3"/>
                        <a:pt x="107" y="0"/>
                        <a:pt x="102" y="1"/>
                      </a:cubicBezTo>
                      <a:cubicBezTo>
                        <a:pt x="98" y="2"/>
                        <a:pt x="99" y="9"/>
                        <a:pt x="95" y="12"/>
                      </a:cubicBezTo>
                      <a:cubicBezTo>
                        <a:pt x="91" y="16"/>
                        <a:pt x="83" y="19"/>
                        <a:pt x="79" y="22"/>
                      </a:cubicBezTo>
                      <a:cubicBezTo>
                        <a:pt x="75" y="25"/>
                        <a:pt x="75" y="25"/>
                        <a:pt x="72" y="28"/>
                      </a:cubicBezTo>
                      <a:cubicBezTo>
                        <a:pt x="68" y="32"/>
                        <a:pt x="61" y="39"/>
                        <a:pt x="57" y="45"/>
                      </a:cubicBezTo>
                      <a:cubicBezTo>
                        <a:pt x="53" y="51"/>
                        <a:pt x="55" y="57"/>
                        <a:pt x="48" y="64"/>
                      </a:cubicBezTo>
                      <a:cubicBezTo>
                        <a:pt x="42" y="69"/>
                        <a:pt x="28" y="67"/>
                        <a:pt x="20" y="81"/>
                      </a:cubicBezTo>
                      <a:cubicBezTo>
                        <a:pt x="12" y="95"/>
                        <a:pt x="0" y="132"/>
                        <a:pt x="1" y="149"/>
                      </a:cubicBezTo>
                      <a:cubicBezTo>
                        <a:pt x="2" y="166"/>
                        <a:pt x="20" y="186"/>
                        <a:pt x="25" y="183"/>
                      </a:cubicBezTo>
                      <a:cubicBezTo>
                        <a:pt x="30" y="180"/>
                        <a:pt x="25" y="146"/>
                        <a:pt x="30" y="130"/>
                      </a:cubicBezTo>
                      <a:close/>
                    </a:path>
                  </a:pathLst>
                </a:custGeom>
                <a:solidFill>
                  <a:srgbClr val="66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31900" name="Group 113">
                  <a:extLst>
                    <a:ext uri="{FF2B5EF4-FFF2-40B4-BE49-F238E27FC236}">
                      <a16:creationId xmlns:a16="http://schemas.microsoft.com/office/drawing/2014/main" id="{B038251F-78AC-DD59-FCDD-56B850B4B7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96" y="2560"/>
                  <a:ext cx="720" cy="120"/>
                  <a:chOff x="1296" y="2560"/>
                  <a:chExt cx="720" cy="120"/>
                </a:xfrm>
              </p:grpSpPr>
              <p:sp>
                <p:nvSpPr>
                  <p:cNvPr id="31901" name="Line 114">
                    <a:extLst>
                      <a:ext uri="{FF2B5EF4-FFF2-40B4-BE49-F238E27FC236}">
                        <a16:creationId xmlns:a16="http://schemas.microsoft.com/office/drawing/2014/main" id="{DA6EBF10-0B06-6934-3B0A-F655D26FBA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2587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1902" name="Freeform 115">
                    <a:extLst>
                      <a:ext uri="{FF2B5EF4-FFF2-40B4-BE49-F238E27FC236}">
                        <a16:creationId xmlns:a16="http://schemas.microsoft.com/office/drawing/2014/main" id="{C5F7A494-22BC-F624-7E74-BED97B6B14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2568"/>
                    <a:ext cx="672" cy="50"/>
                  </a:xfrm>
                  <a:custGeom>
                    <a:avLst/>
                    <a:gdLst>
                      <a:gd name="T0" fmla="*/ 108 w 680"/>
                      <a:gd name="T1" fmla="*/ 1 h 79"/>
                      <a:gd name="T2" fmla="*/ 192 w 680"/>
                      <a:gd name="T3" fmla="*/ 1 h 79"/>
                      <a:gd name="T4" fmla="*/ 257 w 680"/>
                      <a:gd name="T5" fmla="*/ 1 h 79"/>
                      <a:gd name="T6" fmla="*/ 291 w 680"/>
                      <a:gd name="T7" fmla="*/ 1 h 79"/>
                      <a:gd name="T8" fmla="*/ 318 w 680"/>
                      <a:gd name="T9" fmla="*/ 1 h 79"/>
                      <a:gd name="T10" fmla="*/ 363 w 680"/>
                      <a:gd name="T11" fmla="*/ 1 h 79"/>
                      <a:gd name="T12" fmla="*/ 397 w 680"/>
                      <a:gd name="T13" fmla="*/ 1 h 79"/>
                      <a:gd name="T14" fmla="*/ 476 w 680"/>
                      <a:gd name="T15" fmla="*/ 1 h 79"/>
                      <a:gd name="T16" fmla="*/ 530 w 680"/>
                      <a:gd name="T17" fmla="*/ 1 h 79"/>
                      <a:gd name="T18" fmla="*/ 618 w 680"/>
                      <a:gd name="T19" fmla="*/ 2 h 79"/>
                      <a:gd name="T20" fmla="*/ 575 w 680"/>
                      <a:gd name="T21" fmla="*/ 3 h 79"/>
                      <a:gd name="T22" fmla="*/ 518 w 680"/>
                      <a:gd name="T23" fmla="*/ 3 h 79"/>
                      <a:gd name="T24" fmla="*/ 442 w 680"/>
                      <a:gd name="T25" fmla="*/ 3 h 79"/>
                      <a:gd name="T26" fmla="*/ 397 w 680"/>
                      <a:gd name="T27" fmla="*/ 3 h 79"/>
                      <a:gd name="T28" fmla="*/ 303 w 680"/>
                      <a:gd name="T29" fmla="*/ 2 h 79"/>
                      <a:gd name="T30" fmla="*/ 229 w 680"/>
                      <a:gd name="T31" fmla="*/ 2 h 79"/>
                      <a:gd name="T32" fmla="*/ 79 w 680"/>
                      <a:gd name="T33" fmla="*/ 3 h 79"/>
                      <a:gd name="T34" fmla="*/ 5 w 680"/>
                      <a:gd name="T35" fmla="*/ 1 h 79"/>
                      <a:gd name="T36" fmla="*/ 108 w 680"/>
                      <a:gd name="T37" fmla="*/ 1 h 7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80"/>
                      <a:gd name="T58" fmla="*/ 0 h 79"/>
                      <a:gd name="T59" fmla="*/ 680 w 680"/>
                      <a:gd name="T60" fmla="*/ 79 h 7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80" h="79">
                        <a:moveTo>
                          <a:pt x="115" y="16"/>
                        </a:moveTo>
                        <a:cubicBezTo>
                          <a:pt x="148" y="11"/>
                          <a:pt x="179" y="4"/>
                          <a:pt x="206" y="2"/>
                        </a:cubicBezTo>
                        <a:cubicBezTo>
                          <a:pt x="233" y="0"/>
                          <a:pt x="260" y="0"/>
                          <a:pt x="278" y="2"/>
                        </a:cubicBezTo>
                        <a:cubicBezTo>
                          <a:pt x="296" y="4"/>
                          <a:pt x="306" y="12"/>
                          <a:pt x="317" y="12"/>
                        </a:cubicBezTo>
                        <a:cubicBezTo>
                          <a:pt x="328" y="12"/>
                          <a:pt x="333" y="3"/>
                          <a:pt x="346" y="2"/>
                        </a:cubicBezTo>
                        <a:cubicBezTo>
                          <a:pt x="359" y="1"/>
                          <a:pt x="380" y="4"/>
                          <a:pt x="394" y="7"/>
                        </a:cubicBezTo>
                        <a:cubicBezTo>
                          <a:pt x="408" y="10"/>
                          <a:pt x="411" y="18"/>
                          <a:pt x="432" y="21"/>
                        </a:cubicBezTo>
                        <a:cubicBezTo>
                          <a:pt x="453" y="24"/>
                          <a:pt x="494" y="25"/>
                          <a:pt x="518" y="26"/>
                        </a:cubicBezTo>
                        <a:cubicBezTo>
                          <a:pt x="542" y="27"/>
                          <a:pt x="550" y="23"/>
                          <a:pt x="576" y="26"/>
                        </a:cubicBezTo>
                        <a:cubicBezTo>
                          <a:pt x="602" y="29"/>
                          <a:pt x="664" y="37"/>
                          <a:pt x="672" y="45"/>
                        </a:cubicBezTo>
                        <a:cubicBezTo>
                          <a:pt x="680" y="53"/>
                          <a:pt x="642" y="70"/>
                          <a:pt x="624" y="74"/>
                        </a:cubicBezTo>
                        <a:cubicBezTo>
                          <a:pt x="606" y="78"/>
                          <a:pt x="586" y="69"/>
                          <a:pt x="562" y="69"/>
                        </a:cubicBezTo>
                        <a:cubicBezTo>
                          <a:pt x="538" y="69"/>
                          <a:pt x="502" y="73"/>
                          <a:pt x="480" y="74"/>
                        </a:cubicBezTo>
                        <a:cubicBezTo>
                          <a:pt x="458" y="75"/>
                          <a:pt x="457" y="79"/>
                          <a:pt x="432" y="74"/>
                        </a:cubicBezTo>
                        <a:cubicBezTo>
                          <a:pt x="407" y="69"/>
                          <a:pt x="361" y="50"/>
                          <a:pt x="331" y="45"/>
                        </a:cubicBezTo>
                        <a:cubicBezTo>
                          <a:pt x="301" y="40"/>
                          <a:pt x="291" y="41"/>
                          <a:pt x="250" y="45"/>
                        </a:cubicBezTo>
                        <a:cubicBezTo>
                          <a:pt x="209" y="49"/>
                          <a:pt x="127" y="71"/>
                          <a:pt x="86" y="69"/>
                        </a:cubicBezTo>
                        <a:cubicBezTo>
                          <a:pt x="45" y="67"/>
                          <a:pt x="0" y="40"/>
                          <a:pt x="5" y="31"/>
                        </a:cubicBezTo>
                        <a:cubicBezTo>
                          <a:pt x="10" y="22"/>
                          <a:pt x="82" y="21"/>
                          <a:pt x="115" y="16"/>
                        </a:cubicBezTo>
                        <a:close/>
                      </a:path>
                    </a:pathLst>
                  </a:custGeom>
                  <a:solidFill>
                    <a:srgbClr val="66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1903" name="Freeform 116">
                    <a:extLst>
                      <a:ext uri="{FF2B5EF4-FFF2-40B4-BE49-F238E27FC236}">
                        <a16:creationId xmlns:a16="http://schemas.microsoft.com/office/drawing/2014/main" id="{DBDC31DA-EBA6-3584-E265-E2399508C8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778367" flipV="1">
                    <a:off x="1440" y="2592"/>
                    <a:ext cx="432" cy="48"/>
                  </a:xfrm>
                  <a:custGeom>
                    <a:avLst/>
                    <a:gdLst>
                      <a:gd name="T0" fmla="*/ 5 w 673"/>
                      <a:gd name="T1" fmla="*/ 1 h 77"/>
                      <a:gd name="T2" fmla="*/ 8 w 673"/>
                      <a:gd name="T3" fmla="*/ 1 h 77"/>
                      <a:gd name="T4" fmla="*/ 9 w 673"/>
                      <a:gd name="T5" fmla="*/ 1 h 77"/>
                      <a:gd name="T6" fmla="*/ 12 w 673"/>
                      <a:gd name="T7" fmla="*/ 1 h 77"/>
                      <a:gd name="T8" fmla="*/ 14 w 673"/>
                      <a:gd name="T9" fmla="*/ 1 h 77"/>
                      <a:gd name="T10" fmla="*/ 15 w 673"/>
                      <a:gd name="T11" fmla="*/ 1 h 77"/>
                      <a:gd name="T12" fmla="*/ 19 w 673"/>
                      <a:gd name="T13" fmla="*/ 1 h 77"/>
                      <a:gd name="T14" fmla="*/ 26 w 673"/>
                      <a:gd name="T15" fmla="*/ 1 h 77"/>
                      <a:gd name="T16" fmla="*/ 30 w 673"/>
                      <a:gd name="T17" fmla="*/ 1 h 77"/>
                      <a:gd name="T18" fmla="*/ 28 w 673"/>
                      <a:gd name="T19" fmla="*/ 2 h 77"/>
                      <a:gd name="T20" fmla="*/ 25 w 673"/>
                      <a:gd name="T21" fmla="*/ 2 h 77"/>
                      <a:gd name="T22" fmla="*/ 21 w 673"/>
                      <a:gd name="T23" fmla="*/ 2 h 77"/>
                      <a:gd name="T24" fmla="*/ 19 w 673"/>
                      <a:gd name="T25" fmla="*/ 2 h 77"/>
                      <a:gd name="T26" fmla="*/ 14 w 673"/>
                      <a:gd name="T27" fmla="*/ 2 h 77"/>
                      <a:gd name="T28" fmla="*/ 11 w 673"/>
                      <a:gd name="T29" fmla="*/ 2 h 77"/>
                      <a:gd name="T30" fmla="*/ 3 w 673"/>
                      <a:gd name="T31" fmla="*/ 2 h 77"/>
                      <a:gd name="T32" fmla="*/ 1 w 673"/>
                      <a:gd name="T33" fmla="*/ 2 h 77"/>
                      <a:gd name="T34" fmla="*/ 1 w 673"/>
                      <a:gd name="T35" fmla="*/ 1 h 77"/>
                      <a:gd name="T36" fmla="*/ 5 w 673"/>
                      <a:gd name="T37" fmla="*/ 1 h 7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73"/>
                      <a:gd name="T58" fmla="*/ 0 h 77"/>
                      <a:gd name="T59" fmla="*/ 673 w 673"/>
                      <a:gd name="T60" fmla="*/ 77 h 77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73" h="77">
                        <a:moveTo>
                          <a:pt x="108" y="15"/>
                        </a:moveTo>
                        <a:cubicBezTo>
                          <a:pt x="137" y="14"/>
                          <a:pt x="177" y="20"/>
                          <a:pt x="192" y="18"/>
                        </a:cubicBezTo>
                        <a:cubicBezTo>
                          <a:pt x="207" y="16"/>
                          <a:pt x="189" y="2"/>
                          <a:pt x="199" y="1"/>
                        </a:cubicBezTo>
                        <a:cubicBezTo>
                          <a:pt x="209" y="0"/>
                          <a:pt x="235" y="6"/>
                          <a:pt x="255" y="9"/>
                        </a:cubicBezTo>
                        <a:cubicBezTo>
                          <a:pt x="275" y="12"/>
                          <a:pt x="303" y="19"/>
                          <a:pt x="317" y="18"/>
                        </a:cubicBezTo>
                        <a:cubicBezTo>
                          <a:pt x="331" y="17"/>
                          <a:pt x="321" y="1"/>
                          <a:pt x="339" y="1"/>
                        </a:cubicBezTo>
                        <a:cubicBezTo>
                          <a:pt x="357" y="1"/>
                          <a:pt x="387" y="16"/>
                          <a:pt x="425" y="20"/>
                        </a:cubicBezTo>
                        <a:cubicBezTo>
                          <a:pt x="463" y="24"/>
                          <a:pt x="529" y="21"/>
                          <a:pt x="569" y="25"/>
                        </a:cubicBezTo>
                        <a:cubicBezTo>
                          <a:pt x="609" y="29"/>
                          <a:pt x="657" y="36"/>
                          <a:pt x="665" y="44"/>
                        </a:cubicBezTo>
                        <a:cubicBezTo>
                          <a:pt x="673" y="52"/>
                          <a:pt x="635" y="69"/>
                          <a:pt x="617" y="73"/>
                        </a:cubicBezTo>
                        <a:cubicBezTo>
                          <a:pt x="599" y="77"/>
                          <a:pt x="579" y="68"/>
                          <a:pt x="555" y="68"/>
                        </a:cubicBezTo>
                        <a:cubicBezTo>
                          <a:pt x="531" y="68"/>
                          <a:pt x="495" y="72"/>
                          <a:pt x="473" y="73"/>
                        </a:cubicBezTo>
                        <a:cubicBezTo>
                          <a:pt x="451" y="74"/>
                          <a:pt x="450" y="73"/>
                          <a:pt x="425" y="73"/>
                        </a:cubicBezTo>
                        <a:cubicBezTo>
                          <a:pt x="400" y="73"/>
                          <a:pt x="354" y="74"/>
                          <a:pt x="322" y="71"/>
                        </a:cubicBezTo>
                        <a:cubicBezTo>
                          <a:pt x="290" y="68"/>
                          <a:pt x="275" y="57"/>
                          <a:pt x="235" y="57"/>
                        </a:cubicBezTo>
                        <a:cubicBezTo>
                          <a:pt x="195" y="57"/>
                          <a:pt x="115" y="68"/>
                          <a:pt x="79" y="68"/>
                        </a:cubicBezTo>
                        <a:cubicBezTo>
                          <a:pt x="43" y="68"/>
                          <a:pt x="30" y="64"/>
                          <a:pt x="19" y="57"/>
                        </a:cubicBezTo>
                        <a:cubicBezTo>
                          <a:pt x="8" y="50"/>
                          <a:pt x="0" y="30"/>
                          <a:pt x="15" y="23"/>
                        </a:cubicBezTo>
                        <a:cubicBezTo>
                          <a:pt x="30" y="16"/>
                          <a:pt x="81" y="18"/>
                          <a:pt x="108" y="15"/>
                        </a:cubicBezTo>
                        <a:close/>
                      </a:path>
                    </a:pathLst>
                  </a:custGeom>
                  <a:solidFill>
                    <a:srgbClr val="66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1904" name="Freeform 117">
                    <a:extLst>
                      <a:ext uri="{FF2B5EF4-FFF2-40B4-BE49-F238E27FC236}">
                        <a16:creationId xmlns:a16="http://schemas.microsoft.com/office/drawing/2014/main" id="{432E8CF5-5F58-90A5-96AC-11247FD857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1495869" flipV="1">
                    <a:off x="1392" y="2583"/>
                    <a:ext cx="577" cy="52"/>
                  </a:xfrm>
                  <a:custGeom>
                    <a:avLst/>
                    <a:gdLst>
                      <a:gd name="T0" fmla="*/ 44 w 627"/>
                      <a:gd name="T1" fmla="*/ 2 h 65"/>
                      <a:gd name="T2" fmla="*/ 87 w 627"/>
                      <a:gd name="T3" fmla="*/ 2 h 65"/>
                      <a:gd name="T4" fmla="*/ 129 w 627"/>
                      <a:gd name="T5" fmla="*/ 2 h 65"/>
                      <a:gd name="T6" fmla="*/ 149 w 627"/>
                      <a:gd name="T7" fmla="*/ 2 h 65"/>
                      <a:gd name="T8" fmla="*/ 172 w 627"/>
                      <a:gd name="T9" fmla="*/ 5 h 65"/>
                      <a:gd name="T10" fmla="*/ 192 w 627"/>
                      <a:gd name="T11" fmla="*/ 2 h 65"/>
                      <a:gd name="T12" fmla="*/ 213 w 627"/>
                      <a:gd name="T13" fmla="*/ 4 h 65"/>
                      <a:gd name="T14" fmla="*/ 260 w 627"/>
                      <a:gd name="T15" fmla="*/ 4 h 65"/>
                      <a:gd name="T16" fmla="*/ 292 w 627"/>
                      <a:gd name="T17" fmla="*/ 4 h 65"/>
                      <a:gd name="T18" fmla="*/ 346 w 627"/>
                      <a:gd name="T19" fmla="*/ 7 h 65"/>
                      <a:gd name="T20" fmla="*/ 324 w 627"/>
                      <a:gd name="T21" fmla="*/ 14 h 65"/>
                      <a:gd name="T22" fmla="*/ 284 w 627"/>
                      <a:gd name="T23" fmla="*/ 10 h 65"/>
                      <a:gd name="T24" fmla="*/ 239 w 627"/>
                      <a:gd name="T25" fmla="*/ 11 h 65"/>
                      <a:gd name="T26" fmla="*/ 213 w 627"/>
                      <a:gd name="T27" fmla="*/ 11 h 65"/>
                      <a:gd name="T28" fmla="*/ 154 w 627"/>
                      <a:gd name="T29" fmla="*/ 12 h 65"/>
                      <a:gd name="T30" fmla="*/ 112 w 627"/>
                      <a:gd name="T31" fmla="*/ 7 h 65"/>
                      <a:gd name="T32" fmla="*/ 20 w 627"/>
                      <a:gd name="T33" fmla="*/ 9 h 65"/>
                      <a:gd name="T34" fmla="*/ 6 w 627"/>
                      <a:gd name="T35" fmla="*/ 6 h 65"/>
                      <a:gd name="T36" fmla="*/ 44 w 627"/>
                      <a:gd name="T37" fmla="*/ 2 h 6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27"/>
                      <a:gd name="T58" fmla="*/ 0 h 65"/>
                      <a:gd name="T59" fmla="*/ 627 w 627"/>
                      <a:gd name="T60" fmla="*/ 65 h 6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27" h="65">
                        <a:moveTo>
                          <a:pt x="79" y="4"/>
                        </a:moveTo>
                        <a:cubicBezTo>
                          <a:pt x="104" y="0"/>
                          <a:pt x="133" y="5"/>
                          <a:pt x="158" y="5"/>
                        </a:cubicBezTo>
                        <a:cubicBezTo>
                          <a:pt x="183" y="5"/>
                          <a:pt x="211" y="4"/>
                          <a:pt x="229" y="5"/>
                        </a:cubicBezTo>
                        <a:cubicBezTo>
                          <a:pt x="247" y="7"/>
                          <a:pt x="254" y="9"/>
                          <a:pt x="267" y="12"/>
                        </a:cubicBezTo>
                        <a:cubicBezTo>
                          <a:pt x="280" y="15"/>
                          <a:pt x="296" y="24"/>
                          <a:pt x="309" y="23"/>
                        </a:cubicBezTo>
                        <a:cubicBezTo>
                          <a:pt x="322" y="22"/>
                          <a:pt x="331" y="9"/>
                          <a:pt x="343" y="8"/>
                        </a:cubicBezTo>
                        <a:cubicBezTo>
                          <a:pt x="355" y="7"/>
                          <a:pt x="360" y="15"/>
                          <a:pt x="381" y="17"/>
                        </a:cubicBezTo>
                        <a:cubicBezTo>
                          <a:pt x="402" y="19"/>
                          <a:pt x="442" y="20"/>
                          <a:pt x="466" y="20"/>
                        </a:cubicBezTo>
                        <a:cubicBezTo>
                          <a:pt x="490" y="21"/>
                          <a:pt x="498" y="19"/>
                          <a:pt x="523" y="20"/>
                        </a:cubicBezTo>
                        <a:cubicBezTo>
                          <a:pt x="549" y="22"/>
                          <a:pt x="609" y="25"/>
                          <a:pt x="618" y="32"/>
                        </a:cubicBezTo>
                        <a:cubicBezTo>
                          <a:pt x="627" y="39"/>
                          <a:pt x="596" y="59"/>
                          <a:pt x="578" y="62"/>
                        </a:cubicBezTo>
                        <a:cubicBezTo>
                          <a:pt x="560" y="65"/>
                          <a:pt x="534" y="50"/>
                          <a:pt x="509" y="48"/>
                        </a:cubicBezTo>
                        <a:cubicBezTo>
                          <a:pt x="484" y="46"/>
                          <a:pt x="450" y="50"/>
                          <a:pt x="428" y="51"/>
                        </a:cubicBezTo>
                        <a:cubicBezTo>
                          <a:pt x="407" y="51"/>
                          <a:pt x="406" y="50"/>
                          <a:pt x="381" y="51"/>
                        </a:cubicBezTo>
                        <a:cubicBezTo>
                          <a:pt x="356" y="52"/>
                          <a:pt x="306" y="60"/>
                          <a:pt x="276" y="57"/>
                        </a:cubicBezTo>
                        <a:cubicBezTo>
                          <a:pt x="246" y="54"/>
                          <a:pt x="241" y="34"/>
                          <a:pt x="201" y="32"/>
                        </a:cubicBezTo>
                        <a:cubicBezTo>
                          <a:pt x="161" y="30"/>
                          <a:pt x="68" y="43"/>
                          <a:pt x="36" y="42"/>
                        </a:cubicBezTo>
                        <a:cubicBezTo>
                          <a:pt x="4" y="41"/>
                          <a:pt x="0" y="34"/>
                          <a:pt x="7" y="28"/>
                        </a:cubicBezTo>
                        <a:cubicBezTo>
                          <a:pt x="14" y="22"/>
                          <a:pt x="54" y="8"/>
                          <a:pt x="79" y="4"/>
                        </a:cubicBezTo>
                        <a:close/>
                      </a:path>
                    </a:pathLst>
                  </a:custGeom>
                  <a:solidFill>
                    <a:srgbClr val="66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1905" name="Freeform 118">
                    <a:extLst>
                      <a:ext uri="{FF2B5EF4-FFF2-40B4-BE49-F238E27FC236}">
                        <a16:creationId xmlns:a16="http://schemas.microsoft.com/office/drawing/2014/main" id="{6A2824C2-BBEF-79E3-EDBA-135B723FAA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5792312" flipV="1">
                    <a:off x="1596" y="2596"/>
                    <a:ext cx="120" cy="48"/>
                  </a:xfrm>
                  <a:custGeom>
                    <a:avLst/>
                    <a:gdLst>
                      <a:gd name="T0" fmla="*/ 0 w 673"/>
                      <a:gd name="T1" fmla="*/ 1 h 77"/>
                      <a:gd name="T2" fmla="*/ 0 w 673"/>
                      <a:gd name="T3" fmla="*/ 1 h 77"/>
                      <a:gd name="T4" fmla="*/ 0 w 673"/>
                      <a:gd name="T5" fmla="*/ 1 h 77"/>
                      <a:gd name="T6" fmla="*/ 0 w 673"/>
                      <a:gd name="T7" fmla="*/ 1 h 77"/>
                      <a:gd name="T8" fmla="*/ 0 w 673"/>
                      <a:gd name="T9" fmla="*/ 1 h 77"/>
                      <a:gd name="T10" fmla="*/ 0 w 673"/>
                      <a:gd name="T11" fmla="*/ 1 h 77"/>
                      <a:gd name="T12" fmla="*/ 0 w 673"/>
                      <a:gd name="T13" fmla="*/ 1 h 77"/>
                      <a:gd name="T14" fmla="*/ 0 w 673"/>
                      <a:gd name="T15" fmla="*/ 1 h 77"/>
                      <a:gd name="T16" fmla="*/ 0 w 673"/>
                      <a:gd name="T17" fmla="*/ 1 h 77"/>
                      <a:gd name="T18" fmla="*/ 0 w 673"/>
                      <a:gd name="T19" fmla="*/ 2 h 77"/>
                      <a:gd name="T20" fmla="*/ 0 w 673"/>
                      <a:gd name="T21" fmla="*/ 2 h 77"/>
                      <a:gd name="T22" fmla="*/ 0 w 673"/>
                      <a:gd name="T23" fmla="*/ 2 h 77"/>
                      <a:gd name="T24" fmla="*/ 0 w 673"/>
                      <a:gd name="T25" fmla="*/ 2 h 77"/>
                      <a:gd name="T26" fmla="*/ 0 w 673"/>
                      <a:gd name="T27" fmla="*/ 2 h 77"/>
                      <a:gd name="T28" fmla="*/ 0 w 673"/>
                      <a:gd name="T29" fmla="*/ 2 h 77"/>
                      <a:gd name="T30" fmla="*/ 0 w 673"/>
                      <a:gd name="T31" fmla="*/ 2 h 77"/>
                      <a:gd name="T32" fmla="*/ 0 w 673"/>
                      <a:gd name="T33" fmla="*/ 2 h 77"/>
                      <a:gd name="T34" fmla="*/ 0 w 673"/>
                      <a:gd name="T35" fmla="*/ 1 h 77"/>
                      <a:gd name="T36" fmla="*/ 0 w 673"/>
                      <a:gd name="T37" fmla="*/ 1 h 7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73"/>
                      <a:gd name="T58" fmla="*/ 0 h 77"/>
                      <a:gd name="T59" fmla="*/ 673 w 673"/>
                      <a:gd name="T60" fmla="*/ 77 h 77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73" h="77">
                        <a:moveTo>
                          <a:pt x="108" y="15"/>
                        </a:moveTo>
                        <a:cubicBezTo>
                          <a:pt x="137" y="14"/>
                          <a:pt x="177" y="20"/>
                          <a:pt x="192" y="18"/>
                        </a:cubicBezTo>
                        <a:cubicBezTo>
                          <a:pt x="207" y="16"/>
                          <a:pt x="189" y="2"/>
                          <a:pt x="199" y="1"/>
                        </a:cubicBezTo>
                        <a:cubicBezTo>
                          <a:pt x="209" y="0"/>
                          <a:pt x="235" y="6"/>
                          <a:pt x="255" y="9"/>
                        </a:cubicBezTo>
                        <a:cubicBezTo>
                          <a:pt x="275" y="12"/>
                          <a:pt x="303" y="19"/>
                          <a:pt x="317" y="18"/>
                        </a:cubicBezTo>
                        <a:cubicBezTo>
                          <a:pt x="331" y="17"/>
                          <a:pt x="321" y="1"/>
                          <a:pt x="339" y="1"/>
                        </a:cubicBezTo>
                        <a:cubicBezTo>
                          <a:pt x="357" y="1"/>
                          <a:pt x="387" y="16"/>
                          <a:pt x="425" y="20"/>
                        </a:cubicBezTo>
                        <a:cubicBezTo>
                          <a:pt x="463" y="24"/>
                          <a:pt x="529" y="21"/>
                          <a:pt x="569" y="25"/>
                        </a:cubicBezTo>
                        <a:cubicBezTo>
                          <a:pt x="609" y="29"/>
                          <a:pt x="657" y="36"/>
                          <a:pt x="665" y="44"/>
                        </a:cubicBezTo>
                        <a:cubicBezTo>
                          <a:pt x="673" y="52"/>
                          <a:pt x="635" y="69"/>
                          <a:pt x="617" y="73"/>
                        </a:cubicBezTo>
                        <a:cubicBezTo>
                          <a:pt x="599" y="77"/>
                          <a:pt x="579" y="68"/>
                          <a:pt x="555" y="68"/>
                        </a:cubicBezTo>
                        <a:cubicBezTo>
                          <a:pt x="531" y="68"/>
                          <a:pt x="495" y="72"/>
                          <a:pt x="473" y="73"/>
                        </a:cubicBezTo>
                        <a:cubicBezTo>
                          <a:pt x="451" y="74"/>
                          <a:pt x="450" y="73"/>
                          <a:pt x="425" y="73"/>
                        </a:cubicBezTo>
                        <a:cubicBezTo>
                          <a:pt x="400" y="73"/>
                          <a:pt x="354" y="74"/>
                          <a:pt x="322" y="71"/>
                        </a:cubicBezTo>
                        <a:cubicBezTo>
                          <a:pt x="290" y="68"/>
                          <a:pt x="275" y="57"/>
                          <a:pt x="235" y="57"/>
                        </a:cubicBezTo>
                        <a:cubicBezTo>
                          <a:pt x="195" y="57"/>
                          <a:pt x="115" y="68"/>
                          <a:pt x="79" y="68"/>
                        </a:cubicBezTo>
                        <a:cubicBezTo>
                          <a:pt x="43" y="68"/>
                          <a:pt x="30" y="64"/>
                          <a:pt x="19" y="57"/>
                        </a:cubicBezTo>
                        <a:cubicBezTo>
                          <a:pt x="8" y="50"/>
                          <a:pt x="0" y="30"/>
                          <a:pt x="15" y="23"/>
                        </a:cubicBezTo>
                        <a:cubicBezTo>
                          <a:pt x="30" y="16"/>
                          <a:pt x="81" y="18"/>
                          <a:pt x="108" y="15"/>
                        </a:cubicBezTo>
                        <a:close/>
                      </a:path>
                    </a:pathLst>
                  </a:custGeom>
                  <a:solidFill>
                    <a:srgbClr val="66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1906" name="Freeform 119">
                    <a:extLst>
                      <a:ext uri="{FF2B5EF4-FFF2-40B4-BE49-F238E27FC236}">
                        <a16:creationId xmlns:a16="http://schemas.microsoft.com/office/drawing/2014/main" id="{470E93F5-2742-91DF-B6DF-D46541BB1F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778367" flipV="1">
                    <a:off x="1488" y="2596"/>
                    <a:ext cx="432" cy="48"/>
                  </a:xfrm>
                  <a:custGeom>
                    <a:avLst/>
                    <a:gdLst>
                      <a:gd name="T0" fmla="*/ 5 w 673"/>
                      <a:gd name="T1" fmla="*/ 1 h 77"/>
                      <a:gd name="T2" fmla="*/ 8 w 673"/>
                      <a:gd name="T3" fmla="*/ 1 h 77"/>
                      <a:gd name="T4" fmla="*/ 9 w 673"/>
                      <a:gd name="T5" fmla="*/ 1 h 77"/>
                      <a:gd name="T6" fmla="*/ 12 w 673"/>
                      <a:gd name="T7" fmla="*/ 1 h 77"/>
                      <a:gd name="T8" fmla="*/ 14 w 673"/>
                      <a:gd name="T9" fmla="*/ 1 h 77"/>
                      <a:gd name="T10" fmla="*/ 15 w 673"/>
                      <a:gd name="T11" fmla="*/ 1 h 77"/>
                      <a:gd name="T12" fmla="*/ 19 w 673"/>
                      <a:gd name="T13" fmla="*/ 1 h 77"/>
                      <a:gd name="T14" fmla="*/ 26 w 673"/>
                      <a:gd name="T15" fmla="*/ 1 h 77"/>
                      <a:gd name="T16" fmla="*/ 30 w 673"/>
                      <a:gd name="T17" fmla="*/ 1 h 77"/>
                      <a:gd name="T18" fmla="*/ 28 w 673"/>
                      <a:gd name="T19" fmla="*/ 2 h 77"/>
                      <a:gd name="T20" fmla="*/ 25 w 673"/>
                      <a:gd name="T21" fmla="*/ 2 h 77"/>
                      <a:gd name="T22" fmla="*/ 21 w 673"/>
                      <a:gd name="T23" fmla="*/ 2 h 77"/>
                      <a:gd name="T24" fmla="*/ 19 w 673"/>
                      <a:gd name="T25" fmla="*/ 2 h 77"/>
                      <a:gd name="T26" fmla="*/ 14 w 673"/>
                      <a:gd name="T27" fmla="*/ 2 h 77"/>
                      <a:gd name="T28" fmla="*/ 11 w 673"/>
                      <a:gd name="T29" fmla="*/ 2 h 77"/>
                      <a:gd name="T30" fmla="*/ 3 w 673"/>
                      <a:gd name="T31" fmla="*/ 2 h 77"/>
                      <a:gd name="T32" fmla="*/ 1 w 673"/>
                      <a:gd name="T33" fmla="*/ 2 h 77"/>
                      <a:gd name="T34" fmla="*/ 1 w 673"/>
                      <a:gd name="T35" fmla="*/ 1 h 77"/>
                      <a:gd name="T36" fmla="*/ 5 w 673"/>
                      <a:gd name="T37" fmla="*/ 1 h 7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73"/>
                      <a:gd name="T58" fmla="*/ 0 h 77"/>
                      <a:gd name="T59" fmla="*/ 673 w 673"/>
                      <a:gd name="T60" fmla="*/ 77 h 77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73" h="77">
                        <a:moveTo>
                          <a:pt x="108" y="15"/>
                        </a:moveTo>
                        <a:cubicBezTo>
                          <a:pt x="137" y="14"/>
                          <a:pt x="177" y="20"/>
                          <a:pt x="192" y="18"/>
                        </a:cubicBezTo>
                        <a:cubicBezTo>
                          <a:pt x="207" y="16"/>
                          <a:pt x="189" y="2"/>
                          <a:pt x="199" y="1"/>
                        </a:cubicBezTo>
                        <a:cubicBezTo>
                          <a:pt x="209" y="0"/>
                          <a:pt x="235" y="6"/>
                          <a:pt x="255" y="9"/>
                        </a:cubicBezTo>
                        <a:cubicBezTo>
                          <a:pt x="275" y="12"/>
                          <a:pt x="303" y="19"/>
                          <a:pt x="317" y="18"/>
                        </a:cubicBezTo>
                        <a:cubicBezTo>
                          <a:pt x="331" y="17"/>
                          <a:pt x="321" y="1"/>
                          <a:pt x="339" y="1"/>
                        </a:cubicBezTo>
                        <a:cubicBezTo>
                          <a:pt x="357" y="1"/>
                          <a:pt x="387" y="16"/>
                          <a:pt x="425" y="20"/>
                        </a:cubicBezTo>
                        <a:cubicBezTo>
                          <a:pt x="463" y="24"/>
                          <a:pt x="529" y="21"/>
                          <a:pt x="569" y="25"/>
                        </a:cubicBezTo>
                        <a:cubicBezTo>
                          <a:pt x="609" y="29"/>
                          <a:pt x="657" y="36"/>
                          <a:pt x="665" y="44"/>
                        </a:cubicBezTo>
                        <a:cubicBezTo>
                          <a:pt x="673" y="52"/>
                          <a:pt x="635" y="69"/>
                          <a:pt x="617" y="73"/>
                        </a:cubicBezTo>
                        <a:cubicBezTo>
                          <a:pt x="599" y="77"/>
                          <a:pt x="579" y="68"/>
                          <a:pt x="555" y="68"/>
                        </a:cubicBezTo>
                        <a:cubicBezTo>
                          <a:pt x="531" y="68"/>
                          <a:pt x="495" y="72"/>
                          <a:pt x="473" y="73"/>
                        </a:cubicBezTo>
                        <a:cubicBezTo>
                          <a:pt x="451" y="74"/>
                          <a:pt x="450" y="73"/>
                          <a:pt x="425" y="73"/>
                        </a:cubicBezTo>
                        <a:cubicBezTo>
                          <a:pt x="400" y="73"/>
                          <a:pt x="354" y="74"/>
                          <a:pt x="322" y="71"/>
                        </a:cubicBezTo>
                        <a:cubicBezTo>
                          <a:pt x="290" y="68"/>
                          <a:pt x="275" y="57"/>
                          <a:pt x="235" y="57"/>
                        </a:cubicBezTo>
                        <a:cubicBezTo>
                          <a:pt x="195" y="57"/>
                          <a:pt x="115" y="68"/>
                          <a:pt x="79" y="68"/>
                        </a:cubicBezTo>
                        <a:cubicBezTo>
                          <a:pt x="43" y="68"/>
                          <a:pt x="30" y="64"/>
                          <a:pt x="19" y="57"/>
                        </a:cubicBezTo>
                        <a:cubicBezTo>
                          <a:pt x="8" y="50"/>
                          <a:pt x="0" y="30"/>
                          <a:pt x="15" y="23"/>
                        </a:cubicBezTo>
                        <a:cubicBezTo>
                          <a:pt x="30" y="16"/>
                          <a:pt x="81" y="18"/>
                          <a:pt x="108" y="15"/>
                        </a:cubicBezTo>
                        <a:close/>
                      </a:path>
                    </a:pathLst>
                  </a:custGeom>
                  <a:solidFill>
                    <a:srgbClr val="66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1907" name="Freeform 120">
                    <a:extLst>
                      <a:ext uri="{FF2B5EF4-FFF2-40B4-BE49-F238E27FC236}">
                        <a16:creationId xmlns:a16="http://schemas.microsoft.com/office/drawing/2014/main" id="{F376F7B9-954A-2926-7147-5DE40B6763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5792312" flipV="1">
                    <a:off x="1452" y="2596"/>
                    <a:ext cx="120" cy="48"/>
                  </a:xfrm>
                  <a:custGeom>
                    <a:avLst/>
                    <a:gdLst>
                      <a:gd name="T0" fmla="*/ 0 w 673"/>
                      <a:gd name="T1" fmla="*/ 1 h 77"/>
                      <a:gd name="T2" fmla="*/ 0 w 673"/>
                      <a:gd name="T3" fmla="*/ 1 h 77"/>
                      <a:gd name="T4" fmla="*/ 0 w 673"/>
                      <a:gd name="T5" fmla="*/ 1 h 77"/>
                      <a:gd name="T6" fmla="*/ 0 w 673"/>
                      <a:gd name="T7" fmla="*/ 1 h 77"/>
                      <a:gd name="T8" fmla="*/ 0 w 673"/>
                      <a:gd name="T9" fmla="*/ 1 h 77"/>
                      <a:gd name="T10" fmla="*/ 0 w 673"/>
                      <a:gd name="T11" fmla="*/ 1 h 77"/>
                      <a:gd name="T12" fmla="*/ 0 w 673"/>
                      <a:gd name="T13" fmla="*/ 1 h 77"/>
                      <a:gd name="T14" fmla="*/ 0 w 673"/>
                      <a:gd name="T15" fmla="*/ 1 h 77"/>
                      <a:gd name="T16" fmla="*/ 0 w 673"/>
                      <a:gd name="T17" fmla="*/ 1 h 77"/>
                      <a:gd name="T18" fmla="*/ 0 w 673"/>
                      <a:gd name="T19" fmla="*/ 2 h 77"/>
                      <a:gd name="T20" fmla="*/ 0 w 673"/>
                      <a:gd name="T21" fmla="*/ 2 h 77"/>
                      <a:gd name="T22" fmla="*/ 0 w 673"/>
                      <a:gd name="T23" fmla="*/ 2 h 77"/>
                      <a:gd name="T24" fmla="*/ 0 w 673"/>
                      <a:gd name="T25" fmla="*/ 2 h 77"/>
                      <a:gd name="T26" fmla="*/ 0 w 673"/>
                      <a:gd name="T27" fmla="*/ 2 h 77"/>
                      <a:gd name="T28" fmla="*/ 0 w 673"/>
                      <a:gd name="T29" fmla="*/ 2 h 77"/>
                      <a:gd name="T30" fmla="*/ 0 w 673"/>
                      <a:gd name="T31" fmla="*/ 2 h 77"/>
                      <a:gd name="T32" fmla="*/ 0 w 673"/>
                      <a:gd name="T33" fmla="*/ 2 h 77"/>
                      <a:gd name="T34" fmla="*/ 0 w 673"/>
                      <a:gd name="T35" fmla="*/ 1 h 77"/>
                      <a:gd name="T36" fmla="*/ 0 w 673"/>
                      <a:gd name="T37" fmla="*/ 1 h 7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73"/>
                      <a:gd name="T58" fmla="*/ 0 h 77"/>
                      <a:gd name="T59" fmla="*/ 673 w 673"/>
                      <a:gd name="T60" fmla="*/ 77 h 77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73" h="77">
                        <a:moveTo>
                          <a:pt x="108" y="15"/>
                        </a:moveTo>
                        <a:cubicBezTo>
                          <a:pt x="137" y="14"/>
                          <a:pt x="177" y="20"/>
                          <a:pt x="192" y="18"/>
                        </a:cubicBezTo>
                        <a:cubicBezTo>
                          <a:pt x="207" y="16"/>
                          <a:pt x="189" y="2"/>
                          <a:pt x="199" y="1"/>
                        </a:cubicBezTo>
                        <a:cubicBezTo>
                          <a:pt x="209" y="0"/>
                          <a:pt x="235" y="6"/>
                          <a:pt x="255" y="9"/>
                        </a:cubicBezTo>
                        <a:cubicBezTo>
                          <a:pt x="275" y="12"/>
                          <a:pt x="303" y="19"/>
                          <a:pt x="317" y="18"/>
                        </a:cubicBezTo>
                        <a:cubicBezTo>
                          <a:pt x="331" y="17"/>
                          <a:pt x="321" y="1"/>
                          <a:pt x="339" y="1"/>
                        </a:cubicBezTo>
                        <a:cubicBezTo>
                          <a:pt x="357" y="1"/>
                          <a:pt x="387" y="16"/>
                          <a:pt x="425" y="20"/>
                        </a:cubicBezTo>
                        <a:cubicBezTo>
                          <a:pt x="463" y="24"/>
                          <a:pt x="529" y="21"/>
                          <a:pt x="569" y="25"/>
                        </a:cubicBezTo>
                        <a:cubicBezTo>
                          <a:pt x="609" y="29"/>
                          <a:pt x="657" y="36"/>
                          <a:pt x="665" y="44"/>
                        </a:cubicBezTo>
                        <a:cubicBezTo>
                          <a:pt x="673" y="52"/>
                          <a:pt x="635" y="69"/>
                          <a:pt x="617" y="73"/>
                        </a:cubicBezTo>
                        <a:cubicBezTo>
                          <a:pt x="599" y="77"/>
                          <a:pt x="579" y="68"/>
                          <a:pt x="555" y="68"/>
                        </a:cubicBezTo>
                        <a:cubicBezTo>
                          <a:pt x="531" y="68"/>
                          <a:pt x="495" y="72"/>
                          <a:pt x="473" y="73"/>
                        </a:cubicBezTo>
                        <a:cubicBezTo>
                          <a:pt x="451" y="74"/>
                          <a:pt x="450" y="73"/>
                          <a:pt x="425" y="73"/>
                        </a:cubicBezTo>
                        <a:cubicBezTo>
                          <a:pt x="400" y="73"/>
                          <a:pt x="354" y="74"/>
                          <a:pt x="322" y="71"/>
                        </a:cubicBezTo>
                        <a:cubicBezTo>
                          <a:pt x="290" y="68"/>
                          <a:pt x="275" y="57"/>
                          <a:pt x="235" y="57"/>
                        </a:cubicBezTo>
                        <a:cubicBezTo>
                          <a:pt x="195" y="57"/>
                          <a:pt x="115" y="68"/>
                          <a:pt x="79" y="68"/>
                        </a:cubicBezTo>
                        <a:cubicBezTo>
                          <a:pt x="43" y="68"/>
                          <a:pt x="30" y="64"/>
                          <a:pt x="19" y="57"/>
                        </a:cubicBezTo>
                        <a:cubicBezTo>
                          <a:pt x="8" y="50"/>
                          <a:pt x="0" y="30"/>
                          <a:pt x="15" y="23"/>
                        </a:cubicBezTo>
                        <a:cubicBezTo>
                          <a:pt x="30" y="16"/>
                          <a:pt x="81" y="18"/>
                          <a:pt x="108" y="15"/>
                        </a:cubicBezTo>
                        <a:close/>
                      </a:path>
                    </a:pathLst>
                  </a:custGeom>
                  <a:solidFill>
                    <a:srgbClr val="66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</p:grpSp>
      </p:grpSp>
      <p:grpSp>
        <p:nvGrpSpPr>
          <p:cNvPr id="17" name="Group 121">
            <a:extLst>
              <a:ext uri="{FF2B5EF4-FFF2-40B4-BE49-F238E27FC236}">
                <a16:creationId xmlns:a16="http://schemas.microsoft.com/office/drawing/2014/main" id="{8EF821A9-300D-A877-06DB-6DF4E9D5A8DC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4046538"/>
            <a:ext cx="1371600" cy="338137"/>
            <a:chOff x="2251" y="2549"/>
            <a:chExt cx="768" cy="213"/>
          </a:xfrm>
        </p:grpSpPr>
        <p:sp>
          <p:nvSpPr>
            <p:cNvPr id="31874" name="Freeform 122">
              <a:extLst>
                <a:ext uri="{FF2B5EF4-FFF2-40B4-BE49-F238E27FC236}">
                  <a16:creationId xmlns:a16="http://schemas.microsoft.com/office/drawing/2014/main" id="{1D561511-5EBC-DE8C-4E62-17F78AA22656}"/>
                </a:ext>
              </a:extLst>
            </p:cNvPr>
            <p:cNvSpPr>
              <a:spLocks/>
            </p:cNvSpPr>
            <p:nvPr/>
          </p:nvSpPr>
          <p:spPr bwMode="auto">
            <a:xfrm rot="4863920">
              <a:off x="2863" y="2600"/>
              <a:ext cx="125" cy="187"/>
            </a:xfrm>
            <a:custGeom>
              <a:avLst/>
              <a:gdLst>
                <a:gd name="T0" fmla="*/ 30 w 125"/>
                <a:gd name="T1" fmla="*/ 137 h 186"/>
                <a:gd name="T2" fmla="*/ 58 w 125"/>
                <a:gd name="T3" fmla="*/ 88 h 186"/>
                <a:gd name="T4" fmla="*/ 67 w 125"/>
                <a:gd name="T5" fmla="*/ 101 h 186"/>
                <a:gd name="T6" fmla="*/ 72 w 125"/>
                <a:gd name="T7" fmla="*/ 82 h 186"/>
                <a:gd name="T8" fmla="*/ 78 w 125"/>
                <a:gd name="T9" fmla="*/ 70 h 186"/>
                <a:gd name="T10" fmla="*/ 89 w 125"/>
                <a:gd name="T11" fmla="*/ 74 h 186"/>
                <a:gd name="T12" fmla="*/ 95 w 125"/>
                <a:gd name="T13" fmla="*/ 54 h 186"/>
                <a:gd name="T14" fmla="*/ 115 w 125"/>
                <a:gd name="T15" fmla="*/ 30 h 186"/>
                <a:gd name="T16" fmla="*/ 122 w 125"/>
                <a:gd name="T17" fmla="*/ 8 h 186"/>
                <a:gd name="T18" fmla="*/ 102 w 125"/>
                <a:gd name="T19" fmla="*/ 1 h 186"/>
                <a:gd name="T20" fmla="*/ 95 w 125"/>
                <a:gd name="T21" fmla="*/ 12 h 186"/>
                <a:gd name="T22" fmla="*/ 79 w 125"/>
                <a:gd name="T23" fmla="*/ 22 h 186"/>
                <a:gd name="T24" fmla="*/ 72 w 125"/>
                <a:gd name="T25" fmla="*/ 28 h 186"/>
                <a:gd name="T26" fmla="*/ 57 w 125"/>
                <a:gd name="T27" fmla="*/ 45 h 186"/>
                <a:gd name="T28" fmla="*/ 48 w 125"/>
                <a:gd name="T29" fmla="*/ 64 h 186"/>
                <a:gd name="T30" fmla="*/ 20 w 125"/>
                <a:gd name="T31" fmla="*/ 81 h 186"/>
                <a:gd name="T32" fmla="*/ 1 w 125"/>
                <a:gd name="T33" fmla="*/ 156 h 186"/>
                <a:gd name="T34" fmla="*/ 25 w 125"/>
                <a:gd name="T35" fmla="*/ 190 h 186"/>
                <a:gd name="T36" fmla="*/ 30 w 125"/>
                <a:gd name="T37" fmla="*/ 137 h 1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5"/>
                <a:gd name="T58" fmla="*/ 0 h 186"/>
                <a:gd name="T59" fmla="*/ 125 w 125"/>
                <a:gd name="T60" fmla="*/ 186 h 1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5" h="186">
                  <a:moveTo>
                    <a:pt x="30" y="130"/>
                  </a:moveTo>
                  <a:cubicBezTo>
                    <a:pt x="35" y="114"/>
                    <a:pt x="52" y="94"/>
                    <a:pt x="58" y="88"/>
                  </a:cubicBezTo>
                  <a:cubicBezTo>
                    <a:pt x="64" y="82"/>
                    <a:pt x="64" y="96"/>
                    <a:pt x="67" y="94"/>
                  </a:cubicBezTo>
                  <a:cubicBezTo>
                    <a:pt x="69" y="93"/>
                    <a:pt x="70" y="87"/>
                    <a:pt x="72" y="82"/>
                  </a:cubicBezTo>
                  <a:cubicBezTo>
                    <a:pt x="74" y="79"/>
                    <a:pt x="75" y="71"/>
                    <a:pt x="78" y="70"/>
                  </a:cubicBezTo>
                  <a:cubicBezTo>
                    <a:pt x="81" y="68"/>
                    <a:pt x="86" y="76"/>
                    <a:pt x="89" y="74"/>
                  </a:cubicBezTo>
                  <a:cubicBezTo>
                    <a:pt x="91" y="72"/>
                    <a:pt x="90" y="60"/>
                    <a:pt x="95" y="54"/>
                  </a:cubicBezTo>
                  <a:cubicBezTo>
                    <a:pt x="98" y="46"/>
                    <a:pt x="110" y="38"/>
                    <a:pt x="115" y="30"/>
                  </a:cubicBezTo>
                  <a:cubicBezTo>
                    <a:pt x="119" y="23"/>
                    <a:pt x="125" y="12"/>
                    <a:pt x="122" y="8"/>
                  </a:cubicBezTo>
                  <a:cubicBezTo>
                    <a:pt x="120" y="3"/>
                    <a:pt x="107" y="0"/>
                    <a:pt x="102" y="1"/>
                  </a:cubicBezTo>
                  <a:cubicBezTo>
                    <a:pt x="98" y="2"/>
                    <a:pt x="99" y="9"/>
                    <a:pt x="95" y="12"/>
                  </a:cubicBezTo>
                  <a:cubicBezTo>
                    <a:pt x="91" y="16"/>
                    <a:pt x="83" y="19"/>
                    <a:pt x="79" y="22"/>
                  </a:cubicBezTo>
                  <a:cubicBezTo>
                    <a:pt x="75" y="25"/>
                    <a:pt x="75" y="25"/>
                    <a:pt x="72" y="28"/>
                  </a:cubicBezTo>
                  <a:cubicBezTo>
                    <a:pt x="68" y="32"/>
                    <a:pt x="61" y="39"/>
                    <a:pt x="57" y="45"/>
                  </a:cubicBezTo>
                  <a:cubicBezTo>
                    <a:pt x="53" y="51"/>
                    <a:pt x="55" y="57"/>
                    <a:pt x="48" y="64"/>
                  </a:cubicBezTo>
                  <a:cubicBezTo>
                    <a:pt x="42" y="69"/>
                    <a:pt x="28" y="67"/>
                    <a:pt x="20" y="81"/>
                  </a:cubicBezTo>
                  <a:cubicBezTo>
                    <a:pt x="12" y="95"/>
                    <a:pt x="0" y="132"/>
                    <a:pt x="1" y="149"/>
                  </a:cubicBezTo>
                  <a:cubicBezTo>
                    <a:pt x="2" y="166"/>
                    <a:pt x="20" y="186"/>
                    <a:pt x="25" y="183"/>
                  </a:cubicBezTo>
                  <a:cubicBezTo>
                    <a:pt x="30" y="180"/>
                    <a:pt x="25" y="146"/>
                    <a:pt x="30" y="130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875" name="Freeform 123">
              <a:extLst>
                <a:ext uri="{FF2B5EF4-FFF2-40B4-BE49-F238E27FC236}">
                  <a16:creationId xmlns:a16="http://schemas.microsoft.com/office/drawing/2014/main" id="{654CA750-7D23-424E-CEF8-85224FF8BF65}"/>
                </a:ext>
              </a:extLst>
            </p:cNvPr>
            <p:cNvSpPr>
              <a:spLocks/>
            </p:cNvSpPr>
            <p:nvPr/>
          </p:nvSpPr>
          <p:spPr bwMode="auto">
            <a:xfrm rot="2548422" flipH="1" flipV="1">
              <a:off x="2407" y="2714"/>
              <a:ext cx="144" cy="48"/>
            </a:xfrm>
            <a:custGeom>
              <a:avLst/>
              <a:gdLst>
                <a:gd name="T0" fmla="*/ 0 w 673"/>
                <a:gd name="T1" fmla="*/ 1 h 77"/>
                <a:gd name="T2" fmla="*/ 0 w 673"/>
                <a:gd name="T3" fmla="*/ 1 h 77"/>
                <a:gd name="T4" fmla="*/ 0 w 673"/>
                <a:gd name="T5" fmla="*/ 1 h 77"/>
                <a:gd name="T6" fmla="*/ 0 w 673"/>
                <a:gd name="T7" fmla="*/ 1 h 77"/>
                <a:gd name="T8" fmla="*/ 0 w 673"/>
                <a:gd name="T9" fmla="*/ 1 h 77"/>
                <a:gd name="T10" fmla="*/ 0 w 673"/>
                <a:gd name="T11" fmla="*/ 1 h 77"/>
                <a:gd name="T12" fmla="*/ 0 w 673"/>
                <a:gd name="T13" fmla="*/ 1 h 77"/>
                <a:gd name="T14" fmla="*/ 0 w 673"/>
                <a:gd name="T15" fmla="*/ 1 h 77"/>
                <a:gd name="T16" fmla="*/ 0 w 673"/>
                <a:gd name="T17" fmla="*/ 1 h 77"/>
                <a:gd name="T18" fmla="*/ 0 w 673"/>
                <a:gd name="T19" fmla="*/ 2 h 77"/>
                <a:gd name="T20" fmla="*/ 0 w 673"/>
                <a:gd name="T21" fmla="*/ 2 h 77"/>
                <a:gd name="T22" fmla="*/ 0 w 673"/>
                <a:gd name="T23" fmla="*/ 2 h 77"/>
                <a:gd name="T24" fmla="*/ 0 w 673"/>
                <a:gd name="T25" fmla="*/ 2 h 77"/>
                <a:gd name="T26" fmla="*/ 0 w 673"/>
                <a:gd name="T27" fmla="*/ 2 h 77"/>
                <a:gd name="T28" fmla="*/ 0 w 673"/>
                <a:gd name="T29" fmla="*/ 2 h 77"/>
                <a:gd name="T30" fmla="*/ 0 w 673"/>
                <a:gd name="T31" fmla="*/ 2 h 77"/>
                <a:gd name="T32" fmla="*/ 0 w 673"/>
                <a:gd name="T33" fmla="*/ 2 h 77"/>
                <a:gd name="T34" fmla="*/ 0 w 673"/>
                <a:gd name="T35" fmla="*/ 1 h 77"/>
                <a:gd name="T36" fmla="*/ 0 w 673"/>
                <a:gd name="T37" fmla="*/ 1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3"/>
                <a:gd name="T58" fmla="*/ 0 h 77"/>
                <a:gd name="T59" fmla="*/ 673 w 673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3" h="77">
                  <a:moveTo>
                    <a:pt x="108" y="15"/>
                  </a:moveTo>
                  <a:cubicBezTo>
                    <a:pt x="137" y="14"/>
                    <a:pt x="177" y="20"/>
                    <a:pt x="192" y="18"/>
                  </a:cubicBezTo>
                  <a:cubicBezTo>
                    <a:pt x="207" y="16"/>
                    <a:pt x="189" y="2"/>
                    <a:pt x="199" y="1"/>
                  </a:cubicBezTo>
                  <a:cubicBezTo>
                    <a:pt x="209" y="0"/>
                    <a:pt x="235" y="6"/>
                    <a:pt x="255" y="9"/>
                  </a:cubicBezTo>
                  <a:cubicBezTo>
                    <a:pt x="275" y="12"/>
                    <a:pt x="303" y="19"/>
                    <a:pt x="317" y="18"/>
                  </a:cubicBezTo>
                  <a:cubicBezTo>
                    <a:pt x="331" y="17"/>
                    <a:pt x="321" y="1"/>
                    <a:pt x="339" y="1"/>
                  </a:cubicBezTo>
                  <a:cubicBezTo>
                    <a:pt x="357" y="1"/>
                    <a:pt x="387" y="16"/>
                    <a:pt x="425" y="20"/>
                  </a:cubicBezTo>
                  <a:cubicBezTo>
                    <a:pt x="463" y="24"/>
                    <a:pt x="529" y="21"/>
                    <a:pt x="569" y="25"/>
                  </a:cubicBezTo>
                  <a:cubicBezTo>
                    <a:pt x="609" y="29"/>
                    <a:pt x="657" y="36"/>
                    <a:pt x="665" y="44"/>
                  </a:cubicBezTo>
                  <a:cubicBezTo>
                    <a:pt x="673" y="52"/>
                    <a:pt x="635" y="69"/>
                    <a:pt x="617" y="73"/>
                  </a:cubicBezTo>
                  <a:cubicBezTo>
                    <a:pt x="599" y="77"/>
                    <a:pt x="579" y="68"/>
                    <a:pt x="555" y="68"/>
                  </a:cubicBezTo>
                  <a:cubicBezTo>
                    <a:pt x="531" y="68"/>
                    <a:pt x="495" y="72"/>
                    <a:pt x="473" y="73"/>
                  </a:cubicBezTo>
                  <a:cubicBezTo>
                    <a:pt x="451" y="74"/>
                    <a:pt x="450" y="73"/>
                    <a:pt x="425" y="73"/>
                  </a:cubicBezTo>
                  <a:cubicBezTo>
                    <a:pt x="400" y="73"/>
                    <a:pt x="354" y="74"/>
                    <a:pt x="322" y="71"/>
                  </a:cubicBezTo>
                  <a:cubicBezTo>
                    <a:pt x="290" y="68"/>
                    <a:pt x="275" y="57"/>
                    <a:pt x="235" y="57"/>
                  </a:cubicBezTo>
                  <a:cubicBezTo>
                    <a:pt x="195" y="57"/>
                    <a:pt x="115" y="68"/>
                    <a:pt x="79" y="68"/>
                  </a:cubicBezTo>
                  <a:cubicBezTo>
                    <a:pt x="43" y="68"/>
                    <a:pt x="30" y="64"/>
                    <a:pt x="19" y="57"/>
                  </a:cubicBezTo>
                  <a:cubicBezTo>
                    <a:pt x="8" y="50"/>
                    <a:pt x="0" y="30"/>
                    <a:pt x="15" y="23"/>
                  </a:cubicBezTo>
                  <a:cubicBezTo>
                    <a:pt x="30" y="16"/>
                    <a:pt x="81" y="18"/>
                    <a:pt x="108" y="15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1876" name="Group 124">
              <a:extLst>
                <a:ext uri="{FF2B5EF4-FFF2-40B4-BE49-F238E27FC236}">
                  <a16:creationId xmlns:a16="http://schemas.microsoft.com/office/drawing/2014/main" id="{3DDB669F-5C21-ABE1-5FF3-F0B59671D2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1" y="2549"/>
              <a:ext cx="737" cy="155"/>
              <a:chOff x="2251" y="2549"/>
              <a:chExt cx="737" cy="155"/>
            </a:xfrm>
          </p:grpSpPr>
          <p:sp>
            <p:nvSpPr>
              <p:cNvPr id="31878" name="Line 125">
                <a:extLst>
                  <a:ext uri="{FF2B5EF4-FFF2-40B4-BE49-F238E27FC236}">
                    <a16:creationId xmlns:a16="http://schemas.microsoft.com/office/drawing/2014/main" id="{810BB1A5-281D-C1A0-2AEF-93C0268191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587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79" name="Line 126">
                <a:extLst>
                  <a:ext uri="{FF2B5EF4-FFF2-40B4-BE49-F238E27FC236}">
                    <a16:creationId xmlns:a16="http://schemas.microsoft.com/office/drawing/2014/main" id="{016934A3-3641-1C04-E999-FE7E9B8E00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9" y="2587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80" name="Freeform 127">
                <a:extLst>
                  <a:ext uri="{FF2B5EF4-FFF2-40B4-BE49-F238E27FC236}">
                    <a16:creationId xmlns:a16="http://schemas.microsoft.com/office/drawing/2014/main" id="{E3574840-0FB5-3A2E-526A-7B650B718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2568"/>
                <a:ext cx="672" cy="50"/>
              </a:xfrm>
              <a:custGeom>
                <a:avLst/>
                <a:gdLst>
                  <a:gd name="T0" fmla="*/ 108 w 680"/>
                  <a:gd name="T1" fmla="*/ 1 h 79"/>
                  <a:gd name="T2" fmla="*/ 192 w 680"/>
                  <a:gd name="T3" fmla="*/ 1 h 79"/>
                  <a:gd name="T4" fmla="*/ 257 w 680"/>
                  <a:gd name="T5" fmla="*/ 1 h 79"/>
                  <a:gd name="T6" fmla="*/ 291 w 680"/>
                  <a:gd name="T7" fmla="*/ 1 h 79"/>
                  <a:gd name="T8" fmla="*/ 318 w 680"/>
                  <a:gd name="T9" fmla="*/ 1 h 79"/>
                  <a:gd name="T10" fmla="*/ 363 w 680"/>
                  <a:gd name="T11" fmla="*/ 1 h 79"/>
                  <a:gd name="T12" fmla="*/ 397 w 680"/>
                  <a:gd name="T13" fmla="*/ 1 h 79"/>
                  <a:gd name="T14" fmla="*/ 476 w 680"/>
                  <a:gd name="T15" fmla="*/ 1 h 79"/>
                  <a:gd name="T16" fmla="*/ 530 w 680"/>
                  <a:gd name="T17" fmla="*/ 1 h 79"/>
                  <a:gd name="T18" fmla="*/ 618 w 680"/>
                  <a:gd name="T19" fmla="*/ 2 h 79"/>
                  <a:gd name="T20" fmla="*/ 575 w 680"/>
                  <a:gd name="T21" fmla="*/ 3 h 79"/>
                  <a:gd name="T22" fmla="*/ 518 w 680"/>
                  <a:gd name="T23" fmla="*/ 3 h 79"/>
                  <a:gd name="T24" fmla="*/ 442 w 680"/>
                  <a:gd name="T25" fmla="*/ 3 h 79"/>
                  <a:gd name="T26" fmla="*/ 397 w 680"/>
                  <a:gd name="T27" fmla="*/ 3 h 79"/>
                  <a:gd name="T28" fmla="*/ 303 w 680"/>
                  <a:gd name="T29" fmla="*/ 2 h 79"/>
                  <a:gd name="T30" fmla="*/ 229 w 680"/>
                  <a:gd name="T31" fmla="*/ 2 h 79"/>
                  <a:gd name="T32" fmla="*/ 79 w 680"/>
                  <a:gd name="T33" fmla="*/ 3 h 79"/>
                  <a:gd name="T34" fmla="*/ 5 w 680"/>
                  <a:gd name="T35" fmla="*/ 1 h 79"/>
                  <a:gd name="T36" fmla="*/ 108 w 680"/>
                  <a:gd name="T37" fmla="*/ 1 h 7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80"/>
                  <a:gd name="T58" fmla="*/ 0 h 79"/>
                  <a:gd name="T59" fmla="*/ 680 w 680"/>
                  <a:gd name="T60" fmla="*/ 79 h 7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80" h="79">
                    <a:moveTo>
                      <a:pt x="115" y="16"/>
                    </a:moveTo>
                    <a:cubicBezTo>
                      <a:pt x="148" y="11"/>
                      <a:pt x="179" y="4"/>
                      <a:pt x="206" y="2"/>
                    </a:cubicBezTo>
                    <a:cubicBezTo>
                      <a:pt x="233" y="0"/>
                      <a:pt x="260" y="0"/>
                      <a:pt x="278" y="2"/>
                    </a:cubicBezTo>
                    <a:cubicBezTo>
                      <a:pt x="296" y="4"/>
                      <a:pt x="306" y="12"/>
                      <a:pt x="317" y="12"/>
                    </a:cubicBezTo>
                    <a:cubicBezTo>
                      <a:pt x="328" y="12"/>
                      <a:pt x="333" y="3"/>
                      <a:pt x="346" y="2"/>
                    </a:cubicBezTo>
                    <a:cubicBezTo>
                      <a:pt x="359" y="1"/>
                      <a:pt x="380" y="4"/>
                      <a:pt x="394" y="7"/>
                    </a:cubicBezTo>
                    <a:cubicBezTo>
                      <a:pt x="408" y="10"/>
                      <a:pt x="411" y="18"/>
                      <a:pt x="432" y="21"/>
                    </a:cubicBezTo>
                    <a:cubicBezTo>
                      <a:pt x="453" y="24"/>
                      <a:pt x="494" y="25"/>
                      <a:pt x="518" y="26"/>
                    </a:cubicBezTo>
                    <a:cubicBezTo>
                      <a:pt x="542" y="27"/>
                      <a:pt x="550" y="23"/>
                      <a:pt x="576" y="26"/>
                    </a:cubicBezTo>
                    <a:cubicBezTo>
                      <a:pt x="602" y="29"/>
                      <a:pt x="664" y="37"/>
                      <a:pt x="672" y="45"/>
                    </a:cubicBezTo>
                    <a:cubicBezTo>
                      <a:pt x="680" y="53"/>
                      <a:pt x="642" y="70"/>
                      <a:pt x="624" y="74"/>
                    </a:cubicBezTo>
                    <a:cubicBezTo>
                      <a:pt x="606" y="78"/>
                      <a:pt x="586" y="69"/>
                      <a:pt x="562" y="69"/>
                    </a:cubicBezTo>
                    <a:cubicBezTo>
                      <a:pt x="538" y="69"/>
                      <a:pt x="502" y="73"/>
                      <a:pt x="480" y="74"/>
                    </a:cubicBezTo>
                    <a:cubicBezTo>
                      <a:pt x="458" y="75"/>
                      <a:pt x="457" y="79"/>
                      <a:pt x="432" y="74"/>
                    </a:cubicBezTo>
                    <a:cubicBezTo>
                      <a:pt x="407" y="69"/>
                      <a:pt x="361" y="50"/>
                      <a:pt x="331" y="45"/>
                    </a:cubicBezTo>
                    <a:cubicBezTo>
                      <a:pt x="301" y="40"/>
                      <a:pt x="291" y="41"/>
                      <a:pt x="250" y="45"/>
                    </a:cubicBezTo>
                    <a:cubicBezTo>
                      <a:pt x="209" y="49"/>
                      <a:pt x="127" y="71"/>
                      <a:pt x="86" y="69"/>
                    </a:cubicBezTo>
                    <a:cubicBezTo>
                      <a:pt x="45" y="67"/>
                      <a:pt x="0" y="40"/>
                      <a:pt x="5" y="31"/>
                    </a:cubicBezTo>
                    <a:cubicBezTo>
                      <a:pt x="10" y="22"/>
                      <a:pt x="82" y="21"/>
                      <a:pt x="115" y="16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81" name="Freeform 128">
                <a:extLst>
                  <a:ext uri="{FF2B5EF4-FFF2-40B4-BE49-F238E27FC236}">
                    <a16:creationId xmlns:a16="http://schemas.microsoft.com/office/drawing/2014/main" id="{3FDBE571-25AB-0423-D802-59D1658A47E8}"/>
                  </a:ext>
                </a:extLst>
              </p:cNvPr>
              <p:cNvSpPr>
                <a:spLocks/>
              </p:cNvSpPr>
              <p:nvPr/>
            </p:nvSpPr>
            <p:spPr bwMode="auto">
              <a:xfrm rot="778367" flipV="1">
                <a:off x="2403" y="2592"/>
                <a:ext cx="432" cy="48"/>
              </a:xfrm>
              <a:custGeom>
                <a:avLst/>
                <a:gdLst>
                  <a:gd name="T0" fmla="*/ 5 w 673"/>
                  <a:gd name="T1" fmla="*/ 1 h 77"/>
                  <a:gd name="T2" fmla="*/ 8 w 673"/>
                  <a:gd name="T3" fmla="*/ 1 h 77"/>
                  <a:gd name="T4" fmla="*/ 9 w 673"/>
                  <a:gd name="T5" fmla="*/ 1 h 77"/>
                  <a:gd name="T6" fmla="*/ 12 w 673"/>
                  <a:gd name="T7" fmla="*/ 1 h 77"/>
                  <a:gd name="T8" fmla="*/ 14 w 673"/>
                  <a:gd name="T9" fmla="*/ 1 h 77"/>
                  <a:gd name="T10" fmla="*/ 15 w 673"/>
                  <a:gd name="T11" fmla="*/ 1 h 77"/>
                  <a:gd name="T12" fmla="*/ 19 w 673"/>
                  <a:gd name="T13" fmla="*/ 1 h 77"/>
                  <a:gd name="T14" fmla="*/ 26 w 673"/>
                  <a:gd name="T15" fmla="*/ 1 h 77"/>
                  <a:gd name="T16" fmla="*/ 30 w 673"/>
                  <a:gd name="T17" fmla="*/ 1 h 77"/>
                  <a:gd name="T18" fmla="*/ 28 w 673"/>
                  <a:gd name="T19" fmla="*/ 2 h 77"/>
                  <a:gd name="T20" fmla="*/ 25 w 673"/>
                  <a:gd name="T21" fmla="*/ 2 h 77"/>
                  <a:gd name="T22" fmla="*/ 21 w 673"/>
                  <a:gd name="T23" fmla="*/ 2 h 77"/>
                  <a:gd name="T24" fmla="*/ 19 w 673"/>
                  <a:gd name="T25" fmla="*/ 2 h 77"/>
                  <a:gd name="T26" fmla="*/ 14 w 673"/>
                  <a:gd name="T27" fmla="*/ 2 h 77"/>
                  <a:gd name="T28" fmla="*/ 11 w 673"/>
                  <a:gd name="T29" fmla="*/ 2 h 77"/>
                  <a:gd name="T30" fmla="*/ 3 w 673"/>
                  <a:gd name="T31" fmla="*/ 2 h 77"/>
                  <a:gd name="T32" fmla="*/ 1 w 673"/>
                  <a:gd name="T33" fmla="*/ 2 h 77"/>
                  <a:gd name="T34" fmla="*/ 1 w 673"/>
                  <a:gd name="T35" fmla="*/ 1 h 77"/>
                  <a:gd name="T36" fmla="*/ 5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82" name="Freeform 129">
                <a:extLst>
                  <a:ext uri="{FF2B5EF4-FFF2-40B4-BE49-F238E27FC236}">
                    <a16:creationId xmlns:a16="http://schemas.microsoft.com/office/drawing/2014/main" id="{F9F42AB1-160D-6FAF-B1F8-E115C9A72030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95869" flipV="1">
                <a:off x="2355" y="2583"/>
                <a:ext cx="577" cy="52"/>
              </a:xfrm>
              <a:custGeom>
                <a:avLst/>
                <a:gdLst>
                  <a:gd name="T0" fmla="*/ 44 w 627"/>
                  <a:gd name="T1" fmla="*/ 2 h 65"/>
                  <a:gd name="T2" fmla="*/ 87 w 627"/>
                  <a:gd name="T3" fmla="*/ 2 h 65"/>
                  <a:gd name="T4" fmla="*/ 129 w 627"/>
                  <a:gd name="T5" fmla="*/ 2 h 65"/>
                  <a:gd name="T6" fmla="*/ 149 w 627"/>
                  <a:gd name="T7" fmla="*/ 2 h 65"/>
                  <a:gd name="T8" fmla="*/ 172 w 627"/>
                  <a:gd name="T9" fmla="*/ 5 h 65"/>
                  <a:gd name="T10" fmla="*/ 192 w 627"/>
                  <a:gd name="T11" fmla="*/ 2 h 65"/>
                  <a:gd name="T12" fmla="*/ 213 w 627"/>
                  <a:gd name="T13" fmla="*/ 4 h 65"/>
                  <a:gd name="T14" fmla="*/ 260 w 627"/>
                  <a:gd name="T15" fmla="*/ 4 h 65"/>
                  <a:gd name="T16" fmla="*/ 292 w 627"/>
                  <a:gd name="T17" fmla="*/ 4 h 65"/>
                  <a:gd name="T18" fmla="*/ 346 w 627"/>
                  <a:gd name="T19" fmla="*/ 7 h 65"/>
                  <a:gd name="T20" fmla="*/ 324 w 627"/>
                  <a:gd name="T21" fmla="*/ 14 h 65"/>
                  <a:gd name="T22" fmla="*/ 284 w 627"/>
                  <a:gd name="T23" fmla="*/ 10 h 65"/>
                  <a:gd name="T24" fmla="*/ 239 w 627"/>
                  <a:gd name="T25" fmla="*/ 11 h 65"/>
                  <a:gd name="T26" fmla="*/ 213 w 627"/>
                  <a:gd name="T27" fmla="*/ 11 h 65"/>
                  <a:gd name="T28" fmla="*/ 154 w 627"/>
                  <a:gd name="T29" fmla="*/ 12 h 65"/>
                  <a:gd name="T30" fmla="*/ 112 w 627"/>
                  <a:gd name="T31" fmla="*/ 7 h 65"/>
                  <a:gd name="T32" fmla="*/ 20 w 627"/>
                  <a:gd name="T33" fmla="*/ 9 h 65"/>
                  <a:gd name="T34" fmla="*/ 6 w 627"/>
                  <a:gd name="T35" fmla="*/ 6 h 65"/>
                  <a:gd name="T36" fmla="*/ 44 w 627"/>
                  <a:gd name="T37" fmla="*/ 2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7"/>
                  <a:gd name="T58" fmla="*/ 0 h 65"/>
                  <a:gd name="T59" fmla="*/ 627 w 627"/>
                  <a:gd name="T60" fmla="*/ 65 h 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7" h="65">
                    <a:moveTo>
                      <a:pt x="79" y="4"/>
                    </a:moveTo>
                    <a:cubicBezTo>
                      <a:pt x="104" y="0"/>
                      <a:pt x="133" y="5"/>
                      <a:pt x="158" y="5"/>
                    </a:cubicBezTo>
                    <a:cubicBezTo>
                      <a:pt x="183" y="5"/>
                      <a:pt x="211" y="4"/>
                      <a:pt x="229" y="5"/>
                    </a:cubicBezTo>
                    <a:cubicBezTo>
                      <a:pt x="247" y="7"/>
                      <a:pt x="254" y="9"/>
                      <a:pt x="267" y="12"/>
                    </a:cubicBezTo>
                    <a:cubicBezTo>
                      <a:pt x="280" y="15"/>
                      <a:pt x="296" y="24"/>
                      <a:pt x="309" y="23"/>
                    </a:cubicBezTo>
                    <a:cubicBezTo>
                      <a:pt x="322" y="22"/>
                      <a:pt x="331" y="9"/>
                      <a:pt x="343" y="8"/>
                    </a:cubicBezTo>
                    <a:cubicBezTo>
                      <a:pt x="355" y="7"/>
                      <a:pt x="360" y="15"/>
                      <a:pt x="381" y="17"/>
                    </a:cubicBezTo>
                    <a:cubicBezTo>
                      <a:pt x="402" y="19"/>
                      <a:pt x="442" y="20"/>
                      <a:pt x="466" y="20"/>
                    </a:cubicBezTo>
                    <a:cubicBezTo>
                      <a:pt x="490" y="21"/>
                      <a:pt x="498" y="19"/>
                      <a:pt x="523" y="20"/>
                    </a:cubicBezTo>
                    <a:cubicBezTo>
                      <a:pt x="549" y="22"/>
                      <a:pt x="609" y="25"/>
                      <a:pt x="618" y="32"/>
                    </a:cubicBezTo>
                    <a:cubicBezTo>
                      <a:pt x="627" y="39"/>
                      <a:pt x="596" y="59"/>
                      <a:pt x="578" y="62"/>
                    </a:cubicBezTo>
                    <a:cubicBezTo>
                      <a:pt x="560" y="65"/>
                      <a:pt x="534" y="50"/>
                      <a:pt x="509" y="48"/>
                    </a:cubicBezTo>
                    <a:cubicBezTo>
                      <a:pt x="484" y="46"/>
                      <a:pt x="450" y="50"/>
                      <a:pt x="428" y="51"/>
                    </a:cubicBezTo>
                    <a:cubicBezTo>
                      <a:pt x="407" y="51"/>
                      <a:pt x="406" y="50"/>
                      <a:pt x="381" y="51"/>
                    </a:cubicBezTo>
                    <a:cubicBezTo>
                      <a:pt x="356" y="52"/>
                      <a:pt x="306" y="60"/>
                      <a:pt x="276" y="57"/>
                    </a:cubicBezTo>
                    <a:cubicBezTo>
                      <a:pt x="246" y="54"/>
                      <a:pt x="241" y="34"/>
                      <a:pt x="201" y="32"/>
                    </a:cubicBezTo>
                    <a:cubicBezTo>
                      <a:pt x="161" y="30"/>
                      <a:pt x="68" y="43"/>
                      <a:pt x="36" y="42"/>
                    </a:cubicBezTo>
                    <a:cubicBezTo>
                      <a:pt x="4" y="41"/>
                      <a:pt x="0" y="34"/>
                      <a:pt x="7" y="28"/>
                    </a:cubicBezTo>
                    <a:cubicBezTo>
                      <a:pt x="14" y="22"/>
                      <a:pt x="54" y="8"/>
                      <a:pt x="79" y="4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31883" name="Group 130">
                <a:extLst>
                  <a:ext uri="{FF2B5EF4-FFF2-40B4-BE49-F238E27FC236}">
                    <a16:creationId xmlns:a16="http://schemas.microsoft.com/office/drawing/2014/main" id="{05A8121C-844F-B79A-6356-524B054367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1" y="2549"/>
                <a:ext cx="692" cy="57"/>
                <a:chOff x="2251" y="2549"/>
                <a:chExt cx="692" cy="57"/>
              </a:xfrm>
            </p:grpSpPr>
            <p:sp>
              <p:nvSpPr>
                <p:cNvPr id="31891" name="Freeform 131">
                  <a:extLst>
                    <a:ext uri="{FF2B5EF4-FFF2-40B4-BE49-F238E27FC236}">
                      <a16:creationId xmlns:a16="http://schemas.microsoft.com/office/drawing/2014/main" id="{F7A53695-7B1E-F80D-5984-6466AB4CF7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2938" flipV="1">
                  <a:off x="2251" y="2549"/>
                  <a:ext cx="576" cy="52"/>
                </a:xfrm>
                <a:custGeom>
                  <a:avLst/>
                  <a:gdLst>
                    <a:gd name="T0" fmla="*/ 44 w 627"/>
                    <a:gd name="T1" fmla="*/ 2 h 65"/>
                    <a:gd name="T2" fmla="*/ 87 w 627"/>
                    <a:gd name="T3" fmla="*/ 2 h 65"/>
                    <a:gd name="T4" fmla="*/ 127 w 627"/>
                    <a:gd name="T5" fmla="*/ 2 h 65"/>
                    <a:gd name="T6" fmla="*/ 148 w 627"/>
                    <a:gd name="T7" fmla="*/ 2 h 65"/>
                    <a:gd name="T8" fmla="*/ 171 w 627"/>
                    <a:gd name="T9" fmla="*/ 5 h 65"/>
                    <a:gd name="T10" fmla="*/ 188 w 627"/>
                    <a:gd name="T11" fmla="*/ 2 h 65"/>
                    <a:gd name="T12" fmla="*/ 211 w 627"/>
                    <a:gd name="T13" fmla="*/ 4 h 65"/>
                    <a:gd name="T14" fmla="*/ 257 w 627"/>
                    <a:gd name="T15" fmla="*/ 4 h 65"/>
                    <a:gd name="T16" fmla="*/ 288 w 627"/>
                    <a:gd name="T17" fmla="*/ 4 h 65"/>
                    <a:gd name="T18" fmla="*/ 342 w 627"/>
                    <a:gd name="T19" fmla="*/ 7 h 65"/>
                    <a:gd name="T20" fmla="*/ 319 w 627"/>
                    <a:gd name="T21" fmla="*/ 14 h 65"/>
                    <a:gd name="T22" fmla="*/ 281 w 627"/>
                    <a:gd name="T23" fmla="*/ 10 h 65"/>
                    <a:gd name="T24" fmla="*/ 236 w 627"/>
                    <a:gd name="T25" fmla="*/ 11 h 65"/>
                    <a:gd name="T26" fmla="*/ 211 w 627"/>
                    <a:gd name="T27" fmla="*/ 11 h 65"/>
                    <a:gd name="T28" fmla="*/ 152 w 627"/>
                    <a:gd name="T29" fmla="*/ 12 h 65"/>
                    <a:gd name="T30" fmla="*/ 110 w 627"/>
                    <a:gd name="T31" fmla="*/ 7 h 65"/>
                    <a:gd name="T32" fmla="*/ 20 w 627"/>
                    <a:gd name="T33" fmla="*/ 9 h 65"/>
                    <a:gd name="T34" fmla="*/ 6 w 627"/>
                    <a:gd name="T35" fmla="*/ 6 h 65"/>
                    <a:gd name="T36" fmla="*/ 44 w 627"/>
                    <a:gd name="T37" fmla="*/ 2 h 6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27"/>
                    <a:gd name="T58" fmla="*/ 0 h 65"/>
                    <a:gd name="T59" fmla="*/ 627 w 627"/>
                    <a:gd name="T60" fmla="*/ 65 h 6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27" h="65">
                      <a:moveTo>
                        <a:pt x="79" y="4"/>
                      </a:moveTo>
                      <a:cubicBezTo>
                        <a:pt x="104" y="0"/>
                        <a:pt x="133" y="5"/>
                        <a:pt x="158" y="5"/>
                      </a:cubicBezTo>
                      <a:cubicBezTo>
                        <a:pt x="183" y="5"/>
                        <a:pt x="211" y="4"/>
                        <a:pt x="229" y="5"/>
                      </a:cubicBezTo>
                      <a:cubicBezTo>
                        <a:pt x="247" y="7"/>
                        <a:pt x="254" y="9"/>
                        <a:pt x="267" y="12"/>
                      </a:cubicBezTo>
                      <a:cubicBezTo>
                        <a:pt x="280" y="15"/>
                        <a:pt x="296" y="24"/>
                        <a:pt x="309" y="23"/>
                      </a:cubicBezTo>
                      <a:cubicBezTo>
                        <a:pt x="322" y="22"/>
                        <a:pt x="331" y="9"/>
                        <a:pt x="343" y="8"/>
                      </a:cubicBezTo>
                      <a:cubicBezTo>
                        <a:pt x="355" y="7"/>
                        <a:pt x="360" y="15"/>
                        <a:pt x="381" y="17"/>
                      </a:cubicBezTo>
                      <a:cubicBezTo>
                        <a:pt x="402" y="19"/>
                        <a:pt x="442" y="20"/>
                        <a:pt x="466" y="20"/>
                      </a:cubicBezTo>
                      <a:cubicBezTo>
                        <a:pt x="490" y="21"/>
                        <a:pt x="498" y="19"/>
                        <a:pt x="523" y="20"/>
                      </a:cubicBezTo>
                      <a:cubicBezTo>
                        <a:pt x="549" y="22"/>
                        <a:pt x="609" y="25"/>
                        <a:pt x="618" y="32"/>
                      </a:cubicBezTo>
                      <a:cubicBezTo>
                        <a:pt x="627" y="39"/>
                        <a:pt x="596" y="59"/>
                        <a:pt x="578" y="62"/>
                      </a:cubicBezTo>
                      <a:cubicBezTo>
                        <a:pt x="560" y="65"/>
                        <a:pt x="534" y="50"/>
                        <a:pt x="509" y="48"/>
                      </a:cubicBezTo>
                      <a:cubicBezTo>
                        <a:pt x="484" y="46"/>
                        <a:pt x="450" y="50"/>
                        <a:pt x="428" y="51"/>
                      </a:cubicBezTo>
                      <a:cubicBezTo>
                        <a:pt x="407" y="51"/>
                        <a:pt x="406" y="50"/>
                        <a:pt x="381" y="51"/>
                      </a:cubicBezTo>
                      <a:cubicBezTo>
                        <a:pt x="356" y="52"/>
                        <a:pt x="306" y="60"/>
                        <a:pt x="276" y="57"/>
                      </a:cubicBezTo>
                      <a:cubicBezTo>
                        <a:pt x="246" y="54"/>
                        <a:pt x="241" y="34"/>
                        <a:pt x="201" y="32"/>
                      </a:cubicBezTo>
                      <a:cubicBezTo>
                        <a:pt x="161" y="30"/>
                        <a:pt x="68" y="43"/>
                        <a:pt x="36" y="42"/>
                      </a:cubicBezTo>
                      <a:cubicBezTo>
                        <a:pt x="4" y="41"/>
                        <a:pt x="0" y="34"/>
                        <a:pt x="7" y="28"/>
                      </a:cubicBezTo>
                      <a:cubicBezTo>
                        <a:pt x="14" y="22"/>
                        <a:pt x="54" y="8"/>
                        <a:pt x="79" y="4"/>
                      </a:cubicBezTo>
                      <a:close/>
                    </a:path>
                  </a:pathLst>
                </a:custGeom>
                <a:solidFill>
                  <a:srgbClr val="66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892" name="Freeform 132">
                  <a:extLst>
                    <a:ext uri="{FF2B5EF4-FFF2-40B4-BE49-F238E27FC236}">
                      <a16:creationId xmlns:a16="http://schemas.microsoft.com/office/drawing/2014/main" id="{98A65D2A-5AE1-A980-2B0F-767EB6B787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95869" flipV="1">
                  <a:off x="2365" y="2554"/>
                  <a:ext cx="578" cy="52"/>
                </a:xfrm>
                <a:custGeom>
                  <a:avLst/>
                  <a:gdLst>
                    <a:gd name="T0" fmla="*/ 45 w 627"/>
                    <a:gd name="T1" fmla="*/ 2 h 65"/>
                    <a:gd name="T2" fmla="*/ 89 w 627"/>
                    <a:gd name="T3" fmla="*/ 2 h 65"/>
                    <a:gd name="T4" fmla="*/ 130 w 627"/>
                    <a:gd name="T5" fmla="*/ 2 h 65"/>
                    <a:gd name="T6" fmla="*/ 151 w 627"/>
                    <a:gd name="T7" fmla="*/ 2 h 65"/>
                    <a:gd name="T8" fmla="*/ 175 w 627"/>
                    <a:gd name="T9" fmla="*/ 5 h 65"/>
                    <a:gd name="T10" fmla="*/ 194 w 627"/>
                    <a:gd name="T11" fmla="*/ 2 h 65"/>
                    <a:gd name="T12" fmla="*/ 216 w 627"/>
                    <a:gd name="T13" fmla="*/ 4 h 65"/>
                    <a:gd name="T14" fmla="*/ 264 w 627"/>
                    <a:gd name="T15" fmla="*/ 4 h 65"/>
                    <a:gd name="T16" fmla="*/ 296 w 627"/>
                    <a:gd name="T17" fmla="*/ 4 h 65"/>
                    <a:gd name="T18" fmla="*/ 349 w 627"/>
                    <a:gd name="T19" fmla="*/ 7 h 65"/>
                    <a:gd name="T20" fmla="*/ 327 w 627"/>
                    <a:gd name="T21" fmla="*/ 14 h 65"/>
                    <a:gd name="T22" fmla="*/ 288 w 627"/>
                    <a:gd name="T23" fmla="*/ 10 h 65"/>
                    <a:gd name="T24" fmla="*/ 243 w 627"/>
                    <a:gd name="T25" fmla="*/ 11 h 65"/>
                    <a:gd name="T26" fmla="*/ 216 w 627"/>
                    <a:gd name="T27" fmla="*/ 11 h 65"/>
                    <a:gd name="T28" fmla="*/ 156 w 627"/>
                    <a:gd name="T29" fmla="*/ 12 h 65"/>
                    <a:gd name="T30" fmla="*/ 114 w 627"/>
                    <a:gd name="T31" fmla="*/ 7 h 65"/>
                    <a:gd name="T32" fmla="*/ 20 w 627"/>
                    <a:gd name="T33" fmla="*/ 9 h 65"/>
                    <a:gd name="T34" fmla="*/ 6 w 627"/>
                    <a:gd name="T35" fmla="*/ 6 h 65"/>
                    <a:gd name="T36" fmla="*/ 45 w 627"/>
                    <a:gd name="T37" fmla="*/ 2 h 6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27"/>
                    <a:gd name="T58" fmla="*/ 0 h 65"/>
                    <a:gd name="T59" fmla="*/ 627 w 627"/>
                    <a:gd name="T60" fmla="*/ 65 h 6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27" h="65">
                      <a:moveTo>
                        <a:pt x="79" y="4"/>
                      </a:moveTo>
                      <a:cubicBezTo>
                        <a:pt x="104" y="0"/>
                        <a:pt x="133" y="5"/>
                        <a:pt x="158" y="5"/>
                      </a:cubicBezTo>
                      <a:cubicBezTo>
                        <a:pt x="183" y="5"/>
                        <a:pt x="211" y="4"/>
                        <a:pt x="229" y="5"/>
                      </a:cubicBezTo>
                      <a:cubicBezTo>
                        <a:pt x="247" y="7"/>
                        <a:pt x="254" y="9"/>
                        <a:pt x="267" y="12"/>
                      </a:cubicBezTo>
                      <a:cubicBezTo>
                        <a:pt x="280" y="15"/>
                        <a:pt x="296" y="24"/>
                        <a:pt x="309" y="23"/>
                      </a:cubicBezTo>
                      <a:cubicBezTo>
                        <a:pt x="322" y="22"/>
                        <a:pt x="331" y="9"/>
                        <a:pt x="343" y="8"/>
                      </a:cubicBezTo>
                      <a:cubicBezTo>
                        <a:pt x="355" y="7"/>
                        <a:pt x="360" y="15"/>
                        <a:pt x="381" y="17"/>
                      </a:cubicBezTo>
                      <a:cubicBezTo>
                        <a:pt x="402" y="19"/>
                        <a:pt x="442" y="20"/>
                        <a:pt x="466" y="20"/>
                      </a:cubicBezTo>
                      <a:cubicBezTo>
                        <a:pt x="490" y="21"/>
                        <a:pt x="498" y="19"/>
                        <a:pt x="523" y="20"/>
                      </a:cubicBezTo>
                      <a:cubicBezTo>
                        <a:pt x="549" y="22"/>
                        <a:pt x="609" y="25"/>
                        <a:pt x="618" y="32"/>
                      </a:cubicBezTo>
                      <a:cubicBezTo>
                        <a:pt x="627" y="39"/>
                        <a:pt x="596" y="59"/>
                        <a:pt x="578" y="62"/>
                      </a:cubicBezTo>
                      <a:cubicBezTo>
                        <a:pt x="560" y="65"/>
                        <a:pt x="534" y="50"/>
                        <a:pt x="509" y="48"/>
                      </a:cubicBezTo>
                      <a:cubicBezTo>
                        <a:pt x="484" y="46"/>
                        <a:pt x="450" y="50"/>
                        <a:pt x="428" y="51"/>
                      </a:cubicBezTo>
                      <a:cubicBezTo>
                        <a:pt x="407" y="51"/>
                        <a:pt x="406" y="50"/>
                        <a:pt x="381" y="51"/>
                      </a:cubicBezTo>
                      <a:cubicBezTo>
                        <a:pt x="356" y="52"/>
                        <a:pt x="306" y="60"/>
                        <a:pt x="276" y="57"/>
                      </a:cubicBezTo>
                      <a:cubicBezTo>
                        <a:pt x="246" y="54"/>
                        <a:pt x="241" y="34"/>
                        <a:pt x="201" y="32"/>
                      </a:cubicBezTo>
                      <a:cubicBezTo>
                        <a:pt x="161" y="30"/>
                        <a:pt x="68" y="43"/>
                        <a:pt x="36" y="42"/>
                      </a:cubicBezTo>
                      <a:cubicBezTo>
                        <a:pt x="4" y="41"/>
                        <a:pt x="0" y="34"/>
                        <a:pt x="7" y="28"/>
                      </a:cubicBezTo>
                      <a:cubicBezTo>
                        <a:pt x="14" y="22"/>
                        <a:pt x="54" y="8"/>
                        <a:pt x="79" y="4"/>
                      </a:cubicBezTo>
                      <a:close/>
                    </a:path>
                  </a:pathLst>
                </a:custGeom>
                <a:solidFill>
                  <a:srgbClr val="66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31884" name="Line 133">
                <a:extLst>
                  <a:ext uri="{FF2B5EF4-FFF2-40B4-BE49-F238E27FC236}">
                    <a16:creationId xmlns:a16="http://schemas.microsoft.com/office/drawing/2014/main" id="{6D1F63D3-56B5-20E7-8B67-6CB7F518A9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8" y="2611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85" name="Freeform 134">
                <a:extLst>
                  <a:ext uri="{FF2B5EF4-FFF2-40B4-BE49-F238E27FC236}">
                    <a16:creationId xmlns:a16="http://schemas.microsoft.com/office/drawing/2014/main" id="{5DC3E794-E35E-FCB9-759F-487276602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2592"/>
                <a:ext cx="672" cy="50"/>
              </a:xfrm>
              <a:custGeom>
                <a:avLst/>
                <a:gdLst>
                  <a:gd name="T0" fmla="*/ 108 w 680"/>
                  <a:gd name="T1" fmla="*/ 1 h 79"/>
                  <a:gd name="T2" fmla="*/ 192 w 680"/>
                  <a:gd name="T3" fmla="*/ 1 h 79"/>
                  <a:gd name="T4" fmla="*/ 257 w 680"/>
                  <a:gd name="T5" fmla="*/ 1 h 79"/>
                  <a:gd name="T6" fmla="*/ 291 w 680"/>
                  <a:gd name="T7" fmla="*/ 1 h 79"/>
                  <a:gd name="T8" fmla="*/ 318 w 680"/>
                  <a:gd name="T9" fmla="*/ 1 h 79"/>
                  <a:gd name="T10" fmla="*/ 363 w 680"/>
                  <a:gd name="T11" fmla="*/ 1 h 79"/>
                  <a:gd name="T12" fmla="*/ 397 w 680"/>
                  <a:gd name="T13" fmla="*/ 1 h 79"/>
                  <a:gd name="T14" fmla="*/ 476 w 680"/>
                  <a:gd name="T15" fmla="*/ 1 h 79"/>
                  <a:gd name="T16" fmla="*/ 530 w 680"/>
                  <a:gd name="T17" fmla="*/ 1 h 79"/>
                  <a:gd name="T18" fmla="*/ 618 w 680"/>
                  <a:gd name="T19" fmla="*/ 2 h 79"/>
                  <a:gd name="T20" fmla="*/ 575 w 680"/>
                  <a:gd name="T21" fmla="*/ 3 h 79"/>
                  <a:gd name="T22" fmla="*/ 518 w 680"/>
                  <a:gd name="T23" fmla="*/ 3 h 79"/>
                  <a:gd name="T24" fmla="*/ 442 w 680"/>
                  <a:gd name="T25" fmla="*/ 3 h 79"/>
                  <a:gd name="T26" fmla="*/ 397 w 680"/>
                  <a:gd name="T27" fmla="*/ 3 h 79"/>
                  <a:gd name="T28" fmla="*/ 303 w 680"/>
                  <a:gd name="T29" fmla="*/ 2 h 79"/>
                  <a:gd name="T30" fmla="*/ 229 w 680"/>
                  <a:gd name="T31" fmla="*/ 2 h 79"/>
                  <a:gd name="T32" fmla="*/ 79 w 680"/>
                  <a:gd name="T33" fmla="*/ 3 h 79"/>
                  <a:gd name="T34" fmla="*/ 5 w 680"/>
                  <a:gd name="T35" fmla="*/ 1 h 79"/>
                  <a:gd name="T36" fmla="*/ 108 w 680"/>
                  <a:gd name="T37" fmla="*/ 1 h 7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80"/>
                  <a:gd name="T58" fmla="*/ 0 h 79"/>
                  <a:gd name="T59" fmla="*/ 680 w 680"/>
                  <a:gd name="T60" fmla="*/ 79 h 7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80" h="79">
                    <a:moveTo>
                      <a:pt x="115" y="16"/>
                    </a:moveTo>
                    <a:cubicBezTo>
                      <a:pt x="148" y="11"/>
                      <a:pt x="179" y="4"/>
                      <a:pt x="206" y="2"/>
                    </a:cubicBezTo>
                    <a:cubicBezTo>
                      <a:pt x="233" y="0"/>
                      <a:pt x="260" y="0"/>
                      <a:pt x="278" y="2"/>
                    </a:cubicBezTo>
                    <a:cubicBezTo>
                      <a:pt x="296" y="4"/>
                      <a:pt x="306" y="12"/>
                      <a:pt x="317" y="12"/>
                    </a:cubicBezTo>
                    <a:cubicBezTo>
                      <a:pt x="328" y="12"/>
                      <a:pt x="333" y="3"/>
                      <a:pt x="346" y="2"/>
                    </a:cubicBezTo>
                    <a:cubicBezTo>
                      <a:pt x="359" y="1"/>
                      <a:pt x="380" y="4"/>
                      <a:pt x="394" y="7"/>
                    </a:cubicBezTo>
                    <a:cubicBezTo>
                      <a:pt x="408" y="10"/>
                      <a:pt x="411" y="18"/>
                      <a:pt x="432" y="21"/>
                    </a:cubicBezTo>
                    <a:cubicBezTo>
                      <a:pt x="453" y="24"/>
                      <a:pt x="494" y="25"/>
                      <a:pt x="518" y="26"/>
                    </a:cubicBezTo>
                    <a:cubicBezTo>
                      <a:pt x="542" y="27"/>
                      <a:pt x="550" y="23"/>
                      <a:pt x="576" y="26"/>
                    </a:cubicBezTo>
                    <a:cubicBezTo>
                      <a:pt x="602" y="29"/>
                      <a:pt x="664" y="37"/>
                      <a:pt x="672" y="45"/>
                    </a:cubicBezTo>
                    <a:cubicBezTo>
                      <a:pt x="680" y="53"/>
                      <a:pt x="642" y="70"/>
                      <a:pt x="624" y="74"/>
                    </a:cubicBezTo>
                    <a:cubicBezTo>
                      <a:pt x="606" y="78"/>
                      <a:pt x="586" y="69"/>
                      <a:pt x="562" y="69"/>
                    </a:cubicBezTo>
                    <a:cubicBezTo>
                      <a:pt x="538" y="69"/>
                      <a:pt x="502" y="73"/>
                      <a:pt x="480" y="74"/>
                    </a:cubicBezTo>
                    <a:cubicBezTo>
                      <a:pt x="458" y="75"/>
                      <a:pt x="457" y="79"/>
                      <a:pt x="432" y="74"/>
                    </a:cubicBezTo>
                    <a:cubicBezTo>
                      <a:pt x="407" y="69"/>
                      <a:pt x="361" y="50"/>
                      <a:pt x="331" y="45"/>
                    </a:cubicBezTo>
                    <a:cubicBezTo>
                      <a:pt x="301" y="40"/>
                      <a:pt x="291" y="41"/>
                      <a:pt x="250" y="45"/>
                    </a:cubicBezTo>
                    <a:cubicBezTo>
                      <a:pt x="209" y="49"/>
                      <a:pt x="127" y="71"/>
                      <a:pt x="86" y="69"/>
                    </a:cubicBezTo>
                    <a:cubicBezTo>
                      <a:pt x="45" y="67"/>
                      <a:pt x="0" y="40"/>
                      <a:pt x="5" y="31"/>
                    </a:cubicBezTo>
                    <a:cubicBezTo>
                      <a:pt x="10" y="22"/>
                      <a:pt x="82" y="21"/>
                      <a:pt x="115" y="16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86" name="Freeform 135">
                <a:extLst>
                  <a:ext uri="{FF2B5EF4-FFF2-40B4-BE49-F238E27FC236}">
                    <a16:creationId xmlns:a16="http://schemas.microsoft.com/office/drawing/2014/main" id="{4E0E485E-230A-B98E-3821-1E0886B0A181}"/>
                  </a:ext>
                </a:extLst>
              </p:cNvPr>
              <p:cNvSpPr>
                <a:spLocks/>
              </p:cNvSpPr>
              <p:nvPr/>
            </p:nvSpPr>
            <p:spPr bwMode="auto">
              <a:xfrm rot="778367" flipV="1">
                <a:off x="2412" y="2616"/>
                <a:ext cx="432" cy="48"/>
              </a:xfrm>
              <a:custGeom>
                <a:avLst/>
                <a:gdLst>
                  <a:gd name="T0" fmla="*/ 5 w 673"/>
                  <a:gd name="T1" fmla="*/ 1 h 77"/>
                  <a:gd name="T2" fmla="*/ 8 w 673"/>
                  <a:gd name="T3" fmla="*/ 1 h 77"/>
                  <a:gd name="T4" fmla="*/ 9 w 673"/>
                  <a:gd name="T5" fmla="*/ 1 h 77"/>
                  <a:gd name="T6" fmla="*/ 12 w 673"/>
                  <a:gd name="T7" fmla="*/ 1 h 77"/>
                  <a:gd name="T8" fmla="*/ 14 w 673"/>
                  <a:gd name="T9" fmla="*/ 1 h 77"/>
                  <a:gd name="T10" fmla="*/ 15 w 673"/>
                  <a:gd name="T11" fmla="*/ 1 h 77"/>
                  <a:gd name="T12" fmla="*/ 19 w 673"/>
                  <a:gd name="T13" fmla="*/ 1 h 77"/>
                  <a:gd name="T14" fmla="*/ 26 w 673"/>
                  <a:gd name="T15" fmla="*/ 1 h 77"/>
                  <a:gd name="T16" fmla="*/ 30 w 673"/>
                  <a:gd name="T17" fmla="*/ 1 h 77"/>
                  <a:gd name="T18" fmla="*/ 28 w 673"/>
                  <a:gd name="T19" fmla="*/ 2 h 77"/>
                  <a:gd name="T20" fmla="*/ 25 w 673"/>
                  <a:gd name="T21" fmla="*/ 2 h 77"/>
                  <a:gd name="T22" fmla="*/ 21 w 673"/>
                  <a:gd name="T23" fmla="*/ 2 h 77"/>
                  <a:gd name="T24" fmla="*/ 19 w 673"/>
                  <a:gd name="T25" fmla="*/ 2 h 77"/>
                  <a:gd name="T26" fmla="*/ 14 w 673"/>
                  <a:gd name="T27" fmla="*/ 2 h 77"/>
                  <a:gd name="T28" fmla="*/ 11 w 673"/>
                  <a:gd name="T29" fmla="*/ 2 h 77"/>
                  <a:gd name="T30" fmla="*/ 3 w 673"/>
                  <a:gd name="T31" fmla="*/ 2 h 77"/>
                  <a:gd name="T32" fmla="*/ 1 w 673"/>
                  <a:gd name="T33" fmla="*/ 2 h 77"/>
                  <a:gd name="T34" fmla="*/ 1 w 673"/>
                  <a:gd name="T35" fmla="*/ 1 h 77"/>
                  <a:gd name="T36" fmla="*/ 5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87" name="Freeform 136">
                <a:extLst>
                  <a:ext uri="{FF2B5EF4-FFF2-40B4-BE49-F238E27FC236}">
                    <a16:creationId xmlns:a16="http://schemas.microsoft.com/office/drawing/2014/main" id="{4D955E3A-AC6D-7F64-6224-3E8A9F8A34D6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95869" flipV="1">
                <a:off x="2364" y="2607"/>
                <a:ext cx="577" cy="52"/>
              </a:xfrm>
              <a:custGeom>
                <a:avLst/>
                <a:gdLst>
                  <a:gd name="T0" fmla="*/ 44 w 627"/>
                  <a:gd name="T1" fmla="*/ 2 h 65"/>
                  <a:gd name="T2" fmla="*/ 87 w 627"/>
                  <a:gd name="T3" fmla="*/ 2 h 65"/>
                  <a:gd name="T4" fmla="*/ 129 w 627"/>
                  <a:gd name="T5" fmla="*/ 2 h 65"/>
                  <a:gd name="T6" fmla="*/ 149 w 627"/>
                  <a:gd name="T7" fmla="*/ 2 h 65"/>
                  <a:gd name="T8" fmla="*/ 172 w 627"/>
                  <a:gd name="T9" fmla="*/ 5 h 65"/>
                  <a:gd name="T10" fmla="*/ 192 w 627"/>
                  <a:gd name="T11" fmla="*/ 2 h 65"/>
                  <a:gd name="T12" fmla="*/ 213 w 627"/>
                  <a:gd name="T13" fmla="*/ 4 h 65"/>
                  <a:gd name="T14" fmla="*/ 260 w 627"/>
                  <a:gd name="T15" fmla="*/ 4 h 65"/>
                  <a:gd name="T16" fmla="*/ 292 w 627"/>
                  <a:gd name="T17" fmla="*/ 4 h 65"/>
                  <a:gd name="T18" fmla="*/ 346 w 627"/>
                  <a:gd name="T19" fmla="*/ 7 h 65"/>
                  <a:gd name="T20" fmla="*/ 324 w 627"/>
                  <a:gd name="T21" fmla="*/ 14 h 65"/>
                  <a:gd name="T22" fmla="*/ 284 w 627"/>
                  <a:gd name="T23" fmla="*/ 10 h 65"/>
                  <a:gd name="T24" fmla="*/ 239 w 627"/>
                  <a:gd name="T25" fmla="*/ 11 h 65"/>
                  <a:gd name="T26" fmla="*/ 213 w 627"/>
                  <a:gd name="T27" fmla="*/ 11 h 65"/>
                  <a:gd name="T28" fmla="*/ 154 w 627"/>
                  <a:gd name="T29" fmla="*/ 12 h 65"/>
                  <a:gd name="T30" fmla="*/ 112 w 627"/>
                  <a:gd name="T31" fmla="*/ 7 h 65"/>
                  <a:gd name="T32" fmla="*/ 20 w 627"/>
                  <a:gd name="T33" fmla="*/ 9 h 65"/>
                  <a:gd name="T34" fmla="*/ 6 w 627"/>
                  <a:gd name="T35" fmla="*/ 6 h 65"/>
                  <a:gd name="T36" fmla="*/ 44 w 627"/>
                  <a:gd name="T37" fmla="*/ 2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7"/>
                  <a:gd name="T58" fmla="*/ 0 h 65"/>
                  <a:gd name="T59" fmla="*/ 627 w 627"/>
                  <a:gd name="T60" fmla="*/ 65 h 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7" h="65">
                    <a:moveTo>
                      <a:pt x="79" y="4"/>
                    </a:moveTo>
                    <a:cubicBezTo>
                      <a:pt x="104" y="0"/>
                      <a:pt x="133" y="5"/>
                      <a:pt x="158" y="5"/>
                    </a:cubicBezTo>
                    <a:cubicBezTo>
                      <a:pt x="183" y="5"/>
                      <a:pt x="211" y="4"/>
                      <a:pt x="229" y="5"/>
                    </a:cubicBezTo>
                    <a:cubicBezTo>
                      <a:pt x="247" y="7"/>
                      <a:pt x="254" y="9"/>
                      <a:pt x="267" y="12"/>
                    </a:cubicBezTo>
                    <a:cubicBezTo>
                      <a:pt x="280" y="15"/>
                      <a:pt x="296" y="24"/>
                      <a:pt x="309" y="23"/>
                    </a:cubicBezTo>
                    <a:cubicBezTo>
                      <a:pt x="322" y="22"/>
                      <a:pt x="331" y="9"/>
                      <a:pt x="343" y="8"/>
                    </a:cubicBezTo>
                    <a:cubicBezTo>
                      <a:pt x="355" y="7"/>
                      <a:pt x="360" y="15"/>
                      <a:pt x="381" y="17"/>
                    </a:cubicBezTo>
                    <a:cubicBezTo>
                      <a:pt x="402" y="19"/>
                      <a:pt x="442" y="20"/>
                      <a:pt x="466" y="20"/>
                    </a:cubicBezTo>
                    <a:cubicBezTo>
                      <a:pt x="490" y="21"/>
                      <a:pt x="498" y="19"/>
                      <a:pt x="523" y="20"/>
                    </a:cubicBezTo>
                    <a:cubicBezTo>
                      <a:pt x="549" y="22"/>
                      <a:pt x="609" y="25"/>
                      <a:pt x="618" y="32"/>
                    </a:cubicBezTo>
                    <a:cubicBezTo>
                      <a:pt x="627" y="39"/>
                      <a:pt x="596" y="59"/>
                      <a:pt x="578" y="62"/>
                    </a:cubicBezTo>
                    <a:cubicBezTo>
                      <a:pt x="560" y="65"/>
                      <a:pt x="534" y="50"/>
                      <a:pt x="509" y="48"/>
                    </a:cubicBezTo>
                    <a:cubicBezTo>
                      <a:pt x="484" y="46"/>
                      <a:pt x="450" y="50"/>
                      <a:pt x="428" y="51"/>
                    </a:cubicBezTo>
                    <a:cubicBezTo>
                      <a:pt x="407" y="51"/>
                      <a:pt x="406" y="50"/>
                      <a:pt x="381" y="51"/>
                    </a:cubicBezTo>
                    <a:cubicBezTo>
                      <a:pt x="356" y="52"/>
                      <a:pt x="306" y="60"/>
                      <a:pt x="276" y="57"/>
                    </a:cubicBezTo>
                    <a:cubicBezTo>
                      <a:pt x="246" y="54"/>
                      <a:pt x="241" y="34"/>
                      <a:pt x="201" y="32"/>
                    </a:cubicBezTo>
                    <a:cubicBezTo>
                      <a:pt x="161" y="30"/>
                      <a:pt x="68" y="43"/>
                      <a:pt x="36" y="42"/>
                    </a:cubicBezTo>
                    <a:cubicBezTo>
                      <a:pt x="4" y="41"/>
                      <a:pt x="0" y="34"/>
                      <a:pt x="7" y="28"/>
                    </a:cubicBezTo>
                    <a:cubicBezTo>
                      <a:pt x="14" y="22"/>
                      <a:pt x="54" y="8"/>
                      <a:pt x="79" y="4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88" name="Freeform 137">
                <a:extLst>
                  <a:ext uri="{FF2B5EF4-FFF2-40B4-BE49-F238E27FC236}">
                    <a16:creationId xmlns:a16="http://schemas.microsoft.com/office/drawing/2014/main" id="{98BC5EF6-540D-6C03-2A5D-29AD3A7CF17A}"/>
                  </a:ext>
                </a:extLst>
              </p:cNvPr>
              <p:cNvSpPr>
                <a:spLocks/>
              </p:cNvSpPr>
              <p:nvPr/>
            </p:nvSpPr>
            <p:spPr bwMode="auto">
              <a:xfrm rot="15792312" flipV="1">
                <a:off x="2568" y="2620"/>
                <a:ext cx="120" cy="48"/>
              </a:xfrm>
              <a:custGeom>
                <a:avLst/>
                <a:gdLst>
                  <a:gd name="T0" fmla="*/ 0 w 673"/>
                  <a:gd name="T1" fmla="*/ 1 h 77"/>
                  <a:gd name="T2" fmla="*/ 0 w 673"/>
                  <a:gd name="T3" fmla="*/ 1 h 77"/>
                  <a:gd name="T4" fmla="*/ 0 w 673"/>
                  <a:gd name="T5" fmla="*/ 1 h 77"/>
                  <a:gd name="T6" fmla="*/ 0 w 673"/>
                  <a:gd name="T7" fmla="*/ 1 h 77"/>
                  <a:gd name="T8" fmla="*/ 0 w 673"/>
                  <a:gd name="T9" fmla="*/ 1 h 77"/>
                  <a:gd name="T10" fmla="*/ 0 w 673"/>
                  <a:gd name="T11" fmla="*/ 1 h 77"/>
                  <a:gd name="T12" fmla="*/ 0 w 673"/>
                  <a:gd name="T13" fmla="*/ 1 h 77"/>
                  <a:gd name="T14" fmla="*/ 0 w 673"/>
                  <a:gd name="T15" fmla="*/ 1 h 77"/>
                  <a:gd name="T16" fmla="*/ 0 w 673"/>
                  <a:gd name="T17" fmla="*/ 1 h 77"/>
                  <a:gd name="T18" fmla="*/ 0 w 673"/>
                  <a:gd name="T19" fmla="*/ 2 h 77"/>
                  <a:gd name="T20" fmla="*/ 0 w 673"/>
                  <a:gd name="T21" fmla="*/ 2 h 77"/>
                  <a:gd name="T22" fmla="*/ 0 w 673"/>
                  <a:gd name="T23" fmla="*/ 2 h 77"/>
                  <a:gd name="T24" fmla="*/ 0 w 673"/>
                  <a:gd name="T25" fmla="*/ 2 h 77"/>
                  <a:gd name="T26" fmla="*/ 0 w 673"/>
                  <a:gd name="T27" fmla="*/ 2 h 77"/>
                  <a:gd name="T28" fmla="*/ 0 w 673"/>
                  <a:gd name="T29" fmla="*/ 2 h 77"/>
                  <a:gd name="T30" fmla="*/ 0 w 673"/>
                  <a:gd name="T31" fmla="*/ 2 h 77"/>
                  <a:gd name="T32" fmla="*/ 0 w 673"/>
                  <a:gd name="T33" fmla="*/ 2 h 77"/>
                  <a:gd name="T34" fmla="*/ 0 w 673"/>
                  <a:gd name="T35" fmla="*/ 1 h 77"/>
                  <a:gd name="T36" fmla="*/ 0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89" name="Freeform 138">
                <a:extLst>
                  <a:ext uri="{FF2B5EF4-FFF2-40B4-BE49-F238E27FC236}">
                    <a16:creationId xmlns:a16="http://schemas.microsoft.com/office/drawing/2014/main" id="{EBC51404-6CEE-7EF8-A4DF-73842B93145A}"/>
                  </a:ext>
                </a:extLst>
              </p:cNvPr>
              <p:cNvSpPr>
                <a:spLocks/>
              </p:cNvSpPr>
              <p:nvPr/>
            </p:nvSpPr>
            <p:spPr bwMode="auto">
              <a:xfrm rot="778367" flipV="1">
                <a:off x="2460" y="2620"/>
                <a:ext cx="432" cy="48"/>
              </a:xfrm>
              <a:custGeom>
                <a:avLst/>
                <a:gdLst>
                  <a:gd name="T0" fmla="*/ 5 w 673"/>
                  <a:gd name="T1" fmla="*/ 1 h 77"/>
                  <a:gd name="T2" fmla="*/ 8 w 673"/>
                  <a:gd name="T3" fmla="*/ 1 h 77"/>
                  <a:gd name="T4" fmla="*/ 9 w 673"/>
                  <a:gd name="T5" fmla="*/ 1 h 77"/>
                  <a:gd name="T6" fmla="*/ 12 w 673"/>
                  <a:gd name="T7" fmla="*/ 1 h 77"/>
                  <a:gd name="T8" fmla="*/ 14 w 673"/>
                  <a:gd name="T9" fmla="*/ 1 h 77"/>
                  <a:gd name="T10" fmla="*/ 15 w 673"/>
                  <a:gd name="T11" fmla="*/ 1 h 77"/>
                  <a:gd name="T12" fmla="*/ 19 w 673"/>
                  <a:gd name="T13" fmla="*/ 1 h 77"/>
                  <a:gd name="T14" fmla="*/ 26 w 673"/>
                  <a:gd name="T15" fmla="*/ 1 h 77"/>
                  <a:gd name="T16" fmla="*/ 30 w 673"/>
                  <a:gd name="T17" fmla="*/ 1 h 77"/>
                  <a:gd name="T18" fmla="*/ 28 w 673"/>
                  <a:gd name="T19" fmla="*/ 2 h 77"/>
                  <a:gd name="T20" fmla="*/ 25 w 673"/>
                  <a:gd name="T21" fmla="*/ 2 h 77"/>
                  <a:gd name="T22" fmla="*/ 21 w 673"/>
                  <a:gd name="T23" fmla="*/ 2 h 77"/>
                  <a:gd name="T24" fmla="*/ 19 w 673"/>
                  <a:gd name="T25" fmla="*/ 2 h 77"/>
                  <a:gd name="T26" fmla="*/ 14 w 673"/>
                  <a:gd name="T27" fmla="*/ 2 h 77"/>
                  <a:gd name="T28" fmla="*/ 11 w 673"/>
                  <a:gd name="T29" fmla="*/ 2 h 77"/>
                  <a:gd name="T30" fmla="*/ 3 w 673"/>
                  <a:gd name="T31" fmla="*/ 2 h 77"/>
                  <a:gd name="T32" fmla="*/ 1 w 673"/>
                  <a:gd name="T33" fmla="*/ 2 h 77"/>
                  <a:gd name="T34" fmla="*/ 1 w 673"/>
                  <a:gd name="T35" fmla="*/ 1 h 77"/>
                  <a:gd name="T36" fmla="*/ 5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90" name="Freeform 139">
                <a:extLst>
                  <a:ext uri="{FF2B5EF4-FFF2-40B4-BE49-F238E27FC236}">
                    <a16:creationId xmlns:a16="http://schemas.microsoft.com/office/drawing/2014/main" id="{FF9B6AEF-1252-D8B4-58B8-F9A614E26B77}"/>
                  </a:ext>
                </a:extLst>
              </p:cNvPr>
              <p:cNvSpPr>
                <a:spLocks/>
              </p:cNvSpPr>
              <p:nvPr/>
            </p:nvSpPr>
            <p:spPr bwMode="auto">
              <a:xfrm rot="15792312" flipV="1">
                <a:off x="2424" y="2620"/>
                <a:ext cx="120" cy="48"/>
              </a:xfrm>
              <a:custGeom>
                <a:avLst/>
                <a:gdLst>
                  <a:gd name="T0" fmla="*/ 0 w 673"/>
                  <a:gd name="T1" fmla="*/ 1 h 77"/>
                  <a:gd name="T2" fmla="*/ 0 w 673"/>
                  <a:gd name="T3" fmla="*/ 1 h 77"/>
                  <a:gd name="T4" fmla="*/ 0 w 673"/>
                  <a:gd name="T5" fmla="*/ 1 h 77"/>
                  <a:gd name="T6" fmla="*/ 0 w 673"/>
                  <a:gd name="T7" fmla="*/ 1 h 77"/>
                  <a:gd name="T8" fmla="*/ 0 w 673"/>
                  <a:gd name="T9" fmla="*/ 1 h 77"/>
                  <a:gd name="T10" fmla="*/ 0 w 673"/>
                  <a:gd name="T11" fmla="*/ 1 h 77"/>
                  <a:gd name="T12" fmla="*/ 0 w 673"/>
                  <a:gd name="T13" fmla="*/ 1 h 77"/>
                  <a:gd name="T14" fmla="*/ 0 w 673"/>
                  <a:gd name="T15" fmla="*/ 1 h 77"/>
                  <a:gd name="T16" fmla="*/ 0 w 673"/>
                  <a:gd name="T17" fmla="*/ 1 h 77"/>
                  <a:gd name="T18" fmla="*/ 0 w 673"/>
                  <a:gd name="T19" fmla="*/ 2 h 77"/>
                  <a:gd name="T20" fmla="*/ 0 w 673"/>
                  <a:gd name="T21" fmla="*/ 2 h 77"/>
                  <a:gd name="T22" fmla="*/ 0 w 673"/>
                  <a:gd name="T23" fmla="*/ 2 h 77"/>
                  <a:gd name="T24" fmla="*/ 0 w 673"/>
                  <a:gd name="T25" fmla="*/ 2 h 77"/>
                  <a:gd name="T26" fmla="*/ 0 w 673"/>
                  <a:gd name="T27" fmla="*/ 2 h 77"/>
                  <a:gd name="T28" fmla="*/ 0 w 673"/>
                  <a:gd name="T29" fmla="*/ 2 h 77"/>
                  <a:gd name="T30" fmla="*/ 0 w 673"/>
                  <a:gd name="T31" fmla="*/ 2 h 77"/>
                  <a:gd name="T32" fmla="*/ 0 w 673"/>
                  <a:gd name="T33" fmla="*/ 2 h 77"/>
                  <a:gd name="T34" fmla="*/ 0 w 673"/>
                  <a:gd name="T35" fmla="*/ 1 h 77"/>
                  <a:gd name="T36" fmla="*/ 0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1877" name="Freeform 140">
              <a:extLst>
                <a:ext uri="{FF2B5EF4-FFF2-40B4-BE49-F238E27FC236}">
                  <a16:creationId xmlns:a16="http://schemas.microsoft.com/office/drawing/2014/main" id="{E8BCED6E-6117-023B-2536-AB0971D685F7}"/>
                </a:ext>
              </a:extLst>
            </p:cNvPr>
            <p:cNvSpPr>
              <a:spLocks/>
            </p:cNvSpPr>
            <p:nvPr/>
          </p:nvSpPr>
          <p:spPr bwMode="auto">
            <a:xfrm rot="15792312" flipV="1">
              <a:off x="2731" y="2629"/>
              <a:ext cx="161" cy="51"/>
            </a:xfrm>
            <a:custGeom>
              <a:avLst/>
              <a:gdLst>
                <a:gd name="T0" fmla="*/ 0 w 673"/>
                <a:gd name="T1" fmla="*/ 1 h 77"/>
                <a:gd name="T2" fmla="*/ 0 w 673"/>
                <a:gd name="T3" fmla="*/ 1 h 77"/>
                <a:gd name="T4" fmla="*/ 0 w 673"/>
                <a:gd name="T5" fmla="*/ 1 h 77"/>
                <a:gd name="T6" fmla="*/ 0 w 673"/>
                <a:gd name="T7" fmla="*/ 1 h 77"/>
                <a:gd name="T8" fmla="*/ 0 w 673"/>
                <a:gd name="T9" fmla="*/ 1 h 77"/>
                <a:gd name="T10" fmla="*/ 0 w 673"/>
                <a:gd name="T11" fmla="*/ 1 h 77"/>
                <a:gd name="T12" fmla="*/ 0 w 673"/>
                <a:gd name="T13" fmla="*/ 1 h 77"/>
                <a:gd name="T14" fmla="*/ 0 w 673"/>
                <a:gd name="T15" fmla="*/ 1 h 77"/>
                <a:gd name="T16" fmla="*/ 0 w 673"/>
                <a:gd name="T17" fmla="*/ 3 h 77"/>
                <a:gd name="T18" fmla="*/ 0 w 673"/>
                <a:gd name="T19" fmla="*/ 4 h 77"/>
                <a:gd name="T20" fmla="*/ 0 w 673"/>
                <a:gd name="T21" fmla="*/ 4 h 77"/>
                <a:gd name="T22" fmla="*/ 0 w 673"/>
                <a:gd name="T23" fmla="*/ 4 h 77"/>
                <a:gd name="T24" fmla="*/ 0 w 673"/>
                <a:gd name="T25" fmla="*/ 4 h 77"/>
                <a:gd name="T26" fmla="*/ 0 w 673"/>
                <a:gd name="T27" fmla="*/ 4 h 77"/>
                <a:gd name="T28" fmla="*/ 0 w 673"/>
                <a:gd name="T29" fmla="*/ 3 h 77"/>
                <a:gd name="T30" fmla="*/ 0 w 673"/>
                <a:gd name="T31" fmla="*/ 4 h 77"/>
                <a:gd name="T32" fmla="*/ 0 w 673"/>
                <a:gd name="T33" fmla="*/ 3 h 77"/>
                <a:gd name="T34" fmla="*/ 0 w 673"/>
                <a:gd name="T35" fmla="*/ 1 h 77"/>
                <a:gd name="T36" fmla="*/ 0 w 673"/>
                <a:gd name="T37" fmla="*/ 1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3"/>
                <a:gd name="T58" fmla="*/ 0 h 77"/>
                <a:gd name="T59" fmla="*/ 673 w 673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3" h="77">
                  <a:moveTo>
                    <a:pt x="108" y="15"/>
                  </a:moveTo>
                  <a:cubicBezTo>
                    <a:pt x="137" y="14"/>
                    <a:pt x="177" y="20"/>
                    <a:pt x="192" y="18"/>
                  </a:cubicBezTo>
                  <a:cubicBezTo>
                    <a:pt x="207" y="16"/>
                    <a:pt x="189" y="2"/>
                    <a:pt x="199" y="1"/>
                  </a:cubicBezTo>
                  <a:cubicBezTo>
                    <a:pt x="209" y="0"/>
                    <a:pt x="235" y="6"/>
                    <a:pt x="255" y="9"/>
                  </a:cubicBezTo>
                  <a:cubicBezTo>
                    <a:pt x="275" y="12"/>
                    <a:pt x="303" y="19"/>
                    <a:pt x="317" y="18"/>
                  </a:cubicBezTo>
                  <a:cubicBezTo>
                    <a:pt x="331" y="17"/>
                    <a:pt x="321" y="1"/>
                    <a:pt x="339" y="1"/>
                  </a:cubicBezTo>
                  <a:cubicBezTo>
                    <a:pt x="357" y="1"/>
                    <a:pt x="387" y="16"/>
                    <a:pt x="425" y="20"/>
                  </a:cubicBezTo>
                  <a:cubicBezTo>
                    <a:pt x="463" y="24"/>
                    <a:pt x="529" y="21"/>
                    <a:pt x="569" y="25"/>
                  </a:cubicBezTo>
                  <a:cubicBezTo>
                    <a:pt x="609" y="29"/>
                    <a:pt x="657" y="36"/>
                    <a:pt x="665" y="44"/>
                  </a:cubicBezTo>
                  <a:cubicBezTo>
                    <a:pt x="673" y="52"/>
                    <a:pt x="635" y="69"/>
                    <a:pt x="617" y="73"/>
                  </a:cubicBezTo>
                  <a:cubicBezTo>
                    <a:pt x="599" y="77"/>
                    <a:pt x="579" y="68"/>
                    <a:pt x="555" y="68"/>
                  </a:cubicBezTo>
                  <a:cubicBezTo>
                    <a:pt x="531" y="68"/>
                    <a:pt x="495" y="72"/>
                    <a:pt x="473" y="73"/>
                  </a:cubicBezTo>
                  <a:cubicBezTo>
                    <a:pt x="451" y="74"/>
                    <a:pt x="450" y="73"/>
                    <a:pt x="425" y="73"/>
                  </a:cubicBezTo>
                  <a:cubicBezTo>
                    <a:pt x="400" y="73"/>
                    <a:pt x="354" y="74"/>
                    <a:pt x="322" y="71"/>
                  </a:cubicBezTo>
                  <a:cubicBezTo>
                    <a:pt x="290" y="68"/>
                    <a:pt x="275" y="57"/>
                    <a:pt x="235" y="57"/>
                  </a:cubicBezTo>
                  <a:cubicBezTo>
                    <a:pt x="195" y="57"/>
                    <a:pt x="115" y="68"/>
                    <a:pt x="79" y="68"/>
                  </a:cubicBezTo>
                  <a:cubicBezTo>
                    <a:pt x="43" y="68"/>
                    <a:pt x="30" y="64"/>
                    <a:pt x="19" y="57"/>
                  </a:cubicBezTo>
                  <a:cubicBezTo>
                    <a:pt x="8" y="50"/>
                    <a:pt x="0" y="30"/>
                    <a:pt x="15" y="23"/>
                  </a:cubicBezTo>
                  <a:cubicBezTo>
                    <a:pt x="30" y="16"/>
                    <a:pt x="81" y="18"/>
                    <a:pt x="108" y="15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0" name="Group 141">
            <a:extLst>
              <a:ext uri="{FF2B5EF4-FFF2-40B4-BE49-F238E27FC236}">
                <a16:creationId xmlns:a16="http://schemas.microsoft.com/office/drawing/2014/main" id="{EC2262AA-6AAB-771F-C658-EB4834F5BAC1}"/>
              </a:ext>
            </a:extLst>
          </p:cNvPr>
          <p:cNvGrpSpPr>
            <a:grpSpLocks/>
          </p:cNvGrpSpPr>
          <p:nvPr/>
        </p:nvGrpSpPr>
        <p:grpSpPr bwMode="auto">
          <a:xfrm>
            <a:off x="5129213" y="3048000"/>
            <a:ext cx="1304925" cy="1516063"/>
            <a:chOff x="3160" y="1920"/>
            <a:chExt cx="731" cy="955"/>
          </a:xfrm>
        </p:grpSpPr>
        <p:grpSp>
          <p:nvGrpSpPr>
            <p:cNvPr id="31830" name="Group 142">
              <a:extLst>
                <a:ext uri="{FF2B5EF4-FFF2-40B4-BE49-F238E27FC236}">
                  <a16:creationId xmlns:a16="http://schemas.microsoft.com/office/drawing/2014/main" id="{08EA5B68-5276-7113-B503-F64AE4DCFB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0" y="2552"/>
              <a:ext cx="731" cy="323"/>
              <a:chOff x="3160" y="2552"/>
              <a:chExt cx="731" cy="323"/>
            </a:xfrm>
          </p:grpSpPr>
          <p:sp>
            <p:nvSpPr>
              <p:cNvPr id="31848" name="Freeform 143">
                <a:extLst>
                  <a:ext uri="{FF2B5EF4-FFF2-40B4-BE49-F238E27FC236}">
                    <a16:creationId xmlns:a16="http://schemas.microsoft.com/office/drawing/2014/main" id="{329E9E66-80C3-E6CA-789F-A1E27BB567F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747868" flipV="1">
                <a:off x="3225" y="2731"/>
                <a:ext cx="240" cy="47"/>
              </a:xfrm>
              <a:custGeom>
                <a:avLst/>
                <a:gdLst>
                  <a:gd name="T0" fmla="*/ 0 w 673"/>
                  <a:gd name="T1" fmla="*/ 1 h 77"/>
                  <a:gd name="T2" fmla="*/ 0 w 673"/>
                  <a:gd name="T3" fmla="*/ 1 h 77"/>
                  <a:gd name="T4" fmla="*/ 0 w 673"/>
                  <a:gd name="T5" fmla="*/ 1 h 77"/>
                  <a:gd name="T6" fmla="*/ 0 w 673"/>
                  <a:gd name="T7" fmla="*/ 1 h 77"/>
                  <a:gd name="T8" fmla="*/ 0 w 673"/>
                  <a:gd name="T9" fmla="*/ 1 h 77"/>
                  <a:gd name="T10" fmla="*/ 0 w 673"/>
                  <a:gd name="T11" fmla="*/ 1 h 77"/>
                  <a:gd name="T12" fmla="*/ 0 w 673"/>
                  <a:gd name="T13" fmla="*/ 1 h 77"/>
                  <a:gd name="T14" fmla="*/ 0 w 673"/>
                  <a:gd name="T15" fmla="*/ 1 h 77"/>
                  <a:gd name="T16" fmla="*/ 0 w 673"/>
                  <a:gd name="T17" fmla="*/ 1 h 77"/>
                  <a:gd name="T18" fmla="*/ 0 w 673"/>
                  <a:gd name="T19" fmla="*/ 2 h 77"/>
                  <a:gd name="T20" fmla="*/ 0 w 673"/>
                  <a:gd name="T21" fmla="*/ 2 h 77"/>
                  <a:gd name="T22" fmla="*/ 0 w 673"/>
                  <a:gd name="T23" fmla="*/ 2 h 77"/>
                  <a:gd name="T24" fmla="*/ 0 w 673"/>
                  <a:gd name="T25" fmla="*/ 2 h 77"/>
                  <a:gd name="T26" fmla="*/ 0 w 673"/>
                  <a:gd name="T27" fmla="*/ 2 h 77"/>
                  <a:gd name="T28" fmla="*/ 0 w 673"/>
                  <a:gd name="T29" fmla="*/ 2 h 77"/>
                  <a:gd name="T30" fmla="*/ 0 w 673"/>
                  <a:gd name="T31" fmla="*/ 2 h 77"/>
                  <a:gd name="T32" fmla="*/ 0 w 673"/>
                  <a:gd name="T33" fmla="*/ 2 h 77"/>
                  <a:gd name="T34" fmla="*/ 0 w 673"/>
                  <a:gd name="T35" fmla="*/ 1 h 77"/>
                  <a:gd name="T36" fmla="*/ 0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49" name="Freeform 144">
                <a:extLst>
                  <a:ext uri="{FF2B5EF4-FFF2-40B4-BE49-F238E27FC236}">
                    <a16:creationId xmlns:a16="http://schemas.microsoft.com/office/drawing/2014/main" id="{54C29262-2F67-A8DE-D529-AD90A3F56406}"/>
                  </a:ext>
                </a:extLst>
              </p:cNvPr>
              <p:cNvSpPr>
                <a:spLocks/>
              </p:cNvSpPr>
              <p:nvPr/>
            </p:nvSpPr>
            <p:spPr bwMode="auto">
              <a:xfrm rot="778367" flipV="1">
                <a:off x="3324" y="2602"/>
                <a:ext cx="432" cy="48"/>
              </a:xfrm>
              <a:custGeom>
                <a:avLst/>
                <a:gdLst>
                  <a:gd name="T0" fmla="*/ 5 w 673"/>
                  <a:gd name="T1" fmla="*/ 1 h 77"/>
                  <a:gd name="T2" fmla="*/ 8 w 673"/>
                  <a:gd name="T3" fmla="*/ 1 h 77"/>
                  <a:gd name="T4" fmla="*/ 9 w 673"/>
                  <a:gd name="T5" fmla="*/ 1 h 77"/>
                  <a:gd name="T6" fmla="*/ 12 w 673"/>
                  <a:gd name="T7" fmla="*/ 1 h 77"/>
                  <a:gd name="T8" fmla="*/ 14 w 673"/>
                  <a:gd name="T9" fmla="*/ 1 h 77"/>
                  <a:gd name="T10" fmla="*/ 15 w 673"/>
                  <a:gd name="T11" fmla="*/ 1 h 77"/>
                  <a:gd name="T12" fmla="*/ 19 w 673"/>
                  <a:gd name="T13" fmla="*/ 1 h 77"/>
                  <a:gd name="T14" fmla="*/ 26 w 673"/>
                  <a:gd name="T15" fmla="*/ 1 h 77"/>
                  <a:gd name="T16" fmla="*/ 30 w 673"/>
                  <a:gd name="T17" fmla="*/ 1 h 77"/>
                  <a:gd name="T18" fmla="*/ 28 w 673"/>
                  <a:gd name="T19" fmla="*/ 2 h 77"/>
                  <a:gd name="T20" fmla="*/ 25 w 673"/>
                  <a:gd name="T21" fmla="*/ 2 h 77"/>
                  <a:gd name="T22" fmla="*/ 21 w 673"/>
                  <a:gd name="T23" fmla="*/ 2 h 77"/>
                  <a:gd name="T24" fmla="*/ 19 w 673"/>
                  <a:gd name="T25" fmla="*/ 2 h 77"/>
                  <a:gd name="T26" fmla="*/ 14 w 673"/>
                  <a:gd name="T27" fmla="*/ 2 h 77"/>
                  <a:gd name="T28" fmla="*/ 11 w 673"/>
                  <a:gd name="T29" fmla="*/ 2 h 77"/>
                  <a:gd name="T30" fmla="*/ 3 w 673"/>
                  <a:gd name="T31" fmla="*/ 2 h 77"/>
                  <a:gd name="T32" fmla="*/ 1 w 673"/>
                  <a:gd name="T33" fmla="*/ 2 h 77"/>
                  <a:gd name="T34" fmla="*/ 1 w 673"/>
                  <a:gd name="T35" fmla="*/ 1 h 77"/>
                  <a:gd name="T36" fmla="*/ 5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50" name="Freeform 145">
                <a:extLst>
                  <a:ext uri="{FF2B5EF4-FFF2-40B4-BE49-F238E27FC236}">
                    <a16:creationId xmlns:a16="http://schemas.microsoft.com/office/drawing/2014/main" id="{FC4A36D4-83D3-2687-EB49-E56371376734}"/>
                  </a:ext>
                </a:extLst>
              </p:cNvPr>
              <p:cNvSpPr>
                <a:spLocks/>
              </p:cNvSpPr>
              <p:nvPr/>
            </p:nvSpPr>
            <p:spPr bwMode="auto">
              <a:xfrm rot="2548422" flipH="1" flipV="1">
                <a:off x="3360" y="2635"/>
                <a:ext cx="144" cy="48"/>
              </a:xfrm>
              <a:custGeom>
                <a:avLst/>
                <a:gdLst>
                  <a:gd name="T0" fmla="*/ 0 w 673"/>
                  <a:gd name="T1" fmla="*/ 1 h 77"/>
                  <a:gd name="T2" fmla="*/ 0 w 673"/>
                  <a:gd name="T3" fmla="*/ 1 h 77"/>
                  <a:gd name="T4" fmla="*/ 0 w 673"/>
                  <a:gd name="T5" fmla="*/ 1 h 77"/>
                  <a:gd name="T6" fmla="*/ 0 w 673"/>
                  <a:gd name="T7" fmla="*/ 1 h 77"/>
                  <a:gd name="T8" fmla="*/ 0 w 673"/>
                  <a:gd name="T9" fmla="*/ 1 h 77"/>
                  <a:gd name="T10" fmla="*/ 0 w 673"/>
                  <a:gd name="T11" fmla="*/ 1 h 77"/>
                  <a:gd name="T12" fmla="*/ 0 w 673"/>
                  <a:gd name="T13" fmla="*/ 1 h 77"/>
                  <a:gd name="T14" fmla="*/ 0 w 673"/>
                  <a:gd name="T15" fmla="*/ 1 h 77"/>
                  <a:gd name="T16" fmla="*/ 0 w 673"/>
                  <a:gd name="T17" fmla="*/ 1 h 77"/>
                  <a:gd name="T18" fmla="*/ 0 w 673"/>
                  <a:gd name="T19" fmla="*/ 2 h 77"/>
                  <a:gd name="T20" fmla="*/ 0 w 673"/>
                  <a:gd name="T21" fmla="*/ 2 h 77"/>
                  <a:gd name="T22" fmla="*/ 0 w 673"/>
                  <a:gd name="T23" fmla="*/ 2 h 77"/>
                  <a:gd name="T24" fmla="*/ 0 w 673"/>
                  <a:gd name="T25" fmla="*/ 2 h 77"/>
                  <a:gd name="T26" fmla="*/ 0 w 673"/>
                  <a:gd name="T27" fmla="*/ 2 h 77"/>
                  <a:gd name="T28" fmla="*/ 0 w 673"/>
                  <a:gd name="T29" fmla="*/ 2 h 77"/>
                  <a:gd name="T30" fmla="*/ 0 w 673"/>
                  <a:gd name="T31" fmla="*/ 2 h 77"/>
                  <a:gd name="T32" fmla="*/ 0 w 673"/>
                  <a:gd name="T33" fmla="*/ 2 h 77"/>
                  <a:gd name="T34" fmla="*/ 0 w 673"/>
                  <a:gd name="T35" fmla="*/ 1 h 77"/>
                  <a:gd name="T36" fmla="*/ 0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51" name="Freeform 146">
                <a:extLst>
                  <a:ext uri="{FF2B5EF4-FFF2-40B4-BE49-F238E27FC236}">
                    <a16:creationId xmlns:a16="http://schemas.microsoft.com/office/drawing/2014/main" id="{66975941-745B-59FD-F7DA-B035F390FB42}"/>
                  </a:ext>
                </a:extLst>
              </p:cNvPr>
              <p:cNvSpPr>
                <a:spLocks/>
              </p:cNvSpPr>
              <p:nvPr/>
            </p:nvSpPr>
            <p:spPr bwMode="auto">
              <a:xfrm rot="4863920">
                <a:off x="3727" y="2556"/>
                <a:ext cx="125" cy="187"/>
              </a:xfrm>
              <a:custGeom>
                <a:avLst/>
                <a:gdLst>
                  <a:gd name="T0" fmla="*/ 30 w 125"/>
                  <a:gd name="T1" fmla="*/ 137 h 186"/>
                  <a:gd name="T2" fmla="*/ 58 w 125"/>
                  <a:gd name="T3" fmla="*/ 88 h 186"/>
                  <a:gd name="T4" fmla="*/ 67 w 125"/>
                  <a:gd name="T5" fmla="*/ 101 h 186"/>
                  <a:gd name="T6" fmla="*/ 72 w 125"/>
                  <a:gd name="T7" fmla="*/ 82 h 186"/>
                  <a:gd name="T8" fmla="*/ 78 w 125"/>
                  <a:gd name="T9" fmla="*/ 70 h 186"/>
                  <a:gd name="T10" fmla="*/ 89 w 125"/>
                  <a:gd name="T11" fmla="*/ 74 h 186"/>
                  <a:gd name="T12" fmla="*/ 95 w 125"/>
                  <a:gd name="T13" fmla="*/ 54 h 186"/>
                  <a:gd name="T14" fmla="*/ 115 w 125"/>
                  <a:gd name="T15" fmla="*/ 30 h 186"/>
                  <a:gd name="T16" fmla="*/ 122 w 125"/>
                  <a:gd name="T17" fmla="*/ 8 h 186"/>
                  <a:gd name="T18" fmla="*/ 102 w 125"/>
                  <a:gd name="T19" fmla="*/ 1 h 186"/>
                  <a:gd name="T20" fmla="*/ 95 w 125"/>
                  <a:gd name="T21" fmla="*/ 12 h 186"/>
                  <a:gd name="T22" fmla="*/ 79 w 125"/>
                  <a:gd name="T23" fmla="*/ 22 h 186"/>
                  <a:gd name="T24" fmla="*/ 72 w 125"/>
                  <a:gd name="T25" fmla="*/ 28 h 186"/>
                  <a:gd name="T26" fmla="*/ 57 w 125"/>
                  <a:gd name="T27" fmla="*/ 45 h 186"/>
                  <a:gd name="T28" fmla="*/ 48 w 125"/>
                  <a:gd name="T29" fmla="*/ 64 h 186"/>
                  <a:gd name="T30" fmla="*/ 20 w 125"/>
                  <a:gd name="T31" fmla="*/ 81 h 186"/>
                  <a:gd name="T32" fmla="*/ 1 w 125"/>
                  <a:gd name="T33" fmla="*/ 156 h 186"/>
                  <a:gd name="T34" fmla="*/ 25 w 125"/>
                  <a:gd name="T35" fmla="*/ 190 h 186"/>
                  <a:gd name="T36" fmla="*/ 30 w 125"/>
                  <a:gd name="T37" fmla="*/ 137 h 1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5"/>
                  <a:gd name="T58" fmla="*/ 0 h 186"/>
                  <a:gd name="T59" fmla="*/ 125 w 125"/>
                  <a:gd name="T60" fmla="*/ 186 h 1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5" h="186">
                    <a:moveTo>
                      <a:pt x="30" y="130"/>
                    </a:moveTo>
                    <a:cubicBezTo>
                      <a:pt x="35" y="114"/>
                      <a:pt x="52" y="94"/>
                      <a:pt x="58" y="88"/>
                    </a:cubicBezTo>
                    <a:cubicBezTo>
                      <a:pt x="64" y="82"/>
                      <a:pt x="64" y="96"/>
                      <a:pt x="67" y="94"/>
                    </a:cubicBezTo>
                    <a:cubicBezTo>
                      <a:pt x="69" y="93"/>
                      <a:pt x="70" y="87"/>
                      <a:pt x="72" y="82"/>
                    </a:cubicBezTo>
                    <a:cubicBezTo>
                      <a:pt x="74" y="79"/>
                      <a:pt x="75" y="71"/>
                      <a:pt x="78" y="70"/>
                    </a:cubicBezTo>
                    <a:cubicBezTo>
                      <a:pt x="81" y="68"/>
                      <a:pt x="86" y="76"/>
                      <a:pt x="89" y="74"/>
                    </a:cubicBezTo>
                    <a:cubicBezTo>
                      <a:pt x="91" y="72"/>
                      <a:pt x="90" y="60"/>
                      <a:pt x="95" y="54"/>
                    </a:cubicBezTo>
                    <a:cubicBezTo>
                      <a:pt x="98" y="46"/>
                      <a:pt x="110" y="38"/>
                      <a:pt x="115" y="30"/>
                    </a:cubicBezTo>
                    <a:cubicBezTo>
                      <a:pt x="119" y="23"/>
                      <a:pt x="125" y="12"/>
                      <a:pt x="122" y="8"/>
                    </a:cubicBezTo>
                    <a:cubicBezTo>
                      <a:pt x="120" y="3"/>
                      <a:pt x="107" y="0"/>
                      <a:pt x="102" y="1"/>
                    </a:cubicBezTo>
                    <a:cubicBezTo>
                      <a:pt x="98" y="2"/>
                      <a:pt x="99" y="9"/>
                      <a:pt x="95" y="12"/>
                    </a:cubicBezTo>
                    <a:cubicBezTo>
                      <a:pt x="91" y="16"/>
                      <a:pt x="83" y="19"/>
                      <a:pt x="79" y="22"/>
                    </a:cubicBezTo>
                    <a:cubicBezTo>
                      <a:pt x="75" y="25"/>
                      <a:pt x="75" y="25"/>
                      <a:pt x="72" y="28"/>
                    </a:cubicBezTo>
                    <a:cubicBezTo>
                      <a:pt x="68" y="32"/>
                      <a:pt x="61" y="39"/>
                      <a:pt x="57" y="45"/>
                    </a:cubicBezTo>
                    <a:cubicBezTo>
                      <a:pt x="53" y="51"/>
                      <a:pt x="55" y="57"/>
                      <a:pt x="48" y="64"/>
                    </a:cubicBezTo>
                    <a:cubicBezTo>
                      <a:pt x="42" y="69"/>
                      <a:pt x="28" y="67"/>
                      <a:pt x="20" y="81"/>
                    </a:cubicBezTo>
                    <a:cubicBezTo>
                      <a:pt x="12" y="95"/>
                      <a:pt x="0" y="132"/>
                      <a:pt x="1" y="149"/>
                    </a:cubicBezTo>
                    <a:cubicBezTo>
                      <a:pt x="2" y="166"/>
                      <a:pt x="20" y="186"/>
                      <a:pt x="25" y="183"/>
                    </a:cubicBezTo>
                    <a:cubicBezTo>
                      <a:pt x="30" y="180"/>
                      <a:pt x="25" y="146"/>
                      <a:pt x="30" y="130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52" name="Freeform 147">
                <a:extLst>
                  <a:ext uri="{FF2B5EF4-FFF2-40B4-BE49-F238E27FC236}">
                    <a16:creationId xmlns:a16="http://schemas.microsoft.com/office/drawing/2014/main" id="{45E66E50-3319-AA3D-0956-ACBF397E3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2635"/>
                <a:ext cx="125" cy="186"/>
              </a:xfrm>
              <a:custGeom>
                <a:avLst/>
                <a:gdLst>
                  <a:gd name="T0" fmla="*/ 30 w 125"/>
                  <a:gd name="T1" fmla="*/ 130 h 186"/>
                  <a:gd name="T2" fmla="*/ 58 w 125"/>
                  <a:gd name="T3" fmla="*/ 88 h 186"/>
                  <a:gd name="T4" fmla="*/ 67 w 125"/>
                  <a:gd name="T5" fmla="*/ 94 h 186"/>
                  <a:gd name="T6" fmla="*/ 72 w 125"/>
                  <a:gd name="T7" fmla="*/ 82 h 186"/>
                  <a:gd name="T8" fmla="*/ 78 w 125"/>
                  <a:gd name="T9" fmla="*/ 70 h 186"/>
                  <a:gd name="T10" fmla="*/ 89 w 125"/>
                  <a:gd name="T11" fmla="*/ 74 h 186"/>
                  <a:gd name="T12" fmla="*/ 95 w 125"/>
                  <a:gd name="T13" fmla="*/ 54 h 186"/>
                  <a:gd name="T14" fmla="*/ 115 w 125"/>
                  <a:gd name="T15" fmla="*/ 30 h 186"/>
                  <a:gd name="T16" fmla="*/ 122 w 125"/>
                  <a:gd name="T17" fmla="*/ 8 h 186"/>
                  <a:gd name="T18" fmla="*/ 102 w 125"/>
                  <a:gd name="T19" fmla="*/ 1 h 186"/>
                  <a:gd name="T20" fmla="*/ 95 w 125"/>
                  <a:gd name="T21" fmla="*/ 12 h 186"/>
                  <a:gd name="T22" fmla="*/ 79 w 125"/>
                  <a:gd name="T23" fmla="*/ 22 h 186"/>
                  <a:gd name="T24" fmla="*/ 72 w 125"/>
                  <a:gd name="T25" fmla="*/ 28 h 186"/>
                  <a:gd name="T26" fmla="*/ 57 w 125"/>
                  <a:gd name="T27" fmla="*/ 45 h 186"/>
                  <a:gd name="T28" fmla="*/ 48 w 125"/>
                  <a:gd name="T29" fmla="*/ 64 h 186"/>
                  <a:gd name="T30" fmla="*/ 20 w 125"/>
                  <a:gd name="T31" fmla="*/ 81 h 186"/>
                  <a:gd name="T32" fmla="*/ 1 w 125"/>
                  <a:gd name="T33" fmla="*/ 149 h 186"/>
                  <a:gd name="T34" fmla="*/ 25 w 125"/>
                  <a:gd name="T35" fmla="*/ 183 h 186"/>
                  <a:gd name="T36" fmla="*/ 30 w 125"/>
                  <a:gd name="T37" fmla="*/ 130 h 1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5"/>
                  <a:gd name="T58" fmla="*/ 0 h 186"/>
                  <a:gd name="T59" fmla="*/ 125 w 125"/>
                  <a:gd name="T60" fmla="*/ 186 h 1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5" h="186">
                    <a:moveTo>
                      <a:pt x="30" y="130"/>
                    </a:moveTo>
                    <a:cubicBezTo>
                      <a:pt x="35" y="114"/>
                      <a:pt x="52" y="94"/>
                      <a:pt x="58" y="88"/>
                    </a:cubicBezTo>
                    <a:cubicBezTo>
                      <a:pt x="64" y="82"/>
                      <a:pt x="64" y="96"/>
                      <a:pt x="67" y="94"/>
                    </a:cubicBezTo>
                    <a:cubicBezTo>
                      <a:pt x="69" y="93"/>
                      <a:pt x="70" y="87"/>
                      <a:pt x="72" y="82"/>
                    </a:cubicBezTo>
                    <a:cubicBezTo>
                      <a:pt x="74" y="79"/>
                      <a:pt x="75" y="71"/>
                      <a:pt x="78" y="70"/>
                    </a:cubicBezTo>
                    <a:cubicBezTo>
                      <a:pt x="81" y="68"/>
                      <a:pt x="86" y="76"/>
                      <a:pt x="89" y="74"/>
                    </a:cubicBezTo>
                    <a:cubicBezTo>
                      <a:pt x="91" y="72"/>
                      <a:pt x="90" y="60"/>
                      <a:pt x="95" y="54"/>
                    </a:cubicBezTo>
                    <a:cubicBezTo>
                      <a:pt x="98" y="46"/>
                      <a:pt x="110" y="38"/>
                      <a:pt x="115" y="30"/>
                    </a:cubicBezTo>
                    <a:cubicBezTo>
                      <a:pt x="119" y="23"/>
                      <a:pt x="125" y="12"/>
                      <a:pt x="122" y="8"/>
                    </a:cubicBezTo>
                    <a:cubicBezTo>
                      <a:pt x="120" y="3"/>
                      <a:pt x="107" y="0"/>
                      <a:pt x="102" y="1"/>
                    </a:cubicBezTo>
                    <a:cubicBezTo>
                      <a:pt x="98" y="2"/>
                      <a:pt x="99" y="9"/>
                      <a:pt x="95" y="12"/>
                    </a:cubicBezTo>
                    <a:cubicBezTo>
                      <a:pt x="91" y="16"/>
                      <a:pt x="83" y="19"/>
                      <a:pt x="79" y="22"/>
                    </a:cubicBezTo>
                    <a:cubicBezTo>
                      <a:pt x="75" y="25"/>
                      <a:pt x="75" y="25"/>
                      <a:pt x="72" y="28"/>
                    </a:cubicBezTo>
                    <a:cubicBezTo>
                      <a:pt x="68" y="32"/>
                      <a:pt x="61" y="39"/>
                      <a:pt x="57" y="45"/>
                    </a:cubicBezTo>
                    <a:cubicBezTo>
                      <a:pt x="53" y="51"/>
                      <a:pt x="55" y="57"/>
                      <a:pt x="48" y="64"/>
                    </a:cubicBezTo>
                    <a:cubicBezTo>
                      <a:pt x="42" y="69"/>
                      <a:pt x="28" y="67"/>
                      <a:pt x="20" y="81"/>
                    </a:cubicBezTo>
                    <a:cubicBezTo>
                      <a:pt x="12" y="95"/>
                      <a:pt x="0" y="132"/>
                      <a:pt x="1" y="149"/>
                    </a:cubicBezTo>
                    <a:cubicBezTo>
                      <a:pt x="2" y="166"/>
                      <a:pt x="20" y="186"/>
                      <a:pt x="25" y="183"/>
                    </a:cubicBezTo>
                    <a:cubicBezTo>
                      <a:pt x="30" y="180"/>
                      <a:pt x="25" y="146"/>
                      <a:pt x="30" y="130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53" name="Line 148">
                <a:extLst>
                  <a:ext uri="{FF2B5EF4-FFF2-40B4-BE49-F238E27FC236}">
                    <a16:creationId xmlns:a16="http://schemas.microsoft.com/office/drawing/2014/main" id="{040C6AC9-8C92-34E6-7AB3-352B9393A1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2587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54" name="Freeform 149">
                <a:extLst>
                  <a:ext uri="{FF2B5EF4-FFF2-40B4-BE49-F238E27FC236}">
                    <a16:creationId xmlns:a16="http://schemas.microsoft.com/office/drawing/2014/main" id="{3D3F5949-FD63-B042-C32E-82EE8FC94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" y="2588"/>
                <a:ext cx="64" cy="230"/>
              </a:xfrm>
              <a:custGeom>
                <a:avLst/>
                <a:gdLst>
                  <a:gd name="T0" fmla="*/ 19 w 64"/>
                  <a:gd name="T1" fmla="*/ 163 h 230"/>
                  <a:gd name="T2" fmla="*/ 17 w 64"/>
                  <a:gd name="T3" fmla="*/ 139 h 230"/>
                  <a:gd name="T4" fmla="*/ 7 w 64"/>
                  <a:gd name="T5" fmla="*/ 139 h 230"/>
                  <a:gd name="T6" fmla="*/ 9 w 64"/>
                  <a:gd name="T7" fmla="*/ 122 h 230"/>
                  <a:gd name="T8" fmla="*/ 12 w 64"/>
                  <a:gd name="T9" fmla="*/ 104 h 230"/>
                  <a:gd name="T10" fmla="*/ 1 w 64"/>
                  <a:gd name="T11" fmla="*/ 99 h 230"/>
                  <a:gd name="T12" fmla="*/ 8 w 64"/>
                  <a:gd name="T13" fmla="*/ 74 h 230"/>
                  <a:gd name="T14" fmla="*/ 5 w 64"/>
                  <a:gd name="T15" fmla="*/ 33 h 230"/>
                  <a:gd name="T16" fmla="*/ 12 w 64"/>
                  <a:gd name="T17" fmla="*/ 3 h 230"/>
                  <a:gd name="T18" fmla="*/ 33 w 64"/>
                  <a:gd name="T19" fmla="*/ 14 h 230"/>
                  <a:gd name="T20" fmla="*/ 31 w 64"/>
                  <a:gd name="T21" fmla="*/ 32 h 230"/>
                  <a:gd name="T22" fmla="*/ 39 w 64"/>
                  <a:gd name="T23" fmla="*/ 55 h 230"/>
                  <a:gd name="T24" fmla="*/ 41 w 64"/>
                  <a:gd name="T25" fmla="*/ 68 h 230"/>
                  <a:gd name="T26" fmla="*/ 44 w 64"/>
                  <a:gd name="T27" fmla="*/ 97 h 230"/>
                  <a:gd name="T28" fmla="*/ 40 w 64"/>
                  <a:gd name="T29" fmla="*/ 123 h 230"/>
                  <a:gd name="T30" fmla="*/ 53 w 64"/>
                  <a:gd name="T31" fmla="*/ 166 h 230"/>
                  <a:gd name="T32" fmla="*/ 58 w 64"/>
                  <a:gd name="T33" fmla="*/ 222 h 230"/>
                  <a:gd name="T34" fmla="*/ 14 w 64"/>
                  <a:gd name="T35" fmla="*/ 217 h 230"/>
                  <a:gd name="T36" fmla="*/ 19 w 64"/>
                  <a:gd name="T37" fmla="*/ 163 h 2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4"/>
                  <a:gd name="T58" fmla="*/ 0 h 230"/>
                  <a:gd name="T59" fmla="*/ 64 w 64"/>
                  <a:gd name="T60" fmla="*/ 230 h 2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4" h="230">
                    <a:moveTo>
                      <a:pt x="19" y="163"/>
                    </a:moveTo>
                    <a:cubicBezTo>
                      <a:pt x="18" y="155"/>
                      <a:pt x="19" y="144"/>
                      <a:pt x="17" y="139"/>
                    </a:cubicBezTo>
                    <a:cubicBezTo>
                      <a:pt x="16" y="135"/>
                      <a:pt x="7" y="142"/>
                      <a:pt x="7" y="139"/>
                    </a:cubicBezTo>
                    <a:cubicBezTo>
                      <a:pt x="6" y="136"/>
                      <a:pt x="8" y="128"/>
                      <a:pt x="9" y="122"/>
                    </a:cubicBezTo>
                    <a:cubicBezTo>
                      <a:pt x="10" y="117"/>
                      <a:pt x="13" y="108"/>
                      <a:pt x="12" y="104"/>
                    </a:cubicBezTo>
                    <a:cubicBezTo>
                      <a:pt x="11" y="101"/>
                      <a:pt x="1" y="104"/>
                      <a:pt x="1" y="99"/>
                    </a:cubicBezTo>
                    <a:cubicBezTo>
                      <a:pt x="0" y="94"/>
                      <a:pt x="7" y="85"/>
                      <a:pt x="8" y="74"/>
                    </a:cubicBezTo>
                    <a:cubicBezTo>
                      <a:pt x="9" y="62"/>
                      <a:pt x="4" y="44"/>
                      <a:pt x="5" y="33"/>
                    </a:cubicBezTo>
                    <a:cubicBezTo>
                      <a:pt x="5" y="20"/>
                      <a:pt x="7" y="7"/>
                      <a:pt x="12" y="3"/>
                    </a:cubicBezTo>
                    <a:cubicBezTo>
                      <a:pt x="16" y="0"/>
                      <a:pt x="29" y="10"/>
                      <a:pt x="33" y="14"/>
                    </a:cubicBezTo>
                    <a:cubicBezTo>
                      <a:pt x="35" y="19"/>
                      <a:pt x="30" y="26"/>
                      <a:pt x="31" y="32"/>
                    </a:cubicBezTo>
                    <a:cubicBezTo>
                      <a:pt x="33" y="39"/>
                      <a:pt x="37" y="49"/>
                      <a:pt x="39" y="55"/>
                    </a:cubicBezTo>
                    <a:cubicBezTo>
                      <a:pt x="40" y="60"/>
                      <a:pt x="40" y="61"/>
                      <a:pt x="41" y="68"/>
                    </a:cubicBezTo>
                    <a:cubicBezTo>
                      <a:pt x="42" y="75"/>
                      <a:pt x="44" y="88"/>
                      <a:pt x="44" y="97"/>
                    </a:cubicBezTo>
                    <a:cubicBezTo>
                      <a:pt x="43" y="106"/>
                      <a:pt x="38" y="112"/>
                      <a:pt x="40" y="123"/>
                    </a:cubicBezTo>
                    <a:cubicBezTo>
                      <a:pt x="42" y="134"/>
                      <a:pt x="50" y="150"/>
                      <a:pt x="53" y="166"/>
                    </a:cubicBezTo>
                    <a:cubicBezTo>
                      <a:pt x="56" y="182"/>
                      <a:pt x="64" y="214"/>
                      <a:pt x="58" y="222"/>
                    </a:cubicBezTo>
                    <a:cubicBezTo>
                      <a:pt x="52" y="230"/>
                      <a:pt x="20" y="227"/>
                      <a:pt x="14" y="217"/>
                    </a:cubicBezTo>
                    <a:cubicBezTo>
                      <a:pt x="8" y="207"/>
                      <a:pt x="18" y="174"/>
                      <a:pt x="19" y="163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55" name="Freeform 150">
                <a:extLst>
                  <a:ext uri="{FF2B5EF4-FFF2-40B4-BE49-F238E27FC236}">
                    <a16:creationId xmlns:a16="http://schemas.microsoft.com/office/drawing/2014/main" id="{57588902-2FB1-3260-7A5D-B195ACD71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" y="2635"/>
                <a:ext cx="64" cy="230"/>
              </a:xfrm>
              <a:custGeom>
                <a:avLst/>
                <a:gdLst>
                  <a:gd name="T0" fmla="*/ 19 w 64"/>
                  <a:gd name="T1" fmla="*/ 163 h 230"/>
                  <a:gd name="T2" fmla="*/ 17 w 64"/>
                  <a:gd name="T3" fmla="*/ 139 h 230"/>
                  <a:gd name="T4" fmla="*/ 7 w 64"/>
                  <a:gd name="T5" fmla="*/ 139 h 230"/>
                  <a:gd name="T6" fmla="*/ 9 w 64"/>
                  <a:gd name="T7" fmla="*/ 122 h 230"/>
                  <a:gd name="T8" fmla="*/ 12 w 64"/>
                  <a:gd name="T9" fmla="*/ 104 h 230"/>
                  <a:gd name="T10" fmla="*/ 1 w 64"/>
                  <a:gd name="T11" fmla="*/ 99 h 230"/>
                  <a:gd name="T12" fmla="*/ 8 w 64"/>
                  <a:gd name="T13" fmla="*/ 74 h 230"/>
                  <a:gd name="T14" fmla="*/ 5 w 64"/>
                  <a:gd name="T15" fmla="*/ 33 h 230"/>
                  <a:gd name="T16" fmla="*/ 12 w 64"/>
                  <a:gd name="T17" fmla="*/ 3 h 230"/>
                  <a:gd name="T18" fmla="*/ 33 w 64"/>
                  <a:gd name="T19" fmla="*/ 14 h 230"/>
                  <a:gd name="T20" fmla="*/ 31 w 64"/>
                  <a:gd name="T21" fmla="*/ 32 h 230"/>
                  <a:gd name="T22" fmla="*/ 39 w 64"/>
                  <a:gd name="T23" fmla="*/ 55 h 230"/>
                  <a:gd name="T24" fmla="*/ 41 w 64"/>
                  <a:gd name="T25" fmla="*/ 68 h 230"/>
                  <a:gd name="T26" fmla="*/ 44 w 64"/>
                  <a:gd name="T27" fmla="*/ 97 h 230"/>
                  <a:gd name="T28" fmla="*/ 40 w 64"/>
                  <a:gd name="T29" fmla="*/ 123 h 230"/>
                  <a:gd name="T30" fmla="*/ 53 w 64"/>
                  <a:gd name="T31" fmla="*/ 166 h 230"/>
                  <a:gd name="T32" fmla="*/ 58 w 64"/>
                  <a:gd name="T33" fmla="*/ 222 h 230"/>
                  <a:gd name="T34" fmla="*/ 14 w 64"/>
                  <a:gd name="T35" fmla="*/ 217 h 230"/>
                  <a:gd name="T36" fmla="*/ 19 w 64"/>
                  <a:gd name="T37" fmla="*/ 163 h 2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4"/>
                  <a:gd name="T58" fmla="*/ 0 h 230"/>
                  <a:gd name="T59" fmla="*/ 64 w 64"/>
                  <a:gd name="T60" fmla="*/ 230 h 2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4" h="230">
                    <a:moveTo>
                      <a:pt x="19" y="163"/>
                    </a:moveTo>
                    <a:cubicBezTo>
                      <a:pt x="18" y="155"/>
                      <a:pt x="19" y="144"/>
                      <a:pt x="17" y="139"/>
                    </a:cubicBezTo>
                    <a:cubicBezTo>
                      <a:pt x="16" y="135"/>
                      <a:pt x="7" y="142"/>
                      <a:pt x="7" y="139"/>
                    </a:cubicBezTo>
                    <a:cubicBezTo>
                      <a:pt x="6" y="136"/>
                      <a:pt x="8" y="128"/>
                      <a:pt x="9" y="122"/>
                    </a:cubicBezTo>
                    <a:cubicBezTo>
                      <a:pt x="10" y="117"/>
                      <a:pt x="13" y="108"/>
                      <a:pt x="12" y="104"/>
                    </a:cubicBezTo>
                    <a:cubicBezTo>
                      <a:pt x="11" y="101"/>
                      <a:pt x="1" y="104"/>
                      <a:pt x="1" y="99"/>
                    </a:cubicBezTo>
                    <a:cubicBezTo>
                      <a:pt x="0" y="94"/>
                      <a:pt x="7" y="85"/>
                      <a:pt x="8" y="74"/>
                    </a:cubicBezTo>
                    <a:cubicBezTo>
                      <a:pt x="9" y="62"/>
                      <a:pt x="4" y="44"/>
                      <a:pt x="5" y="33"/>
                    </a:cubicBezTo>
                    <a:cubicBezTo>
                      <a:pt x="5" y="20"/>
                      <a:pt x="7" y="7"/>
                      <a:pt x="12" y="3"/>
                    </a:cubicBezTo>
                    <a:cubicBezTo>
                      <a:pt x="16" y="0"/>
                      <a:pt x="29" y="10"/>
                      <a:pt x="33" y="14"/>
                    </a:cubicBezTo>
                    <a:cubicBezTo>
                      <a:pt x="35" y="19"/>
                      <a:pt x="30" y="26"/>
                      <a:pt x="31" y="32"/>
                    </a:cubicBezTo>
                    <a:cubicBezTo>
                      <a:pt x="33" y="39"/>
                      <a:pt x="37" y="49"/>
                      <a:pt x="39" y="55"/>
                    </a:cubicBezTo>
                    <a:cubicBezTo>
                      <a:pt x="40" y="60"/>
                      <a:pt x="40" y="61"/>
                      <a:pt x="41" y="68"/>
                    </a:cubicBezTo>
                    <a:cubicBezTo>
                      <a:pt x="42" y="75"/>
                      <a:pt x="44" y="88"/>
                      <a:pt x="44" y="97"/>
                    </a:cubicBezTo>
                    <a:cubicBezTo>
                      <a:pt x="43" y="106"/>
                      <a:pt x="38" y="112"/>
                      <a:pt x="40" y="123"/>
                    </a:cubicBezTo>
                    <a:cubicBezTo>
                      <a:pt x="42" y="134"/>
                      <a:pt x="50" y="150"/>
                      <a:pt x="53" y="166"/>
                    </a:cubicBezTo>
                    <a:cubicBezTo>
                      <a:pt x="56" y="182"/>
                      <a:pt x="64" y="214"/>
                      <a:pt x="58" y="222"/>
                    </a:cubicBezTo>
                    <a:cubicBezTo>
                      <a:pt x="52" y="230"/>
                      <a:pt x="20" y="227"/>
                      <a:pt x="14" y="217"/>
                    </a:cubicBezTo>
                    <a:cubicBezTo>
                      <a:pt x="8" y="207"/>
                      <a:pt x="18" y="174"/>
                      <a:pt x="19" y="163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56" name="Freeform 151">
                <a:extLst>
                  <a:ext uri="{FF2B5EF4-FFF2-40B4-BE49-F238E27FC236}">
                    <a16:creationId xmlns:a16="http://schemas.microsoft.com/office/drawing/2014/main" id="{E73F1FF9-B8FD-A0C9-6EDE-E3ED21E54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" y="2569"/>
                <a:ext cx="672" cy="50"/>
              </a:xfrm>
              <a:custGeom>
                <a:avLst/>
                <a:gdLst>
                  <a:gd name="T0" fmla="*/ 108 w 680"/>
                  <a:gd name="T1" fmla="*/ 1 h 79"/>
                  <a:gd name="T2" fmla="*/ 192 w 680"/>
                  <a:gd name="T3" fmla="*/ 1 h 79"/>
                  <a:gd name="T4" fmla="*/ 257 w 680"/>
                  <a:gd name="T5" fmla="*/ 1 h 79"/>
                  <a:gd name="T6" fmla="*/ 291 w 680"/>
                  <a:gd name="T7" fmla="*/ 1 h 79"/>
                  <a:gd name="T8" fmla="*/ 318 w 680"/>
                  <a:gd name="T9" fmla="*/ 1 h 79"/>
                  <a:gd name="T10" fmla="*/ 363 w 680"/>
                  <a:gd name="T11" fmla="*/ 1 h 79"/>
                  <a:gd name="T12" fmla="*/ 397 w 680"/>
                  <a:gd name="T13" fmla="*/ 1 h 79"/>
                  <a:gd name="T14" fmla="*/ 476 w 680"/>
                  <a:gd name="T15" fmla="*/ 1 h 79"/>
                  <a:gd name="T16" fmla="*/ 530 w 680"/>
                  <a:gd name="T17" fmla="*/ 1 h 79"/>
                  <a:gd name="T18" fmla="*/ 618 w 680"/>
                  <a:gd name="T19" fmla="*/ 2 h 79"/>
                  <a:gd name="T20" fmla="*/ 575 w 680"/>
                  <a:gd name="T21" fmla="*/ 3 h 79"/>
                  <a:gd name="T22" fmla="*/ 518 w 680"/>
                  <a:gd name="T23" fmla="*/ 3 h 79"/>
                  <a:gd name="T24" fmla="*/ 442 w 680"/>
                  <a:gd name="T25" fmla="*/ 3 h 79"/>
                  <a:gd name="T26" fmla="*/ 397 w 680"/>
                  <a:gd name="T27" fmla="*/ 3 h 79"/>
                  <a:gd name="T28" fmla="*/ 303 w 680"/>
                  <a:gd name="T29" fmla="*/ 2 h 79"/>
                  <a:gd name="T30" fmla="*/ 229 w 680"/>
                  <a:gd name="T31" fmla="*/ 2 h 79"/>
                  <a:gd name="T32" fmla="*/ 79 w 680"/>
                  <a:gd name="T33" fmla="*/ 3 h 79"/>
                  <a:gd name="T34" fmla="*/ 5 w 680"/>
                  <a:gd name="T35" fmla="*/ 1 h 79"/>
                  <a:gd name="T36" fmla="*/ 108 w 680"/>
                  <a:gd name="T37" fmla="*/ 1 h 7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80"/>
                  <a:gd name="T58" fmla="*/ 0 h 79"/>
                  <a:gd name="T59" fmla="*/ 680 w 680"/>
                  <a:gd name="T60" fmla="*/ 79 h 7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80" h="79">
                    <a:moveTo>
                      <a:pt x="115" y="16"/>
                    </a:moveTo>
                    <a:cubicBezTo>
                      <a:pt x="148" y="11"/>
                      <a:pt x="179" y="4"/>
                      <a:pt x="206" y="2"/>
                    </a:cubicBezTo>
                    <a:cubicBezTo>
                      <a:pt x="233" y="0"/>
                      <a:pt x="260" y="0"/>
                      <a:pt x="278" y="2"/>
                    </a:cubicBezTo>
                    <a:cubicBezTo>
                      <a:pt x="296" y="4"/>
                      <a:pt x="306" y="12"/>
                      <a:pt x="317" y="12"/>
                    </a:cubicBezTo>
                    <a:cubicBezTo>
                      <a:pt x="328" y="12"/>
                      <a:pt x="333" y="3"/>
                      <a:pt x="346" y="2"/>
                    </a:cubicBezTo>
                    <a:cubicBezTo>
                      <a:pt x="359" y="1"/>
                      <a:pt x="380" y="4"/>
                      <a:pt x="394" y="7"/>
                    </a:cubicBezTo>
                    <a:cubicBezTo>
                      <a:pt x="408" y="10"/>
                      <a:pt x="411" y="18"/>
                      <a:pt x="432" y="21"/>
                    </a:cubicBezTo>
                    <a:cubicBezTo>
                      <a:pt x="453" y="24"/>
                      <a:pt x="494" y="25"/>
                      <a:pt x="518" y="26"/>
                    </a:cubicBezTo>
                    <a:cubicBezTo>
                      <a:pt x="542" y="27"/>
                      <a:pt x="550" y="23"/>
                      <a:pt x="576" y="26"/>
                    </a:cubicBezTo>
                    <a:cubicBezTo>
                      <a:pt x="602" y="29"/>
                      <a:pt x="664" y="37"/>
                      <a:pt x="672" y="45"/>
                    </a:cubicBezTo>
                    <a:cubicBezTo>
                      <a:pt x="680" y="53"/>
                      <a:pt x="642" y="70"/>
                      <a:pt x="624" y="74"/>
                    </a:cubicBezTo>
                    <a:cubicBezTo>
                      <a:pt x="606" y="78"/>
                      <a:pt x="586" y="69"/>
                      <a:pt x="562" y="69"/>
                    </a:cubicBezTo>
                    <a:cubicBezTo>
                      <a:pt x="538" y="69"/>
                      <a:pt x="502" y="73"/>
                      <a:pt x="480" y="74"/>
                    </a:cubicBezTo>
                    <a:cubicBezTo>
                      <a:pt x="458" y="75"/>
                      <a:pt x="457" y="79"/>
                      <a:pt x="432" y="74"/>
                    </a:cubicBezTo>
                    <a:cubicBezTo>
                      <a:pt x="407" y="69"/>
                      <a:pt x="361" y="50"/>
                      <a:pt x="331" y="45"/>
                    </a:cubicBezTo>
                    <a:cubicBezTo>
                      <a:pt x="301" y="40"/>
                      <a:pt x="291" y="41"/>
                      <a:pt x="250" y="45"/>
                    </a:cubicBezTo>
                    <a:cubicBezTo>
                      <a:pt x="209" y="49"/>
                      <a:pt x="127" y="71"/>
                      <a:pt x="86" y="69"/>
                    </a:cubicBezTo>
                    <a:cubicBezTo>
                      <a:pt x="45" y="67"/>
                      <a:pt x="0" y="40"/>
                      <a:pt x="5" y="31"/>
                    </a:cubicBezTo>
                    <a:cubicBezTo>
                      <a:pt x="10" y="22"/>
                      <a:pt x="82" y="21"/>
                      <a:pt x="115" y="16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57" name="Freeform 152">
                <a:extLst>
                  <a:ext uri="{FF2B5EF4-FFF2-40B4-BE49-F238E27FC236}">
                    <a16:creationId xmlns:a16="http://schemas.microsoft.com/office/drawing/2014/main" id="{DB68ADFF-544F-6152-00B8-A702EC455610}"/>
                  </a:ext>
                </a:extLst>
              </p:cNvPr>
              <p:cNvSpPr>
                <a:spLocks/>
              </p:cNvSpPr>
              <p:nvPr/>
            </p:nvSpPr>
            <p:spPr bwMode="auto">
              <a:xfrm rot="778367" flipV="1">
                <a:off x="3325" y="2606"/>
                <a:ext cx="432" cy="48"/>
              </a:xfrm>
              <a:custGeom>
                <a:avLst/>
                <a:gdLst>
                  <a:gd name="T0" fmla="*/ 5 w 673"/>
                  <a:gd name="T1" fmla="*/ 1 h 77"/>
                  <a:gd name="T2" fmla="*/ 8 w 673"/>
                  <a:gd name="T3" fmla="*/ 1 h 77"/>
                  <a:gd name="T4" fmla="*/ 9 w 673"/>
                  <a:gd name="T5" fmla="*/ 1 h 77"/>
                  <a:gd name="T6" fmla="*/ 12 w 673"/>
                  <a:gd name="T7" fmla="*/ 1 h 77"/>
                  <a:gd name="T8" fmla="*/ 14 w 673"/>
                  <a:gd name="T9" fmla="*/ 1 h 77"/>
                  <a:gd name="T10" fmla="*/ 15 w 673"/>
                  <a:gd name="T11" fmla="*/ 1 h 77"/>
                  <a:gd name="T12" fmla="*/ 19 w 673"/>
                  <a:gd name="T13" fmla="*/ 1 h 77"/>
                  <a:gd name="T14" fmla="*/ 26 w 673"/>
                  <a:gd name="T15" fmla="*/ 1 h 77"/>
                  <a:gd name="T16" fmla="*/ 30 w 673"/>
                  <a:gd name="T17" fmla="*/ 1 h 77"/>
                  <a:gd name="T18" fmla="*/ 28 w 673"/>
                  <a:gd name="T19" fmla="*/ 2 h 77"/>
                  <a:gd name="T20" fmla="*/ 25 w 673"/>
                  <a:gd name="T21" fmla="*/ 2 h 77"/>
                  <a:gd name="T22" fmla="*/ 21 w 673"/>
                  <a:gd name="T23" fmla="*/ 2 h 77"/>
                  <a:gd name="T24" fmla="*/ 19 w 673"/>
                  <a:gd name="T25" fmla="*/ 2 h 77"/>
                  <a:gd name="T26" fmla="*/ 14 w 673"/>
                  <a:gd name="T27" fmla="*/ 2 h 77"/>
                  <a:gd name="T28" fmla="*/ 11 w 673"/>
                  <a:gd name="T29" fmla="*/ 2 h 77"/>
                  <a:gd name="T30" fmla="*/ 3 w 673"/>
                  <a:gd name="T31" fmla="*/ 2 h 77"/>
                  <a:gd name="T32" fmla="*/ 1 w 673"/>
                  <a:gd name="T33" fmla="*/ 2 h 77"/>
                  <a:gd name="T34" fmla="*/ 1 w 673"/>
                  <a:gd name="T35" fmla="*/ 1 h 77"/>
                  <a:gd name="T36" fmla="*/ 5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58" name="Freeform 153">
                <a:extLst>
                  <a:ext uri="{FF2B5EF4-FFF2-40B4-BE49-F238E27FC236}">
                    <a16:creationId xmlns:a16="http://schemas.microsoft.com/office/drawing/2014/main" id="{549E1F14-BE40-4690-9846-6DE630E12C28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95869" flipV="1">
                <a:off x="3219" y="2584"/>
                <a:ext cx="577" cy="52"/>
              </a:xfrm>
              <a:custGeom>
                <a:avLst/>
                <a:gdLst>
                  <a:gd name="T0" fmla="*/ 44 w 627"/>
                  <a:gd name="T1" fmla="*/ 2 h 65"/>
                  <a:gd name="T2" fmla="*/ 87 w 627"/>
                  <a:gd name="T3" fmla="*/ 2 h 65"/>
                  <a:gd name="T4" fmla="*/ 129 w 627"/>
                  <a:gd name="T5" fmla="*/ 2 h 65"/>
                  <a:gd name="T6" fmla="*/ 149 w 627"/>
                  <a:gd name="T7" fmla="*/ 2 h 65"/>
                  <a:gd name="T8" fmla="*/ 172 w 627"/>
                  <a:gd name="T9" fmla="*/ 5 h 65"/>
                  <a:gd name="T10" fmla="*/ 192 w 627"/>
                  <a:gd name="T11" fmla="*/ 2 h 65"/>
                  <a:gd name="T12" fmla="*/ 213 w 627"/>
                  <a:gd name="T13" fmla="*/ 4 h 65"/>
                  <a:gd name="T14" fmla="*/ 260 w 627"/>
                  <a:gd name="T15" fmla="*/ 4 h 65"/>
                  <a:gd name="T16" fmla="*/ 292 w 627"/>
                  <a:gd name="T17" fmla="*/ 4 h 65"/>
                  <a:gd name="T18" fmla="*/ 346 w 627"/>
                  <a:gd name="T19" fmla="*/ 7 h 65"/>
                  <a:gd name="T20" fmla="*/ 324 w 627"/>
                  <a:gd name="T21" fmla="*/ 14 h 65"/>
                  <a:gd name="T22" fmla="*/ 284 w 627"/>
                  <a:gd name="T23" fmla="*/ 10 h 65"/>
                  <a:gd name="T24" fmla="*/ 239 w 627"/>
                  <a:gd name="T25" fmla="*/ 11 h 65"/>
                  <a:gd name="T26" fmla="*/ 213 w 627"/>
                  <a:gd name="T27" fmla="*/ 11 h 65"/>
                  <a:gd name="T28" fmla="*/ 154 w 627"/>
                  <a:gd name="T29" fmla="*/ 12 h 65"/>
                  <a:gd name="T30" fmla="*/ 112 w 627"/>
                  <a:gd name="T31" fmla="*/ 7 h 65"/>
                  <a:gd name="T32" fmla="*/ 20 w 627"/>
                  <a:gd name="T33" fmla="*/ 9 h 65"/>
                  <a:gd name="T34" fmla="*/ 6 w 627"/>
                  <a:gd name="T35" fmla="*/ 6 h 65"/>
                  <a:gd name="T36" fmla="*/ 44 w 627"/>
                  <a:gd name="T37" fmla="*/ 2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7"/>
                  <a:gd name="T58" fmla="*/ 0 h 65"/>
                  <a:gd name="T59" fmla="*/ 627 w 627"/>
                  <a:gd name="T60" fmla="*/ 65 h 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7" h="65">
                    <a:moveTo>
                      <a:pt x="79" y="4"/>
                    </a:moveTo>
                    <a:cubicBezTo>
                      <a:pt x="104" y="0"/>
                      <a:pt x="133" y="5"/>
                      <a:pt x="158" y="5"/>
                    </a:cubicBezTo>
                    <a:cubicBezTo>
                      <a:pt x="183" y="5"/>
                      <a:pt x="211" y="4"/>
                      <a:pt x="229" y="5"/>
                    </a:cubicBezTo>
                    <a:cubicBezTo>
                      <a:pt x="247" y="7"/>
                      <a:pt x="254" y="9"/>
                      <a:pt x="267" y="12"/>
                    </a:cubicBezTo>
                    <a:cubicBezTo>
                      <a:pt x="280" y="15"/>
                      <a:pt x="296" y="24"/>
                      <a:pt x="309" y="23"/>
                    </a:cubicBezTo>
                    <a:cubicBezTo>
                      <a:pt x="322" y="22"/>
                      <a:pt x="331" y="9"/>
                      <a:pt x="343" y="8"/>
                    </a:cubicBezTo>
                    <a:cubicBezTo>
                      <a:pt x="355" y="7"/>
                      <a:pt x="360" y="15"/>
                      <a:pt x="381" y="17"/>
                    </a:cubicBezTo>
                    <a:cubicBezTo>
                      <a:pt x="402" y="19"/>
                      <a:pt x="442" y="20"/>
                      <a:pt x="466" y="20"/>
                    </a:cubicBezTo>
                    <a:cubicBezTo>
                      <a:pt x="490" y="21"/>
                      <a:pt x="498" y="19"/>
                      <a:pt x="523" y="20"/>
                    </a:cubicBezTo>
                    <a:cubicBezTo>
                      <a:pt x="549" y="22"/>
                      <a:pt x="609" y="25"/>
                      <a:pt x="618" y="32"/>
                    </a:cubicBezTo>
                    <a:cubicBezTo>
                      <a:pt x="627" y="39"/>
                      <a:pt x="596" y="59"/>
                      <a:pt x="578" y="62"/>
                    </a:cubicBezTo>
                    <a:cubicBezTo>
                      <a:pt x="560" y="65"/>
                      <a:pt x="534" y="50"/>
                      <a:pt x="509" y="48"/>
                    </a:cubicBezTo>
                    <a:cubicBezTo>
                      <a:pt x="484" y="46"/>
                      <a:pt x="450" y="50"/>
                      <a:pt x="428" y="51"/>
                    </a:cubicBezTo>
                    <a:cubicBezTo>
                      <a:pt x="407" y="51"/>
                      <a:pt x="406" y="50"/>
                      <a:pt x="381" y="51"/>
                    </a:cubicBezTo>
                    <a:cubicBezTo>
                      <a:pt x="356" y="52"/>
                      <a:pt x="306" y="60"/>
                      <a:pt x="276" y="57"/>
                    </a:cubicBezTo>
                    <a:cubicBezTo>
                      <a:pt x="246" y="54"/>
                      <a:pt x="241" y="34"/>
                      <a:pt x="201" y="32"/>
                    </a:cubicBezTo>
                    <a:cubicBezTo>
                      <a:pt x="161" y="30"/>
                      <a:pt x="68" y="43"/>
                      <a:pt x="36" y="42"/>
                    </a:cubicBezTo>
                    <a:cubicBezTo>
                      <a:pt x="4" y="41"/>
                      <a:pt x="0" y="34"/>
                      <a:pt x="7" y="28"/>
                    </a:cubicBezTo>
                    <a:cubicBezTo>
                      <a:pt x="14" y="22"/>
                      <a:pt x="54" y="8"/>
                      <a:pt x="79" y="4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59" name="Freeform 154">
                <a:extLst>
                  <a:ext uri="{FF2B5EF4-FFF2-40B4-BE49-F238E27FC236}">
                    <a16:creationId xmlns:a16="http://schemas.microsoft.com/office/drawing/2014/main" id="{6DFE94F3-8B2B-A280-48E1-D2E1803DE2CE}"/>
                  </a:ext>
                </a:extLst>
              </p:cNvPr>
              <p:cNvSpPr>
                <a:spLocks/>
              </p:cNvSpPr>
              <p:nvPr/>
            </p:nvSpPr>
            <p:spPr bwMode="auto">
              <a:xfrm rot="15792312" flipV="1">
                <a:off x="3365" y="2684"/>
                <a:ext cx="240" cy="48"/>
              </a:xfrm>
              <a:custGeom>
                <a:avLst/>
                <a:gdLst>
                  <a:gd name="T0" fmla="*/ 0 w 673"/>
                  <a:gd name="T1" fmla="*/ 1 h 77"/>
                  <a:gd name="T2" fmla="*/ 0 w 673"/>
                  <a:gd name="T3" fmla="*/ 1 h 77"/>
                  <a:gd name="T4" fmla="*/ 0 w 673"/>
                  <a:gd name="T5" fmla="*/ 1 h 77"/>
                  <a:gd name="T6" fmla="*/ 0 w 673"/>
                  <a:gd name="T7" fmla="*/ 1 h 77"/>
                  <a:gd name="T8" fmla="*/ 0 w 673"/>
                  <a:gd name="T9" fmla="*/ 1 h 77"/>
                  <a:gd name="T10" fmla="*/ 0 w 673"/>
                  <a:gd name="T11" fmla="*/ 1 h 77"/>
                  <a:gd name="T12" fmla="*/ 0 w 673"/>
                  <a:gd name="T13" fmla="*/ 1 h 77"/>
                  <a:gd name="T14" fmla="*/ 0 w 673"/>
                  <a:gd name="T15" fmla="*/ 1 h 77"/>
                  <a:gd name="T16" fmla="*/ 0 w 673"/>
                  <a:gd name="T17" fmla="*/ 1 h 77"/>
                  <a:gd name="T18" fmla="*/ 0 w 673"/>
                  <a:gd name="T19" fmla="*/ 2 h 77"/>
                  <a:gd name="T20" fmla="*/ 0 w 673"/>
                  <a:gd name="T21" fmla="*/ 2 h 77"/>
                  <a:gd name="T22" fmla="*/ 0 w 673"/>
                  <a:gd name="T23" fmla="*/ 2 h 77"/>
                  <a:gd name="T24" fmla="*/ 0 w 673"/>
                  <a:gd name="T25" fmla="*/ 2 h 77"/>
                  <a:gd name="T26" fmla="*/ 0 w 673"/>
                  <a:gd name="T27" fmla="*/ 2 h 77"/>
                  <a:gd name="T28" fmla="*/ 0 w 673"/>
                  <a:gd name="T29" fmla="*/ 2 h 77"/>
                  <a:gd name="T30" fmla="*/ 0 w 673"/>
                  <a:gd name="T31" fmla="*/ 2 h 77"/>
                  <a:gd name="T32" fmla="*/ 0 w 673"/>
                  <a:gd name="T33" fmla="*/ 2 h 77"/>
                  <a:gd name="T34" fmla="*/ 0 w 673"/>
                  <a:gd name="T35" fmla="*/ 1 h 77"/>
                  <a:gd name="T36" fmla="*/ 0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60" name="Freeform 155">
                <a:extLst>
                  <a:ext uri="{FF2B5EF4-FFF2-40B4-BE49-F238E27FC236}">
                    <a16:creationId xmlns:a16="http://schemas.microsoft.com/office/drawing/2014/main" id="{FB1E801B-5794-0C4F-AEE1-B829E0D6D608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95869" flipV="1">
                <a:off x="3277" y="2555"/>
                <a:ext cx="578" cy="52"/>
              </a:xfrm>
              <a:custGeom>
                <a:avLst/>
                <a:gdLst>
                  <a:gd name="T0" fmla="*/ 45 w 627"/>
                  <a:gd name="T1" fmla="*/ 2 h 65"/>
                  <a:gd name="T2" fmla="*/ 89 w 627"/>
                  <a:gd name="T3" fmla="*/ 2 h 65"/>
                  <a:gd name="T4" fmla="*/ 130 w 627"/>
                  <a:gd name="T5" fmla="*/ 2 h 65"/>
                  <a:gd name="T6" fmla="*/ 151 w 627"/>
                  <a:gd name="T7" fmla="*/ 2 h 65"/>
                  <a:gd name="T8" fmla="*/ 175 w 627"/>
                  <a:gd name="T9" fmla="*/ 5 h 65"/>
                  <a:gd name="T10" fmla="*/ 194 w 627"/>
                  <a:gd name="T11" fmla="*/ 2 h 65"/>
                  <a:gd name="T12" fmla="*/ 216 w 627"/>
                  <a:gd name="T13" fmla="*/ 4 h 65"/>
                  <a:gd name="T14" fmla="*/ 264 w 627"/>
                  <a:gd name="T15" fmla="*/ 4 h 65"/>
                  <a:gd name="T16" fmla="*/ 296 w 627"/>
                  <a:gd name="T17" fmla="*/ 4 h 65"/>
                  <a:gd name="T18" fmla="*/ 349 w 627"/>
                  <a:gd name="T19" fmla="*/ 7 h 65"/>
                  <a:gd name="T20" fmla="*/ 327 w 627"/>
                  <a:gd name="T21" fmla="*/ 14 h 65"/>
                  <a:gd name="T22" fmla="*/ 288 w 627"/>
                  <a:gd name="T23" fmla="*/ 10 h 65"/>
                  <a:gd name="T24" fmla="*/ 243 w 627"/>
                  <a:gd name="T25" fmla="*/ 11 h 65"/>
                  <a:gd name="T26" fmla="*/ 216 w 627"/>
                  <a:gd name="T27" fmla="*/ 11 h 65"/>
                  <a:gd name="T28" fmla="*/ 156 w 627"/>
                  <a:gd name="T29" fmla="*/ 12 h 65"/>
                  <a:gd name="T30" fmla="*/ 114 w 627"/>
                  <a:gd name="T31" fmla="*/ 7 h 65"/>
                  <a:gd name="T32" fmla="*/ 20 w 627"/>
                  <a:gd name="T33" fmla="*/ 9 h 65"/>
                  <a:gd name="T34" fmla="*/ 6 w 627"/>
                  <a:gd name="T35" fmla="*/ 6 h 65"/>
                  <a:gd name="T36" fmla="*/ 45 w 627"/>
                  <a:gd name="T37" fmla="*/ 2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7"/>
                  <a:gd name="T58" fmla="*/ 0 h 65"/>
                  <a:gd name="T59" fmla="*/ 627 w 627"/>
                  <a:gd name="T60" fmla="*/ 65 h 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7" h="65">
                    <a:moveTo>
                      <a:pt x="79" y="4"/>
                    </a:moveTo>
                    <a:cubicBezTo>
                      <a:pt x="104" y="0"/>
                      <a:pt x="133" y="5"/>
                      <a:pt x="158" y="5"/>
                    </a:cubicBezTo>
                    <a:cubicBezTo>
                      <a:pt x="183" y="5"/>
                      <a:pt x="211" y="4"/>
                      <a:pt x="229" y="5"/>
                    </a:cubicBezTo>
                    <a:cubicBezTo>
                      <a:pt x="247" y="7"/>
                      <a:pt x="254" y="9"/>
                      <a:pt x="267" y="12"/>
                    </a:cubicBezTo>
                    <a:cubicBezTo>
                      <a:pt x="280" y="15"/>
                      <a:pt x="296" y="24"/>
                      <a:pt x="309" y="23"/>
                    </a:cubicBezTo>
                    <a:cubicBezTo>
                      <a:pt x="322" y="22"/>
                      <a:pt x="331" y="9"/>
                      <a:pt x="343" y="8"/>
                    </a:cubicBezTo>
                    <a:cubicBezTo>
                      <a:pt x="355" y="7"/>
                      <a:pt x="360" y="15"/>
                      <a:pt x="381" y="17"/>
                    </a:cubicBezTo>
                    <a:cubicBezTo>
                      <a:pt x="402" y="19"/>
                      <a:pt x="442" y="20"/>
                      <a:pt x="466" y="20"/>
                    </a:cubicBezTo>
                    <a:cubicBezTo>
                      <a:pt x="490" y="21"/>
                      <a:pt x="498" y="19"/>
                      <a:pt x="523" y="20"/>
                    </a:cubicBezTo>
                    <a:cubicBezTo>
                      <a:pt x="549" y="22"/>
                      <a:pt x="609" y="25"/>
                      <a:pt x="618" y="32"/>
                    </a:cubicBezTo>
                    <a:cubicBezTo>
                      <a:pt x="627" y="39"/>
                      <a:pt x="596" y="59"/>
                      <a:pt x="578" y="62"/>
                    </a:cubicBezTo>
                    <a:cubicBezTo>
                      <a:pt x="560" y="65"/>
                      <a:pt x="534" y="50"/>
                      <a:pt x="509" y="48"/>
                    </a:cubicBezTo>
                    <a:cubicBezTo>
                      <a:pt x="484" y="46"/>
                      <a:pt x="450" y="50"/>
                      <a:pt x="428" y="51"/>
                    </a:cubicBezTo>
                    <a:cubicBezTo>
                      <a:pt x="407" y="51"/>
                      <a:pt x="406" y="50"/>
                      <a:pt x="381" y="51"/>
                    </a:cubicBezTo>
                    <a:cubicBezTo>
                      <a:pt x="356" y="52"/>
                      <a:pt x="306" y="60"/>
                      <a:pt x="276" y="57"/>
                    </a:cubicBezTo>
                    <a:cubicBezTo>
                      <a:pt x="246" y="54"/>
                      <a:pt x="241" y="34"/>
                      <a:pt x="201" y="32"/>
                    </a:cubicBezTo>
                    <a:cubicBezTo>
                      <a:pt x="161" y="30"/>
                      <a:pt x="68" y="43"/>
                      <a:pt x="36" y="42"/>
                    </a:cubicBezTo>
                    <a:cubicBezTo>
                      <a:pt x="4" y="41"/>
                      <a:pt x="0" y="34"/>
                      <a:pt x="7" y="28"/>
                    </a:cubicBezTo>
                    <a:cubicBezTo>
                      <a:pt x="14" y="22"/>
                      <a:pt x="54" y="8"/>
                      <a:pt x="79" y="4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61" name="Freeform 156">
                <a:extLst>
                  <a:ext uri="{FF2B5EF4-FFF2-40B4-BE49-F238E27FC236}">
                    <a16:creationId xmlns:a16="http://schemas.microsoft.com/office/drawing/2014/main" id="{00DB1F18-12B0-28BD-DB15-0374C7D435D9}"/>
                  </a:ext>
                </a:extLst>
              </p:cNvPr>
              <p:cNvSpPr>
                <a:spLocks/>
              </p:cNvSpPr>
              <p:nvPr/>
            </p:nvSpPr>
            <p:spPr bwMode="auto">
              <a:xfrm rot="778367" flipV="1">
                <a:off x="3316" y="2599"/>
                <a:ext cx="432" cy="48"/>
              </a:xfrm>
              <a:custGeom>
                <a:avLst/>
                <a:gdLst>
                  <a:gd name="T0" fmla="*/ 5 w 673"/>
                  <a:gd name="T1" fmla="*/ 1 h 77"/>
                  <a:gd name="T2" fmla="*/ 8 w 673"/>
                  <a:gd name="T3" fmla="*/ 1 h 77"/>
                  <a:gd name="T4" fmla="*/ 9 w 673"/>
                  <a:gd name="T5" fmla="*/ 1 h 77"/>
                  <a:gd name="T6" fmla="*/ 12 w 673"/>
                  <a:gd name="T7" fmla="*/ 1 h 77"/>
                  <a:gd name="T8" fmla="*/ 14 w 673"/>
                  <a:gd name="T9" fmla="*/ 1 h 77"/>
                  <a:gd name="T10" fmla="*/ 15 w 673"/>
                  <a:gd name="T11" fmla="*/ 1 h 77"/>
                  <a:gd name="T12" fmla="*/ 19 w 673"/>
                  <a:gd name="T13" fmla="*/ 1 h 77"/>
                  <a:gd name="T14" fmla="*/ 26 w 673"/>
                  <a:gd name="T15" fmla="*/ 1 h 77"/>
                  <a:gd name="T16" fmla="*/ 30 w 673"/>
                  <a:gd name="T17" fmla="*/ 1 h 77"/>
                  <a:gd name="T18" fmla="*/ 28 w 673"/>
                  <a:gd name="T19" fmla="*/ 2 h 77"/>
                  <a:gd name="T20" fmla="*/ 25 w 673"/>
                  <a:gd name="T21" fmla="*/ 2 h 77"/>
                  <a:gd name="T22" fmla="*/ 21 w 673"/>
                  <a:gd name="T23" fmla="*/ 2 h 77"/>
                  <a:gd name="T24" fmla="*/ 19 w 673"/>
                  <a:gd name="T25" fmla="*/ 2 h 77"/>
                  <a:gd name="T26" fmla="*/ 14 w 673"/>
                  <a:gd name="T27" fmla="*/ 2 h 77"/>
                  <a:gd name="T28" fmla="*/ 11 w 673"/>
                  <a:gd name="T29" fmla="*/ 2 h 77"/>
                  <a:gd name="T30" fmla="*/ 3 w 673"/>
                  <a:gd name="T31" fmla="*/ 2 h 77"/>
                  <a:gd name="T32" fmla="*/ 1 w 673"/>
                  <a:gd name="T33" fmla="*/ 2 h 77"/>
                  <a:gd name="T34" fmla="*/ 1 w 673"/>
                  <a:gd name="T35" fmla="*/ 1 h 77"/>
                  <a:gd name="T36" fmla="*/ 5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62" name="Freeform 157">
                <a:extLst>
                  <a:ext uri="{FF2B5EF4-FFF2-40B4-BE49-F238E27FC236}">
                    <a16:creationId xmlns:a16="http://schemas.microsoft.com/office/drawing/2014/main" id="{2353080D-1228-C573-A18C-6909CFBB9C19}"/>
                  </a:ext>
                </a:extLst>
              </p:cNvPr>
              <p:cNvSpPr>
                <a:spLocks/>
              </p:cNvSpPr>
              <p:nvPr/>
            </p:nvSpPr>
            <p:spPr bwMode="auto">
              <a:xfrm rot="2548422" flipH="1" flipV="1">
                <a:off x="3352" y="2632"/>
                <a:ext cx="144" cy="48"/>
              </a:xfrm>
              <a:custGeom>
                <a:avLst/>
                <a:gdLst>
                  <a:gd name="T0" fmla="*/ 0 w 673"/>
                  <a:gd name="T1" fmla="*/ 1 h 77"/>
                  <a:gd name="T2" fmla="*/ 0 w 673"/>
                  <a:gd name="T3" fmla="*/ 1 h 77"/>
                  <a:gd name="T4" fmla="*/ 0 w 673"/>
                  <a:gd name="T5" fmla="*/ 1 h 77"/>
                  <a:gd name="T6" fmla="*/ 0 w 673"/>
                  <a:gd name="T7" fmla="*/ 1 h 77"/>
                  <a:gd name="T8" fmla="*/ 0 w 673"/>
                  <a:gd name="T9" fmla="*/ 1 h 77"/>
                  <a:gd name="T10" fmla="*/ 0 w 673"/>
                  <a:gd name="T11" fmla="*/ 1 h 77"/>
                  <a:gd name="T12" fmla="*/ 0 w 673"/>
                  <a:gd name="T13" fmla="*/ 1 h 77"/>
                  <a:gd name="T14" fmla="*/ 0 w 673"/>
                  <a:gd name="T15" fmla="*/ 1 h 77"/>
                  <a:gd name="T16" fmla="*/ 0 w 673"/>
                  <a:gd name="T17" fmla="*/ 1 h 77"/>
                  <a:gd name="T18" fmla="*/ 0 w 673"/>
                  <a:gd name="T19" fmla="*/ 2 h 77"/>
                  <a:gd name="T20" fmla="*/ 0 w 673"/>
                  <a:gd name="T21" fmla="*/ 2 h 77"/>
                  <a:gd name="T22" fmla="*/ 0 w 673"/>
                  <a:gd name="T23" fmla="*/ 2 h 77"/>
                  <a:gd name="T24" fmla="*/ 0 w 673"/>
                  <a:gd name="T25" fmla="*/ 2 h 77"/>
                  <a:gd name="T26" fmla="*/ 0 w 673"/>
                  <a:gd name="T27" fmla="*/ 2 h 77"/>
                  <a:gd name="T28" fmla="*/ 0 w 673"/>
                  <a:gd name="T29" fmla="*/ 2 h 77"/>
                  <a:gd name="T30" fmla="*/ 0 w 673"/>
                  <a:gd name="T31" fmla="*/ 2 h 77"/>
                  <a:gd name="T32" fmla="*/ 0 w 673"/>
                  <a:gd name="T33" fmla="*/ 2 h 77"/>
                  <a:gd name="T34" fmla="*/ 0 w 673"/>
                  <a:gd name="T35" fmla="*/ 1 h 77"/>
                  <a:gd name="T36" fmla="*/ 0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63" name="Freeform 158">
                <a:extLst>
                  <a:ext uri="{FF2B5EF4-FFF2-40B4-BE49-F238E27FC236}">
                    <a16:creationId xmlns:a16="http://schemas.microsoft.com/office/drawing/2014/main" id="{CE7FBCC3-12F6-0BB3-AA52-6EB5E7CEE1E0}"/>
                  </a:ext>
                </a:extLst>
              </p:cNvPr>
              <p:cNvSpPr>
                <a:spLocks/>
              </p:cNvSpPr>
              <p:nvPr/>
            </p:nvSpPr>
            <p:spPr bwMode="auto">
              <a:xfrm rot="4863920">
                <a:off x="3719" y="2553"/>
                <a:ext cx="125" cy="187"/>
              </a:xfrm>
              <a:custGeom>
                <a:avLst/>
                <a:gdLst>
                  <a:gd name="T0" fmla="*/ 30 w 125"/>
                  <a:gd name="T1" fmla="*/ 137 h 186"/>
                  <a:gd name="T2" fmla="*/ 58 w 125"/>
                  <a:gd name="T3" fmla="*/ 88 h 186"/>
                  <a:gd name="T4" fmla="*/ 67 w 125"/>
                  <a:gd name="T5" fmla="*/ 101 h 186"/>
                  <a:gd name="T6" fmla="*/ 72 w 125"/>
                  <a:gd name="T7" fmla="*/ 82 h 186"/>
                  <a:gd name="T8" fmla="*/ 78 w 125"/>
                  <a:gd name="T9" fmla="*/ 70 h 186"/>
                  <a:gd name="T10" fmla="*/ 89 w 125"/>
                  <a:gd name="T11" fmla="*/ 74 h 186"/>
                  <a:gd name="T12" fmla="*/ 95 w 125"/>
                  <a:gd name="T13" fmla="*/ 54 h 186"/>
                  <a:gd name="T14" fmla="*/ 115 w 125"/>
                  <a:gd name="T15" fmla="*/ 30 h 186"/>
                  <a:gd name="T16" fmla="*/ 122 w 125"/>
                  <a:gd name="T17" fmla="*/ 8 h 186"/>
                  <a:gd name="T18" fmla="*/ 102 w 125"/>
                  <a:gd name="T19" fmla="*/ 1 h 186"/>
                  <a:gd name="T20" fmla="*/ 95 w 125"/>
                  <a:gd name="T21" fmla="*/ 12 h 186"/>
                  <a:gd name="T22" fmla="*/ 79 w 125"/>
                  <a:gd name="T23" fmla="*/ 22 h 186"/>
                  <a:gd name="T24" fmla="*/ 72 w 125"/>
                  <a:gd name="T25" fmla="*/ 28 h 186"/>
                  <a:gd name="T26" fmla="*/ 57 w 125"/>
                  <a:gd name="T27" fmla="*/ 45 h 186"/>
                  <a:gd name="T28" fmla="*/ 48 w 125"/>
                  <a:gd name="T29" fmla="*/ 64 h 186"/>
                  <a:gd name="T30" fmla="*/ 20 w 125"/>
                  <a:gd name="T31" fmla="*/ 81 h 186"/>
                  <a:gd name="T32" fmla="*/ 1 w 125"/>
                  <a:gd name="T33" fmla="*/ 156 h 186"/>
                  <a:gd name="T34" fmla="*/ 25 w 125"/>
                  <a:gd name="T35" fmla="*/ 190 h 186"/>
                  <a:gd name="T36" fmla="*/ 30 w 125"/>
                  <a:gd name="T37" fmla="*/ 137 h 1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5"/>
                  <a:gd name="T58" fmla="*/ 0 h 186"/>
                  <a:gd name="T59" fmla="*/ 125 w 125"/>
                  <a:gd name="T60" fmla="*/ 186 h 1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5" h="186">
                    <a:moveTo>
                      <a:pt x="30" y="130"/>
                    </a:moveTo>
                    <a:cubicBezTo>
                      <a:pt x="35" y="114"/>
                      <a:pt x="52" y="94"/>
                      <a:pt x="58" y="88"/>
                    </a:cubicBezTo>
                    <a:cubicBezTo>
                      <a:pt x="64" y="82"/>
                      <a:pt x="64" y="96"/>
                      <a:pt x="67" y="94"/>
                    </a:cubicBezTo>
                    <a:cubicBezTo>
                      <a:pt x="69" y="93"/>
                      <a:pt x="70" y="87"/>
                      <a:pt x="72" y="82"/>
                    </a:cubicBezTo>
                    <a:cubicBezTo>
                      <a:pt x="74" y="79"/>
                      <a:pt x="75" y="71"/>
                      <a:pt x="78" y="70"/>
                    </a:cubicBezTo>
                    <a:cubicBezTo>
                      <a:pt x="81" y="68"/>
                      <a:pt x="86" y="76"/>
                      <a:pt x="89" y="74"/>
                    </a:cubicBezTo>
                    <a:cubicBezTo>
                      <a:pt x="91" y="72"/>
                      <a:pt x="90" y="60"/>
                      <a:pt x="95" y="54"/>
                    </a:cubicBezTo>
                    <a:cubicBezTo>
                      <a:pt x="98" y="46"/>
                      <a:pt x="110" y="38"/>
                      <a:pt x="115" y="30"/>
                    </a:cubicBezTo>
                    <a:cubicBezTo>
                      <a:pt x="119" y="23"/>
                      <a:pt x="125" y="12"/>
                      <a:pt x="122" y="8"/>
                    </a:cubicBezTo>
                    <a:cubicBezTo>
                      <a:pt x="120" y="3"/>
                      <a:pt x="107" y="0"/>
                      <a:pt x="102" y="1"/>
                    </a:cubicBezTo>
                    <a:cubicBezTo>
                      <a:pt x="98" y="2"/>
                      <a:pt x="99" y="9"/>
                      <a:pt x="95" y="12"/>
                    </a:cubicBezTo>
                    <a:cubicBezTo>
                      <a:pt x="91" y="16"/>
                      <a:pt x="83" y="19"/>
                      <a:pt x="79" y="22"/>
                    </a:cubicBezTo>
                    <a:cubicBezTo>
                      <a:pt x="75" y="25"/>
                      <a:pt x="75" y="25"/>
                      <a:pt x="72" y="28"/>
                    </a:cubicBezTo>
                    <a:cubicBezTo>
                      <a:pt x="68" y="32"/>
                      <a:pt x="61" y="39"/>
                      <a:pt x="57" y="45"/>
                    </a:cubicBezTo>
                    <a:cubicBezTo>
                      <a:pt x="53" y="51"/>
                      <a:pt x="55" y="57"/>
                      <a:pt x="48" y="64"/>
                    </a:cubicBezTo>
                    <a:cubicBezTo>
                      <a:pt x="42" y="69"/>
                      <a:pt x="28" y="67"/>
                      <a:pt x="20" y="81"/>
                    </a:cubicBezTo>
                    <a:cubicBezTo>
                      <a:pt x="12" y="95"/>
                      <a:pt x="0" y="132"/>
                      <a:pt x="1" y="149"/>
                    </a:cubicBezTo>
                    <a:cubicBezTo>
                      <a:pt x="2" y="166"/>
                      <a:pt x="20" y="186"/>
                      <a:pt x="25" y="183"/>
                    </a:cubicBezTo>
                    <a:cubicBezTo>
                      <a:pt x="30" y="180"/>
                      <a:pt x="25" y="146"/>
                      <a:pt x="30" y="130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64" name="Freeform 159">
                <a:extLst>
                  <a:ext uri="{FF2B5EF4-FFF2-40B4-BE49-F238E27FC236}">
                    <a16:creationId xmlns:a16="http://schemas.microsoft.com/office/drawing/2014/main" id="{39323D10-6880-A33F-7841-107804465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" y="2632"/>
                <a:ext cx="125" cy="186"/>
              </a:xfrm>
              <a:custGeom>
                <a:avLst/>
                <a:gdLst>
                  <a:gd name="T0" fmla="*/ 30 w 125"/>
                  <a:gd name="T1" fmla="*/ 130 h 186"/>
                  <a:gd name="T2" fmla="*/ 58 w 125"/>
                  <a:gd name="T3" fmla="*/ 88 h 186"/>
                  <a:gd name="T4" fmla="*/ 67 w 125"/>
                  <a:gd name="T5" fmla="*/ 94 h 186"/>
                  <a:gd name="T6" fmla="*/ 72 w 125"/>
                  <a:gd name="T7" fmla="*/ 82 h 186"/>
                  <a:gd name="T8" fmla="*/ 78 w 125"/>
                  <a:gd name="T9" fmla="*/ 70 h 186"/>
                  <a:gd name="T10" fmla="*/ 89 w 125"/>
                  <a:gd name="T11" fmla="*/ 74 h 186"/>
                  <a:gd name="T12" fmla="*/ 95 w 125"/>
                  <a:gd name="T13" fmla="*/ 54 h 186"/>
                  <a:gd name="T14" fmla="*/ 115 w 125"/>
                  <a:gd name="T15" fmla="*/ 30 h 186"/>
                  <a:gd name="T16" fmla="*/ 122 w 125"/>
                  <a:gd name="T17" fmla="*/ 8 h 186"/>
                  <a:gd name="T18" fmla="*/ 102 w 125"/>
                  <a:gd name="T19" fmla="*/ 1 h 186"/>
                  <a:gd name="T20" fmla="*/ 95 w 125"/>
                  <a:gd name="T21" fmla="*/ 12 h 186"/>
                  <a:gd name="T22" fmla="*/ 79 w 125"/>
                  <a:gd name="T23" fmla="*/ 22 h 186"/>
                  <a:gd name="T24" fmla="*/ 72 w 125"/>
                  <a:gd name="T25" fmla="*/ 28 h 186"/>
                  <a:gd name="T26" fmla="*/ 57 w 125"/>
                  <a:gd name="T27" fmla="*/ 45 h 186"/>
                  <a:gd name="T28" fmla="*/ 48 w 125"/>
                  <a:gd name="T29" fmla="*/ 64 h 186"/>
                  <a:gd name="T30" fmla="*/ 20 w 125"/>
                  <a:gd name="T31" fmla="*/ 81 h 186"/>
                  <a:gd name="T32" fmla="*/ 1 w 125"/>
                  <a:gd name="T33" fmla="*/ 149 h 186"/>
                  <a:gd name="T34" fmla="*/ 25 w 125"/>
                  <a:gd name="T35" fmla="*/ 183 h 186"/>
                  <a:gd name="T36" fmla="*/ 30 w 125"/>
                  <a:gd name="T37" fmla="*/ 130 h 1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5"/>
                  <a:gd name="T58" fmla="*/ 0 h 186"/>
                  <a:gd name="T59" fmla="*/ 125 w 125"/>
                  <a:gd name="T60" fmla="*/ 186 h 1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5" h="186">
                    <a:moveTo>
                      <a:pt x="30" y="130"/>
                    </a:moveTo>
                    <a:cubicBezTo>
                      <a:pt x="35" y="114"/>
                      <a:pt x="52" y="94"/>
                      <a:pt x="58" y="88"/>
                    </a:cubicBezTo>
                    <a:cubicBezTo>
                      <a:pt x="64" y="82"/>
                      <a:pt x="64" y="96"/>
                      <a:pt x="67" y="94"/>
                    </a:cubicBezTo>
                    <a:cubicBezTo>
                      <a:pt x="69" y="93"/>
                      <a:pt x="70" y="87"/>
                      <a:pt x="72" y="82"/>
                    </a:cubicBezTo>
                    <a:cubicBezTo>
                      <a:pt x="74" y="79"/>
                      <a:pt x="75" y="71"/>
                      <a:pt x="78" y="70"/>
                    </a:cubicBezTo>
                    <a:cubicBezTo>
                      <a:pt x="81" y="68"/>
                      <a:pt x="86" y="76"/>
                      <a:pt x="89" y="74"/>
                    </a:cubicBezTo>
                    <a:cubicBezTo>
                      <a:pt x="91" y="72"/>
                      <a:pt x="90" y="60"/>
                      <a:pt x="95" y="54"/>
                    </a:cubicBezTo>
                    <a:cubicBezTo>
                      <a:pt x="98" y="46"/>
                      <a:pt x="110" y="38"/>
                      <a:pt x="115" y="30"/>
                    </a:cubicBezTo>
                    <a:cubicBezTo>
                      <a:pt x="119" y="23"/>
                      <a:pt x="125" y="12"/>
                      <a:pt x="122" y="8"/>
                    </a:cubicBezTo>
                    <a:cubicBezTo>
                      <a:pt x="120" y="3"/>
                      <a:pt x="107" y="0"/>
                      <a:pt x="102" y="1"/>
                    </a:cubicBezTo>
                    <a:cubicBezTo>
                      <a:pt x="98" y="2"/>
                      <a:pt x="99" y="9"/>
                      <a:pt x="95" y="12"/>
                    </a:cubicBezTo>
                    <a:cubicBezTo>
                      <a:pt x="91" y="16"/>
                      <a:pt x="83" y="19"/>
                      <a:pt x="79" y="22"/>
                    </a:cubicBezTo>
                    <a:cubicBezTo>
                      <a:pt x="75" y="25"/>
                      <a:pt x="75" y="25"/>
                      <a:pt x="72" y="28"/>
                    </a:cubicBezTo>
                    <a:cubicBezTo>
                      <a:pt x="68" y="32"/>
                      <a:pt x="61" y="39"/>
                      <a:pt x="57" y="45"/>
                    </a:cubicBezTo>
                    <a:cubicBezTo>
                      <a:pt x="53" y="51"/>
                      <a:pt x="55" y="57"/>
                      <a:pt x="48" y="64"/>
                    </a:cubicBezTo>
                    <a:cubicBezTo>
                      <a:pt x="42" y="69"/>
                      <a:pt x="28" y="67"/>
                      <a:pt x="20" y="81"/>
                    </a:cubicBezTo>
                    <a:cubicBezTo>
                      <a:pt x="12" y="95"/>
                      <a:pt x="0" y="132"/>
                      <a:pt x="1" y="149"/>
                    </a:cubicBezTo>
                    <a:cubicBezTo>
                      <a:pt x="2" y="166"/>
                      <a:pt x="20" y="186"/>
                      <a:pt x="25" y="183"/>
                    </a:cubicBezTo>
                    <a:cubicBezTo>
                      <a:pt x="30" y="180"/>
                      <a:pt x="25" y="146"/>
                      <a:pt x="30" y="130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65" name="Line 160">
                <a:extLst>
                  <a:ext uri="{FF2B5EF4-FFF2-40B4-BE49-F238E27FC236}">
                    <a16:creationId xmlns:a16="http://schemas.microsoft.com/office/drawing/2014/main" id="{64371B97-426E-6072-2161-808CDDB231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0" y="2584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66" name="Freeform 161">
                <a:extLst>
                  <a:ext uri="{FF2B5EF4-FFF2-40B4-BE49-F238E27FC236}">
                    <a16:creationId xmlns:a16="http://schemas.microsoft.com/office/drawing/2014/main" id="{9DE6C8B2-2507-0DF5-453B-CEB0669E5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2632"/>
                <a:ext cx="64" cy="230"/>
              </a:xfrm>
              <a:custGeom>
                <a:avLst/>
                <a:gdLst>
                  <a:gd name="T0" fmla="*/ 19 w 64"/>
                  <a:gd name="T1" fmla="*/ 163 h 230"/>
                  <a:gd name="T2" fmla="*/ 17 w 64"/>
                  <a:gd name="T3" fmla="*/ 139 h 230"/>
                  <a:gd name="T4" fmla="*/ 7 w 64"/>
                  <a:gd name="T5" fmla="*/ 139 h 230"/>
                  <a:gd name="T6" fmla="*/ 9 w 64"/>
                  <a:gd name="T7" fmla="*/ 122 h 230"/>
                  <a:gd name="T8" fmla="*/ 12 w 64"/>
                  <a:gd name="T9" fmla="*/ 104 h 230"/>
                  <a:gd name="T10" fmla="*/ 1 w 64"/>
                  <a:gd name="T11" fmla="*/ 99 h 230"/>
                  <a:gd name="T12" fmla="*/ 8 w 64"/>
                  <a:gd name="T13" fmla="*/ 74 h 230"/>
                  <a:gd name="T14" fmla="*/ 5 w 64"/>
                  <a:gd name="T15" fmla="*/ 33 h 230"/>
                  <a:gd name="T16" fmla="*/ 12 w 64"/>
                  <a:gd name="T17" fmla="*/ 3 h 230"/>
                  <a:gd name="T18" fmla="*/ 33 w 64"/>
                  <a:gd name="T19" fmla="*/ 14 h 230"/>
                  <a:gd name="T20" fmla="*/ 31 w 64"/>
                  <a:gd name="T21" fmla="*/ 32 h 230"/>
                  <a:gd name="T22" fmla="*/ 39 w 64"/>
                  <a:gd name="T23" fmla="*/ 55 h 230"/>
                  <a:gd name="T24" fmla="*/ 41 w 64"/>
                  <a:gd name="T25" fmla="*/ 68 h 230"/>
                  <a:gd name="T26" fmla="*/ 44 w 64"/>
                  <a:gd name="T27" fmla="*/ 97 h 230"/>
                  <a:gd name="T28" fmla="*/ 40 w 64"/>
                  <a:gd name="T29" fmla="*/ 123 h 230"/>
                  <a:gd name="T30" fmla="*/ 53 w 64"/>
                  <a:gd name="T31" fmla="*/ 166 h 230"/>
                  <a:gd name="T32" fmla="*/ 58 w 64"/>
                  <a:gd name="T33" fmla="*/ 222 h 230"/>
                  <a:gd name="T34" fmla="*/ 14 w 64"/>
                  <a:gd name="T35" fmla="*/ 217 h 230"/>
                  <a:gd name="T36" fmla="*/ 19 w 64"/>
                  <a:gd name="T37" fmla="*/ 163 h 2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4"/>
                  <a:gd name="T58" fmla="*/ 0 h 230"/>
                  <a:gd name="T59" fmla="*/ 64 w 64"/>
                  <a:gd name="T60" fmla="*/ 230 h 2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4" h="230">
                    <a:moveTo>
                      <a:pt x="19" y="163"/>
                    </a:moveTo>
                    <a:cubicBezTo>
                      <a:pt x="18" y="155"/>
                      <a:pt x="19" y="144"/>
                      <a:pt x="17" y="139"/>
                    </a:cubicBezTo>
                    <a:cubicBezTo>
                      <a:pt x="16" y="135"/>
                      <a:pt x="7" y="142"/>
                      <a:pt x="7" y="139"/>
                    </a:cubicBezTo>
                    <a:cubicBezTo>
                      <a:pt x="6" y="136"/>
                      <a:pt x="8" y="128"/>
                      <a:pt x="9" y="122"/>
                    </a:cubicBezTo>
                    <a:cubicBezTo>
                      <a:pt x="10" y="117"/>
                      <a:pt x="13" y="108"/>
                      <a:pt x="12" y="104"/>
                    </a:cubicBezTo>
                    <a:cubicBezTo>
                      <a:pt x="11" y="101"/>
                      <a:pt x="1" y="104"/>
                      <a:pt x="1" y="99"/>
                    </a:cubicBezTo>
                    <a:cubicBezTo>
                      <a:pt x="0" y="94"/>
                      <a:pt x="7" y="85"/>
                      <a:pt x="8" y="74"/>
                    </a:cubicBezTo>
                    <a:cubicBezTo>
                      <a:pt x="9" y="62"/>
                      <a:pt x="4" y="44"/>
                      <a:pt x="5" y="33"/>
                    </a:cubicBezTo>
                    <a:cubicBezTo>
                      <a:pt x="5" y="20"/>
                      <a:pt x="7" y="7"/>
                      <a:pt x="12" y="3"/>
                    </a:cubicBezTo>
                    <a:cubicBezTo>
                      <a:pt x="16" y="0"/>
                      <a:pt x="29" y="10"/>
                      <a:pt x="33" y="14"/>
                    </a:cubicBezTo>
                    <a:cubicBezTo>
                      <a:pt x="35" y="19"/>
                      <a:pt x="30" y="26"/>
                      <a:pt x="31" y="32"/>
                    </a:cubicBezTo>
                    <a:cubicBezTo>
                      <a:pt x="33" y="39"/>
                      <a:pt x="37" y="49"/>
                      <a:pt x="39" y="55"/>
                    </a:cubicBezTo>
                    <a:cubicBezTo>
                      <a:pt x="40" y="60"/>
                      <a:pt x="40" y="61"/>
                      <a:pt x="41" y="68"/>
                    </a:cubicBezTo>
                    <a:cubicBezTo>
                      <a:pt x="42" y="75"/>
                      <a:pt x="44" y="88"/>
                      <a:pt x="44" y="97"/>
                    </a:cubicBezTo>
                    <a:cubicBezTo>
                      <a:pt x="43" y="106"/>
                      <a:pt x="38" y="112"/>
                      <a:pt x="40" y="123"/>
                    </a:cubicBezTo>
                    <a:cubicBezTo>
                      <a:pt x="42" y="134"/>
                      <a:pt x="50" y="150"/>
                      <a:pt x="53" y="166"/>
                    </a:cubicBezTo>
                    <a:cubicBezTo>
                      <a:pt x="56" y="182"/>
                      <a:pt x="64" y="214"/>
                      <a:pt x="58" y="222"/>
                    </a:cubicBezTo>
                    <a:cubicBezTo>
                      <a:pt x="52" y="230"/>
                      <a:pt x="20" y="227"/>
                      <a:pt x="14" y="217"/>
                    </a:cubicBezTo>
                    <a:cubicBezTo>
                      <a:pt x="8" y="207"/>
                      <a:pt x="18" y="174"/>
                      <a:pt x="19" y="163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67" name="Freeform 162">
                <a:extLst>
                  <a:ext uri="{FF2B5EF4-FFF2-40B4-BE49-F238E27FC236}">
                    <a16:creationId xmlns:a16="http://schemas.microsoft.com/office/drawing/2014/main" id="{C73AFD34-ECE1-C234-80A9-E03BD507D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566"/>
                <a:ext cx="672" cy="50"/>
              </a:xfrm>
              <a:custGeom>
                <a:avLst/>
                <a:gdLst>
                  <a:gd name="T0" fmla="*/ 108 w 680"/>
                  <a:gd name="T1" fmla="*/ 1 h 79"/>
                  <a:gd name="T2" fmla="*/ 192 w 680"/>
                  <a:gd name="T3" fmla="*/ 1 h 79"/>
                  <a:gd name="T4" fmla="*/ 257 w 680"/>
                  <a:gd name="T5" fmla="*/ 1 h 79"/>
                  <a:gd name="T6" fmla="*/ 291 w 680"/>
                  <a:gd name="T7" fmla="*/ 1 h 79"/>
                  <a:gd name="T8" fmla="*/ 318 w 680"/>
                  <a:gd name="T9" fmla="*/ 1 h 79"/>
                  <a:gd name="T10" fmla="*/ 363 w 680"/>
                  <a:gd name="T11" fmla="*/ 1 h 79"/>
                  <a:gd name="T12" fmla="*/ 397 w 680"/>
                  <a:gd name="T13" fmla="*/ 1 h 79"/>
                  <a:gd name="T14" fmla="*/ 476 w 680"/>
                  <a:gd name="T15" fmla="*/ 1 h 79"/>
                  <a:gd name="T16" fmla="*/ 530 w 680"/>
                  <a:gd name="T17" fmla="*/ 1 h 79"/>
                  <a:gd name="T18" fmla="*/ 618 w 680"/>
                  <a:gd name="T19" fmla="*/ 2 h 79"/>
                  <a:gd name="T20" fmla="*/ 575 w 680"/>
                  <a:gd name="T21" fmla="*/ 3 h 79"/>
                  <a:gd name="T22" fmla="*/ 518 w 680"/>
                  <a:gd name="T23" fmla="*/ 3 h 79"/>
                  <a:gd name="T24" fmla="*/ 442 w 680"/>
                  <a:gd name="T25" fmla="*/ 3 h 79"/>
                  <a:gd name="T26" fmla="*/ 397 w 680"/>
                  <a:gd name="T27" fmla="*/ 3 h 79"/>
                  <a:gd name="T28" fmla="*/ 303 w 680"/>
                  <a:gd name="T29" fmla="*/ 2 h 79"/>
                  <a:gd name="T30" fmla="*/ 229 w 680"/>
                  <a:gd name="T31" fmla="*/ 2 h 79"/>
                  <a:gd name="T32" fmla="*/ 79 w 680"/>
                  <a:gd name="T33" fmla="*/ 3 h 79"/>
                  <a:gd name="T34" fmla="*/ 5 w 680"/>
                  <a:gd name="T35" fmla="*/ 1 h 79"/>
                  <a:gd name="T36" fmla="*/ 108 w 680"/>
                  <a:gd name="T37" fmla="*/ 1 h 7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80"/>
                  <a:gd name="T58" fmla="*/ 0 h 79"/>
                  <a:gd name="T59" fmla="*/ 680 w 680"/>
                  <a:gd name="T60" fmla="*/ 79 h 7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80" h="79">
                    <a:moveTo>
                      <a:pt x="115" y="16"/>
                    </a:moveTo>
                    <a:cubicBezTo>
                      <a:pt x="148" y="11"/>
                      <a:pt x="179" y="4"/>
                      <a:pt x="206" y="2"/>
                    </a:cubicBezTo>
                    <a:cubicBezTo>
                      <a:pt x="233" y="0"/>
                      <a:pt x="260" y="0"/>
                      <a:pt x="278" y="2"/>
                    </a:cubicBezTo>
                    <a:cubicBezTo>
                      <a:pt x="296" y="4"/>
                      <a:pt x="306" y="12"/>
                      <a:pt x="317" y="12"/>
                    </a:cubicBezTo>
                    <a:cubicBezTo>
                      <a:pt x="328" y="12"/>
                      <a:pt x="333" y="3"/>
                      <a:pt x="346" y="2"/>
                    </a:cubicBezTo>
                    <a:cubicBezTo>
                      <a:pt x="359" y="1"/>
                      <a:pt x="380" y="4"/>
                      <a:pt x="394" y="7"/>
                    </a:cubicBezTo>
                    <a:cubicBezTo>
                      <a:pt x="408" y="10"/>
                      <a:pt x="411" y="18"/>
                      <a:pt x="432" y="21"/>
                    </a:cubicBezTo>
                    <a:cubicBezTo>
                      <a:pt x="453" y="24"/>
                      <a:pt x="494" y="25"/>
                      <a:pt x="518" y="26"/>
                    </a:cubicBezTo>
                    <a:cubicBezTo>
                      <a:pt x="542" y="27"/>
                      <a:pt x="550" y="23"/>
                      <a:pt x="576" y="26"/>
                    </a:cubicBezTo>
                    <a:cubicBezTo>
                      <a:pt x="602" y="29"/>
                      <a:pt x="664" y="37"/>
                      <a:pt x="672" y="45"/>
                    </a:cubicBezTo>
                    <a:cubicBezTo>
                      <a:pt x="680" y="53"/>
                      <a:pt x="642" y="70"/>
                      <a:pt x="624" y="74"/>
                    </a:cubicBezTo>
                    <a:cubicBezTo>
                      <a:pt x="606" y="78"/>
                      <a:pt x="586" y="69"/>
                      <a:pt x="562" y="69"/>
                    </a:cubicBezTo>
                    <a:cubicBezTo>
                      <a:pt x="538" y="69"/>
                      <a:pt x="502" y="73"/>
                      <a:pt x="480" y="74"/>
                    </a:cubicBezTo>
                    <a:cubicBezTo>
                      <a:pt x="458" y="75"/>
                      <a:pt x="457" y="79"/>
                      <a:pt x="432" y="74"/>
                    </a:cubicBezTo>
                    <a:cubicBezTo>
                      <a:pt x="407" y="69"/>
                      <a:pt x="361" y="50"/>
                      <a:pt x="331" y="45"/>
                    </a:cubicBezTo>
                    <a:cubicBezTo>
                      <a:pt x="301" y="40"/>
                      <a:pt x="291" y="41"/>
                      <a:pt x="250" y="45"/>
                    </a:cubicBezTo>
                    <a:cubicBezTo>
                      <a:pt x="209" y="49"/>
                      <a:pt x="127" y="71"/>
                      <a:pt x="86" y="69"/>
                    </a:cubicBezTo>
                    <a:cubicBezTo>
                      <a:pt x="45" y="67"/>
                      <a:pt x="0" y="40"/>
                      <a:pt x="5" y="31"/>
                    </a:cubicBezTo>
                    <a:cubicBezTo>
                      <a:pt x="10" y="22"/>
                      <a:pt x="82" y="21"/>
                      <a:pt x="115" y="16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68" name="Freeform 163">
                <a:extLst>
                  <a:ext uri="{FF2B5EF4-FFF2-40B4-BE49-F238E27FC236}">
                    <a16:creationId xmlns:a16="http://schemas.microsoft.com/office/drawing/2014/main" id="{78C5B07D-2DCF-65E1-F0DC-86527143E2F4}"/>
                  </a:ext>
                </a:extLst>
              </p:cNvPr>
              <p:cNvSpPr>
                <a:spLocks/>
              </p:cNvSpPr>
              <p:nvPr/>
            </p:nvSpPr>
            <p:spPr bwMode="auto">
              <a:xfrm rot="778367" flipV="1">
                <a:off x="3317" y="2603"/>
                <a:ext cx="432" cy="48"/>
              </a:xfrm>
              <a:custGeom>
                <a:avLst/>
                <a:gdLst>
                  <a:gd name="T0" fmla="*/ 5 w 673"/>
                  <a:gd name="T1" fmla="*/ 1 h 77"/>
                  <a:gd name="T2" fmla="*/ 8 w 673"/>
                  <a:gd name="T3" fmla="*/ 1 h 77"/>
                  <a:gd name="T4" fmla="*/ 9 w 673"/>
                  <a:gd name="T5" fmla="*/ 1 h 77"/>
                  <a:gd name="T6" fmla="*/ 12 w 673"/>
                  <a:gd name="T7" fmla="*/ 1 h 77"/>
                  <a:gd name="T8" fmla="*/ 14 w 673"/>
                  <a:gd name="T9" fmla="*/ 1 h 77"/>
                  <a:gd name="T10" fmla="*/ 15 w 673"/>
                  <a:gd name="T11" fmla="*/ 1 h 77"/>
                  <a:gd name="T12" fmla="*/ 19 w 673"/>
                  <a:gd name="T13" fmla="*/ 1 h 77"/>
                  <a:gd name="T14" fmla="*/ 26 w 673"/>
                  <a:gd name="T15" fmla="*/ 1 h 77"/>
                  <a:gd name="T16" fmla="*/ 30 w 673"/>
                  <a:gd name="T17" fmla="*/ 1 h 77"/>
                  <a:gd name="T18" fmla="*/ 28 w 673"/>
                  <a:gd name="T19" fmla="*/ 2 h 77"/>
                  <a:gd name="T20" fmla="*/ 25 w 673"/>
                  <a:gd name="T21" fmla="*/ 2 h 77"/>
                  <a:gd name="T22" fmla="*/ 21 w 673"/>
                  <a:gd name="T23" fmla="*/ 2 h 77"/>
                  <a:gd name="T24" fmla="*/ 19 w 673"/>
                  <a:gd name="T25" fmla="*/ 2 h 77"/>
                  <a:gd name="T26" fmla="*/ 14 w 673"/>
                  <a:gd name="T27" fmla="*/ 2 h 77"/>
                  <a:gd name="T28" fmla="*/ 11 w 673"/>
                  <a:gd name="T29" fmla="*/ 2 h 77"/>
                  <a:gd name="T30" fmla="*/ 3 w 673"/>
                  <a:gd name="T31" fmla="*/ 2 h 77"/>
                  <a:gd name="T32" fmla="*/ 1 w 673"/>
                  <a:gd name="T33" fmla="*/ 2 h 77"/>
                  <a:gd name="T34" fmla="*/ 1 w 673"/>
                  <a:gd name="T35" fmla="*/ 1 h 77"/>
                  <a:gd name="T36" fmla="*/ 5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69" name="Freeform 164">
                <a:extLst>
                  <a:ext uri="{FF2B5EF4-FFF2-40B4-BE49-F238E27FC236}">
                    <a16:creationId xmlns:a16="http://schemas.microsoft.com/office/drawing/2014/main" id="{9846556C-A9AD-75EC-F67C-57B0EEB792C4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95869" flipV="1">
                <a:off x="3211" y="2581"/>
                <a:ext cx="577" cy="52"/>
              </a:xfrm>
              <a:custGeom>
                <a:avLst/>
                <a:gdLst>
                  <a:gd name="T0" fmla="*/ 44 w 627"/>
                  <a:gd name="T1" fmla="*/ 2 h 65"/>
                  <a:gd name="T2" fmla="*/ 87 w 627"/>
                  <a:gd name="T3" fmla="*/ 2 h 65"/>
                  <a:gd name="T4" fmla="*/ 129 w 627"/>
                  <a:gd name="T5" fmla="*/ 2 h 65"/>
                  <a:gd name="T6" fmla="*/ 149 w 627"/>
                  <a:gd name="T7" fmla="*/ 2 h 65"/>
                  <a:gd name="T8" fmla="*/ 172 w 627"/>
                  <a:gd name="T9" fmla="*/ 5 h 65"/>
                  <a:gd name="T10" fmla="*/ 192 w 627"/>
                  <a:gd name="T11" fmla="*/ 2 h 65"/>
                  <a:gd name="T12" fmla="*/ 213 w 627"/>
                  <a:gd name="T13" fmla="*/ 4 h 65"/>
                  <a:gd name="T14" fmla="*/ 260 w 627"/>
                  <a:gd name="T15" fmla="*/ 4 h 65"/>
                  <a:gd name="T16" fmla="*/ 292 w 627"/>
                  <a:gd name="T17" fmla="*/ 4 h 65"/>
                  <a:gd name="T18" fmla="*/ 346 w 627"/>
                  <a:gd name="T19" fmla="*/ 7 h 65"/>
                  <a:gd name="T20" fmla="*/ 324 w 627"/>
                  <a:gd name="T21" fmla="*/ 14 h 65"/>
                  <a:gd name="T22" fmla="*/ 284 w 627"/>
                  <a:gd name="T23" fmla="*/ 10 h 65"/>
                  <a:gd name="T24" fmla="*/ 239 w 627"/>
                  <a:gd name="T25" fmla="*/ 11 h 65"/>
                  <a:gd name="T26" fmla="*/ 213 w 627"/>
                  <a:gd name="T27" fmla="*/ 11 h 65"/>
                  <a:gd name="T28" fmla="*/ 154 w 627"/>
                  <a:gd name="T29" fmla="*/ 12 h 65"/>
                  <a:gd name="T30" fmla="*/ 112 w 627"/>
                  <a:gd name="T31" fmla="*/ 7 h 65"/>
                  <a:gd name="T32" fmla="*/ 20 w 627"/>
                  <a:gd name="T33" fmla="*/ 9 h 65"/>
                  <a:gd name="T34" fmla="*/ 6 w 627"/>
                  <a:gd name="T35" fmla="*/ 6 h 65"/>
                  <a:gd name="T36" fmla="*/ 44 w 627"/>
                  <a:gd name="T37" fmla="*/ 2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7"/>
                  <a:gd name="T58" fmla="*/ 0 h 65"/>
                  <a:gd name="T59" fmla="*/ 627 w 627"/>
                  <a:gd name="T60" fmla="*/ 65 h 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7" h="65">
                    <a:moveTo>
                      <a:pt x="79" y="4"/>
                    </a:moveTo>
                    <a:cubicBezTo>
                      <a:pt x="104" y="0"/>
                      <a:pt x="133" y="5"/>
                      <a:pt x="158" y="5"/>
                    </a:cubicBezTo>
                    <a:cubicBezTo>
                      <a:pt x="183" y="5"/>
                      <a:pt x="211" y="4"/>
                      <a:pt x="229" y="5"/>
                    </a:cubicBezTo>
                    <a:cubicBezTo>
                      <a:pt x="247" y="7"/>
                      <a:pt x="254" y="9"/>
                      <a:pt x="267" y="12"/>
                    </a:cubicBezTo>
                    <a:cubicBezTo>
                      <a:pt x="280" y="15"/>
                      <a:pt x="296" y="24"/>
                      <a:pt x="309" y="23"/>
                    </a:cubicBezTo>
                    <a:cubicBezTo>
                      <a:pt x="322" y="22"/>
                      <a:pt x="331" y="9"/>
                      <a:pt x="343" y="8"/>
                    </a:cubicBezTo>
                    <a:cubicBezTo>
                      <a:pt x="355" y="7"/>
                      <a:pt x="360" y="15"/>
                      <a:pt x="381" y="17"/>
                    </a:cubicBezTo>
                    <a:cubicBezTo>
                      <a:pt x="402" y="19"/>
                      <a:pt x="442" y="20"/>
                      <a:pt x="466" y="20"/>
                    </a:cubicBezTo>
                    <a:cubicBezTo>
                      <a:pt x="490" y="21"/>
                      <a:pt x="498" y="19"/>
                      <a:pt x="523" y="20"/>
                    </a:cubicBezTo>
                    <a:cubicBezTo>
                      <a:pt x="549" y="22"/>
                      <a:pt x="609" y="25"/>
                      <a:pt x="618" y="32"/>
                    </a:cubicBezTo>
                    <a:cubicBezTo>
                      <a:pt x="627" y="39"/>
                      <a:pt x="596" y="59"/>
                      <a:pt x="578" y="62"/>
                    </a:cubicBezTo>
                    <a:cubicBezTo>
                      <a:pt x="560" y="65"/>
                      <a:pt x="534" y="50"/>
                      <a:pt x="509" y="48"/>
                    </a:cubicBezTo>
                    <a:cubicBezTo>
                      <a:pt x="484" y="46"/>
                      <a:pt x="450" y="50"/>
                      <a:pt x="428" y="51"/>
                    </a:cubicBezTo>
                    <a:cubicBezTo>
                      <a:pt x="407" y="51"/>
                      <a:pt x="406" y="50"/>
                      <a:pt x="381" y="51"/>
                    </a:cubicBezTo>
                    <a:cubicBezTo>
                      <a:pt x="356" y="52"/>
                      <a:pt x="306" y="60"/>
                      <a:pt x="276" y="57"/>
                    </a:cubicBezTo>
                    <a:cubicBezTo>
                      <a:pt x="246" y="54"/>
                      <a:pt x="241" y="34"/>
                      <a:pt x="201" y="32"/>
                    </a:cubicBezTo>
                    <a:cubicBezTo>
                      <a:pt x="161" y="30"/>
                      <a:pt x="68" y="43"/>
                      <a:pt x="36" y="42"/>
                    </a:cubicBezTo>
                    <a:cubicBezTo>
                      <a:pt x="4" y="41"/>
                      <a:pt x="0" y="34"/>
                      <a:pt x="7" y="28"/>
                    </a:cubicBezTo>
                    <a:cubicBezTo>
                      <a:pt x="14" y="22"/>
                      <a:pt x="54" y="8"/>
                      <a:pt x="79" y="4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70" name="Freeform 165">
                <a:extLst>
                  <a:ext uri="{FF2B5EF4-FFF2-40B4-BE49-F238E27FC236}">
                    <a16:creationId xmlns:a16="http://schemas.microsoft.com/office/drawing/2014/main" id="{DCBAADA7-45C3-C56C-FB3D-14EB8365103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747868" flipV="1">
                <a:off x="3217" y="2728"/>
                <a:ext cx="240" cy="47"/>
              </a:xfrm>
              <a:custGeom>
                <a:avLst/>
                <a:gdLst>
                  <a:gd name="T0" fmla="*/ 0 w 673"/>
                  <a:gd name="T1" fmla="*/ 1 h 77"/>
                  <a:gd name="T2" fmla="*/ 0 w 673"/>
                  <a:gd name="T3" fmla="*/ 1 h 77"/>
                  <a:gd name="T4" fmla="*/ 0 w 673"/>
                  <a:gd name="T5" fmla="*/ 1 h 77"/>
                  <a:gd name="T6" fmla="*/ 0 w 673"/>
                  <a:gd name="T7" fmla="*/ 1 h 77"/>
                  <a:gd name="T8" fmla="*/ 0 w 673"/>
                  <a:gd name="T9" fmla="*/ 1 h 77"/>
                  <a:gd name="T10" fmla="*/ 0 w 673"/>
                  <a:gd name="T11" fmla="*/ 1 h 77"/>
                  <a:gd name="T12" fmla="*/ 0 w 673"/>
                  <a:gd name="T13" fmla="*/ 1 h 77"/>
                  <a:gd name="T14" fmla="*/ 0 w 673"/>
                  <a:gd name="T15" fmla="*/ 1 h 77"/>
                  <a:gd name="T16" fmla="*/ 0 w 673"/>
                  <a:gd name="T17" fmla="*/ 1 h 77"/>
                  <a:gd name="T18" fmla="*/ 0 w 673"/>
                  <a:gd name="T19" fmla="*/ 2 h 77"/>
                  <a:gd name="T20" fmla="*/ 0 w 673"/>
                  <a:gd name="T21" fmla="*/ 2 h 77"/>
                  <a:gd name="T22" fmla="*/ 0 w 673"/>
                  <a:gd name="T23" fmla="*/ 2 h 77"/>
                  <a:gd name="T24" fmla="*/ 0 w 673"/>
                  <a:gd name="T25" fmla="*/ 2 h 77"/>
                  <a:gd name="T26" fmla="*/ 0 w 673"/>
                  <a:gd name="T27" fmla="*/ 2 h 77"/>
                  <a:gd name="T28" fmla="*/ 0 w 673"/>
                  <a:gd name="T29" fmla="*/ 2 h 77"/>
                  <a:gd name="T30" fmla="*/ 0 w 673"/>
                  <a:gd name="T31" fmla="*/ 2 h 77"/>
                  <a:gd name="T32" fmla="*/ 0 w 673"/>
                  <a:gd name="T33" fmla="*/ 2 h 77"/>
                  <a:gd name="T34" fmla="*/ 0 w 673"/>
                  <a:gd name="T35" fmla="*/ 1 h 77"/>
                  <a:gd name="T36" fmla="*/ 0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71" name="Freeform 166">
                <a:extLst>
                  <a:ext uri="{FF2B5EF4-FFF2-40B4-BE49-F238E27FC236}">
                    <a16:creationId xmlns:a16="http://schemas.microsoft.com/office/drawing/2014/main" id="{CD344736-C602-90DB-F071-CE8EE719F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6" y="2585"/>
                <a:ext cx="64" cy="230"/>
              </a:xfrm>
              <a:custGeom>
                <a:avLst/>
                <a:gdLst>
                  <a:gd name="T0" fmla="*/ 19 w 64"/>
                  <a:gd name="T1" fmla="*/ 163 h 230"/>
                  <a:gd name="T2" fmla="*/ 17 w 64"/>
                  <a:gd name="T3" fmla="*/ 139 h 230"/>
                  <a:gd name="T4" fmla="*/ 7 w 64"/>
                  <a:gd name="T5" fmla="*/ 139 h 230"/>
                  <a:gd name="T6" fmla="*/ 9 w 64"/>
                  <a:gd name="T7" fmla="*/ 122 h 230"/>
                  <a:gd name="T8" fmla="*/ 12 w 64"/>
                  <a:gd name="T9" fmla="*/ 104 h 230"/>
                  <a:gd name="T10" fmla="*/ 1 w 64"/>
                  <a:gd name="T11" fmla="*/ 99 h 230"/>
                  <a:gd name="T12" fmla="*/ 8 w 64"/>
                  <a:gd name="T13" fmla="*/ 74 h 230"/>
                  <a:gd name="T14" fmla="*/ 5 w 64"/>
                  <a:gd name="T15" fmla="*/ 33 h 230"/>
                  <a:gd name="T16" fmla="*/ 12 w 64"/>
                  <a:gd name="T17" fmla="*/ 3 h 230"/>
                  <a:gd name="T18" fmla="*/ 33 w 64"/>
                  <a:gd name="T19" fmla="*/ 14 h 230"/>
                  <a:gd name="T20" fmla="*/ 31 w 64"/>
                  <a:gd name="T21" fmla="*/ 32 h 230"/>
                  <a:gd name="T22" fmla="*/ 39 w 64"/>
                  <a:gd name="T23" fmla="*/ 55 h 230"/>
                  <a:gd name="T24" fmla="*/ 41 w 64"/>
                  <a:gd name="T25" fmla="*/ 68 h 230"/>
                  <a:gd name="T26" fmla="*/ 44 w 64"/>
                  <a:gd name="T27" fmla="*/ 97 h 230"/>
                  <a:gd name="T28" fmla="*/ 40 w 64"/>
                  <a:gd name="T29" fmla="*/ 123 h 230"/>
                  <a:gd name="T30" fmla="*/ 53 w 64"/>
                  <a:gd name="T31" fmla="*/ 166 h 230"/>
                  <a:gd name="T32" fmla="*/ 58 w 64"/>
                  <a:gd name="T33" fmla="*/ 222 h 230"/>
                  <a:gd name="T34" fmla="*/ 14 w 64"/>
                  <a:gd name="T35" fmla="*/ 217 h 230"/>
                  <a:gd name="T36" fmla="*/ 19 w 64"/>
                  <a:gd name="T37" fmla="*/ 163 h 2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4"/>
                  <a:gd name="T58" fmla="*/ 0 h 230"/>
                  <a:gd name="T59" fmla="*/ 64 w 64"/>
                  <a:gd name="T60" fmla="*/ 230 h 2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4" h="230">
                    <a:moveTo>
                      <a:pt x="19" y="163"/>
                    </a:moveTo>
                    <a:cubicBezTo>
                      <a:pt x="18" y="155"/>
                      <a:pt x="19" y="144"/>
                      <a:pt x="17" y="139"/>
                    </a:cubicBezTo>
                    <a:cubicBezTo>
                      <a:pt x="16" y="135"/>
                      <a:pt x="7" y="142"/>
                      <a:pt x="7" y="139"/>
                    </a:cubicBezTo>
                    <a:cubicBezTo>
                      <a:pt x="6" y="136"/>
                      <a:pt x="8" y="128"/>
                      <a:pt x="9" y="122"/>
                    </a:cubicBezTo>
                    <a:cubicBezTo>
                      <a:pt x="10" y="117"/>
                      <a:pt x="13" y="108"/>
                      <a:pt x="12" y="104"/>
                    </a:cubicBezTo>
                    <a:cubicBezTo>
                      <a:pt x="11" y="101"/>
                      <a:pt x="1" y="104"/>
                      <a:pt x="1" y="99"/>
                    </a:cubicBezTo>
                    <a:cubicBezTo>
                      <a:pt x="0" y="94"/>
                      <a:pt x="7" y="85"/>
                      <a:pt x="8" y="74"/>
                    </a:cubicBezTo>
                    <a:cubicBezTo>
                      <a:pt x="9" y="62"/>
                      <a:pt x="4" y="44"/>
                      <a:pt x="5" y="33"/>
                    </a:cubicBezTo>
                    <a:cubicBezTo>
                      <a:pt x="5" y="20"/>
                      <a:pt x="7" y="7"/>
                      <a:pt x="12" y="3"/>
                    </a:cubicBezTo>
                    <a:cubicBezTo>
                      <a:pt x="16" y="0"/>
                      <a:pt x="29" y="10"/>
                      <a:pt x="33" y="14"/>
                    </a:cubicBezTo>
                    <a:cubicBezTo>
                      <a:pt x="35" y="19"/>
                      <a:pt x="30" y="26"/>
                      <a:pt x="31" y="32"/>
                    </a:cubicBezTo>
                    <a:cubicBezTo>
                      <a:pt x="33" y="39"/>
                      <a:pt x="37" y="49"/>
                      <a:pt x="39" y="55"/>
                    </a:cubicBezTo>
                    <a:cubicBezTo>
                      <a:pt x="40" y="60"/>
                      <a:pt x="40" y="61"/>
                      <a:pt x="41" y="68"/>
                    </a:cubicBezTo>
                    <a:cubicBezTo>
                      <a:pt x="42" y="75"/>
                      <a:pt x="44" y="88"/>
                      <a:pt x="44" y="97"/>
                    </a:cubicBezTo>
                    <a:cubicBezTo>
                      <a:pt x="43" y="106"/>
                      <a:pt x="38" y="112"/>
                      <a:pt x="40" y="123"/>
                    </a:cubicBezTo>
                    <a:cubicBezTo>
                      <a:pt x="42" y="134"/>
                      <a:pt x="50" y="150"/>
                      <a:pt x="53" y="166"/>
                    </a:cubicBezTo>
                    <a:cubicBezTo>
                      <a:pt x="56" y="182"/>
                      <a:pt x="64" y="214"/>
                      <a:pt x="58" y="222"/>
                    </a:cubicBezTo>
                    <a:cubicBezTo>
                      <a:pt x="52" y="230"/>
                      <a:pt x="20" y="227"/>
                      <a:pt x="14" y="217"/>
                    </a:cubicBezTo>
                    <a:cubicBezTo>
                      <a:pt x="8" y="207"/>
                      <a:pt x="18" y="174"/>
                      <a:pt x="19" y="163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72" name="Freeform 167">
                <a:extLst>
                  <a:ext uri="{FF2B5EF4-FFF2-40B4-BE49-F238E27FC236}">
                    <a16:creationId xmlns:a16="http://schemas.microsoft.com/office/drawing/2014/main" id="{D647E937-3281-FF57-ECB8-99BAE6D8F930}"/>
                  </a:ext>
                </a:extLst>
              </p:cNvPr>
              <p:cNvSpPr>
                <a:spLocks/>
              </p:cNvSpPr>
              <p:nvPr/>
            </p:nvSpPr>
            <p:spPr bwMode="auto">
              <a:xfrm rot="15792312" flipV="1">
                <a:off x="3357" y="2681"/>
                <a:ext cx="240" cy="48"/>
              </a:xfrm>
              <a:custGeom>
                <a:avLst/>
                <a:gdLst>
                  <a:gd name="T0" fmla="*/ 0 w 673"/>
                  <a:gd name="T1" fmla="*/ 1 h 77"/>
                  <a:gd name="T2" fmla="*/ 0 w 673"/>
                  <a:gd name="T3" fmla="*/ 1 h 77"/>
                  <a:gd name="T4" fmla="*/ 0 w 673"/>
                  <a:gd name="T5" fmla="*/ 1 h 77"/>
                  <a:gd name="T6" fmla="*/ 0 w 673"/>
                  <a:gd name="T7" fmla="*/ 1 h 77"/>
                  <a:gd name="T8" fmla="*/ 0 w 673"/>
                  <a:gd name="T9" fmla="*/ 1 h 77"/>
                  <a:gd name="T10" fmla="*/ 0 w 673"/>
                  <a:gd name="T11" fmla="*/ 1 h 77"/>
                  <a:gd name="T12" fmla="*/ 0 w 673"/>
                  <a:gd name="T13" fmla="*/ 1 h 77"/>
                  <a:gd name="T14" fmla="*/ 0 w 673"/>
                  <a:gd name="T15" fmla="*/ 1 h 77"/>
                  <a:gd name="T16" fmla="*/ 0 w 673"/>
                  <a:gd name="T17" fmla="*/ 1 h 77"/>
                  <a:gd name="T18" fmla="*/ 0 w 673"/>
                  <a:gd name="T19" fmla="*/ 2 h 77"/>
                  <a:gd name="T20" fmla="*/ 0 w 673"/>
                  <a:gd name="T21" fmla="*/ 2 h 77"/>
                  <a:gd name="T22" fmla="*/ 0 w 673"/>
                  <a:gd name="T23" fmla="*/ 2 h 77"/>
                  <a:gd name="T24" fmla="*/ 0 w 673"/>
                  <a:gd name="T25" fmla="*/ 2 h 77"/>
                  <a:gd name="T26" fmla="*/ 0 w 673"/>
                  <a:gd name="T27" fmla="*/ 2 h 77"/>
                  <a:gd name="T28" fmla="*/ 0 w 673"/>
                  <a:gd name="T29" fmla="*/ 2 h 77"/>
                  <a:gd name="T30" fmla="*/ 0 w 673"/>
                  <a:gd name="T31" fmla="*/ 2 h 77"/>
                  <a:gd name="T32" fmla="*/ 0 w 673"/>
                  <a:gd name="T33" fmla="*/ 2 h 77"/>
                  <a:gd name="T34" fmla="*/ 0 w 673"/>
                  <a:gd name="T35" fmla="*/ 1 h 77"/>
                  <a:gd name="T36" fmla="*/ 0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73" name="Freeform 168">
                <a:extLst>
                  <a:ext uri="{FF2B5EF4-FFF2-40B4-BE49-F238E27FC236}">
                    <a16:creationId xmlns:a16="http://schemas.microsoft.com/office/drawing/2014/main" id="{10055BCE-E0B6-869B-2941-5E74B7458AC8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95869" flipV="1">
                <a:off x="3269" y="2552"/>
                <a:ext cx="578" cy="52"/>
              </a:xfrm>
              <a:custGeom>
                <a:avLst/>
                <a:gdLst>
                  <a:gd name="T0" fmla="*/ 45 w 627"/>
                  <a:gd name="T1" fmla="*/ 2 h 65"/>
                  <a:gd name="T2" fmla="*/ 89 w 627"/>
                  <a:gd name="T3" fmla="*/ 2 h 65"/>
                  <a:gd name="T4" fmla="*/ 130 w 627"/>
                  <a:gd name="T5" fmla="*/ 2 h 65"/>
                  <a:gd name="T6" fmla="*/ 151 w 627"/>
                  <a:gd name="T7" fmla="*/ 2 h 65"/>
                  <a:gd name="T8" fmla="*/ 175 w 627"/>
                  <a:gd name="T9" fmla="*/ 5 h 65"/>
                  <a:gd name="T10" fmla="*/ 194 w 627"/>
                  <a:gd name="T11" fmla="*/ 2 h 65"/>
                  <a:gd name="T12" fmla="*/ 216 w 627"/>
                  <a:gd name="T13" fmla="*/ 4 h 65"/>
                  <a:gd name="T14" fmla="*/ 264 w 627"/>
                  <a:gd name="T15" fmla="*/ 4 h 65"/>
                  <a:gd name="T16" fmla="*/ 296 w 627"/>
                  <a:gd name="T17" fmla="*/ 4 h 65"/>
                  <a:gd name="T18" fmla="*/ 349 w 627"/>
                  <a:gd name="T19" fmla="*/ 7 h 65"/>
                  <a:gd name="T20" fmla="*/ 327 w 627"/>
                  <a:gd name="T21" fmla="*/ 14 h 65"/>
                  <a:gd name="T22" fmla="*/ 288 w 627"/>
                  <a:gd name="T23" fmla="*/ 10 h 65"/>
                  <a:gd name="T24" fmla="*/ 243 w 627"/>
                  <a:gd name="T25" fmla="*/ 11 h 65"/>
                  <a:gd name="T26" fmla="*/ 216 w 627"/>
                  <a:gd name="T27" fmla="*/ 11 h 65"/>
                  <a:gd name="T28" fmla="*/ 156 w 627"/>
                  <a:gd name="T29" fmla="*/ 12 h 65"/>
                  <a:gd name="T30" fmla="*/ 114 w 627"/>
                  <a:gd name="T31" fmla="*/ 7 h 65"/>
                  <a:gd name="T32" fmla="*/ 20 w 627"/>
                  <a:gd name="T33" fmla="*/ 9 h 65"/>
                  <a:gd name="T34" fmla="*/ 6 w 627"/>
                  <a:gd name="T35" fmla="*/ 6 h 65"/>
                  <a:gd name="T36" fmla="*/ 45 w 627"/>
                  <a:gd name="T37" fmla="*/ 2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7"/>
                  <a:gd name="T58" fmla="*/ 0 h 65"/>
                  <a:gd name="T59" fmla="*/ 627 w 627"/>
                  <a:gd name="T60" fmla="*/ 65 h 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7" h="65">
                    <a:moveTo>
                      <a:pt x="79" y="4"/>
                    </a:moveTo>
                    <a:cubicBezTo>
                      <a:pt x="104" y="0"/>
                      <a:pt x="133" y="5"/>
                      <a:pt x="158" y="5"/>
                    </a:cubicBezTo>
                    <a:cubicBezTo>
                      <a:pt x="183" y="5"/>
                      <a:pt x="211" y="4"/>
                      <a:pt x="229" y="5"/>
                    </a:cubicBezTo>
                    <a:cubicBezTo>
                      <a:pt x="247" y="7"/>
                      <a:pt x="254" y="9"/>
                      <a:pt x="267" y="12"/>
                    </a:cubicBezTo>
                    <a:cubicBezTo>
                      <a:pt x="280" y="15"/>
                      <a:pt x="296" y="24"/>
                      <a:pt x="309" y="23"/>
                    </a:cubicBezTo>
                    <a:cubicBezTo>
                      <a:pt x="322" y="22"/>
                      <a:pt x="331" y="9"/>
                      <a:pt x="343" y="8"/>
                    </a:cubicBezTo>
                    <a:cubicBezTo>
                      <a:pt x="355" y="7"/>
                      <a:pt x="360" y="15"/>
                      <a:pt x="381" y="17"/>
                    </a:cubicBezTo>
                    <a:cubicBezTo>
                      <a:pt x="402" y="19"/>
                      <a:pt x="442" y="20"/>
                      <a:pt x="466" y="20"/>
                    </a:cubicBezTo>
                    <a:cubicBezTo>
                      <a:pt x="490" y="21"/>
                      <a:pt x="498" y="19"/>
                      <a:pt x="523" y="20"/>
                    </a:cubicBezTo>
                    <a:cubicBezTo>
                      <a:pt x="549" y="22"/>
                      <a:pt x="609" y="25"/>
                      <a:pt x="618" y="32"/>
                    </a:cubicBezTo>
                    <a:cubicBezTo>
                      <a:pt x="627" y="39"/>
                      <a:pt x="596" y="59"/>
                      <a:pt x="578" y="62"/>
                    </a:cubicBezTo>
                    <a:cubicBezTo>
                      <a:pt x="560" y="65"/>
                      <a:pt x="534" y="50"/>
                      <a:pt x="509" y="48"/>
                    </a:cubicBezTo>
                    <a:cubicBezTo>
                      <a:pt x="484" y="46"/>
                      <a:pt x="450" y="50"/>
                      <a:pt x="428" y="51"/>
                    </a:cubicBezTo>
                    <a:cubicBezTo>
                      <a:pt x="407" y="51"/>
                      <a:pt x="406" y="50"/>
                      <a:pt x="381" y="51"/>
                    </a:cubicBezTo>
                    <a:cubicBezTo>
                      <a:pt x="356" y="52"/>
                      <a:pt x="306" y="60"/>
                      <a:pt x="276" y="57"/>
                    </a:cubicBezTo>
                    <a:cubicBezTo>
                      <a:pt x="246" y="54"/>
                      <a:pt x="241" y="34"/>
                      <a:pt x="201" y="32"/>
                    </a:cubicBezTo>
                    <a:cubicBezTo>
                      <a:pt x="161" y="30"/>
                      <a:pt x="68" y="43"/>
                      <a:pt x="36" y="42"/>
                    </a:cubicBezTo>
                    <a:cubicBezTo>
                      <a:pt x="4" y="41"/>
                      <a:pt x="0" y="34"/>
                      <a:pt x="7" y="28"/>
                    </a:cubicBezTo>
                    <a:cubicBezTo>
                      <a:pt x="14" y="22"/>
                      <a:pt x="54" y="8"/>
                      <a:pt x="79" y="4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31831" name="Group 169">
              <a:extLst>
                <a:ext uri="{FF2B5EF4-FFF2-40B4-BE49-F238E27FC236}">
                  <a16:creationId xmlns:a16="http://schemas.microsoft.com/office/drawing/2014/main" id="{9A88846B-94E2-63AD-B546-0917DBB097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1920"/>
              <a:ext cx="592" cy="727"/>
              <a:chOff x="2448" y="1440"/>
              <a:chExt cx="592" cy="631"/>
            </a:xfrm>
          </p:grpSpPr>
          <p:grpSp>
            <p:nvGrpSpPr>
              <p:cNvPr id="31832" name="Group 170">
                <a:extLst>
                  <a:ext uri="{FF2B5EF4-FFF2-40B4-BE49-F238E27FC236}">
                    <a16:creationId xmlns:a16="http://schemas.microsoft.com/office/drawing/2014/main" id="{93FA6FF5-7212-7256-0BB6-014D614185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8" y="1536"/>
                <a:ext cx="592" cy="529"/>
                <a:chOff x="1728" y="1392"/>
                <a:chExt cx="592" cy="529"/>
              </a:xfrm>
            </p:grpSpPr>
            <p:sp>
              <p:nvSpPr>
                <p:cNvPr id="31842" name="Freeform 171">
                  <a:extLst>
                    <a:ext uri="{FF2B5EF4-FFF2-40B4-BE49-F238E27FC236}">
                      <a16:creationId xmlns:a16="http://schemas.microsoft.com/office/drawing/2014/main" id="{3B4863FD-63B6-8A81-2B46-4349C1FB44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1440"/>
                  <a:ext cx="48" cy="481"/>
                </a:xfrm>
                <a:custGeom>
                  <a:avLst/>
                  <a:gdLst>
                    <a:gd name="T0" fmla="*/ 11 w 57"/>
                    <a:gd name="T1" fmla="*/ 147 h 573"/>
                    <a:gd name="T2" fmla="*/ 12 w 57"/>
                    <a:gd name="T3" fmla="*/ 126 h 573"/>
                    <a:gd name="T4" fmla="*/ 12 w 57"/>
                    <a:gd name="T5" fmla="*/ 107 h 573"/>
                    <a:gd name="T6" fmla="*/ 11 w 57"/>
                    <a:gd name="T7" fmla="*/ 97 h 573"/>
                    <a:gd name="T8" fmla="*/ 8 w 57"/>
                    <a:gd name="T9" fmla="*/ 86 h 573"/>
                    <a:gd name="T10" fmla="*/ 12 w 57"/>
                    <a:gd name="T11" fmla="*/ 76 h 573"/>
                    <a:gd name="T12" fmla="*/ 11 w 57"/>
                    <a:gd name="T13" fmla="*/ 65 h 573"/>
                    <a:gd name="T14" fmla="*/ 14 w 57"/>
                    <a:gd name="T15" fmla="*/ 46 h 573"/>
                    <a:gd name="T16" fmla="*/ 16 w 57"/>
                    <a:gd name="T17" fmla="*/ 21 h 573"/>
                    <a:gd name="T18" fmla="*/ 9 w 57"/>
                    <a:gd name="T19" fmla="*/ 3 h 573"/>
                    <a:gd name="T20" fmla="*/ 3 w 57"/>
                    <a:gd name="T21" fmla="*/ 12 h 573"/>
                    <a:gd name="T22" fmla="*/ 5 w 57"/>
                    <a:gd name="T23" fmla="*/ 31 h 573"/>
                    <a:gd name="T24" fmla="*/ 3 w 57"/>
                    <a:gd name="T25" fmla="*/ 53 h 573"/>
                    <a:gd name="T26" fmla="*/ 3 w 57"/>
                    <a:gd name="T27" fmla="*/ 65 h 573"/>
                    <a:gd name="T28" fmla="*/ 0 w 57"/>
                    <a:gd name="T29" fmla="*/ 94 h 573"/>
                    <a:gd name="T30" fmla="*/ 3 w 57"/>
                    <a:gd name="T31" fmla="*/ 117 h 573"/>
                    <a:gd name="T32" fmla="*/ 3 w 57"/>
                    <a:gd name="T33" fmla="*/ 159 h 573"/>
                    <a:gd name="T34" fmla="*/ 5 w 57"/>
                    <a:gd name="T35" fmla="*/ 167 h 573"/>
                    <a:gd name="T36" fmla="*/ 11 w 57"/>
                    <a:gd name="T37" fmla="*/ 147 h 57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7"/>
                    <a:gd name="T58" fmla="*/ 0 h 573"/>
                    <a:gd name="T59" fmla="*/ 57 w 57"/>
                    <a:gd name="T60" fmla="*/ 573 h 57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7" h="573">
                      <a:moveTo>
                        <a:pt x="37" y="501"/>
                      </a:moveTo>
                      <a:cubicBezTo>
                        <a:pt x="41" y="478"/>
                        <a:pt x="38" y="452"/>
                        <a:pt x="39" y="429"/>
                      </a:cubicBezTo>
                      <a:cubicBezTo>
                        <a:pt x="40" y="406"/>
                        <a:pt x="41" y="380"/>
                        <a:pt x="41" y="363"/>
                      </a:cubicBezTo>
                      <a:cubicBezTo>
                        <a:pt x="39" y="347"/>
                        <a:pt x="39" y="340"/>
                        <a:pt x="36" y="328"/>
                      </a:cubicBezTo>
                      <a:cubicBezTo>
                        <a:pt x="34" y="316"/>
                        <a:pt x="28" y="302"/>
                        <a:pt x="29" y="290"/>
                      </a:cubicBezTo>
                      <a:cubicBezTo>
                        <a:pt x="30" y="278"/>
                        <a:pt x="41" y="269"/>
                        <a:pt x="42" y="258"/>
                      </a:cubicBezTo>
                      <a:cubicBezTo>
                        <a:pt x="43" y="247"/>
                        <a:pt x="35" y="239"/>
                        <a:pt x="36" y="223"/>
                      </a:cubicBezTo>
                      <a:cubicBezTo>
                        <a:pt x="37" y="207"/>
                        <a:pt x="46" y="184"/>
                        <a:pt x="49" y="159"/>
                      </a:cubicBezTo>
                      <a:cubicBezTo>
                        <a:pt x="52" y="134"/>
                        <a:pt x="57" y="99"/>
                        <a:pt x="54" y="73"/>
                      </a:cubicBezTo>
                      <a:cubicBezTo>
                        <a:pt x="51" y="47"/>
                        <a:pt x="39" y="10"/>
                        <a:pt x="31" y="5"/>
                      </a:cubicBezTo>
                      <a:cubicBezTo>
                        <a:pt x="23" y="0"/>
                        <a:pt x="9" y="25"/>
                        <a:pt x="5" y="41"/>
                      </a:cubicBezTo>
                      <a:cubicBezTo>
                        <a:pt x="3" y="58"/>
                        <a:pt x="14" y="82"/>
                        <a:pt x="15" y="105"/>
                      </a:cubicBezTo>
                      <a:cubicBezTo>
                        <a:pt x="16" y="128"/>
                        <a:pt x="12" y="159"/>
                        <a:pt x="10" y="179"/>
                      </a:cubicBezTo>
                      <a:cubicBezTo>
                        <a:pt x="9" y="198"/>
                        <a:pt x="10" y="199"/>
                        <a:pt x="9" y="222"/>
                      </a:cubicBezTo>
                      <a:cubicBezTo>
                        <a:pt x="7" y="245"/>
                        <a:pt x="0" y="290"/>
                        <a:pt x="0" y="319"/>
                      </a:cubicBezTo>
                      <a:cubicBezTo>
                        <a:pt x="0" y="348"/>
                        <a:pt x="5" y="362"/>
                        <a:pt x="6" y="399"/>
                      </a:cubicBezTo>
                      <a:cubicBezTo>
                        <a:pt x="7" y="436"/>
                        <a:pt x="3" y="512"/>
                        <a:pt x="5" y="540"/>
                      </a:cubicBezTo>
                      <a:cubicBezTo>
                        <a:pt x="7" y="568"/>
                        <a:pt x="11" y="573"/>
                        <a:pt x="16" y="567"/>
                      </a:cubicBezTo>
                      <a:cubicBezTo>
                        <a:pt x="20" y="561"/>
                        <a:pt x="34" y="524"/>
                        <a:pt x="37" y="501"/>
                      </a:cubicBezTo>
                      <a:close/>
                    </a:path>
                  </a:pathLst>
                </a:custGeom>
                <a:solidFill>
                  <a:srgbClr val="66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843" name="Freeform 172">
                  <a:extLst>
                    <a:ext uri="{FF2B5EF4-FFF2-40B4-BE49-F238E27FC236}">
                      <a16:creationId xmlns:a16="http://schemas.microsoft.com/office/drawing/2014/main" id="{4A1B30C0-225A-A176-9C44-03092A9F9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0" y="1392"/>
                  <a:ext cx="48" cy="529"/>
                </a:xfrm>
                <a:custGeom>
                  <a:avLst/>
                  <a:gdLst>
                    <a:gd name="T0" fmla="*/ 11 w 57"/>
                    <a:gd name="T1" fmla="*/ 286 h 573"/>
                    <a:gd name="T2" fmla="*/ 12 w 57"/>
                    <a:gd name="T3" fmla="*/ 246 h 573"/>
                    <a:gd name="T4" fmla="*/ 12 w 57"/>
                    <a:gd name="T5" fmla="*/ 207 h 573"/>
                    <a:gd name="T6" fmla="*/ 11 w 57"/>
                    <a:gd name="T7" fmla="*/ 187 h 573"/>
                    <a:gd name="T8" fmla="*/ 8 w 57"/>
                    <a:gd name="T9" fmla="*/ 165 h 573"/>
                    <a:gd name="T10" fmla="*/ 12 w 57"/>
                    <a:gd name="T11" fmla="*/ 148 h 573"/>
                    <a:gd name="T12" fmla="*/ 11 w 57"/>
                    <a:gd name="T13" fmla="*/ 127 h 573"/>
                    <a:gd name="T14" fmla="*/ 14 w 57"/>
                    <a:gd name="T15" fmla="*/ 91 h 573"/>
                    <a:gd name="T16" fmla="*/ 16 w 57"/>
                    <a:gd name="T17" fmla="*/ 42 h 573"/>
                    <a:gd name="T18" fmla="*/ 9 w 57"/>
                    <a:gd name="T19" fmla="*/ 5 h 573"/>
                    <a:gd name="T20" fmla="*/ 3 w 57"/>
                    <a:gd name="T21" fmla="*/ 24 h 573"/>
                    <a:gd name="T22" fmla="*/ 5 w 57"/>
                    <a:gd name="T23" fmla="*/ 61 h 573"/>
                    <a:gd name="T24" fmla="*/ 3 w 57"/>
                    <a:gd name="T25" fmla="*/ 102 h 573"/>
                    <a:gd name="T26" fmla="*/ 3 w 57"/>
                    <a:gd name="T27" fmla="*/ 127 h 573"/>
                    <a:gd name="T28" fmla="*/ 0 w 57"/>
                    <a:gd name="T29" fmla="*/ 183 h 573"/>
                    <a:gd name="T30" fmla="*/ 3 w 57"/>
                    <a:gd name="T31" fmla="*/ 228 h 573"/>
                    <a:gd name="T32" fmla="*/ 3 w 57"/>
                    <a:gd name="T33" fmla="*/ 309 h 573"/>
                    <a:gd name="T34" fmla="*/ 5 w 57"/>
                    <a:gd name="T35" fmla="*/ 324 h 573"/>
                    <a:gd name="T36" fmla="*/ 11 w 57"/>
                    <a:gd name="T37" fmla="*/ 286 h 57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7"/>
                    <a:gd name="T58" fmla="*/ 0 h 573"/>
                    <a:gd name="T59" fmla="*/ 57 w 57"/>
                    <a:gd name="T60" fmla="*/ 573 h 57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7" h="573">
                      <a:moveTo>
                        <a:pt x="37" y="501"/>
                      </a:moveTo>
                      <a:cubicBezTo>
                        <a:pt x="41" y="478"/>
                        <a:pt x="38" y="452"/>
                        <a:pt x="39" y="429"/>
                      </a:cubicBezTo>
                      <a:cubicBezTo>
                        <a:pt x="40" y="406"/>
                        <a:pt x="41" y="380"/>
                        <a:pt x="41" y="363"/>
                      </a:cubicBezTo>
                      <a:cubicBezTo>
                        <a:pt x="39" y="347"/>
                        <a:pt x="39" y="340"/>
                        <a:pt x="36" y="328"/>
                      </a:cubicBezTo>
                      <a:cubicBezTo>
                        <a:pt x="34" y="316"/>
                        <a:pt x="28" y="302"/>
                        <a:pt x="29" y="290"/>
                      </a:cubicBezTo>
                      <a:cubicBezTo>
                        <a:pt x="30" y="278"/>
                        <a:pt x="41" y="269"/>
                        <a:pt x="42" y="258"/>
                      </a:cubicBezTo>
                      <a:cubicBezTo>
                        <a:pt x="43" y="247"/>
                        <a:pt x="35" y="239"/>
                        <a:pt x="36" y="223"/>
                      </a:cubicBezTo>
                      <a:cubicBezTo>
                        <a:pt x="37" y="207"/>
                        <a:pt x="46" y="184"/>
                        <a:pt x="49" y="159"/>
                      </a:cubicBezTo>
                      <a:cubicBezTo>
                        <a:pt x="52" y="134"/>
                        <a:pt x="57" y="99"/>
                        <a:pt x="54" y="73"/>
                      </a:cubicBezTo>
                      <a:cubicBezTo>
                        <a:pt x="51" y="47"/>
                        <a:pt x="39" y="10"/>
                        <a:pt x="31" y="5"/>
                      </a:cubicBezTo>
                      <a:cubicBezTo>
                        <a:pt x="23" y="0"/>
                        <a:pt x="9" y="25"/>
                        <a:pt x="5" y="41"/>
                      </a:cubicBezTo>
                      <a:cubicBezTo>
                        <a:pt x="3" y="58"/>
                        <a:pt x="14" y="82"/>
                        <a:pt x="15" y="105"/>
                      </a:cubicBezTo>
                      <a:cubicBezTo>
                        <a:pt x="16" y="128"/>
                        <a:pt x="12" y="159"/>
                        <a:pt x="10" y="179"/>
                      </a:cubicBezTo>
                      <a:cubicBezTo>
                        <a:pt x="9" y="198"/>
                        <a:pt x="10" y="199"/>
                        <a:pt x="9" y="222"/>
                      </a:cubicBezTo>
                      <a:cubicBezTo>
                        <a:pt x="7" y="245"/>
                        <a:pt x="0" y="290"/>
                        <a:pt x="0" y="319"/>
                      </a:cubicBezTo>
                      <a:cubicBezTo>
                        <a:pt x="0" y="348"/>
                        <a:pt x="5" y="362"/>
                        <a:pt x="6" y="399"/>
                      </a:cubicBezTo>
                      <a:cubicBezTo>
                        <a:pt x="7" y="436"/>
                        <a:pt x="3" y="512"/>
                        <a:pt x="5" y="540"/>
                      </a:cubicBezTo>
                      <a:cubicBezTo>
                        <a:pt x="7" y="568"/>
                        <a:pt x="11" y="573"/>
                        <a:pt x="16" y="567"/>
                      </a:cubicBezTo>
                      <a:cubicBezTo>
                        <a:pt x="20" y="561"/>
                        <a:pt x="34" y="524"/>
                        <a:pt x="37" y="501"/>
                      </a:cubicBezTo>
                      <a:close/>
                    </a:path>
                  </a:pathLst>
                </a:custGeom>
                <a:solidFill>
                  <a:srgbClr val="66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31844" name="Group 173">
                  <a:extLst>
                    <a:ext uri="{FF2B5EF4-FFF2-40B4-BE49-F238E27FC236}">
                      <a16:creationId xmlns:a16="http://schemas.microsoft.com/office/drawing/2014/main" id="{515A26DE-7389-8309-FC91-80F9CF7AB1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28" y="1440"/>
                  <a:ext cx="592" cy="434"/>
                  <a:chOff x="3216" y="2160"/>
                  <a:chExt cx="592" cy="434"/>
                </a:xfrm>
              </p:grpSpPr>
              <p:sp>
                <p:nvSpPr>
                  <p:cNvPr id="31845" name="Freeform 174">
                    <a:extLst>
                      <a:ext uri="{FF2B5EF4-FFF2-40B4-BE49-F238E27FC236}">
                        <a16:creationId xmlns:a16="http://schemas.microsoft.com/office/drawing/2014/main" id="{499F4EAC-4C94-C103-D8FE-4F01180ADE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16" y="2208"/>
                    <a:ext cx="48" cy="385"/>
                  </a:xfrm>
                  <a:custGeom>
                    <a:avLst/>
                    <a:gdLst>
                      <a:gd name="T0" fmla="*/ 11 w 57"/>
                      <a:gd name="T1" fmla="*/ 31 h 573"/>
                      <a:gd name="T2" fmla="*/ 12 w 57"/>
                      <a:gd name="T3" fmla="*/ 26 h 573"/>
                      <a:gd name="T4" fmla="*/ 12 w 57"/>
                      <a:gd name="T5" fmla="*/ 23 h 573"/>
                      <a:gd name="T6" fmla="*/ 11 w 57"/>
                      <a:gd name="T7" fmla="*/ 20 h 573"/>
                      <a:gd name="T8" fmla="*/ 8 w 57"/>
                      <a:gd name="T9" fmla="*/ 18 h 573"/>
                      <a:gd name="T10" fmla="*/ 12 w 57"/>
                      <a:gd name="T11" fmla="*/ 16 h 573"/>
                      <a:gd name="T12" fmla="*/ 11 w 57"/>
                      <a:gd name="T13" fmla="*/ 14 h 573"/>
                      <a:gd name="T14" fmla="*/ 14 w 57"/>
                      <a:gd name="T15" fmla="*/ 10 h 573"/>
                      <a:gd name="T16" fmla="*/ 16 w 57"/>
                      <a:gd name="T17" fmla="*/ 5 h 573"/>
                      <a:gd name="T18" fmla="*/ 9 w 57"/>
                      <a:gd name="T19" fmla="*/ 1 h 573"/>
                      <a:gd name="T20" fmla="*/ 3 w 57"/>
                      <a:gd name="T21" fmla="*/ 3 h 573"/>
                      <a:gd name="T22" fmla="*/ 5 w 57"/>
                      <a:gd name="T23" fmla="*/ 7 h 573"/>
                      <a:gd name="T24" fmla="*/ 3 w 57"/>
                      <a:gd name="T25" fmla="*/ 11 h 573"/>
                      <a:gd name="T26" fmla="*/ 3 w 57"/>
                      <a:gd name="T27" fmla="*/ 13 h 573"/>
                      <a:gd name="T28" fmla="*/ 0 w 57"/>
                      <a:gd name="T29" fmla="*/ 20 h 573"/>
                      <a:gd name="T30" fmla="*/ 3 w 57"/>
                      <a:gd name="T31" fmla="*/ 24 h 573"/>
                      <a:gd name="T32" fmla="*/ 3 w 57"/>
                      <a:gd name="T33" fmla="*/ 34 h 573"/>
                      <a:gd name="T34" fmla="*/ 5 w 57"/>
                      <a:gd name="T35" fmla="*/ 35 h 573"/>
                      <a:gd name="T36" fmla="*/ 11 w 57"/>
                      <a:gd name="T37" fmla="*/ 31 h 57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7"/>
                      <a:gd name="T58" fmla="*/ 0 h 573"/>
                      <a:gd name="T59" fmla="*/ 57 w 57"/>
                      <a:gd name="T60" fmla="*/ 573 h 573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7" h="573">
                        <a:moveTo>
                          <a:pt x="37" y="501"/>
                        </a:moveTo>
                        <a:cubicBezTo>
                          <a:pt x="41" y="478"/>
                          <a:pt x="38" y="452"/>
                          <a:pt x="39" y="429"/>
                        </a:cubicBezTo>
                        <a:cubicBezTo>
                          <a:pt x="40" y="406"/>
                          <a:pt x="41" y="380"/>
                          <a:pt x="41" y="363"/>
                        </a:cubicBezTo>
                        <a:cubicBezTo>
                          <a:pt x="39" y="347"/>
                          <a:pt x="39" y="340"/>
                          <a:pt x="36" y="328"/>
                        </a:cubicBezTo>
                        <a:cubicBezTo>
                          <a:pt x="34" y="316"/>
                          <a:pt x="28" y="302"/>
                          <a:pt x="29" y="290"/>
                        </a:cubicBezTo>
                        <a:cubicBezTo>
                          <a:pt x="30" y="278"/>
                          <a:pt x="41" y="269"/>
                          <a:pt x="42" y="258"/>
                        </a:cubicBezTo>
                        <a:cubicBezTo>
                          <a:pt x="43" y="247"/>
                          <a:pt x="35" y="239"/>
                          <a:pt x="36" y="223"/>
                        </a:cubicBezTo>
                        <a:cubicBezTo>
                          <a:pt x="37" y="207"/>
                          <a:pt x="46" y="184"/>
                          <a:pt x="49" y="159"/>
                        </a:cubicBezTo>
                        <a:cubicBezTo>
                          <a:pt x="52" y="134"/>
                          <a:pt x="57" y="99"/>
                          <a:pt x="54" y="73"/>
                        </a:cubicBezTo>
                        <a:cubicBezTo>
                          <a:pt x="51" y="47"/>
                          <a:pt x="39" y="10"/>
                          <a:pt x="31" y="5"/>
                        </a:cubicBezTo>
                        <a:cubicBezTo>
                          <a:pt x="23" y="0"/>
                          <a:pt x="9" y="25"/>
                          <a:pt x="5" y="41"/>
                        </a:cubicBezTo>
                        <a:cubicBezTo>
                          <a:pt x="3" y="58"/>
                          <a:pt x="14" y="82"/>
                          <a:pt x="15" y="105"/>
                        </a:cubicBezTo>
                        <a:cubicBezTo>
                          <a:pt x="16" y="128"/>
                          <a:pt x="12" y="159"/>
                          <a:pt x="10" y="179"/>
                        </a:cubicBezTo>
                        <a:cubicBezTo>
                          <a:pt x="9" y="198"/>
                          <a:pt x="10" y="199"/>
                          <a:pt x="9" y="222"/>
                        </a:cubicBezTo>
                        <a:cubicBezTo>
                          <a:pt x="7" y="245"/>
                          <a:pt x="0" y="290"/>
                          <a:pt x="0" y="319"/>
                        </a:cubicBezTo>
                        <a:cubicBezTo>
                          <a:pt x="0" y="348"/>
                          <a:pt x="5" y="362"/>
                          <a:pt x="6" y="399"/>
                        </a:cubicBezTo>
                        <a:cubicBezTo>
                          <a:pt x="7" y="436"/>
                          <a:pt x="3" y="512"/>
                          <a:pt x="5" y="540"/>
                        </a:cubicBezTo>
                        <a:cubicBezTo>
                          <a:pt x="7" y="568"/>
                          <a:pt x="11" y="573"/>
                          <a:pt x="16" y="567"/>
                        </a:cubicBezTo>
                        <a:cubicBezTo>
                          <a:pt x="20" y="561"/>
                          <a:pt x="34" y="524"/>
                          <a:pt x="37" y="501"/>
                        </a:cubicBezTo>
                        <a:close/>
                      </a:path>
                    </a:pathLst>
                  </a:custGeom>
                  <a:solidFill>
                    <a:srgbClr val="66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1846" name="Freeform 175">
                    <a:extLst>
                      <a:ext uri="{FF2B5EF4-FFF2-40B4-BE49-F238E27FC236}">
                        <a16:creationId xmlns:a16="http://schemas.microsoft.com/office/drawing/2014/main" id="{39AD7F09-6989-F61A-CA4F-E93DE27C12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52" y="2256"/>
                    <a:ext cx="48" cy="338"/>
                  </a:xfrm>
                  <a:custGeom>
                    <a:avLst/>
                    <a:gdLst>
                      <a:gd name="T0" fmla="*/ 11 w 57"/>
                      <a:gd name="T1" fmla="*/ 12 h 573"/>
                      <a:gd name="T2" fmla="*/ 12 w 57"/>
                      <a:gd name="T3" fmla="*/ 11 h 573"/>
                      <a:gd name="T4" fmla="*/ 12 w 57"/>
                      <a:gd name="T5" fmla="*/ 9 h 573"/>
                      <a:gd name="T6" fmla="*/ 11 w 57"/>
                      <a:gd name="T7" fmla="*/ 8 h 573"/>
                      <a:gd name="T8" fmla="*/ 8 w 57"/>
                      <a:gd name="T9" fmla="*/ 7 h 573"/>
                      <a:gd name="T10" fmla="*/ 12 w 57"/>
                      <a:gd name="T11" fmla="*/ 6 h 573"/>
                      <a:gd name="T12" fmla="*/ 11 w 57"/>
                      <a:gd name="T13" fmla="*/ 5 h 573"/>
                      <a:gd name="T14" fmla="*/ 14 w 57"/>
                      <a:gd name="T15" fmla="*/ 4 h 573"/>
                      <a:gd name="T16" fmla="*/ 16 w 57"/>
                      <a:gd name="T17" fmla="*/ 2 h 573"/>
                      <a:gd name="T18" fmla="*/ 9 w 57"/>
                      <a:gd name="T19" fmla="*/ 1 h 573"/>
                      <a:gd name="T20" fmla="*/ 3 w 57"/>
                      <a:gd name="T21" fmla="*/ 1 h 573"/>
                      <a:gd name="T22" fmla="*/ 5 w 57"/>
                      <a:gd name="T23" fmla="*/ 3 h 573"/>
                      <a:gd name="T24" fmla="*/ 3 w 57"/>
                      <a:gd name="T25" fmla="*/ 5 h 573"/>
                      <a:gd name="T26" fmla="*/ 3 w 57"/>
                      <a:gd name="T27" fmla="*/ 5 h 573"/>
                      <a:gd name="T28" fmla="*/ 0 w 57"/>
                      <a:gd name="T29" fmla="*/ 8 h 573"/>
                      <a:gd name="T30" fmla="*/ 3 w 57"/>
                      <a:gd name="T31" fmla="*/ 10 h 573"/>
                      <a:gd name="T32" fmla="*/ 3 w 57"/>
                      <a:gd name="T33" fmla="*/ 13 h 573"/>
                      <a:gd name="T34" fmla="*/ 5 w 57"/>
                      <a:gd name="T35" fmla="*/ 14 h 573"/>
                      <a:gd name="T36" fmla="*/ 11 w 57"/>
                      <a:gd name="T37" fmla="*/ 12 h 57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7"/>
                      <a:gd name="T58" fmla="*/ 0 h 573"/>
                      <a:gd name="T59" fmla="*/ 57 w 57"/>
                      <a:gd name="T60" fmla="*/ 573 h 573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7" h="573">
                        <a:moveTo>
                          <a:pt x="37" y="501"/>
                        </a:moveTo>
                        <a:cubicBezTo>
                          <a:pt x="41" y="478"/>
                          <a:pt x="38" y="452"/>
                          <a:pt x="39" y="429"/>
                        </a:cubicBezTo>
                        <a:cubicBezTo>
                          <a:pt x="40" y="406"/>
                          <a:pt x="41" y="380"/>
                          <a:pt x="41" y="363"/>
                        </a:cubicBezTo>
                        <a:cubicBezTo>
                          <a:pt x="39" y="347"/>
                          <a:pt x="39" y="340"/>
                          <a:pt x="36" y="328"/>
                        </a:cubicBezTo>
                        <a:cubicBezTo>
                          <a:pt x="34" y="316"/>
                          <a:pt x="28" y="302"/>
                          <a:pt x="29" y="290"/>
                        </a:cubicBezTo>
                        <a:cubicBezTo>
                          <a:pt x="30" y="278"/>
                          <a:pt x="41" y="269"/>
                          <a:pt x="42" y="258"/>
                        </a:cubicBezTo>
                        <a:cubicBezTo>
                          <a:pt x="43" y="247"/>
                          <a:pt x="35" y="239"/>
                          <a:pt x="36" y="223"/>
                        </a:cubicBezTo>
                        <a:cubicBezTo>
                          <a:pt x="37" y="207"/>
                          <a:pt x="46" y="184"/>
                          <a:pt x="49" y="159"/>
                        </a:cubicBezTo>
                        <a:cubicBezTo>
                          <a:pt x="52" y="134"/>
                          <a:pt x="57" y="99"/>
                          <a:pt x="54" y="73"/>
                        </a:cubicBezTo>
                        <a:cubicBezTo>
                          <a:pt x="51" y="47"/>
                          <a:pt x="39" y="10"/>
                          <a:pt x="31" y="5"/>
                        </a:cubicBezTo>
                        <a:cubicBezTo>
                          <a:pt x="23" y="0"/>
                          <a:pt x="9" y="25"/>
                          <a:pt x="5" y="41"/>
                        </a:cubicBezTo>
                        <a:cubicBezTo>
                          <a:pt x="3" y="58"/>
                          <a:pt x="14" y="82"/>
                          <a:pt x="15" y="105"/>
                        </a:cubicBezTo>
                        <a:cubicBezTo>
                          <a:pt x="16" y="128"/>
                          <a:pt x="12" y="159"/>
                          <a:pt x="10" y="179"/>
                        </a:cubicBezTo>
                        <a:cubicBezTo>
                          <a:pt x="9" y="198"/>
                          <a:pt x="10" y="199"/>
                          <a:pt x="9" y="222"/>
                        </a:cubicBezTo>
                        <a:cubicBezTo>
                          <a:pt x="7" y="245"/>
                          <a:pt x="0" y="290"/>
                          <a:pt x="0" y="319"/>
                        </a:cubicBezTo>
                        <a:cubicBezTo>
                          <a:pt x="0" y="348"/>
                          <a:pt x="5" y="362"/>
                          <a:pt x="6" y="399"/>
                        </a:cubicBezTo>
                        <a:cubicBezTo>
                          <a:pt x="7" y="436"/>
                          <a:pt x="3" y="512"/>
                          <a:pt x="5" y="540"/>
                        </a:cubicBezTo>
                        <a:cubicBezTo>
                          <a:pt x="7" y="568"/>
                          <a:pt x="11" y="573"/>
                          <a:pt x="16" y="567"/>
                        </a:cubicBezTo>
                        <a:cubicBezTo>
                          <a:pt x="20" y="561"/>
                          <a:pt x="34" y="524"/>
                          <a:pt x="37" y="501"/>
                        </a:cubicBezTo>
                        <a:close/>
                      </a:path>
                    </a:pathLst>
                  </a:custGeom>
                  <a:solidFill>
                    <a:srgbClr val="66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1847" name="Freeform 176">
                    <a:extLst>
                      <a:ext uri="{FF2B5EF4-FFF2-40B4-BE49-F238E27FC236}">
                        <a16:creationId xmlns:a16="http://schemas.microsoft.com/office/drawing/2014/main" id="{F7FB6373-1F41-1E0F-953D-ED6EE141F3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60" y="2160"/>
                    <a:ext cx="48" cy="433"/>
                  </a:xfrm>
                  <a:custGeom>
                    <a:avLst/>
                    <a:gdLst>
                      <a:gd name="T0" fmla="*/ 11 w 57"/>
                      <a:gd name="T1" fmla="*/ 70 h 573"/>
                      <a:gd name="T2" fmla="*/ 12 w 57"/>
                      <a:gd name="T3" fmla="*/ 60 h 573"/>
                      <a:gd name="T4" fmla="*/ 12 w 57"/>
                      <a:gd name="T5" fmla="*/ 51 h 573"/>
                      <a:gd name="T6" fmla="*/ 11 w 57"/>
                      <a:gd name="T7" fmla="*/ 46 h 573"/>
                      <a:gd name="T8" fmla="*/ 8 w 57"/>
                      <a:gd name="T9" fmla="*/ 41 h 573"/>
                      <a:gd name="T10" fmla="*/ 12 w 57"/>
                      <a:gd name="T11" fmla="*/ 36 h 573"/>
                      <a:gd name="T12" fmla="*/ 11 w 57"/>
                      <a:gd name="T13" fmla="*/ 32 h 573"/>
                      <a:gd name="T14" fmla="*/ 14 w 57"/>
                      <a:gd name="T15" fmla="*/ 22 h 573"/>
                      <a:gd name="T16" fmla="*/ 16 w 57"/>
                      <a:gd name="T17" fmla="*/ 11 h 573"/>
                      <a:gd name="T18" fmla="*/ 9 w 57"/>
                      <a:gd name="T19" fmla="*/ 2 h 573"/>
                      <a:gd name="T20" fmla="*/ 3 w 57"/>
                      <a:gd name="T21" fmla="*/ 6 h 573"/>
                      <a:gd name="T22" fmla="*/ 5 w 57"/>
                      <a:gd name="T23" fmla="*/ 15 h 573"/>
                      <a:gd name="T24" fmla="*/ 3 w 57"/>
                      <a:gd name="T25" fmla="*/ 25 h 573"/>
                      <a:gd name="T26" fmla="*/ 3 w 57"/>
                      <a:gd name="T27" fmla="*/ 32 h 573"/>
                      <a:gd name="T28" fmla="*/ 0 w 57"/>
                      <a:gd name="T29" fmla="*/ 45 h 573"/>
                      <a:gd name="T30" fmla="*/ 3 w 57"/>
                      <a:gd name="T31" fmla="*/ 56 h 573"/>
                      <a:gd name="T32" fmla="*/ 3 w 57"/>
                      <a:gd name="T33" fmla="*/ 76 h 573"/>
                      <a:gd name="T34" fmla="*/ 5 w 57"/>
                      <a:gd name="T35" fmla="*/ 79 h 573"/>
                      <a:gd name="T36" fmla="*/ 11 w 57"/>
                      <a:gd name="T37" fmla="*/ 70 h 57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7"/>
                      <a:gd name="T58" fmla="*/ 0 h 573"/>
                      <a:gd name="T59" fmla="*/ 57 w 57"/>
                      <a:gd name="T60" fmla="*/ 573 h 573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7" h="573">
                        <a:moveTo>
                          <a:pt x="37" y="501"/>
                        </a:moveTo>
                        <a:cubicBezTo>
                          <a:pt x="41" y="478"/>
                          <a:pt x="38" y="452"/>
                          <a:pt x="39" y="429"/>
                        </a:cubicBezTo>
                        <a:cubicBezTo>
                          <a:pt x="40" y="406"/>
                          <a:pt x="41" y="380"/>
                          <a:pt x="41" y="363"/>
                        </a:cubicBezTo>
                        <a:cubicBezTo>
                          <a:pt x="39" y="347"/>
                          <a:pt x="39" y="340"/>
                          <a:pt x="36" y="328"/>
                        </a:cubicBezTo>
                        <a:cubicBezTo>
                          <a:pt x="34" y="316"/>
                          <a:pt x="28" y="302"/>
                          <a:pt x="29" y="290"/>
                        </a:cubicBezTo>
                        <a:cubicBezTo>
                          <a:pt x="30" y="278"/>
                          <a:pt x="41" y="269"/>
                          <a:pt x="42" y="258"/>
                        </a:cubicBezTo>
                        <a:cubicBezTo>
                          <a:pt x="43" y="247"/>
                          <a:pt x="35" y="239"/>
                          <a:pt x="36" y="223"/>
                        </a:cubicBezTo>
                        <a:cubicBezTo>
                          <a:pt x="37" y="207"/>
                          <a:pt x="46" y="184"/>
                          <a:pt x="49" y="159"/>
                        </a:cubicBezTo>
                        <a:cubicBezTo>
                          <a:pt x="52" y="134"/>
                          <a:pt x="57" y="99"/>
                          <a:pt x="54" y="73"/>
                        </a:cubicBezTo>
                        <a:cubicBezTo>
                          <a:pt x="51" y="47"/>
                          <a:pt x="39" y="10"/>
                          <a:pt x="31" y="5"/>
                        </a:cubicBezTo>
                        <a:cubicBezTo>
                          <a:pt x="23" y="0"/>
                          <a:pt x="9" y="25"/>
                          <a:pt x="5" y="41"/>
                        </a:cubicBezTo>
                        <a:cubicBezTo>
                          <a:pt x="3" y="58"/>
                          <a:pt x="14" y="82"/>
                          <a:pt x="15" y="105"/>
                        </a:cubicBezTo>
                        <a:cubicBezTo>
                          <a:pt x="16" y="128"/>
                          <a:pt x="12" y="159"/>
                          <a:pt x="10" y="179"/>
                        </a:cubicBezTo>
                        <a:cubicBezTo>
                          <a:pt x="9" y="198"/>
                          <a:pt x="10" y="199"/>
                          <a:pt x="9" y="222"/>
                        </a:cubicBezTo>
                        <a:cubicBezTo>
                          <a:pt x="7" y="245"/>
                          <a:pt x="0" y="290"/>
                          <a:pt x="0" y="319"/>
                        </a:cubicBezTo>
                        <a:cubicBezTo>
                          <a:pt x="0" y="348"/>
                          <a:pt x="5" y="362"/>
                          <a:pt x="6" y="399"/>
                        </a:cubicBezTo>
                        <a:cubicBezTo>
                          <a:pt x="7" y="436"/>
                          <a:pt x="3" y="512"/>
                          <a:pt x="5" y="540"/>
                        </a:cubicBezTo>
                        <a:cubicBezTo>
                          <a:pt x="7" y="568"/>
                          <a:pt x="11" y="573"/>
                          <a:pt x="16" y="567"/>
                        </a:cubicBezTo>
                        <a:cubicBezTo>
                          <a:pt x="20" y="561"/>
                          <a:pt x="34" y="524"/>
                          <a:pt x="37" y="501"/>
                        </a:cubicBezTo>
                        <a:close/>
                      </a:path>
                    </a:pathLst>
                  </a:custGeom>
                  <a:solidFill>
                    <a:srgbClr val="66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31833" name="Group 177">
                <a:extLst>
                  <a:ext uri="{FF2B5EF4-FFF2-40B4-BE49-F238E27FC236}">
                    <a16:creationId xmlns:a16="http://schemas.microsoft.com/office/drawing/2014/main" id="{C6F458C6-D029-4527-637B-827E69D0FA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1440"/>
                <a:ext cx="528" cy="631"/>
                <a:chOff x="2423" y="2062"/>
                <a:chExt cx="528" cy="535"/>
              </a:xfrm>
            </p:grpSpPr>
            <p:sp>
              <p:nvSpPr>
                <p:cNvPr id="31834" name="Freeform 178">
                  <a:extLst>
                    <a:ext uri="{FF2B5EF4-FFF2-40B4-BE49-F238E27FC236}">
                      <a16:creationId xmlns:a16="http://schemas.microsoft.com/office/drawing/2014/main" id="{B522ACAF-B08E-A8F9-61CE-D1366671A4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0" y="2077"/>
                  <a:ext cx="91" cy="492"/>
                </a:xfrm>
                <a:custGeom>
                  <a:avLst/>
                  <a:gdLst>
                    <a:gd name="T0" fmla="*/ 41 w 90"/>
                    <a:gd name="T1" fmla="*/ 432 h 492"/>
                    <a:gd name="T2" fmla="*/ 43 w 90"/>
                    <a:gd name="T3" fmla="*/ 371 h 492"/>
                    <a:gd name="T4" fmla="*/ 52 w 90"/>
                    <a:gd name="T5" fmla="*/ 316 h 492"/>
                    <a:gd name="T6" fmla="*/ 40 w 90"/>
                    <a:gd name="T7" fmla="*/ 286 h 492"/>
                    <a:gd name="T8" fmla="*/ 34 w 90"/>
                    <a:gd name="T9" fmla="*/ 254 h 492"/>
                    <a:gd name="T10" fmla="*/ 52 w 90"/>
                    <a:gd name="T11" fmla="*/ 228 h 492"/>
                    <a:gd name="T12" fmla="*/ 40 w 90"/>
                    <a:gd name="T13" fmla="*/ 198 h 492"/>
                    <a:gd name="T14" fmla="*/ 39 w 90"/>
                    <a:gd name="T15" fmla="*/ 97 h 492"/>
                    <a:gd name="T16" fmla="*/ 70 w 90"/>
                    <a:gd name="T17" fmla="*/ 49 h 492"/>
                    <a:gd name="T18" fmla="*/ 89 w 90"/>
                    <a:gd name="T19" fmla="*/ 1 h 492"/>
                    <a:gd name="T20" fmla="*/ 14 w 90"/>
                    <a:gd name="T21" fmla="*/ 45 h 492"/>
                    <a:gd name="T22" fmla="*/ 1 w 90"/>
                    <a:gd name="T23" fmla="*/ 102 h 492"/>
                    <a:gd name="T24" fmla="*/ 18 w 90"/>
                    <a:gd name="T25" fmla="*/ 161 h 492"/>
                    <a:gd name="T26" fmla="*/ 18 w 90"/>
                    <a:gd name="T27" fmla="*/ 197 h 492"/>
                    <a:gd name="T28" fmla="*/ 10 w 90"/>
                    <a:gd name="T29" fmla="*/ 279 h 492"/>
                    <a:gd name="T30" fmla="*/ 15 w 90"/>
                    <a:gd name="T31" fmla="*/ 346 h 492"/>
                    <a:gd name="T32" fmla="*/ 14 w 90"/>
                    <a:gd name="T33" fmla="*/ 464 h 492"/>
                    <a:gd name="T34" fmla="*/ 23 w 90"/>
                    <a:gd name="T35" fmla="*/ 487 h 492"/>
                    <a:gd name="T36" fmla="*/ 41 w 90"/>
                    <a:gd name="T37" fmla="*/ 432 h 49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0"/>
                    <a:gd name="T58" fmla="*/ 0 h 492"/>
                    <a:gd name="T59" fmla="*/ 90 w 90"/>
                    <a:gd name="T60" fmla="*/ 492 h 49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0" h="492">
                      <a:moveTo>
                        <a:pt x="41" y="432"/>
                      </a:moveTo>
                      <a:cubicBezTo>
                        <a:pt x="45" y="412"/>
                        <a:pt x="42" y="390"/>
                        <a:pt x="43" y="371"/>
                      </a:cubicBezTo>
                      <a:cubicBezTo>
                        <a:pt x="44" y="352"/>
                        <a:pt x="45" y="330"/>
                        <a:pt x="45" y="316"/>
                      </a:cubicBezTo>
                      <a:cubicBezTo>
                        <a:pt x="43" y="302"/>
                        <a:pt x="43" y="296"/>
                        <a:pt x="40" y="286"/>
                      </a:cubicBezTo>
                      <a:cubicBezTo>
                        <a:pt x="39" y="276"/>
                        <a:pt x="34" y="265"/>
                        <a:pt x="34" y="254"/>
                      </a:cubicBezTo>
                      <a:cubicBezTo>
                        <a:pt x="35" y="244"/>
                        <a:pt x="45" y="237"/>
                        <a:pt x="45" y="228"/>
                      </a:cubicBezTo>
                      <a:cubicBezTo>
                        <a:pt x="46" y="218"/>
                        <a:pt x="41" y="220"/>
                        <a:pt x="40" y="198"/>
                      </a:cubicBezTo>
                      <a:cubicBezTo>
                        <a:pt x="39" y="176"/>
                        <a:pt x="35" y="122"/>
                        <a:pt x="39" y="97"/>
                      </a:cubicBezTo>
                      <a:cubicBezTo>
                        <a:pt x="43" y="72"/>
                        <a:pt x="56" y="65"/>
                        <a:pt x="63" y="49"/>
                      </a:cubicBezTo>
                      <a:cubicBezTo>
                        <a:pt x="70" y="33"/>
                        <a:pt x="90" y="2"/>
                        <a:pt x="82" y="1"/>
                      </a:cubicBezTo>
                      <a:cubicBezTo>
                        <a:pt x="74" y="0"/>
                        <a:pt x="28" y="28"/>
                        <a:pt x="14" y="45"/>
                      </a:cubicBezTo>
                      <a:cubicBezTo>
                        <a:pt x="0" y="62"/>
                        <a:pt x="0" y="83"/>
                        <a:pt x="1" y="102"/>
                      </a:cubicBezTo>
                      <a:cubicBezTo>
                        <a:pt x="2" y="121"/>
                        <a:pt x="15" y="145"/>
                        <a:pt x="18" y="161"/>
                      </a:cubicBezTo>
                      <a:cubicBezTo>
                        <a:pt x="21" y="177"/>
                        <a:pt x="18" y="178"/>
                        <a:pt x="18" y="197"/>
                      </a:cubicBezTo>
                      <a:cubicBezTo>
                        <a:pt x="16" y="217"/>
                        <a:pt x="10" y="254"/>
                        <a:pt x="10" y="279"/>
                      </a:cubicBezTo>
                      <a:cubicBezTo>
                        <a:pt x="10" y="303"/>
                        <a:pt x="14" y="315"/>
                        <a:pt x="15" y="346"/>
                      </a:cubicBezTo>
                      <a:cubicBezTo>
                        <a:pt x="16" y="377"/>
                        <a:pt x="13" y="441"/>
                        <a:pt x="14" y="464"/>
                      </a:cubicBezTo>
                      <a:cubicBezTo>
                        <a:pt x="16" y="488"/>
                        <a:pt x="19" y="492"/>
                        <a:pt x="23" y="487"/>
                      </a:cubicBezTo>
                      <a:cubicBezTo>
                        <a:pt x="27" y="482"/>
                        <a:pt x="39" y="451"/>
                        <a:pt x="41" y="432"/>
                      </a:cubicBezTo>
                      <a:close/>
                    </a:path>
                  </a:pathLst>
                </a:custGeom>
                <a:solidFill>
                  <a:srgbClr val="66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835" name="Freeform 179">
                  <a:extLst>
                    <a:ext uri="{FF2B5EF4-FFF2-40B4-BE49-F238E27FC236}">
                      <a16:creationId xmlns:a16="http://schemas.microsoft.com/office/drawing/2014/main" id="{F30A9320-E9D9-5226-427A-632C38E411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9" y="2103"/>
                  <a:ext cx="58" cy="485"/>
                </a:xfrm>
                <a:custGeom>
                  <a:avLst/>
                  <a:gdLst>
                    <a:gd name="T0" fmla="*/ 46 w 58"/>
                    <a:gd name="T1" fmla="*/ 425 h 485"/>
                    <a:gd name="T2" fmla="*/ 48 w 58"/>
                    <a:gd name="T3" fmla="*/ 364 h 485"/>
                    <a:gd name="T4" fmla="*/ 50 w 58"/>
                    <a:gd name="T5" fmla="*/ 309 h 485"/>
                    <a:gd name="T6" fmla="*/ 45 w 58"/>
                    <a:gd name="T7" fmla="*/ 279 h 485"/>
                    <a:gd name="T8" fmla="*/ 39 w 58"/>
                    <a:gd name="T9" fmla="*/ 247 h 485"/>
                    <a:gd name="T10" fmla="*/ 50 w 58"/>
                    <a:gd name="T11" fmla="*/ 221 h 485"/>
                    <a:gd name="T12" fmla="*/ 45 w 58"/>
                    <a:gd name="T13" fmla="*/ 191 h 485"/>
                    <a:gd name="T14" fmla="*/ 56 w 58"/>
                    <a:gd name="T15" fmla="*/ 137 h 485"/>
                    <a:gd name="T16" fmla="*/ 34 w 58"/>
                    <a:gd name="T17" fmla="*/ 86 h 485"/>
                    <a:gd name="T18" fmla="*/ 41 w 58"/>
                    <a:gd name="T19" fmla="*/ 8 h 485"/>
                    <a:gd name="T20" fmla="*/ 19 w 58"/>
                    <a:gd name="T21" fmla="*/ 38 h 485"/>
                    <a:gd name="T22" fmla="*/ 1 w 58"/>
                    <a:gd name="T23" fmla="*/ 86 h 485"/>
                    <a:gd name="T24" fmla="*/ 23 w 58"/>
                    <a:gd name="T25" fmla="*/ 154 h 485"/>
                    <a:gd name="T26" fmla="*/ 23 w 58"/>
                    <a:gd name="T27" fmla="*/ 190 h 485"/>
                    <a:gd name="T28" fmla="*/ 15 w 58"/>
                    <a:gd name="T29" fmla="*/ 272 h 485"/>
                    <a:gd name="T30" fmla="*/ 20 w 58"/>
                    <a:gd name="T31" fmla="*/ 339 h 485"/>
                    <a:gd name="T32" fmla="*/ 19 w 58"/>
                    <a:gd name="T33" fmla="*/ 457 h 485"/>
                    <a:gd name="T34" fmla="*/ 28 w 58"/>
                    <a:gd name="T35" fmla="*/ 480 h 485"/>
                    <a:gd name="T36" fmla="*/ 46 w 58"/>
                    <a:gd name="T37" fmla="*/ 425 h 48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8"/>
                    <a:gd name="T58" fmla="*/ 0 h 485"/>
                    <a:gd name="T59" fmla="*/ 58 w 58"/>
                    <a:gd name="T60" fmla="*/ 485 h 48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8" h="485">
                      <a:moveTo>
                        <a:pt x="46" y="425"/>
                      </a:moveTo>
                      <a:cubicBezTo>
                        <a:pt x="50" y="405"/>
                        <a:pt x="47" y="383"/>
                        <a:pt x="48" y="364"/>
                      </a:cubicBezTo>
                      <a:cubicBezTo>
                        <a:pt x="49" y="345"/>
                        <a:pt x="50" y="323"/>
                        <a:pt x="50" y="309"/>
                      </a:cubicBezTo>
                      <a:cubicBezTo>
                        <a:pt x="48" y="295"/>
                        <a:pt x="48" y="289"/>
                        <a:pt x="45" y="279"/>
                      </a:cubicBezTo>
                      <a:cubicBezTo>
                        <a:pt x="44" y="269"/>
                        <a:pt x="39" y="258"/>
                        <a:pt x="39" y="247"/>
                      </a:cubicBezTo>
                      <a:cubicBezTo>
                        <a:pt x="40" y="237"/>
                        <a:pt x="50" y="230"/>
                        <a:pt x="50" y="221"/>
                      </a:cubicBezTo>
                      <a:cubicBezTo>
                        <a:pt x="51" y="211"/>
                        <a:pt x="44" y="205"/>
                        <a:pt x="45" y="191"/>
                      </a:cubicBezTo>
                      <a:cubicBezTo>
                        <a:pt x="46" y="178"/>
                        <a:pt x="58" y="154"/>
                        <a:pt x="56" y="137"/>
                      </a:cubicBezTo>
                      <a:cubicBezTo>
                        <a:pt x="54" y="120"/>
                        <a:pt x="37" y="108"/>
                        <a:pt x="34" y="86"/>
                      </a:cubicBezTo>
                      <a:cubicBezTo>
                        <a:pt x="31" y="64"/>
                        <a:pt x="43" y="16"/>
                        <a:pt x="41" y="8"/>
                      </a:cubicBezTo>
                      <a:cubicBezTo>
                        <a:pt x="39" y="0"/>
                        <a:pt x="26" y="25"/>
                        <a:pt x="19" y="38"/>
                      </a:cubicBezTo>
                      <a:cubicBezTo>
                        <a:pt x="12" y="51"/>
                        <a:pt x="0" y="67"/>
                        <a:pt x="1" y="86"/>
                      </a:cubicBezTo>
                      <a:cubicBezTo>
                        <a:pt x="2" y="105"/>
                        <a:pt x="19" y="137"/>
                        <a:pt x="23" y="154"/>
                      </a:cubicBezTo>
                      <a:cubicBezTo>
                        <a:pt x="27" y="171"/>
                        <a:pt x="23" y="171"/>
                        <a:pt x="23" y="190"/>
                      </a:cubicBezTo>
                      <a:cubicBezTo>
                        <a:pt x="21" y="210"/>
                        <a:pt x="15" y="247"/>
                        <a:pt x="15" y="272"/>
                      </a:cubicBezTo>
                      <a:cubicBezTo>
                        <a:pt x="15" y="296"/>
                        <a:pt x="19" y="308"/>
                        <a:pt x="20" y="339"/>
                      </a:cubicBezTo>
                      <a:cubicBezTo>
                        <a:pt x="21" y="370"/>
                        <a:pt x="18" y="434"/>
                        <a:pt x="19" y="457"/>
                      </a:cubicBezTo>
                      <a:cubicBezTo>
                        <a:pt x="21" y="481"/>
                        <a:pt x="24" y="485"/>
                        <a:pt x="28" y="480"/>
                      </a:cubicBezTo>
                      <a:cubicBezTo>
                        <a:pt x="32" y="475"/>
                        <a:pt x="44" y="444"/>
                        <a:pt x="46" y="425"/>
                      </a:cubicBezTo>
                      <a:close/>
                    </a:path>
                  </a:pathLst>
                </a:custGeom>
                <a:solidFill>
                  <a:srgbClr val="66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31836" name="Group 180">
                  <a:extLst>
                    <a:ext uri="{FF2B5EF4-FFF2-40B4-BE49-F238E27FC236}">
                      <a16:creationId xmlns:a16="http://schemas.microsoft.com/office/drawing/2014/main" id="{AAF70471-48C7-C6BC-1BD4-B046D511D6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23" y="2062"/>
                  <a:ext cx="528" cy="526"/>
                  <a:chOff x="2423" y="2062"/>
                  <a:chExt cx="528" cy="526"/>
                </a:xfrm>
              </p:grpSpPr>
              <p:sp>
                <p:nvSpPr>
                  <p:cNvPr id="31838" name="Freeform 181">
                    <a:extLst>
                      <a:ext uri="{FF2B5EF4-FFF2-40B4-BE49-F238E27FC236}">
                        <a16:creationId xmlns:a16="http://schemas.microsoft.com/office/drawing/2014/main" id="{05724C32-39F1-5E30-D541-36D36C268F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80" y="2106"/>
                    <a:ext cx="71" cy="482"/>
                  </a:xfrm>
                  <a:custGeom>
                    <a:avLst/>
                    <a:gdLst>
                      <a:gd name="T0" fmla="*/ 31 w 70"/>
                      <a:gd name="T1" fmla="*/ 422 h 482"/>
                      <a:gd name="T2" fmla="*/ 33 w 70"/>
                      <a:gd name="T3" fmla="*/ 361 h 482"/>
                      <a:gd name="T4" fmla="*/ 42 w 70"/>
                      <a:gd name="T5" fmla="*/ 306 h 482"/>
                      <a:gd name="T6" fmla="*/ 30 w 70"/>
                      <a:gd name="T7" fmla="*/ 276 h 482"/>
                      <a:gd name="T8" fmla="*/ 24 w 70"/>
                      <a:gd name="T9" fmla="*/ 244 h 482"/>
                      <a:gd name="T10" fmla="*/ 42 w 70"/>
                      <a:gd name="T11" fmla="*/ 218 h 482"/>
                      <a:gd name="T12" fmla="*/ 30 w 70"/>
                      <a:gd name="T13" fmla="*/ 188 h 482"/>
                      <a:gd name="T14" fmla="*/ 48 w 70"/>
                      <a:gd name="T15" fmla="*/ 134 h 482"/>
                      <a:gd name="T16" fmla="*/ 74 w 70"/>
                      <a:gd name="T17" fmla="*/ 68 h 482"/>
                      <a:gd name="T18" fmla="*/ 26 w 70"/>
                      <a:gd name="T19" fmla="*/ 5 h 482"/>
                      <a:gd name="T20" fmla="*/ 4 w 70"/>
                      <a:gd name="T21" fmla="*/ 35 h 482"/>
                      <a:gd name="T22" fmla="*/ 45 w 70"/>
                      <a:gd name="T23" fmla="*/ 87 h 482"/>
                      <a:gd name="T24" fmla="*/ 8 w 70"/>
                      <a:gd name="T25" fmla="*/ 151 h 482"/>
                      <a:gd name="T26" fmla="*/ 8 w 70"/>
                      <a:gd name="T27" fmla="*/ 187 h 482"/>
                      <a:gd name="T28" fmla="*/ 0 w 70"/>
                      <a:gd name="T29" fmla="*/ 269 h 482"/>
                      <a:gd name="T30" fmla="*/ 5 w 70"/>
                      <a:gd name="T31" fmla="*/ 336 h 482"/>
                      <a:gd name="T32" fmla="*/ 4 w 70"/>
                      <a:gd name="T33" fmla="*/ 454 h 482"/>
                      <a:gd name="T34" fmla="*/ 13 w 70"/>
                      <a:gd name="T35" fmla="*/ 477 h 482"/>
                      <a:gd name="T36" fmla="*/ 31 w 70"/>
                      <a:gd name="T37" fmla="*/ 422 h 482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70"/>
                      <a:gd name="T58" fmla="*/ 0 h 482"/>
                      <a:gd name="T59" fmla="*/ 70 w 70"/>
                      <a:gd name="T60" fmla="*/ 482 h 482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70" h="482">
                        <a:moveTo>
                          <a:pt x="31" y="422"/>
                        </a:moveTo>
                        <a:cubicBezTo>
                          <a:pt x="35" y="402"/>
                          <a:pt x="32" y="380"/>
                          <a:pt x="33" y="361"/>
                        </a:cubicBezTo>
                        <a:cubicBezTo>
                          <a:pt x="34" y="342"/>
                          <a:pt x="35" y="320"/>
                          <a:pt x="35" y="306"/>
                        </a:cubicBezTo>
                        <a:cubicBezTo>
                          <a:pt x="33" y="292"/>
                          <a:pt x="33" y="286"/>
                          <a:pt x="30" y="276"/>
                        </a:cubicBezTo>
                        <a:cubicBezTo>
                          <a:pt x="29" y="266"/>
                          <a:pt x="24" y="255"/>
                          <a:pt x="24" y="244"/>
                        </a:cubicBezTo>
                        <a:cubicBezTo>
                          <a:pt x="25" y="234"/>
                          <a:pt x="35" y="227"/>
                          <a:pt x="35" y="218"/>
                        </a:cubicBezTo>
                        <a:cubicBezTo>
                          <a:pt x="36" y="208"/>
                          <a:pt x="29" y="202"/>
                          <a:pt x="30" y="188"/>
                        </a:cubicBezTo>
                        <a:cubicBezTo>
                          <a:pt x="31" y="175"/>
                          <a:pt x="35" y="154"/>
                          <a:pt x="41" y="134"/>
                        </a:cubicBezTo>
                        <a:cubicBezTo>
                          <a:pt x="47" y="114"/>
                          <a:pt x="70" y="89"/>
                          <a:pt x="67" y="68"/>
                        </a:cubicBezTo>
                        <a:cubicBezTo>
                          <a:pt x="64" y="47"/>
                          <a:pt x="36" y="10"/>
                          <a:pt x="26" y="5"/>
                        </a:cubicBezTo>
                        <a:cubicBezTo>
                          <a:pt x="16" y="0"/>
                          <a:pt x="2" y="21"/>
                          <a:pt x="4" y="35"/>
                        </a:cubicBezTo>
                        <a:cubicBezTo>
                          <a:pt x="6" y="49"/>
                          <a:pt x="37" y="68"/>
                          <a:pt x="38" y="87"/>
                        </a:cubicBezTo>
                        <a:cubicBezTo>
                          <a:pt x="39" y="106"/>
                          <a:pt x="13" y="134"/>
                          <a:pt x="8" y="151"/>
                        </a:cubicBezTo>
                        <a:cubicBezTo>
                          <a:pt x="3" y="168"/>
                          <a:pt x="8" y="168"/>
                          <a:pt x="8" y="187"/>
                        </a:cubicBezTo>
                        <a:cubicBezTo>
                          <a:pt x="6" y="207"/>
                          <a:pt x="0" y="244"/>
                          <a:pt x="0" y="269"/>
                        </a:cubicBezTo>
                        <a:cubicBezTo>
                          <a:pt x="0" y="293"/>
                          <a:pt x="4" y="305"/>
                          <a:pt x="5" y="336"/>
                        </a:cubicBezTo>
                        <a:cubicBezTo>
                          <a:pt x="6" y="367"/>
                          <a:pt x="3" y="431"/>
                          <a:pt x="4" y="454"/>
                        </a:cubicBezTo>
                        <a:cubicBezTo>
                          <a:pt x="6" y="478"/>
                          <a:pt x="9" y="482"/>
                          <a:pt x="13" y="477"/>
                        </a:cubicBezTo>
                        <a:cubicBezTo>
                          <a:pt x="17" y="472"/>
                          <a:pt x="29" y="441"/>
                          <a:pt x="31" y="422"/>
                        </a:cubicBezTo>
                        <a:close/>
                      </a:path>
                    </a:pathLst>
                  </a:custGeom>
                  <a:solidFill>
                    <a:srgbClr val="66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1839" name="Freeform 182">
                    <a:extLst>
                      <a:ext uri="{FF2B5EF4-FFF2-40B4-BE49-F238E27FC236}">
                        <a16:creationId xmlns:a16="http://schemas.microsoft.com/office/drawing/2014/main" id="{03DC5E13-1BC5-6215-53E4-DCDD5452FF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23" y="2062"/>
                    <a:ext cx="84" cy="526"/>
                  </a:xfrm>
                  <a:custGeom>
                    <a:avLst/>
                    <a:gdLst>
                      <a:gd name="T0" fmla="*/ 63 w 83"/>
                      <a:gd name="T1" fmla="*/ 460 h 526"/>
                      <a:gd name="T2" fmla="*/ 65 w 83"/>
                      <a:gd name="T3" fmla="*/ 393 h 526"/>
                      <a:gd name="T4" fmla="*/ 67 w 83"/>
                      <a:gd name="T5" fmla="*/ 332 h 526"/>
                      <a:gd name="T6" fmla="*/ 62 w 83"/>
                      <a:gd name="T7" fmla="*/ 300 h 526"/>
                      <a:gd name="T8" fmla="*/ 56 w 83"/>
                      <a:gd name="T9" fmla="*/ 265 h 526"/>
                      <a:gd name="T10" fmla="*/ 67 w 83"/>
                      <a:gd name="T11" fmla="*/ 235 h 526"/>
                      <a:gd name="T12" fmla="*/ 75 w 83"/>
                      <a:gd name="T13" fmla="*/ 199 h 526"/>
                      <a:gd name="T14" fmla="*/ 56 w 83"/>
                      <a:gd name="T15" fmla="*/ 141 h 526"/>
                      <a:gd name="T16" fmla="*/ 90 w 83"/>
                      <a:gd name="T17" fmla="*/ 45 h 526"/>
                      <a:gd name="T18" fmla="*/ 58 w 83"/>
                      <a:gd name="T19" fmla="*/ 2 h 526"/>
                      <a:gd name="T20" fmla="*/ 20 w 83"/>
                      <a:gd name="T21" fmla="*/ 31 h 526"/>
                      <a:gd name="T22" fmla="*/ 66 w 83"/>
                      <a:gd name="T23" fmla="*/ 45 h 526"/>
                      <a:gd name="T24" fmla="*/ 6 w 83"/>
                      <a:gd name="T25" fmla="*/ 141 h 526"/>
                      <a:gd name="T26" fmla="*/ 25 w 83"/>
                      <a:gd name="T27" fmla="*/ 208 h 526"/>
                      <a:gd name="T28" fmla="*/ 25 w 83"/>
                      <a:gd name="T29" fmla="*/ 292 h 526"/>
                      <a:gd name="T30" fmla="*/ 30 w 83"/>
                      <a:gd name="T31" fmla="*/ 365 h 526"/>
                      <a:gd name="T32" fmla="*/ 29 w 83"/>
                      <a:gd name="T33" fmla="*/ 496 h 526"/>
                      <a:gd name="T34" fmla="*/ 38 w 83"/>
                      <a:gd name="T35" fmla="*/ 520 h 526"/>
                      <a:gd name="T36" fmla="*/ 63 w 83"/>
                      <a:gd name="T37" fmla="*/ 460 h 52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83"/>
                      <a:gd name="T58" fmla="*/ 0 h 526"/>
                      <a:gd name="T59" fmla="*/ 83 w 83"/>
                      <a:gd name="T60" fmla="*/ 526 h 52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83" h="526">
                        <a:moveTo>
                          <a:pt x="56" y="460"/>
                        </a:moveTo>
                        <a:cubicBezTo>
                          <a:pt x="60" y="438"/>
                          <a:pt x="57" y="414"/>
                          <a:pt x="58" y="393"/>
                        </a:cubicBezTo>
                        <a:cubicBezTo>
                          <a:pt x="59" y="372"/>
                          <a:pt x="60" y="348"/>
                          <a:pt x="60" y="332"/>
                        </a:cubicBezTo>
                        <a:cubicBezTo>
                          <a:pt x="58" y="317"/>
                          <a:pt x="58" y="311"/>
                          <a:pt x="55" y="300"/>
                        </a:cubicBezTo>
                        <a:cubicBezTo>
                          <a:pt x="54" y="289"/>
                          <a:pt x="49" y="276"/>
                          <a:pt x="49" y="265"/>
                        </a:cubicBezTo>
                        <a:cubicBezTo>
                          <a:pt x="50" y="254"/>
                          <a:pt x="57" y="246"/>
                          <a:pt x="60" y="235"/>
                        </a:cubicBezTo>
                        <a:cubicBezTo>
                          <a:pt x="63" y="224"/>
                          <a:pt x="70" y="215"/>
                          <a:pt x="68" y="199"/>
                        </a:cubicBezTo>
                        <a:cubicBezTo>
                          <a:pt x="66" y="183"/>
                          <a:pt x="47" y="167"/>
                          <a:pt x="49" y="141"/>
                        </a:cubicBezTo>
                        <a:cubicBezTo>
                          <a:pt x="51" y="115"/>
                          <a:pt x="83" y="68"/>
                          <a:pt x="83" y="45"/>
                        </a:cubicBezTo>
                        <a:cubicBezTo>
                          <a:pt x="83" y="22"/>
                          <a:pt x="61" y="4"/>
                          <a:pt x="51" y="2"/>
                        </a:cubicBezTo>
                        <a:cubicBezTo>
                          <a:pt x="41" y="0"/>
                          <a:pt x="19" y="24"/>
                          <a:pt x="20" y="31"/>
                        </a:cubicBezTo>
                        <a:cubicBezTo>
                          <a:pt x="21" y="38"/>
                          <a:pt x="61" y="27"/>
                          <a:pt x="59" y="45"/>
                        </a:cubicBezTo>
                        <a:cubicBezTo>
                          <a:pt x="57" y="63"/>
                          <a:pt x="12" y="114"/>
                          <a:pt x="6" y="141"/>
                        </a:cubicBezTo>
                        <a:cubicBezTo>
                          <a:pt x="0" y="168"/>
                          <a:pt x="22" y="183"/>
                          <a:pt x="25" y="208"/>
                        </a:cubicBezTo>
                        <a:cubicBezTo>
                          <a:pt x="28" y="233"/>
                          <a:pt x="24" y="266"/>
                          <a:pt x="25" y="292"/>
                        </a:cubicBezTo>
                        <a:cubicBezTo>
                          <a:pt x="26" y="318"/>
                          <a:pt x="29" y="331"/>
                          <a:pt x="30" y="365"/>
                        </a:cubicBezTo>
                        <a:cubicBezTo>
                          <a:pt x="31" y="400"/>
                          <a:pt x="28" y="470"/>
                          <a:pt x="29" y="496"/>
                        </a:cubicBezTo>
                        <a:cubicBezTo>
                          <a:pt x="31" y="521"/>
                          <a:pt x="34" y="526"/>
                          <a:pt x="38" y="520"/>
                        </a:cubicBezTo>
                        <a:cubicBezTo>
                          <a:pt x="42" y="515"/>
                          <a:pt x="54" y="481"/>
                          <a:pt x="56" y="460"/>
                        </a:cubicBezTo>
                        <a:close/>
                      </a:path>
                    </a:pathLst>
                  </a:custGeom>
                  <a:solidFill>
                    <a:srgbClr val="66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1840" name="Freeform 183">
                    <a:extLst>
                      <a:ext uri="{FF2B5EF4-FFF2-40B4-BE49-F238E27FC236}">
                        <a16:creationId xmlns:a16="http://schemas.microsoft.com/office/drawing/2014/main" id="{77A7D7E6-9905-E305-B10B-A6E52186D3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39" y="2101"/>
                    <a:ext cx="72" cy="487"/>
                  </a:xfrm>
                  <a:custGeom>
                    <a:avLst/>
                    <a:gdLst>
                      <a:gd name="T0" fmla="*/ 23 w 73"/>
                      <a:gd name="T1" fmla="*/ 427 h 487"/>
                      <a:gd name="T2" fmla="*/ 21 w 73"/>
                      <a:gd name="T3" fmla="*/ 366 h 487"/>
                      <a:gd name="T4" fmla="*/ 19 w 73"/>
                      <a:gd name="T5" fmla="*/ 311 h 487"/>
                      <a:gd name="T6" fmla="*/ 24 w 73"/>
                      <a:gd name="T7" fmla="*/ 281 h 487"/>
                      <a:gd name="T8" fmla="*/ 30 w 73"/>
                      <a:gd name="T9" fmla="*/ 249 h 487"/>
                      <a:gd name="T10" fmla="*/ 19 w 73"/>
                      <a:gd name="T11" fmla="*/ 223 h 487"/>
                      <a:gd name="T12" fmla="*/ 24 w 73"/>
                      <a:gd name="T13" fmla="*/ 193 h 487"/>
                      <a:gd name="T14" fmla="*/ 30 w 73"/>
                      <a:gd name="T15" fmla="*/ 145 h 487"/>
                      <a:gd name="T16" fmla="*/ 11 w 73"/>
                      <a:gd name="T17" fmla="*/ 44 h 487"/>
                      <a:gd name="T18" fmla="*/ 9 w 73"/>
                      <a:gd name="T19" fmla="*/ 67 h 487"/>
                      <a:gd name="T20" fmla="*/ 57 w 73"/>
                      <a:gd name="T21" fmla="*/ 1 h 487"/>
                      <a:gd name="T22" fmla="*/ 57 w 73"/>
                      <a:gd name="T23" fmla="*/ 59 h 487"/>
                      <a:gd name="T24" fmla="*/ 35 w 73"/>
                      <a:gd name="T25" fmla="*/ 97 h 487"/>
                      <a:gd name="T26" fmla="*/ 61 w 73"/>
                      <a:gd name="T27" fmla="*/ 145 h 487"/>
                      <a:gd name="T28" fmla="*/ 39 w 73"/>
                      <a:gd name="T29" fmla="*/ 192 h 487"/>
                      <a:gd name="T30" fmla="*/ 47 w 73"/>
                      <a:gd name="T31" fmla="*/ 274 h 487"/>
                      <a:gd name="T32" fmla="*/ 42 w 73"/>
                      <a:gd name="T33" fmla="*/ 341 h 487"/>
                      <a:gd name="T34" fmla="*/ 43 w 73"/>
                      <a:gd name="T35" fmla="*/ 459 h 487"/>
                      <a:gd name="T36" fmla="*/ 36 w 73"/>
                      <a:gd name="T37" fmla="*/ 482 h 487"/>
                      <a:gd name="T38" fmla="*/ 23 w 73"/>
                      <a:gd name="T39" fmla="*/ 427 h 487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73"/>
                      <a:gd name="T61" fmla="*/ 0 h 487"/>
                      <a:gd name="T62" fmla="*/ 73 w 73"/>
                      <a:gd name="T63" fmla="*/ 487 h 487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73" h="487">
                        <a:moveTo>
                          <a:pt x="23" y="427"/>
                        </a:moveTo>
                        <a:cubicBezTo>
                          <a:pt x="19" y="407"/>
                          <a:pt x="22" y="385"/>
                          <a:pt x="21" y="366"/>
                        </a:cubicBezTo>
                        <a:cubicBezTo>
                          <a:pt x="20" y="347"/>
                          <a:pt x="19" y="325"/>
                          <a:pt x="19" y="311"/>
                        </a:cubicBezTo>
                        <a:cubicBezTo>
                          <a:pt x="21" y="297"/>
                          <a:pt x="21" y="291"/>
                          <a:pt x="24" y="281"/>
                        </a:cubicBezTo>
                        <a:cubicBezTo>
                          <a:pt x="25" y="271"/>
                          <a:pt x="30" y="260"/>
                          <a:pt x="30" y="249"/>
                        </a:cubicBezTo>
                        <a:cubicBezTo>
                          <a:pt x="29" y="239"/>
                          <a:pt x="19" y="232"/>
                          <a:pt x="19" y="223"/>
                        </a:cubicBezTo>
                        <a:cubicBezTo>
                          <a:pt x="18" y="213"/>
                          <a:pt x="22" y="206"/>
                          <a:pt x="24" y="193"/>
                        </a:cubicBezTo>
                        <a:cubicBezTo>
                          <a:pt x="26" y="180"/>
                          <a:pt x="32" y="170"/>
                          <a:pt x="30" y="145"/>
                        </a:cubicBezTo>
                        <a:cubicBezTo>
                          <a:pt x="28" y="120"/>
                          <a:pt x="14" y="57"/>
                          <a:pt x="11" y="44"/>
                        </a:cubicBezTo>
                        <a:cubicBezTo>
                          <a:pt x="8" y="31"/>
                          <a:pt x="0" y="74"/>
                          <a:pt x="9" y="67"/>
                        </a:cubicBezTo>
                        <a:cubicBezTo>
                          <a:pt x="18" y="60"/>
                          <a:pt x="55" y="2"/>
                          <a:pt x="64" y="1"/>
                        </a:cubicBezTo>
                        <a:cubicBezTo>
                          <a:pt x="73" y="0"/>
                          <a:pt x="69" y="43"/>
                          <a:pt x="64" y="59"/>
                        </a:cubicBezTo>
                        <a:cubicBezTo>
                          <a:pt x="59" y="75"/>
                          <a:pt x="34" y="83"/>
                          <a:pt x="35" y="97"/>
                        </a:cubicBezTo>
                        <a:cubicBezTo>
                          <a:pt x="36" y="111"/>
                          <a:pt x="66" y="129"/>
                          <a:pt x="68" y="145"/>
                        </a:cubicBezTo>
                        <a:cubicBezTo>
                          <a:pt x="70" y="161"/>
                          <a:pt x="48" y="170"/>
                          <a:pt x="46" y="192"/>
                        </a:cubicBezTo>
                        <a:cubicBezTo>
                          <a:pt x="44" y="214"/>
                          <a:pt x="54" y="249"/>
                          <a:pt x="54" y="274"/>
                        </a:cubicBezTo>
                        <a:cubicBezTo>
                          <a:pt x="54" y="298"/>
                          <a:pt x="50" y="310"/>
                          <a:pt x="49" y="341"/>
                        </a:cubicBezTo>
                        <a:cubicBezTo>
                          <a:pt x="48" y="372"/>
                          <a:pt x="51" y="436"/>
                          <a:pt x="50" y="459"/>
                        </a:cubicBezTo>
                        <a:cubicBezTo>
                          <a:pt x="48" y="483"/>
                          <a:pt x="45" y="487"/>
                          <a:pt x="41" y="482"/>
                        </a:cubicBezTo>
                        <a:cubicBezTo>
                          <a:pt x="37" y="477"/>
                          <a:pt x="25" y="446"/>
                          <a:pt x="23" y="427"/>
                        </a:cubicBezTo>
                        <a:close/>
                      </a:path>
                    </a:pathLst>
                  </a:custGeom>
                  <a:solidFill>
                    <a:srgbClr val="66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1841" name="Freeform 184">
                    <a:extLst>
                      <a:ext uri="{FF2B5EF4-FFF2-40B4-BE49-F238E27FC236}">
                        <a16:creationId xmlns:a16="http://schemas.microsoft.com/office/drawing/2014/main" id="{30DBA2F9-648B-DA88-4938-B7C390C7DE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15" y="2062"/>
                    <a:ext cx="76" cy="526"/>
                  </a:xfrm>
                  <a:custGeom>
                    <a:avLst/>
                    <a:gdLst>
                      <a:gd name="T0" fmla="*/ 43 w 76"/>
                      <a:gd name="T1" fmla="*/ 460 h 526"/>
                      <a:gd name="T2" fmla="*/ 45 w 76"/>
                      <a:gd name="T3" fmla="*/ 393 h 526"/>
                      <a:gd name="T4" fmla="*/ 47 w 76"/>
                      <a:gd name="T5" fmla="*/ 332 h 526"/>
                      <a:gd name="T6" fmla="*/ 42 w 76"/>
                      <a:gd name="T7" fmla="*/ 300 h 526"/>
                      <a:gd name="T8" fmla="*/ 36 w 76"/>
                      <a:gd name="T9" fmla="*/ 265 h 526"/>
                      <a:gd name="T10" fmla="*/ 47 w 76"/>
                      <a:gd name="T11" fmla="*/ 235 h 526"/>
                      <a:gd name="T12" fmla="*/ 42 w 76"/>
                      <a:gd name="T13" fmla="*/ 203 h 526"/>
                      <a:gd name="T14" fmla="*/ 32 w 76"/>
                      <a:gd name="T15" fmla="*/ 146 h 526"/>
                      <a:gd name="T16" fmla="*/ 75 w 76"/>
                      <a:gd name="T17" fmla="*/ 45 h 526"/>
                      <a:gd name="T18" fmla="*/ 38 w 76"/>
                      <a:gd name="T19" fmla="*/ 2 h 526"/>
                      <a:gd name="T20" fmla="*/ 16 w 76"/>
                      <a:gd name="T21" fmla="*/ 35 h 526"/>
                      <a:gd name="T22" fmla="*/ 41 w 76"/>
                      <a:gd name="T23" fmla="*/ 74 h 526"/>
                      <a:gd name="T24" fmla="*/ 3 w 76"/>
                      <a:gd name="T25" fmla="*/ 151 h 526"/>
                      <a:gd name="T26" fmla="*/ 20 w 76"/>
                      <a:gd name="T27" fmla="*/ 202 h 526"/>
                      <a:gd name="T28" fmla="*/ 12 w 76"/>
                      <a:gd name="T29" fmla="*/ 292 h 526"/>
                      <a:gd name="T30" fmla="*/ 17 w 76"/>
                      <a:gd name="T31" fmla="*/ 365 h 526"/>
                      <a:gd name="T32" fmla="*/ 16 w 76"/>
                      <a:gd name="T33" fmla="*/ 496 h 526"/>
                      <a:gd name="T34" fmla="*/ 25 w 76"/>
                      <a:gd name="T35" fmla="*/ 520 h 526"/>
                      <a:gd name="T36" fmla="*/ 43 w 76"/>
                      <a:gd name="T37" fmla="*/ 460 h 52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76"/>
                      <a:gd name="T58" fmla="*/ 0 h 526"/>
                      <a:gd name="T59" fmla="*/ 76 w 76"/>
                      <a:gd name="T60" fmla="*/ 526 h 52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76" h="526">
                        <a:moveTo>
                          <a:pt x="43" y="460"/>
                        </a:moveTo>
                        <a:cubicBezTo>
                          <a:pt x="47" y="438"/>
                          <a:pt x="44" y="414"/>
                          <a:pt x="45" y="393"/>
                        </a:cubicBezTo>
                        <a:cubicBezTo>
                          <a:pt x="46" y="372"/>
                          <a:pt x="47" y="348"/>
                          <a:pt x="47" y="332"/>
                        </a:cubicBezTo>
                        <a:cubicBezTo>
                          <a:pt x="45" y="317"/>
                          <a:pt x="45" y="311"/>
                          <a:pt x="42" y="300"/>
                        </a:cubicBezTo>
                        <a:cubicBezTo>
                          <a:pt x="41" y="289"/>
                          <a:pt x="36" y="276"/>
                          <a:pt x="36" y="265"/>
                        </a:cubicBezTo>
                        <a:cubicBezTo>
                          <a:pt x="37" y="254"/>
                          <a:pt x="47" y="245"/>
                          <a:pt x="47" y="235"/>
                        </a:cubicBezTo>
                        <a:cubicBezTo>
                          <a:pt x="48" y="225"/>
                          <a:pt x="44" y="218"/>
                          <a:pt x="42" y="203"/>
                        </a:cubicBezTo>
                        <a:cubicBezTo>
                          <a:pt x="40" y="188"/>
                          <a:pt x="27" y="172"/>
                          <a:pt x="32" y="146"/>
                        </a:cubicBezTo>
                        <a:cubicBezTo>
                          <a:pt x="37" y="120"/>
                          <a:pt x="74" y="69"/>
                          <a:pt x="75" y="45"/>
                        </a:cubicBezTo>
                        <a:cubicBezTo>
                          <a:pt x="76" y="21"/>
                          <a:pt x="48" y="4"/>
                          <a:pt x="38" y="2"/>
                        </a:cubicBezTo>
                        <a:cubicBezTo>
                          <a:pt x="28" y="0"/>
                          <a:pt x="16" y="23"/>
                          <a:pt x="16" y="35"/>
                        </a:cubicBezTo>
                        <a:cubicBezTo>
                          <a:pt x="16" y="47"/>
                          <a:pt x="43" y="55"/>
                          <a:pt x="41" y="74"/>
                        </a:cubicBezTo>
                        <a:cubicBezTo>
                          <a:pt x="39" y="93"/>
                          <a:pt x="6" y="130"/>
                          <a:pt x="3" y="151"/>
                        </a:cubicBezTo>
                        <a:cubicBezTo>
                          <a:pt x="0" y="172"/>
                          <a:pt x="19" y="179"/>
                          <a:pt x="20" y="202"/>
                        </a:cubicBezTo>
                        <a:cubicBezTo>
                          <a:pt x="21" y="225"/>
                          <a:pt x="12" y="265"/>
                          <a:pt x="12" y="292"/>
                        </a:cubicBezTo>
                        <a:cubicBezTo>
                          <a:pt x="12" y="318"/>
                          <a:pt x="16" y="331"/>
                          <a:pt x="17" y="365"/>
                        </a:cubicBezTo>
                        <a:cubicBezTo>
                          <a:pt x="18" y="400"/>
                          <a:pt x="15" y="470"/>
                          <a:pt x="16" y="496"/>
                        </a:cubicBezTo>
                        <a:cubicBezTo>
                          <a:pt x="18" y="521"/>
                          <a:pt x="21" y="526"/>
                          <a:pt x="25" y="520"/>
                        </a:cubicBezTo>
                        <a:cubicBezTo>
                          <a:pt x="29" y="515"/>
                          <a:pt x="41" y="481"/>
                          <a:pt x="43" y="460"/>
                        </a:cubicBezTo>
                        <a:close/>
                      </a:path>
                    </a:pathLst>
                  </a:custGeom>
                  <a:solidFill>
                    <a:srgbClr val="66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1837" name="Freeform 185">
                  <a:extLst>
                    <a:ext uri="{FF2B5EF4-FFF2-40B4-BE49-F238E27FC236}">
                      <a16:creationId xmlns:a16="http://schemas.microsoft.com/office/drawing/2014/main" id="{AD03B8B0-E4C8-E096-D0AE-562D5B39B8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5" y="2114"/>
                  <a:ext cx="72" cy="483"/>
                </a:xfrm>
                <a:custGeom>
                  <a:avLst/>
                  <a:gdLst>
                    <a:gd name="T0" fmla="*/ 32 w 72"/>
                    <a:gd name="T1" fmla="*/ 423 h 483"/>
                    <a:gd name="T2" fmla="*/ 30 w 72"/>
                    <a:gd name="T3" fmla="*/ 362 h 483"/>
                    <a:gd name="T4" fmla="*/ 28 w 72"/>
                    <a:gd name="T5" fmla="*/ 307 h 483"/>
                    <a:gd name="T6" fmla="*/ 33 w 72"/>
                    <a:gd name="T7" fmla="*/ 277 h 483"/>
                    <a:gd name="T8" fmla="*/ 39 w 72"/>
                    <a:gd name="T9" fmla="*/ 245 h 483"/>
                    <a:gd name="T10" fmla="*/ 28 w 72"/>
                    <a:gd name="T11" fmla="*/ 219 h 483"/>
                    <a:gd name="T12" fmla="*/ 33 w 72"/>
                    <a:gd name="T13" fmla="*/ 189 h 483"/>
                    <a:gd name="T14" fmla="*/ 29 w 72"/>
                    <a:gd name="T15" fmla="*/ 142 h 483"/>
                    <a:gd name="T16" fmla="*/ 1 w 72"/>
                    <a:gd name="T17" fmla="*/ 70 h 483"/>
                    <a:gd name="T18" fmla="*/ 37 w 72"/>
                    <a:gd name="T19" fmla="*/ 6 h 483"/>
                    <a:gd name="T20" fmla="*/ 59 w 72"/>
                    <a:gd name="T21" fmla="*/ 36 h 483"/>
                    <a:gd name="T22" fmla="*/ 29 w 72"/>
                    <a:gd name="T23" fmla="*/ 84 h 483"/>
                    <a:gd name="T24" fmla="*/ 68 w 72"/>
                    <a:gd name="T25" fmla="*/ 147 h 483"/>
                    <a:gd name="T26" fmla="*/ 55 w 72"/>
                    <a:gd name="T27" fmla="*/ 188 h 483"/>
                    <a:gd name="T28" fmla="*/ 63 w 72"/>
                    <a:gd name="T29" fmla="*/ 270 h 483"/>
                    <a:gd name="T30" fmla="*/ 58 w 72"/>
                    <a:gd name="T31" fmla="*/ 337 h 483"/>
                    <a:gd name="T32" fmla="*/ 59 w 72"/>
                    <a:gd name="T33" fmla="*/ 455 h 483"/>
                    <a:gd name="T34" fmla="*/ 50 w 72"/>
                    <a:gd name="T35" fmla="*/ 478 h 483"/>
                    <a:gd name="T36" fmla="*/ 32 w 72"/>
                    <a:gd name="T37" fmla="*/ 423 h 48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2"/>
                    <a:gd name="T58" fmla="*/ 0 h 483"/>
                    <a:gd name="T59" fmla="*/ 72 w 72"/>
                    <a:gd name="T60" fmla="*/ 483 h 48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2" h="483">
                      <a:moveTo>
                        <a:pt x="32" y="423"/>
                      </a:moveTo>
                      <a:cubicBezTo>
                        <a:pt x="28" y="403"/>
                        <a:pt x="31" y="381"/>
                        <a:pt x="30" y="362"/>
                      </a:cubicBezTo>
                      <a:cubicBezTo>
                        <a:pt x="29" y="343"/>
                        <a:pt x="28" y="321"/>
                        <a:pt x="28" y="307"/>
                      </a:cubicBezTo>
                      <a:cubicBezTo>
                        <a:pt x="30" y="293"/>
                        <a:pt x="30" y="287"/>
                        <a:pt x="33" y="277"/>
                      </a:cubicBezTo>
                      <a:cubicBezTo>
                        <a:pt x="34" y="267"/>
                        <a:pt x="39" y="256"/>
                        <a:pt x="39" y="245"/>
                      </a:cubicBezTo>
                      <a:cubicBezTo>
                        <a:pt x="38" y="235"/>
                        <a:pt x="28" y="228"/>
                        <a:pt x="28" y="219"/>
                      </a:cubicBezTo>
                      <a:cubicBezTo>
                        <a:pt x="27" y="209"/>
                        <a:pt x="33" y="202"/>
                        <a:pt x="33" y="189"/>
                      </a:cubicBezTo>
                      <a:cubicBezTo>
                        <a:pt x="33" y="176"/>
                        <a:pt x="34" y="162"/>
                        <a:pt x="29" y="142"/>
                      </a:cubicBezTo>
                      <a:cubicBezTo>
                        <a:pt x="24" y="122"/>
                        <a:pt x="0" y="93"/>
                        <a:pt x="1" y="70"/>
                      </a:cubicBezTo>
                      <a:cubicBezTo>
                        <a:pt x="2" y="47"/>
                        <a:pt x="27" y="12"/>
                        <a:pt x="37" y="6"/>
                      </a:cubicBezTo>
                      <a:cubicBezTo>
                        <a:pt x="47" y="0"/>
                        <a:pt x="60" y="23"/>
                        <a:pt x="59" y="36"/>
                      </a:cubicBezTo>
                      <a:cubicBezTo>
                        <a:pt x="58" y="49"/>
                        <a:pt x="28" y="66"/>
                        <a:pt x="29" y="84"/>
                      </a:cubicBezTo>
                      <a:cubicBezTo>
                        <a:pt x="30" y="102"/>
                        <a:pt x="64" y="130"/>
                        <a:pt x="68" y="147"/>
                      </a:cubicBezTo>
                      <a:cubicBezTo>
                        <a:pt x="72" y="164"/>
                        <a:pt x="56" y="168"/>
                        <a:pt x="55" y="188"/>
                      </a:cubicBezTo>
                      <a:cubicBezTo>
                        <a:pt x="54" y="208"/>
                        <a:pt x="63" y="245"/>
                        <a:pt x="63" y="270"/>
                      </a:cubicBezTo>
                      <a:cubicBezTo>
                        <a:pt x="63" y="294"/>
                        <a:pt x="59" y="306"/>
                        <a:pt x="58" y="337"/>
                      </a:cubicBezTo>
                      <a:cubicBezTo>
                        <a:pt x="57" y="368"/>
                        <a:pt x="60" y="432"/>
                        <a:pt x="59" y="455"/>
                      </a:cubicBezTo>
                      <a:cubicBezTo>
                        <a:pt x="57" y="479"/>
                        <a:pt x="54" y="483"/>
                        <a:pt x="50" y="478"/>
                      </a:cubicBezTo>
                      <a:cubicBezTo>
                        <a:pt x="46" y="473"/>
                        <a:pt x="34" y="442"/>
                        <a:pt x="32" y="423"/>
                      </a:cubicBezTo>
                      <a:close/>
                    </a:path>
                  </a:pathLst>
                </a:custGeom>
                <a:solidFill>
                  <a:srgbClr val="66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27" name="Group 186">
            <a:extLst>
              <a:ext uri="{FF2B5EF4-FFF2-40B4-BE49-F238E27FC236}">
                <a16:creationId xmlns:a16="http://schemas.microsoft.com/office/drawing/2014/main" id="{283C936E-1FFF-1C96-E860-51D126E7BDCF}"/>
              </a:ext>
            </a:extLst>
          </p:cNvPr>
          <p:cNvGrpSpPr>
            <a:grpSpLocks/>
          </p:cNvGrpSpPr>
          <p:nvPr/>
        </p:nvGrpSpPr>
        <p:grpSpPr bwMode="auto">
          <a:xfrm>
            <a:off x="5043488" y="2506663"/>
            <a:ext cx="3916362" cy="922337"/>
            <a:chOff x="3240" y="1675"/>
            <a:chExt cx="2193" cy="581"/>
          </a:xfrm>
        </p:grpSpPr>
        <p:sp>
          <p:nvSpPr>
            <p:cNvPr id="31763" name="Text Box 187">
              <a:extLst>
                <a:ext uri="{FF2B5EF4-FFF2-40B4-BE49-F238E27FC236}">
                  <a16:creationId xmlns:a16="http://schemas.microsoft.com/office/drawing/2014/main" id="{2EFE567E-7FB7-136A-8D7D-C157B5215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1675"/>
              <a:ext cx="4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pt-BR" sz="1400" b="1">
                  <a:solidFill>
                    <a:schemeClr val="bg1"/>
                  </a:solidFill>
                </a:rPr>
                <a:t>Spores</a:t>
              </a:r>
            </a:p>
          </p:txBody>
        </p:sp>
        <p:grpSp>
          <p:nvGrpSpPr>
            <p:cNvPr id="31764" name="Group 188">
              <a:extLst>
                <a:ext uri="{FF2B5EF4-FFF2-40B4-BE49-F238E27FC236}">
                  <a16:creationId xmlns:a16="http://schemas.microsoft.com/office/drawing/2014/main" id="{9B986ECA-2320-6EA9-C209-F2FA000DCB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0" y="1758"/>
              <a:ext cx="600" cy="498"/>
              <a:chOff x="3240" y="1758"/>
              <a:chExt cx="600" cy="498"/>
            </a:xfrm>
          </p:grpSpPr>
          <p:grpSp>
            <p:nvGrpSpPr>
              <p:cNvPr id="31765" name="Group 189">
                <a:extLst>
                  <a:ext uri="{FF2B5EF4-FFF2-40B4-BE49-F238E27FC236}">
                    <a16:creationId xmlns:a16="http://schemas.microsoft.com/office/drawing/2014/main" id="{3651A116-015F-0B8C-70C5-8F49FF59AB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24" y="1814"/>
                <a:ext cx="72" cy="298"/>
                <a:chOff x="2721" y="1507"/>
                <a:chExt cx="72" cy="298"/>
              </a:xfrm>
            </p:grpSpPr>
            <p:sp>
              <p:nvSpPr>
                <p:cNvPr id="31823" name="Oval 190">
                  <a:extLst>
                    <a:ext uri="{FF2B5EF4-FFF2-40B4-BE49-F238E27FC236}">
                      <a16:creationId xmlns:a16="http://schemas.microsoft.com/office/drawing/2014/main" id="{142D6282-0073-D90D-83EC-CF75A80FEF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1" y="1608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824" name="Oval 191">
                  <a:extLst>
                    <a:ext uri="{FF2B5EF4-FFF2-40B4-BE49-F238E27FC236}">
                      <a16:creationId xmlns:a16="http://schemas.microsoft.com/office/drawing/2014/main" id="{BF7B7C48-9BFC-68D2-5C78-E2DD5BA7DE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1" y="1560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825" name="Oval 192">
                  <a:extLst>
                    <a:ext uri="{FF2B5EF4-FFF2-40B4-BE49-F238E27FC236}">
                      <a16:creationId xmlns:a16="http://schemas.microsoft.com/office/drawing/2014/main" id="{D2EBBAB1-D141-B5AC-0248-49D7D014F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5" y="1507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826" name="Oval 193">
                  <a:extLst>
                    <a:ext uri="{FF2B5EF4-FFF2-40B4-BE49-F238E27FC236}">
                      <a16:creationId xmlns:a16="http://schemas.microsoft.com/office/drawing/2014/main" id="{0F8D2140-D178-CE0E-03C2-38446D12B5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5" y="1512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827" name="Oval 194">
                  <a:extLst>
                    <a:ext uri="{FF2B5EF4-FFF2-40B4-BE49-F238E27FC236}">
                      <a16:creationId xmlns:a16="http://schemas.microsoft.com/office/drawing/2014/main" id="{058634F2-EA11-0CA4-4035-E0BD4B8466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6" y="1656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828" name="Oval 195">
                  <a:extLst>
                    <a:ext uri="{FF2B5EF4-FFF2-40B4-BE49-F238E27FC236}">
                      <a16:creationId xmlns:a16="http://schemas.microsoft.com/office/drawing/2014/main" id="{68F2653F-5D4C-CF12-C2FD-01AF9925EA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0" y="1709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829" name="Oval 196">
                  <a:extLst>
                    <a:ext uri="{FF2B5EF4-FFF2-40B4-BE49-F238E27FC236}">
                      <a16:creationId xmlns:a16="http://schemas.microsoft.com/office/drawing/2014/main" id="{A12F7B85-5E13-6D69-6BD4-81D116067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5" y="1757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</p:grpSp>
          <p:grpSp>
            <p:nvGrpSpPr>
              <p:cNvPr id="31766" name="Group 197">
                <a:extLst>
                  <a:ext uri="{FF2B5EF4-FFF2-40B4-BE49-F238E27FC236}">
                    <a16:creationId xmlns:a16="http://schemas.microsoft.com/office/drawing/2014/main" id="{F05145D2-7E66-FCD7-7278-BF81DB0806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0" y="1814"/>
                <a:ext cx="72" cy="298"/>
                <a:chOff x="2818" y="1531"/>
                <a:chExt cx="72" cy="298"/>
              </a:xfrm>
            </p:grpSpPr>
            <p:sp>
              <p:nvSpPr>
                <p:cNvPr id="31816" name="Oval 198">
                  <a:extLst>
                    <a:ext uri="{FF2B5EF4-FFF2-40B4-BE49-F238E27FC236}">
                      <a16:creationId xmlns:a16="http://schemas.microsoft.com/office/drawing/2014/main" id="{3E9E4283-AA33-902D-4D8C-D051326ED7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8" y="1632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817" name="Oval 199">
                  <a:extLst>
                    <a:ext uri="{FF2B5EF4-FFF2-40B4-BE49-F238E27FC236}">
                      <a16:creationId xmlns:a16="http://schemas.microsoft.com/office/drawing/2014/main" id="{348309C4-D6DF-6464-65FD-2DEA2B356A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8" y="1584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818" name="Oval 200">
                  <a:extLst>
                    <a:ext uri="{FF2B5EF4-FFF2-40B4-BE49-F238E27FC236}">
                      <a16:creationId xmlns:a16="http://schemas.microsoft.com/office/drawing/2014/main" id="{3DF3D5CF-5EBA-1681-CF46-DD3083109C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1531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819" name="Oval 201">
                  <a:extLst>
                    <a:ext uri="{FF2B5EF4-FFF2-40B4-BE49-F238E27FC236}">
                      <a16:creationId xmlns:a16="http://schemas.microsoft.com/office/drawing/2014/main" id="{622EA8FC-8B29-AD13-DF09-932A4B695C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1536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820" name="Oval 202">
                  <a:extLst>
                    <a:ext uri="{FF2B5EF4-FFF2-40B4-BE49-F238E27FC236}">
                      <a16:creationId xmlns:a16="http://schemas.microsoft.com/office/drawing/2014/main" id="{FC908B85-6480-F1BE-4001-123FA2BD80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1680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821" name="Oval 203">
                  <a:extLst>
                    <a:ext uri="{FF2B5EF4-FFF2-40B4-BE49-F238E27FC236}">
                      <a16:creationId xmlns:a16="http://schemas.microsoft.com/office/drawing/2014/main" id="{312E5FDA-2FEB-4DAA-3A74-B868EA5201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8" y="1733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822" name="Oval 204">
                  <a:extLst>
                    <a:ext uri="{FF2B5EF4-FFF2-40B4-BE49-F238E27FC236}">
                      <a16:creationId xmlns:a16="http://schemas.microsoft.com/office/drawing/2014/main" id="{340B55F3-1CDD-FCE7-D98D-BC5328BF25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2" y="1781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</p:grpSp>
          <p:grpSp>
            <p:nvGrpSpPr>
              <p:cNvPr id="31767" name="Group 205">
                <a:extLst>
                  <a:ext uri="{FF2B5EF4-FFF2-40B4-BE49-F238E27FC236}">
                    <a16:creationId xmlns:a16="http://schemas.microsoft.com/office/drawing/2014/main" id="{0BFCE086-E286-294B-0A6A-C611E1EFB8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1758"/>
                <a:ext cx="105" cy="332"/>
                <a:chOff x="3053" y="1440"/>
                <a:chExt cx="105" cy="332"/>
              </a:xfrm>
            </p:grpSpPr>
            <p:grpSp>
              <p:nvGrpSpPr>
                <p:cNvPr id="31800" name="Group 206">
                  <a:extLst>
                    <a:ext uri="{FF2B5EF4-FFF2-40B4-BE49-F238E27FC236}">
                      <a16:creationId xmlns:a16="http://schemas.microsoft.com/office/drawing/2014/main" id="{E3101E7E-A6F1-8039-EDC9-80EE1524A7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53" y="1440"/>
                  <a:ext cx="72" cy="298"/>
                  <a:chOff x="3783" y="1819"/>
                  <a:chExt cx="72" cy="298"/>
                </a:xfrm>
              </p:grpSpPr>
              <p:sp>
                <p:nvSpPr>
                  <p:cNvPr id="31809" name="Oval 207">
                    <a:extLst>
                      <a:ext uri="{FF2B5EF4-FFF2-40B4-BE49-F238E27FC236}">
                        <a16:creationId xmlns:a16="http://schemas.microsoft.com/office/drawing/2014/main" id="{C598D0C1-9BD7-9095-E01E-C6D8BD5DB4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783" y="1920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912813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defTabSz="912813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defTabSz="912813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defTabSz="912813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defTabSz="912813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/>
                  </a:p>
                </p:txBody>
              </p:sp>
              <p:sp>
                <p:nvSpPr>
                  <p:cNvPr id="31810" name="Oval 208">
                    <a:extLst>
                      <a:ext uri="{FF2B5EF4-FFF2-40B4-BE49-F238E27FC236}">
                        <a16:creationId xmlns:a16="http://schemas.microsoft.com/office/drawing/2014/main" id="{DDD6361E-7994-C51E-8A25-F6F95482FB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783" y="1872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912813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defTabSz="912813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defTabSz="912813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defTabSz="912813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defTabSz="912813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/>
                  </a:p>
                </p:txBody>
              </p:sp>
              <p:sp>
                <p:nvSpPr>
                  <p:cNvPr id="31811" name="Oval 209">
                    <a:extLst>
                      <a:ext uri="{FF2B5EF4-FFF2-40B4-BE49-F238E27FC236}">
                        <a16:creationId xmlns:a16="http://schemas.microsoft.com/office/drawing/2014/main" id="{D40CF020-120E-9B86-2400-0A71D3C4BC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807" y="1819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912813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defTabSz="912813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defTabSz="912813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defTabSz="912813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defTabSz="912813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/>
                  </a:p>
                </p:txBody>
              </p:sp>
              <p:sp>
                <p:nvSpPr>
                  <p:cNvPr id="31812" name="Oval 210">
                    <a:extLst>
                      <a:ext uri="{FF2B5EF4-FFF2-40B4-BE49-F238E27FC236}">
                        <a16:creationId xmlns:a16="http://schemas.microsoft.com/office/drawing/2014/main" id="{A712936B-2437-BF8D-975E-A4E14CD83E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807" y="1824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912813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defTabSz="912813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defTabSz="912813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defTabSz="912813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defTabSz="912813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/>
                  </a:p>
                </p:txBody>
              </p:sp>
              <p:sp>
                <p:nvSpPr>
                  <p:cNvPr id="31813" name="Oval 211">
                    <a:extLst>
                      <a:ext uri="{FF2B5EF4-FFF2-40B4-BE49-F238E27FC236}">
                        <a16:creationId xmlns:a16="http://schemas.microsoft.com/office/drawing/2014/main" id="{995AA645-EE03-E2F3-BD1B-2ABA9DD132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797" y="1968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912813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defTabSz="912813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defTabSz="912813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defTabSz="912813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defTabSz="912813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/>
                  </a:p>
                </p:txBody>
              </p:sp>
              <p:sp>
                <p:nvSpPr>
                  <p:cNvPr id="31814" name="Oval 212">
                    <a:extLst>
                      <a:ext uri="{FF2B5EF4-FFF2-40B4-BE49-F238E27FC236}">
                        <a16:creationId xmlns:a16="http://schemas.microsoft.com/office/drawing/2014/main" id="{B5C0C9B7-5349-7BFC-09C6-321689E3BC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792" y="2021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912813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defTabSz="912813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defTabSz="912813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defTabSz="912813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defTabSz="912813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/>
                  </a:p>
                </p:txBody>
              </p:sp>
              <p:sp>
                <p:nvSpPr>
                  <p:cNvPr id="31815" name="Oval 213">
                    <a:extLst>
                      <a:ext uri="{FF2B5EF4-FFF2-40B4-BE49-F238E27FC236}">
                        <a16:creationId xmlns:a16="http://schemas.microsoft.com/office/drawing/2014/main" id="{8BEAD8AD-6F8E-4943-A4C5-1A95F994D2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787" y="2069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912813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defTabSz="912813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defTabSz="912813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defTabSz="912813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defTabSz="912813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/>
                  </a:p>
                </p:txBody>
              </p:sp>
            </p:grpSp>
            <p:grpSp>
              <p:nvGrpSpPr>
                <p:cNvPr id="31801" name="Group 214">
                  <a:extLst>
                    <a:ext uri="{FF2B5EF4-FFF2-40B4-BE49-F238E27FC236}">
                      <a16:creationId xmlns:a16="http://schemas.microsoft.com/office/drawing/2014/main" id="{3B400DE2-D226-2797-4247-087A1E7C4B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3086" y="1474"/>
                  <a:ext cx="72" cy="298"/>
                  <a:chOff x="3783" y="1819"/>
                  <a:chExt cx="72" cy="298"/>
                </a:xfrm>
              </p:grpSpPr>
              <p:sp>
                <p:nvSpPr>
                  <p:cNvPr id="31802" name="Oval 215">
                    <a:extLst>
                      <a:ext uri="{FF2B5EF4-FFF2-40B4-BE49-F238E27FC236}">
                        <a16:creationId xmlns:a16="http://schemas.microsoft.com/office/drawing/2014/main" id="{BF92DCFD-BB3C-A8CC-4E84-DC0CA5B22D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783" y="1920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912813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defTabSz="912813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defTabSz="912813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defTabSz="912813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defTabSz="912813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/>
                  </a:p>
                </p:txBody>
              </p:sp>
              <p:sp>
                <p:nvSpPr>
                  <p:cNvPr id="31803" name="Oval 216">
                    <a:extLst>
                      <a:ext uri="{FF2B5EF4-FFF2-40B4-BE49-F238E27FC236}">
                        <a16:creationId xmlns:a16="http://schemas.microsoft.com/office/drawing/2014/main" id="{9ABE3E36-2D4E-0B91-D4AF-1DD34FB5FA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783" y="1872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912813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defTabSz="912813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defTabSz="912813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defTabSz="912813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defTabSz="912813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/>
                  </a:p>
                </p:txBody>
              </p:sp>
              <p:sp>
                <p:nvSpPr>
                  <p:cNvPr id="31804" name="Oval 217">
                    <a:extLst>
                      <a:ext uri="{FF2B5EF4-FFF2-40B4-BE49-F238E27FC236}">
                        <a16:creationId xmlns:a16="http://schemas.microsoft.com/office/drawing/2014/main" id="{96404C82-6766-A224-A70E-064BC4D818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807" y="1819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912813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defTabSz="912813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defTabSz="912813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defTabSz="912813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defTabSz="912813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/>
                  </a:p>
                </p:txBody>
              </p:sp>
              <p:sp>
                <p:nvSpPr>
                  <p:cNvPr id="31805" name="Oval 218">
                    <a:extLst>
                      <a:ext uri="{FF2B5EF4-FFF2-40B4-BE49-F238E27FC236}">
                        <a16:creationId xmlns:a16="http://schemas.microsoft.com/office/drawing/2014/main" id="{95DA053B-16D9-1183-208A-3725A5AB2D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807" y="1824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912813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defTabSz="912813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defTabSz="912813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defTabSz="912813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defTabSz="912813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/>
                  </a:p>
                </p:txBody>
              </p:sp>
              <p:sp>
                <p:nvSpPr>
                  <p:cNvPr id="31806" name="Oval 219">
                    <a:extLst>
                      <a:ext uri="{FF2B5EF4-FFF2-40B4-BE49-F238E27FC236}">
                        <a16:creationId xmlns:a16="http://schemas.microsoft.com/office/drawing/2014/main" id="{9E426A99-CBDD-97AE-AA8C-EB06E74DD3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797" y="1968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912813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defTabSz="912813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defTabSz="912813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defTabSz="912813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defTabSz="912813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/>
                  </a:p>
                </p:txBody>
              </p:sp>
              <p:sp>
                <p:nvSpPr>
                  <p:cNvPr id="31807" name="Oval 220">
                    <a:extLst>
                      <a:ext uri="{FF2B5EF4-FFF2-40B4-BE49-F238E27FC236}">
                        <a16:creationId xmlns:a16="http://schemas.microsoft.com/office/drawing/2014/main" id="{1E6F5394-3102-B6EE-626E-3707350745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792" y="2021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912813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defTabSz="912813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defTabSz="912813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defTabSz="912813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defTabSz="912813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/>
                  </a:p>
                </p:txBody>
              </p:sp>
              <p:sp>
                <p:nvSpPr>
                  <p:cNvPr id="31808" name="Oval 221">
                    <a:extLst>
                      <a:ext uri="{FF2B5EF4-FFF2-40B4-BE49-F238E27FC236}">
                        <a16:creationId xmlns:a16="http://schemas.microsoft.com/office/drawing/2014/main" id="{647A2818-0A60-D098-9298-9F3FF9306E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787" y="2069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912813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defTabSz="912813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defTabSz="912813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defTabSz="912813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defTabSz="912813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/>
                  </a:p>
                </p:txBody>
              </p:sp>
            </p:grpSp>
          </p:grpSp>
          <p:grpSp>
            <p:nvGrpSpPr>
              <p:cNvPr id="31768" name="Group 222">
                <a:extLst>
                  <a:ext uri="{FF2B5EF4-FFF2-40B4-BE49-F238E27FC236}">
                    <a16:creationId xmlns:a16="http://schemas.microsoft.com/office/drawing/2014/main" id="{21E77843-DE86-310D-51F0-214B0982E2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768" y="1910"/>
                <a:ext cx="72" cy="298"/>
                <a:chOff x="3783" y="1819"/>
                <a:chExt cx="72" cy="298"/>
              </a:xfrm>
            </p:grpSpPr>
            <p:sp>
              <p:nvSpPr>
                <p:cNvPr id="31793" name="Oval 223">
                  <a:extLst>
                    <a:ext uri="{FF2B5EF4-FFF2-40B4-BE49-F238E27FC236}">
                      <a16:creationId xmlns:a16="http://schemas.microsoft.com/office/drawing/2014/main" id="{D6D2A7D8-FE9F-9434-A009-4E9898CCB8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783" y="1920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94" name="Oval 224">
                  <a:extLst>
                    <a:ext uri="{FF2B5EF4-FFF2-40B4-BE49-F238E27FC236}">
                      <a16:creationId xmlns:a16="http://schemas.microsoft.com/office/drawing/2014/main" id="{B2C6D874-4E07-1090-9577-1309AD8CE5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783" y="1872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95" name="Oval 225">
                  <a:extLst>
                    <a:ext uri="{FF2B5EF4-FFF2-40B4-BE49-F238E27FC236}">
                      <a16:creationId xmlns:a16="http://schemas.microsoft.com/office/drawing/2014/main" id="{75538339-7181-30C6-C839-414CF4D35A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807" y="1819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96" name="Oval 226">
                  <a:extLst>
                    <a:ext uri="{FF2B5EF4-FFF2-40B4-BE49-F238E27FC236}">
                      <a16:creationId xmlns:a16="http://schemas.microsoft.com/office/drawing/2014/main" id="{A64EA0D3-1B23-11FA-B094-0B17F98AB0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807" y="1824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97" name="Oval 227">
                  <a:extLst>
                    <a:ext uri="{FF2B5EF4-FFF2-40B4-BE49-F238E27FC236}">
                      <a16:creationId xmlns:a16="http://schemas.microsoft.com/office/drawing/2014/main" id="{B063E2B8-1832-7E93-3F3C-D187B32ED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797" y="1968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98" name="Oval 228">
                  <a:extLst>
                    <a:ext uri="{FF2B5EF4-FFF2-40B4-BE49-F238E27FC236}">
                      <a16:creationId xmlns:a16="http://schemas.microsoft.com/office/drawing/2014/main" id="{DD4854EE-0C6C-F826-372F-B05A24CA4D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792" y="2021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99" name="Oval 229">
                  <a:extLst>
                    <a:ext uri="{FF2B5EF4-FFF2-40B4-BE49-F238E27FC236}">
                      <a16:creationId xmlns:a16="http://schemas.microsoft.com/office/drawing/2014/main" id="{FD080675-9D2F-FFAF-CFE7-A6368B7928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787" y="2069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</p:grpSp>
          <p:grpSp>
            <p:nvGrpSpPr>
              <p:cNvPr id="31769" name="Group 230">
                <a:extLst>
                  <a:ext uri="{FF2B5EF4-FFF2-40B4-BE49-F238E27FC236}">
                    <a16:creationId xmlns:a16="http://schemas.microsoft.com/office/drawing/2014/main" id="{462548D9-5163-38A9-F8F5-5509E76AF1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98178" flipH="1">
                <a:off x="3240" y="1958"/>
                <a:ext cx="72" cy="298"/>
                <a:chOff x="3783" y="1819"/>
                <a:chExt cx="72" cy="298"/>
              </a:xfrm>
            </p:grpSpPr>
            <p:sp>
              <p:nvSpPr>
                <p:cNvPr id="31786" name="Oval 231">
                  <a:extLst>
                    <a:ext uri="{FF2B5EF4-FFF2-40B4-BE49-F238E27FC236}">
                      <a16:creationId xmlns:a16="http://schemas.microsoft.com/office/drawing/2014/main" id="{B9E37523-1495-AEE1-F790-1E6A1FBF57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783" y="1920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87" name="Oval 232">
                  <a:extLst>
                    <a:ext uri="{FF2B5EF4-FFF2-40B4-BE49-F238E27FC236}">
                      <a16:creationId xmlns:a16="http://schemas.microsoft.com/office/drawing/2014/main" id="{788E309E-B53D-B7A7-A80F-299FA2F2A7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783" y="1872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88" name="Oval 233">
                  <a:extLst>
                    <a:ext uri="{FF2B5EF4-FFF2-40B4-BE49-F238E27FC236}">
                      <a16:creationId xmlns:a16="http://schemas.microsoft.com/office/drawing/2014/main" id="{77E7ED94-F2D0-D3DC-D85B-22F2B71BE6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807" y="1819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89" name="Oval 234">
                  <a:extLst>
                    <a:ext uri="{FF2B5EF4-FFF2-40B4-BE49-F238E27FC236}">
                      <a16:creationId xmlns:a16="http://schemas.microsoft.com/office/drawing/2014/main" id="{8F4F43E6-C45E-C36A-C3EA-F46A589810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807" y="1824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90" name="Oval 235">
                  <a:extLst>
                    <a:ext uri="{FF2B5EF4-FFF2-40B4-BE49-F238E27FC236}">
                      <a16:creationId xmlns:a16="http://schemas.microsoft.com/office/drawing/2014/main" id="{4DFA6ACF-F305-16B9-00F5-4C02D2575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797" y="1968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91" name="Oval 236">
                  <a:extLst>
                    <a:ext uri="{FF2B5EF4-FFF2-40B4-BE49-F238E27FC236}">
                      <a16:creationId xmlns:a16="http://schemas.microsoft.com/office/drawing/2014/main" id="{E4BFFDFC-85AF-88AD-9113-7AEF4CE5D3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792" y="2021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92" name="Oval 237">
                  <a:extLst>
                    <a:ext uri="{FF2B5EF4-FFF2-40B4-BE49-F238E27FC236}">
                      <a16:creationId xmlns:a16="http://schemas.microsoft.com/office/drawing/2014/main" id="{B9FA5303-2B48-C27A-7B2B-B78DD7545C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787" y="2069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</p:grpSp>
          <p:grpSp>
            <p:nvGrpSpPr>
              <p:cNvPr id="31770" name="Group 238">
                <a:extLst>
                  <a:ext uri="{FF2B5EF4-FFF2-40B4-BE49-F238E27FC236}">
                    <a16:creationId xmlns:a16="http://schemas.microsoft.com/office/drawing/2014/main" id="{41AF8950-DE6C-2C64-FE7F-3FBF928EDA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08" y="1772"/>
                <a:ext cx="72" cy="298"/>
                <a:chOff x="2721" y="1507"/>
                <a:chExt cx="72" cy="298"/>
              </a:xfrm>
            </p:grpSpPr>
            <p:sp>
              <p:nvSpPr>
                <p:cNvPr id="31779" name="Oval 239">
                  <a:extLst>
                    <a:ext uri="{FF2B5EF4-FFF2-40B4-BE49-F238E27FC236}">
                      <a16:creationId xmlns:a16="http://schemas.microsoft.com/office/drawing/2014/main" id="{1F506213-226C-7C1D-C0AF-50A79E386A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1" y="1608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80" name="Oval 240">
                  <a:extLst>
                    <a:ext uri="{FF2B5EF4-FFF2-40B4-BE49-F238E27FC236}">
                      <a16:creationId xmlns:a16="http://schemas.microsoft.com/office/drawing/2014/main" id="{004AAF16-36B9-5C5E-A0AA-EC1313411E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1" y="1560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81" name="Oval 241">
                  <a:extLst>
                    <a:ext uri="{FF2B5EF4-FFF2-40B4-BE49-F238E27FC236}">
                      <a16:creationId xmlns:a16="http://schemas.microsoft.com/office/drawing/2014/main" id="{14C82BF3-65B1-922D-F0A7-D1E136862A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5" y="1507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82" name="Oval 242">
                  <a:extLst>
                    <a:ext uri="{FF2B5EF4-FFF2-40B4-BE49-F238E27FC236}">
                      <a16:creationId xmlns:a16="http://schemas.microsoft.com/office/drawing/2014/main" id="{FBB62308-4D19-74A8-F0D6-0FF5D3BA5C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5" y="1512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83" name="Oval 243">
                  <a:extLst>
                    <a:ext uri="{FF2B5EF4-FFF2-40B4-BE49-F238E27FC236}">
                      <a16:creationId xmlns:a16="http://schemas.microsoft.com/office/drawing/2014/main" id="{80B3CAA6-3A33-0031-06EC-1636D1697A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6" y="1656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84" name="Oval 244">
                  <a:extLst>
                    <a:ext uri="{FF2B5EF4-FFF2-40B4-BE49-F238E27FC236}">
                      <a16:creationId xmlns:a16="http://schemas.microsoft.com/office/drawing/2014/main" id="{E3401781-4DDA-0106-F9E9-364C33CED0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0" y="1709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85" name="Oval 245">
                  <a:extLst>
                    <a:ext uri="{FF2B5EF4-FFF2-40B4-BE49-F238E27FC236}">
                      <a16:creationId xmlns:a16="http://schemas.microsoft.com/office/drawing/2014/main" id="{64875068-B0B1-9742-F2E0-2C0AC5DF7D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5" y="1757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</p:grpSp>
          <p:grpSp>
            <p:nvGrpSpPr>
              <p:cNvPr id="31771" name="Group 246">
                <a:extLst>
                  <a:ext uri="{FF2B5EF4-FFF2-40B4-BE49-F238E27FC236}">
                    <a16:creationId xmlns:a16="http://schemas.microsoft.com/office/drawing/2014/main" id="{534C73F2-F3F6-15E4-B533-E40974288C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40" y="1836"/>
                <a:ext cx="72" cy="298"/>
                <a:chOff x="2721" y="1507"/>
                <a:chExt cx="72" cy="298"/>
              </a:xfrm>
            </p:grpSpPr>
            <p:sp>
              <p:nvSpPr>
                <p:cNvPr id="31772" name="Oval 247">
                  <a:extLst>
                    <a:ext uri="{FF2B5EF4-FFF2-40B4-BE49-F238E27FC236}">
                      <a16:creationId xmlns:a16="http://schemas.microsoft.com/office/drawing/2014/main" id="{F7982360-7B7D-EBB5-FF36-3484A9E9E4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1" y="1608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73" name="Oval 248">
                  <a:extLst>
                    <a:ext uri="{FF2B5EF4-FFF2-40B4-BE49-F238E27FC236}">
                      <a16:creationId xmlns:a16="http://schemas.microsoft.com/office/drawing/2014/main" id="{C33E9824-8D04-13B5-54A4-C0FC78E383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1" y="1560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74" name="Oval 249">
                  <a:extLst>
                    <a:ext uri="{FF2B5EF4-FFF2-40B4-BE49-F238E27FC236}">
                      <a16:creationId xmlns:a16="http://schemas.microsoft.com/office/drawing/2014/main" id="{8F05C08B-5A56-7E14-62DB-D373ECBB48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5" y="1507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75" name="Oval 250">
                  <a:extLst>
                    <a:ext uri="{FF2B5EF4-FFF2-40B4-BE49-F238E27FC236}">
                      <a16:creationId xmlns:a16="http://schemas.microsoft.com/office/drawing/2014/main" id="{C680FD4D-E2E7-178C-B066-08E86B6A4B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5" y="1512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76" name="Oval 251">
                  <a:extLst>
                    <a:ext uri="{FF2B5EF4-FFF2-40B4-BE49-F238E27FC236}">
                      <a16:creationId xmlns:a16="http://schemas.microsoft.com/office/drawing/2014/main" id="{37B08DEB-2BB7-B049-BA17-C25192F4F7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6" y="1656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77" name="Oval 252">
                  <a:extLst>
                    <a:ext uri="{FF2B5EF4-FFF2-40B4-BE49-F238E27FC236}">
                      <a16:creationId xmlns:a16="http://schemas.microsoft.com/office/drawing/2014/main" id="{125DE61C-719D-5436-520A-8946E948CC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0" y="1709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78" name="Oval 253">
                  <a:extLst>
                    <a:ext uri="{FF2B5EF4-FFF2-40B4-BE49-F238E27FC236}">
                      <a16:creationId xmlns:a16="http://schemas.microsoft.com/office/drawing/2014/main" id="{B48BD830-B077-6150-0A0A-03C45F51C0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5" y="1757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</p:grpSp>
        </p:grpSp>
      </p:grpSp>
      <p:grpSp>
        <p:nvGrpSpPr>
          <p:cNvPr id="11270" name="Group 254">
            <a:extLst>
              <a:ext uri="{FF2B5EF4-FFF2-40B4-BE49-F238E27FC236}">
                <a16:creationId xmlns:a16="http://schemas.microsoft.com/office/drawing/2014/main" id="{67EC2697-1A7E-77DC-6F06-20ABB5F0E0EE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5486400"/>
            <a:ext cx="4267200" cy="1081088"/>
            <a:chOff x="3072" y="3456"/>
            <a:chExt cx="2688" cy="681"/>
          </a:xfrm>
        </p:grpSpPr>
        <p:sp>
          <p:nvSpPr>
            <p:cNvPr id="31761" name="Rectangle 255">
              <a:extLst>
                <a:ext uri="{FF2B5EF4-FFF2-40B4-BE49-F238E27FC236}">
                  <a16:creationId xmlns:a16="http://schemas.microsoft.com/office/drawing/2014/main" id="{8A693CE3-D0FE-DB05-20E4-B3AE1CEF8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3744"/>
              <a:ext cx="2688" cy="393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s-ES_tradnl" altLang="pt-BR" sz="1400" b="1"/>
                <a:t> </a:t>
              </a:r>
              <a:r>
                <a:rPr lang="es-ES_tradnl" altLang="pt-BR" sz="1400" b="1">
                  <a:solidFill>
                    <a:srgbClr val="FFFF00"/>
                  </a:solidFill>
                </a:rPr>
                <a:t>Production of secondary metabolites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s-ES_tradnl" altLang="pt-BR" sz="1400" b="1">
                  <a:solidFill>
                    <a:srgbClr val="FFFF00"/>
                  </a:solidFill>
                </a:rPr>
                <a:t>       (antibiotics, fungicides, antitumorals,..)</a:t>
              </a:r>
              <a:endParaRPr lang="pt-BR" altLang="pt-BR" sz="1400" b="1">
                <a:solidFill>
                  <a:srgbClr val="FFFF00"/>
                </a:solidFill>
              </a:endParaRPr>
            </a:p>
          </p:txBody>
        </p:sp>
        <p:sp>
          <p:nvSpPr>
            <p:cNvPr id="31762" name="AutoShape 256">
              <a:extLst>
                <a:ext uri="{FF2B5EF4-FFF2-40B4-BE49-F238E27FC236}">
                  <a16:creationId xmlns:a16="http://schemas.microsoft.com/office/drawing/2014/main" id="{4BD7E5C5-22EB-61DC-86EE-B6033A250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56"/>
              <a:ext cx="2208" cy="192"/>
            </a:xfrm>
            <a:prstGeom prst="rightArrow">
              <a:avLst>
                <a:gd name="adj1" fmla="val 50000"/>
                <a:gd name="adj2" fmla="val 287500"/>
              </a:avLst>
            </a:prstGeom>
            <a:solidFill>
              <a:srgbClr val="CC00CC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BR" sz="16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12_F77a">
            <a:extLst>
              <a:ext uri="{FF2B5EF4-FFF2-40B4-BE49-F238E27FC236}">
                <a16:creationId xmlns:a16="http://schemas.microsoft.com/office/drawing/2014/main" id="{A35F2962-E607-0CA3-1CF2-F98E4A0F9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8600"/>
            <a:ext cx="3705225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3" descr="12_F77b">
            <a:extLst>
              <a:ext uri="{FF2B5EF4-FFF2-40B4-BE49-F238E27FC236}">
                <a16:creationId xmlns:a16="http://schemas.microsoft.com/office/drawing/2014/main" id="{397164E3-9B0E-DF65-634D-EBA896508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3375"/>
            <a:ext cx="475297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12_F76a">
            <a:extLst>
              <a:ext uri="{FF2B5EF4-FFF2-40B4-BE49-F238E27FC236}">
                <a16:creationId xmlns:a16="http://schemas.microsoft.com/office/drawing/2014/main" id="{87AF1A62-D842-D824-96EE-A827C6FBE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88913"/>
            <a:ext cx="606425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3" descr="12_F76b">
            <a:extLst>
              <a:ext uri="{FF2B5EF4-FFF2-40B4-BE49-F238E27FC236}">
                <a16:creationId xmlns:a16="http://schemas.microsoft.com/office/drawing/2014/main" id="{915DF6BA-77E6-2051-8BAD-597CAA770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508375"/>
            <a:ext cx="6010275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EE5FD052-0F06-3439-0CBD-7EA2540F6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t-BR" altLang="pt-BR" sz="5400" dirty="0" err="1">
                <a:solidFill>
                  <a:srgbClr val="FFFF00"/>
                </a:solidFill>
                <a:highlight>
                  <a:srgbClr val="000080"/>
                </a:highlight>
                <a:ea typeface="ＭＳ Ｐゴシック" panose="020B0600070205080204" pitchFamily="34" charset="-128"/>
              </a:rPr>
              <a:t>Biological</a:t>
            </a:r>
            <a:r>
              <a:rPr lang="pt-BR" altLang="pt-BR" sz="5400" dirty="0">
                <a:solidFill>
                  <a:srgbClr val="FFFF00"/>
                </a:solidFill>
                <a:highlight>
                  <a:srgbClr val="000080"/>
                </a:highlight>
                <a:ea typeface="ＭＳ Ｐゴシック" panose="020B0600070205080204" pitchFamily="34" charset="-128"/>
              </a:rPr>
              <a:t> </a:t>
            </a:r>
            <a:r>
              <a:rPr lang="pt-BR" altLang="pt-BR" sz="5400" dirty="0" err="1">
                <a:solidFill>
                  <a:srgbClr val="FFFF00"/>
                </a:solidFill>
                <a:highlight>
                  <a:srgbClr val="000080"/>
                </a:highlight>
                <a:ea typeface="ＭＳ Ｐゴシック" panose="020B0600070205080204" pitchFamily="34" charset="-128"/>
              </a:rPr>
              <a:t>functions</a:t>
            </a:r>
            <a:r>
              <a:rPr lang="pt-BR" altLang="pt-BR" sz="5400" dirty="0">
                <a:solidFill>
                  <a:srgbClr val="FFFF00"/>
                </a:solidFill>
                <a:highlight>
                  <a:srgbClr val="000080"/>
                </a:highlight>
                <a:ea typeface="ＭＳ Ｐゴシック" panose="020B0600070205080204" pitchFamily="34" charset="-128"/>
              </a:rPr>
              <a:t> </a:t>
            </a:r>
            <a:r>
              <a:rPr lang="pt-BR" altLang="pt-BR" sz="5400" dirty="0" err="1">
                <a:solidFill>
                  <a:srgbClr val="FFFF00"/>
                </a:solidFill>
                <a:highlight>
                  <a:srgbClr val="000080"/>
                </a:highlight>
                <a:ea typeface="ＭＳ Ｐゴシック" panose="020B0600070205080204" pitchFamily="34" charset="-128"/>
              </a:rPr>
              <a:t>of</a:t>
            </a:r>
            <a:r>
              <a:rPr lang="pt-BR" altLang="pt-BR" sz="5400" dirty="0">
                <a:solidFill>
                  <a:srgbClr val="FFFF00"/>
                </a:solidFill>
                <a:highlight>
                  <a:srgbClr val="000080"/>
                </a:highlight>
                <a:ea typeface="ＭＳ Ｐゴシック" panose="020B0600070205080204" pitchFamily="34" charset="-128"/>
              </a:rPr>
              <a:t> </a:t>
            </a:r>
            <a:r>
              <a:rPr lang="pt-BR" altLang="pt-BR" sz="5400" dirty="0" err="1">
                <a:solidFill>
                  <a:srgbClr val="FFFF00"/>
                </a:solidFill>
                <a:highlight>
                  <a:srgbClr val="000080"/>
                </a:highlight>
                <a:ea typeface="ＭＳ Ｐゴシック" panose="020B0600070205080204" pitchFamily="34" charset="-128"/>
              </a:rPr>
              <a:t>antibiotics</a:t>
            </a:r>
            <a:r>
              <a:rPr lang="pt-BR" altLang="pt-BR" sz="5400" dirty="0">
                <a:solidFill>
                  <a:srgbClr val="FFFF00"/>
                </a:solidFill>
                <a:highlight>
                  <a:srgbClr val="000080"/>
                </a:highlight>
                <a:ea typeface="ＭＳ Ｐゴシック" panose="020B0600070205080204" pitchFamily="34" charset="-128"/>
              </a:rPr>
              <a:t>?</a:t>
            </a:r>
            <a:endParaRPr lang="en-AU" altLang="pt-BR" sz="5400" dirty="0">
              <a:solidFill>
                <a:srgbClr val="FFFF00"/>
              </a:solidFill>
              <a:highlight>
                <a:srgbClr val="000080"/>
              </a:highlight>
              <a:ea typeface="ＭＳ Ｐゴシック" panose="020B0600070205080204" pitchFamily="34" charset="-128"/>
            </a:endParaRP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F7FAE601-0B93-3091-690A-24E86AFFE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defTabSz="912813" eaLnBrk="1" hangingPunct="1"/>
            <a:r>
              <a:rPr lang="pt-BR" altLang="pt-BR" sz="3600" dirty="0">
                <a:ea typeface="ＭＳ Ｐゴシック" panose="020B0600070205080204" pitchFamily="34" charset="-128"/>
              </a:rPr>
              <a:t>In </a:t>
            </a:r>
            <a:r>
              <a:rPr lang="pt-BR" altLang="pt-BR" sz="3600" dirty="0" err="1">
                <a:ea typeface="ＭＳ Ｐゴシック" panose="020B0600070205080204" pitchFamily="34" charset="-128"/>
              </a:rPr>
              <a:t>the</a:t>
            </a:r>
            <a:r>
              <a:rPr lang="pt-BR" altLang="pt-BR" sz="3600" dirty="0">
                <a:ea typeface="ＭＳ Ｐゴシック" panose="020B0600070205080204" pitchFamily="34" charset="-128"/>
              </a:rPr>
              <a:t> </a:t>
            </a:r>
            <a:r>
              <a:rPr lang="pt-BR" altLang="pt-BR" sz="3600" dirty="0" err="1">
                <a:ea typeface="ＭＳ Ｐゴシック" panose="020B0600070205080204" pitchFamily="34" charset="-128"/>
              </a:rPr>
              <a:t>producer</a:t>
            </a:r>
            <a:r>
              <a:rPr lang="pt-BR" altLang="pt-BR" sz="3600" dirty="0">
                <a:ea typeface="ＭＳ Ｐゴシック" panose="020B0600070205080204" pitchFamily="34" charset="-128"/>
              </a:rPr>
              <a:t>:</a:t>
            </a:r>
          </a:p>
          <a:p>
            <a:pPr defTabSz="912813" eaLnBrk="1" hangingPunct="1">
              <a:buFontTx/>
              <a:buNone/>
            </a:pPr>
            <a:r>
              <a:rPr lang="pt-BR" altLang="pt-BR" sz="3600" dirty="0">
                <a:ea typeface="ＭＳ Ｐゴシック" panose="020B0600070205080204" pitchFamily="34" charset="-128"/>
              </a:rPr>
              <a:t>	</a:t>
            </a:r>
            <a:r>
              <a:rPr lang="pt-BR" altLang="pt-BR" sz="3600" dirty="0" err="1">
                <a:ea typeface="ＭＳ Ｐゴシック" panose="020B0600070205080204" pitchFamily="34" charset="-128"/>
              </a:rPr>
              <a:t>Activators</a:t>
            </a:r>
            <a:r>
              <a:rPr lang="pt-BR" altLang="pt-BR" sz="3600" dirty="0">
                <a:ea typeface="ＭＳ Ｐゴシック" panose="020B0600070205080204" pitchFamily="34" charset="-128"/>
              </a:rPr>
              <a:t> </a:t>
            </a:r>
            <a:r>
              <a:rPr lang="pt-BR" altLang="pt-BR" sz="3600" dirty="0" err="1">
                <a:ea typeface="ＭＳ Ｐゴシック" panose="020B0600070205080204" pitchFamily="34" charset="-128"/>
              </a:rPr>
              <a:t>of</a:t>
            </a:r>
            <a:r>
              <a:rPr lang="pt-BR" altLang="pt-BR" sz="3600" dirty="0">
                <a:ea typeface="ＭＳ Ｐゴシック" panose="020B0600070205080204" pitchFamily="34" charset="-128"/>
              </a:rPr>
              <a:t> </a:t>
            </a:r>
            <a:r>
              <a:rPr lang="pt-BR" altLang="pt-BR" sz="3600" dirty="0" err="1">
                <a:ea typeface="ＭＳ Ｐゴシック" panose="020B0600070205080204" pitchFamily="34" charset="-128"/>
              </a:rPr>
              <a:t>morphological</a:t>
            </a:r>
            <a:r>
              <a:rPr lang="pt-BR" altLang="pt-BR" sz="3600" dirty="0">
                <a:ea typeface="ＭＳ Ｐゴシック" panose="020B0600070205080204" pitchFamily="34" charset="-128"/>
              </a:rPr>
              <a:t> </a:t>
            </a:r>
            <a:r>
              <a:rPr lang="pt-BR" altLang="pt-BR" sz="3600" dirty="0" err="1">
                <a:ea typeface="ＭＳ Ｐゴシック" panose="020B0600070205080204" pitchFamily="34" charset="-128"/>
              </a:rPr>
              <a:t>differentiation</a:t>
            </a:r>
            <a:r>
              <a:rPr lang="pt-BR" altLang="pt-BR" sz="3600" dirty="0">
                <a:ea typeface="ＭＳ Ｐゴシック" panose="020B0600070205080204" pitchFamily="34" charset="-128"/>
              </a:rPr>
              <a:t>, UV </a:t>
            </a:r>
            <a:r>
              <a:rPr lang="pt-BR" altLang="pt-BR" sz="3600" dirty="0" err="1">
                <a:ea typeface="ＭＳ Ｐゴシック" panose="020B0600070205080204" pitchFamily="34" charset="-128"/>
              </a:rPr>
              <a:t>protector</a:t>
            </a:r>
            <a:r>
              <a:rPr lang="pt-BR" altLang="pt-BR" sz="3600" dirty="0">
                <a:ea typeface="ＭＳ Ｐゴシック" panose="020B0600070205080204" pitchFamily="34" charset="-128"/>
              </a:rPr>
              <a:t>, communication</a:t>
            </a:r>
          </a:p>
          <a:p>
            <a:pPr defTabSz="912813" eaLnBrk="1" hangingPunct="1">
              <a:buFontTx/>
              <a:buNone/>
            </a:pPr>
            <a:endParaRPr lang="pt-BR" altLang="pt-BR" sz="3600" dirty="0">
              <a:ea typeface="ＭＳ Ｐゴシック" panose="020B0600070205080204" pitchFamily="34" charset="-128"/>
            </a:endParaRPr>
          </a:p>
          <a:p>
            <a:pPr defTabSz="912813" eaLnBrk="1" hangingPunct="1"/>
            <a:r>
              <a:rPr lang="pt-BR" altLang="pt-BR" sz="3600" dirty="0">
                <a:ea typeface="ＭＳ Ｐゴシック" panose="020B0600070205080204" pitchFamily="34" charset="-128"/>
              </a:rPr>
              <a:t>In </a:t>
            </a:r>
            <a:r>
              <a:rPr lang="pt-BR" altLang="pt-BR" sz="3600" dirty="0" err="1">
                <a:ea typeface="ＭＳ Ｐゴシック" panose="020B0600070205080204" pitchFamily="34" charset="-128"/>
              </a:rPr>
              <a:t>the</a:t>
            </a:r>
            <a:r>
              <a:rPr lang="pt-BR" altLang="pt-BR" sz="3600" dirty="0">
                <a:ea typeface="ＭＳ Ｐゴシック" panose="020B0600070205080204" pitchFamily="34" charset="-128"/>
              </a:rPr>
              <a:t> target </a:t>
            </a:r>
            <a:r>
              <a:rPr lang="pt-BR" altLang="pt-BR" sz="3600" dirty="0" err="1">
                <a:ea typeface="ＭＳ Ｐゴシック" panose="020B0600070205080204" pitchFamily="34" charset="-128"/>
              </a:rPr>
              <a:t>microorganism</a:t>
            </a:r>
            <a:r>
              <a:rPr lang="pt-BR" altLang="pt-BR" sz="3600" dirty="0">
                <a:ea typeface="ＭＳ Ｐゴシック" panose="020B0600070205080204" pitchFamily="34" charset="-128"/>
              </a:rPr>
              <a:t>:</a:t>
            </a:r>
          </a:p>
          <a:p>
            <a:pPr defTabSz="912813" eaLnBrk="1" hangingPunct="1">
              <a:buFontTx/>
              <a:buNone/>
            </a:pPr>
            <a:r>
              <a:rPr lang="pt-BR" altLang="pt-BR" sz="3600" dirty="0">
                <a:ea typeface="ＭＳ Ｐゴシック" panose="020B0600070205080204" pitchFamily="34" charset="-128"/>
              </a:rPr>
              <a:t>	</a:t>
            </a:r>
            <a:r>
              <a:rPr lang="pt-BR" altLang="pt-BR" sz="3600" dirty="0" err="1">
                <a:ea typeface="ＭＳ Ｐゴシック" panose="020B0600070205080204" pitchFamily="34" charset="-128"/>
              </a:rPr>
              <a:t>Toxicity</a:t>
            </a:r>
            <a:endParaRPr lang="pt-BR" altLang="pt-BR" sz="3600" dirty="0">
              <a:ea typeface="ＭＳ Ｐゴシック" panose="020B0600070205080204" pitchFamily="34" charset="-128"/>
            </a:endParaRPr>
          </a:p>
          <a:p>
            <a:pPr defTabSz="912813" eaLnBrk="1" hangingPunct="1">
              <a:buFontTx/>
              <a:buNone/>
            </a:pPr>
            <a:endParaRPr lang="en-AU" altLang="pt-BR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20_F09a">
            <a:extLst>
              <a:ext uri="{FF2B5EF4-FFF2-40B4-BE49-F238E27FC236}">
                <a16:creationId xmlns:a16="http://schemas.microsoft.com/office/drawing/2014/main" id="{7F974EDB-084B-1408-C367-892ADF923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31225" cy="596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20_F09b">
            <a:extLst>
              <a:ext uri="{FF2B5EF4-FFF2-40B4-BE49-F238E27FC236}">
                <a16:creationId xmlns:a16="http://schemas.microsoft.com/office/drawing/2014/main" id="{18608829-AC6C-0721-39CF-7180A0F4A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5300"/>
            <a:ext cx="8531225" cy="587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ext Box 3">
            <a:extLst>
              <a:ext uri="{FF2B5EF4-FFF2-40B4-BE49-F238E27FC236}">
                <a16:creationId xmlns:a16="http://schemas.microsoft.com/office/drawing/2014/main" id="{A6AC24B9-8111-B3A2-9AD0-F7CC99819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4384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/>
              <a:t>Total cell count</a:t>
            </a:r>
            <a:endParaRPr lang="en-AU" altLang="pt-BR" sz="2400"/>
          </a:p>
        </p:txBody>
      </p:sp>
      <p:sp>
        <p:nvSpPr>
          <p:cNvPr id="40963" name="Line 4">
            <a:extLst>
              <a:ext uri="{FF2B5EF4-FFF2-40B4-BE49-F238E27FC236}">
                <a16:creationId xmlns:a16="http://schemas.microsoft.com/office/drawing/2014/main" id="{C3699F1C-F2F1-DD10-F28D-FD2A795719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2057400"/>
            <a:ext cx="0" cy="3048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64" name="Text Box 5">
            <a:extLst>
              <a:ext uri="{FF2B5EF4-FFF2-40B4-BE49-F238E27FC236}">
                <a16:creationId xmlns:a16="http://schemas.microsoft.com/office/drawing/2014/main" id="{ACE0BCCF-6AE5-12B7-90D7-4745CFC17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4196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/>
              <a:t>Viable cell count</a:t>
            </a:r>
            <a:r>
              <a:rPr lang="pt-BR" altLang="pt-BR" sz="1800"/>
              <a:t> </a:t>
            </a:r>
            <a:endParaRPr lang="en-AU" altLang="pt-BR" sz="1800"/>
          </a:p>
        </p:txBody>
      </p:sp>
      <p:sp>
        <p:nvSpPr>
          <p:cNvPr id="40965" name="Line 6">
            <a:extLst>
              <a:ext uri="{FF2B5EF4-FFF2-40B4-BE49-F238E27FC236}">
                <a16:creationId xmlns:a16="http://schemas.microsoft.com/office/drawing/2014/main" id="{B22A0284-9EB7-4BBE-DE0D-A03FC2D897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3810000"/>
            <a:ext cx="381000" cy="3810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tângulo 1">
            <a:extLst>
              <a:ext uri="{FF2B5EF4-FFF2-40B4-BE49-F238E27FC236}">
                <a16:creationId xmlns:a16="http://schemas.microsoft.com/office/drawing/2014/main" id="{3F473B5A-ADFF-C852-E914-FD8C168E6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447800"/>
            <a:ext cx="58674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FFFF00"/>
                </a:solidFill>
                <a:highlight>
                  <a:srgbClr val="0000FF"/>
                </a:highlight>
              </a:rPr>
              <a:t>Louis Pasteur (1822-1895):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s-ES" dirty="0"/>
              <a:t>“</a:t>
            </a:r>
            <a:r>
              <a:rPr lang="pt-BR" altLang="ja-JP" dirty="0" err="1"/>
              <a:t>pasteurization</a:t>
            </a:r>
            <a:r>
              <a:rPr lang="pt-BR" altLang="es-ES" dirty="0"/>
              <a:t>”</a:t>
            </a:r>
            <a:endParaRPr lang="pt-BR" altLang="ja-JP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dirty="0" err="1"/>
              <a:t>Fermentation</a:t>
            </a:r>
            <a:r>
              <a:rPr lang="pt-BR" altLang="pt-BR" dirty="0"/>
              <a:t>: </a:t>
            </a:r>
            <a:r>
              <a:rPr lang="pt-BR" altLang="pt-BR" dirty="0" err="1"/>
              <a:t>wine</a:t>
            </a:r>
            <a:r>
              <a:rPr lang="pt-BR" altLang="pt-BR" dirty="0"/>
              <a:t> </a:t>
            </a:r>
            <a:r>
              <a:rPr lang="pt-BR" altLang="pt-BR" dirty="0" err="1"/>
              <a:t>contamination</a:t>
            </a:r>
            <a:endParaRPr lang="pt-BR" altLang="pt-BR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dirty="0" err="1"/>
              <a:t>Germ</a:t>
            </a:r>
            <a:r>
              <a:rPr lang="pt-BR" altLang="pt-BR" dirty="0"/>
              <a:t> </a:t>
            </a:r>
            <a:r>
              <a:rPr lang="pt-BR" altLang="pt-BR" dirty="0" err="1"/>
              <a:t>theory</a:t>
            </a:r>
            <a:r>
              <a:rPr lang="pt-BR" altLang="pt-BR" dirty="0"/>
              <a:t>: </a:t>
            </a:r>
            <a:r>
              <a:rPr lang="pt-BR" altLang="pt-BR" dirty="0" err="1"/>
              <a:t>silkworn</a:t>
            </a:r>
            <a:r>
              <a:rPr lang="pt-BR" altLang="pt-BR" dirty="0"/>
              <a:t> </a:t>
            </a:r>
            <a:r>
              <a:rPr lang="pt-BR" altLang="pt-BR" dirty="0" err="1"/>
              <a:t>disease</a:t>
            </a:r>
            <a:endParaRPr lang="pt-BR" altLang="pt-BR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dirty="0" err="1"/>
              <a:t>Vaccine</a:t>
            </a:r>
            <a:r>
              <a:rPr lang="pt-BR" altLang="pt-BR" dirty="0"/>
              <a:t>: </a:t>
            </a:r>
            <a:r>
              <a:rPr lang="pt-BR" altLang="pt-BR" dirty="0" err="1"/>
              <a:t>anthrax</a:t>
            </a:r>
            <a:r>
              <a:rPr lang="pt-BR" altLang="pt-BR" dirty="0"/>
              <a:t>, </a:t>
            </a:r>
            <a:r>
              <a:rPr lang="pt-BR" altLang="pt-BR" dirty="0" err="1"/>
              <a:t>fowl</a:t>
            </a:r>
            <a:r>
              <a:rPr lang="pt-BR" altLang="pt-BR" dirty="0"/>
              <a:t> </a:t>
            </a:r>
            <a:r>
              <a:rPr lang="pt-BR" altLang="pt-BR" dirty="0" err="1"/>
              <a:t>cholera</a:t>
            </a:r>
            <a:endParaRPr lang="pt-BR" altLang="pt-BR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dirty="0"/>
              <a:t>Rabies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dirty="0">
              <a:solidFill>
                <a:srgbClr val="FFFF00"/>
              </a:solidFill>
            </a:endParaRPr>
          </a:p>
          <a:p>
            <a:pPr eaLnBrk="1" hangingPunct="1">
              <a:lnSpc>
                <a:spcPct val="55000"/>
              </a:lnSpc>
              <a:spcBef>
                <a:spcPct val="0"/>
              </a:spcBef>
              <a:buFontTx/>
              <a:buNone/>
            </a:pPr>
            <a:endParaRPr lang="pt-BR" altLang="pt-BR" dirty="0">
              <a:solidFill>
                <a:schemeClr val="bg1"/>
              </a:solidFill>
            </a:endParaRPr>
          </a:p>
        </p:txBody>
      </p:sp>
      <p:sp>
        <p:nvSpPr>
          <p:cNvPr id="16386" name="Retângulo 2">
            <a:extLst>
              <a:ext uri="{FF2B5EF4-FFF2-40B4-BE49-F238E27FC236}">
                <a16:creationId xmlns:a16="http://schemas.microsoft.com/office/drawing/2014/main" id="{D330969F-03D1-DC5F-EAD1-A69E377AD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33400"/>
            <a:ext cx="609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 dirty="0" err="1">
                <a:solidFill>
                  <a:srgbClr val="FFFF00"/>
                </a:solidFill>
                <a:highlight>
                  <a:srgbClr val="0000FF"/>
                </a:highlight>
              </a:rPr>
              <a:t>First</a:t>
            </a:r>
            <a:r>
              <a:rPr lang="pt-BR" altLang="pt-BR" sz="3600" dirty="0">
                <a:solidFill>
                  <a:srgbClr val="FFFF00"/>
                </a:solidFill>
                <a:highlight>
                  <a:srgbClr val="0000FF"/>
                </a:highlight>
              </a:rPr>
              <a:t> </a:t>
            </a:r>
            <a:r>
              <a:rPr lang="pt-BR" altLang="pt-BR" sz="3600" dirty="0" err="1">
                <a:solidFill>
                  <a:srgbClr val="FFFF00"/>
                </a:solidFill>
                <a:highlight>
                  <a:srgbClr val="0000FF"/>
                </a:highlight>
              </a:rPr>
              <a:t>antimicrobial</a:t>
            </a:r>
            <a:r>
              <a:rPr lang="pt-BR" altLang="pt-BR" sz="3600" dirty="0">
                <a:solidFill>
                  <a:srgbClr val="FFFF00"/>
                </a:solidFill>
                <a:highlight>
                  <a:srgbClr val="0000FF"/>
                </a:highlight>
              </a:rPr>
              <a:t> </a:t>
            </a:r>
            <a:r>
              <a:rPr lang="pt-BR" altLang="pt-BR" sz="3600" dirty="0" err="1">
                <a:solidFill>
                  <a:srgbClr val="FFFF00"/>
                </a:solidFill>
                <a:highlight>
                  <a:srgbClr val="0000FF"/>
                </a:highlight>
              </a:rPr>
              <a:t>aproaches</a:t>
            </a:r>
            <a:endParaRPr lang="pt-BR" altLang="pt-BR" sz="3600" dirty="0">
              <a:highlight>
                <a:srgbClr val="0000FF"/>
              </a:highligh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20_F09c">
            <a:extLst>
              <a:ext uri="{FF2B5EF4-FFF2-40B4-BE49-F238E27FC236}">
                <a16:creationId xmlns:a16="http://schemas.microsoft.com/office/drawing/2014/main" id="{3CB34746-8277-A543-19E8-D435AB823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9900"/>
            <a:ext cx="8531225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ext Box 3">
            <a:extLst>
              <a:ext uri="{FF2B5EF4-FFF2-40B4-BE49-F238E27FC236}">
                <a16:creationId xmlns:a16="http://schemas.microsoft.com/office/drawing/2014/main" id="{B1A9FE86-8BB9-D228-B628-C116EF972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209800"/>
            <a:ext cx="2819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/>
              <a:t>Total cell count</a:t>
            </a:r>
            <a:endParaRPr lang="en-AU" altLang="pt-BR" sz="24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AU" altLang="pt-BR" sz="2400"/>
          </a:p>
        </p:txBody>
      </p:sp>
      <p:sp>
        <p:nvSpPr>
          <p:cNvPr id="43011" name="Line 4">
            <a:extLst>
              <a:ext uri="{FF2B5EF4-FFF2-40B4-BE49-F238E27FC236}">
                <a16:creationId xmlns:a16="http://schemas.microsoft.com/office/drawing/2014/main" id="{EF6359F8-586C-0600-3F08-E7F8E237A9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2590800"/>
            <a:ext cx="533400" cy="4572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12" name="Text Box 5">
            <a:extLst>
              <a:ext uri="{FF2B5EF4-FFF2-40B4-BE49-F238E27FC236}">
                <a16:creationId xmlns:a16="http://schemas.microsoft.com/office/drawing/2014/main" id="{CB9E0B8C-F6CB-23D1-5260-FC55B750D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4958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/>
              <a:t>Viable cell count</a:t>
            </a:r>
            <a:endParaRPr lang="en-AU" altLang="pt-BR" sz="2400"/>
          </a:p>
        </p:txBody>
      </p:sp>
      <p:sp>
        <p:nvSpPr>
          <p:cNvPr id="43013" name="Line 6">
            <a:extLst>
              <a:ext uri="{FF2B5EF4-FFF2-40B4-BE49-F238E27FC236}">
                <a16:creationId xmlns:a16="http://schemas.microsoft.com/office/drawing/2014/main" id="{D130EE88-949D-A208-E2EA-E96B801E0C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3962400"/>
            <a:ext cx="381000" cy="4572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20_F13_01">
            <a:extLst>
              <a:ext uri="{FF2B5EF4-FFF2-40B4-BE49-F238E27FC236}">
                <a16:creationId xmlns:a16="http://schemas.microsoft.com/office/drawing/2014/main" id="{E237D22F-D436-48A4-84A1-1B1197BE4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263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figure 20-13 part 2">
            <a:extLst>
              <a:ext uri="{FF2B5EF4-FFF2-40B4-BE49-F238E27FC236}">
                <a16:creationId xmlns:a16="http://schemas.microsoft.com/office/drawing/2014/main" id="{A003324B-81EB-5D7C-3459-86DEDFA0A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025"/>
            <a:ext cx="91440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20_F13_03">
            <a:extLst>
              <a:ext uri="{FF2B5EF4-FFF2-40B4-BE49-F238E27FC236}">
                <a16:creationId xmlns:a16="http://schemas.microsoft.com/office/drawing/2014/main" id="{2227E4A5-A0F7-0F8E-B727-C5EACE2BC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991600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20_F13_04">
            <a:extLst>
              <a:ext uri="{FF2B5EF4-FFF2-40B4-BE49-F238E27FC236}">
                <a16:creationId xmlns:a16="http://schemas.microsoft.com/office/drawing/2014/main" id="{3829D804-94D9-216C-3F55-572973254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20_F14">
            <a:extLst>
              <a:ext uri="{FF2B5EF4-FFF2-40B4-BE49-F238E27FC236}">
                <a16:creationId xmlns:a16="http://schemas.microsoft.com/office/drawing/2014/main" id="{2A86FC89-C3FD-0D34-3FC8-8331BEC50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5000"/>
            <a:ext cx="8531225" cy="559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20_F15">
            <a:extLst>
              <a:ext uri="{FF2B5EF4-FFF2-40B4-BE49-F238E27FC236}">
                <a16:creationId xmlns:a16="http://schemas.microsoft.com/office/drawing/2014/main" id="{E9A3965D-19B9-8F00-C7ED-73E3D5447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066800"/>
            <a:ext cx="91519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20_F16">
            <a:extLst>
              <a:ext uri="{FF2B5EF4-FFF2-40B4-BE49-F238E27FC236}">
                <a16:creationId xmlns:a16="http://schemas.microsoft.com/office/drawing/2014/main" id="{9E1F4C1C-1E05-BFDB-3E25-7FCF26B0F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63600"/>
            <a:ext cx="8531225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20-t03_antibactdrugs_1_t">
            <a:extLst>
              <a:ext uri="{FF2B5EF4-FFF2-40B4-BE49-F238E27FC236}">
                <a16:creationId xmlns:a16="http://schemas.microsoft.com/office/drawing/2014/main" id="{B29A679E-D55B-FDCD-9101-0FB05CE38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531225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20-t03_antibactdrugs_2_t">
            <a:extLst>
              <a:ext uri="{FF2B5EF4-FFF2-40B4-BE49-F238E27FC236}">
                <a16:creationId xmlns:a16="http://schemas.microsoft.com/office/drawing/2014/main" id="{398902F5-0EC5-C2CA-E4E9-8A07D7372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28600"/>
            <a:ext cx="8201025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tângulo 1">
            <a:extLst>
              <a:ext uri="{FF2B5EF4-FFF2-40B4-BE49-F238E27FC236}">
                <a16:creationId xmlns:a16="http://schemas.microsoft.com/office/drawing/2014/main" id="{ED88EF11-D70B-938C-C1B7-4B8D84391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447800"/>
            <a:ext cx="5867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FFFF00"/>
                </a:solidFill>
                <a:highlight>
                  <a:srgbClr val="0000FF"/>
                </a:highlight>
              </a:rPr>
              <a:t>Paul </a:t>
            </a:r>
            <a:r>
              <a:rPr lang="pt-BR" altLang="pt-BR" dirty="0" err="1">
                <a:solidFill>
                  <a:srgbClr val="FFFF00"/>
                </a:solidFill>
                <a:highlight>
                  <a:srgbClr val="0000FF"/>
                </a:highlight>
              </a:rPr>
              <a:t>Ehrilch</a:t>
            </a:r>
            <a:r>
              <a:rPr lang="pt-BR" altLang="pt-BR" dirty="0">
                <a:solidFill>
                  <a:srgbClr val="FFFF00"/>
                </a:solidFill>
                <a:highlight>
                  <a:srgbClr val="0000FF"/>
                </a:highlight>
              </a:rPr>
              <a:t> (1854-1915)</a:t>
            </a:r>
            <a:r>
              <a:rPr lang="pt-BR" altLang="pt-BR" dirty="0">
                <a:solidFill>
                  <a:schemeClr val="bg1"/>
                </a:solidFill>
                <a:highlight>
                  <a:srgbClr val="0000FF"/>
                </a:highlight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dirty="0"/>
              <a:t>- </a:t>
            </a:r>
            <a:r>
              <a:rPr lang="pt-BR" altLang="pt-BR" dirty="0" err="1"/>
              <a:t>Methylene</a:t>
            </a:r>
            <a:r>
              <a:rPr lang="pt-BR" altLang="pt-BR" dirty="0"/>
              <a:t> blue: </a:t>
            </a:r>
            <a:r>
              <a:rPr lang="pt-BR" altLang="pt-BR" dirty="0" err="1"/>
              <a:t>malaria</a:t>
            </a:r>
            <a:r>
              <a:rPr lang="pt-BR" altLang="pt-BR" dirty="0"/>
              <a:t>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dirty="0" err="1"/>
              <a:t>Toxin</a:t>
            </a:r>
            <a:r>
              <a:rPr lang="pt-BR" altLang="pt-BR" dirty="0"/>
              <a:t> </a:t>
            </a:r>
            <a:r>
              <a:rPr lang="pt-BR" altLang="pt-BR" dirty="0" err="1"/>
              <a:t>and</a:t>
            </a:r>
            <a:r>
              <a:rPr lang="pt-BR" altLang="pt-BR" dirty="0"/>
              <a:t> </a:t>
            </a:r>
            <a:r>
              <a:rPr lang="pt-BR" altLang="pt-BR" dirty="0" err="1"/>
              <a:t>antitoxin</a:t>
            </a:r>
            <a:endParaRPr lang="pt-BR" altLang="pt-BR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pt-BR" dirty="0"/>
          </a:p>
          <a:p>
            <a:pPr eaLnBrk="1" hangingPunct="1">
              <a:lnSpc>
                <a:spcPct val="55000"/>
              </a:lnSpc>
              <a:spcBef>
                <a:spcPct val="0"/>
              </a:spcBef>
              <a:buFontTx/>
              <a:buChar char="-"/>
            </a:pPr>
            <a:r>
              <a:rPr lang="pt-BR" altLang="pt-BR" dirty="0" err="1"/>
              <a:t>Salvarsan</a:t>
            </a:r>
            <a:r>
              <a:rPr lang="pt-BR" altLang="pt-BR" dirty="0"/>
              <a:t>: </a:t>
            </a:r>
            <a:r>
              <a:rPr lang="pt-BR" altLang="pt-BR" dirty="0" err="1"/>
              <a:t>magic</a:t>
            </a:r>
            <a:r>
              <a:rPr lang="pt-BR" altLang="pt-BR" dirty="0"/>
              <a:t> </a:t>
            </a:r>
            <a:r>
              <a:rPr lang="pt-BR" altLang="pt-BR" dirty="0" err="1"/>
              <a:t>bullet</a:t>
            </a:r>
            <a:endParaRPr lang="pt-BR" altLang="pt-BR" dirty="0"/>
          </a:p>
          <a:p>
            <a:pPr eaLnBrk="1" hangingPunct="1">
              <a:lnSpc>
                <a:spcPct val="55000"/>
              </a:lnSpc>
              <a:spcBef>
                <a:spcPct val="0"/>
              </a:spcBef>
              <a:buFontTx/>
              <a:buChar char="-"/>
            </a:pPr>
            <a:endParaRPr lang="pt-BR" altLang="pt-BR" dirty="0"/>
          </a:p>
          <a:p>
            <a:pPr eaLnBrk="1" hangingPunct="1">
              <a:lnSpc>
                <a:spcPct val="55000"/>
              </a:lnSpc>
              <a:spcBef>
                <a:spcPct val="0"/>
              </a:spcBef>
              <a:buFontTx/>
              <a:buNone/>
            </a:pPr>
            <a:r>
              <a:rPr lang="pt-BR" altLang="pt-BR" dirty="0"/>
              <a:t> </a:t>
            </a:r>
            <a:r>
              <a:rPr lang="pt-BR" altLang="pt-BR" dirty="0" err="1"/>
              <a:t>against</a:t>
            </a:r>
            <a:r>
              <a:rPr lang="pt-BR" altLang="pt-BR" dirty="0"/>
              <a:t> </a:t>
            </a:r>
            <a:r>
              <a:rPr lang="pt-BR" altLang="pt-BR" dirty="0" err="1"/>
              <a:t>syphilis</a:t>
            </a:r>
            <a:r>
              <a:rPr lang="pt-BR" altLang="pt-BR" dirty="0"/>
              <a:t>, </a:t>
            </a:r>
            <a:r>
              <a:rPr lang="pt-BR" altLang="pt-BR" i="1" dirty="0"/>
              <a:t>Treponema</a:t>
            </a:r>
          </a:p>
          <a:p>
            <a:pPr eaLnBrk="1" hangingPunct="1">
              <a:lnSpc>
                <a:spcPct val="55000"/>
              </a:lnSpc>
              <a:spcBef>
                <a:spcPct val="0"/>
              </a:spcBef>
              <a:buFontTx/>
              <a:buNone/>
            </a:pPr>
            <a:endParaRPr lang="pt-BR" altLang="pt-BR" i="1" dirty="0"/>
          </a:p>
          <a:p>
            <a:pPr eaLnBrk="1" hangingPunct="1">
              <a:lnSpc>
                <a:spcPct val="55000"/>
              </a:lnSpc>
              <a:spcBef>
                <a:spcPct val="0"/>
              </a:spcBef>
              <a:buFontTx/>
              <a:buNone/>
            </a:pPr>
            <a:r>
              <a:rPr lang="pt-BR" altLang="pt-BR" i="1" dirty="0"/>
              <a:t> pallidum</a:t>
            </a:r>
            <a:r>
              <a:rPr lang="pt-BR" altLang="pt-BR" dirty="0"/>
              <a:t> </a:t>
            </a:r>
          </a:p>
        </p:txBody>
      </p:sp>
      <p:sp>
        <p:nvSpPr>
          <p:cNvPr id="17410" name="Retângulo 2">
            <a:extLst>
              <a:ext uri="{FF2B5EF4-FFF2-40B4-BE49-F238E27FC236}">
                <a16:creationId xmlns:a16="http://schemas.microsoft.com/office/drawing/2014/main" id="{BF4E926E-CB52-29F4-12A7-43A05E9D0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33400"/>
            <a:ext cx="609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 dirty="0" err="1">
                <a:solidFill>
                  <a:srgbClr val="FFFF00"/>
                </a:solidFill>
                <a:highlight>
                  <a:srgbClr val="0000FF"/>
                </a:highlight>
              </a:rPr>
              <a:t>First</a:t>
            </a:r>
            <a:r>
              <a:rPr lang="pt-BR" altLang="pt-BR" sz="3600" dirty="0">
                <a:solidFill>
                  <a:srgbClr val="FFFF00"/>
                </a:solidFill>
                <a:highlight>
                  <a:srgbClr val="0000FF"/>
                </a:highlight>
              </a:rPr>
              <a:t> </a:t>
            </a:r>
            <a:r>
              <a:rPr lang="pt-BR" altLang="pt-BR" sz="3600" dirty="0" err="1">
                <a:solidFill>
                  <a:srgbClr val="FFFF00"/>
                </a:solidFill>
                <a:highlight>
                  <a:srgbClr val="0000FF"/>
                </a:highlight>
              </a:rPr>
              <a:t>antimicrobial</a:t>
            </a:r>
            <a:r>
              <a:rPr lang="pt-BR" altLang="pt-BR" sz="3600" dirty="0">
                <a:solidFill>
                  <a:srgbClr val="FFFF00"/>
                </a:solidFill>
                <a:highlight>
                  <a:srgbClr val="0000FF"/>
                </a:highlight>
              </a:rPr>
              <a:t> </a:t>
            </a:r>
            <a:r>
              <a:rPr lang="pt-BR" altLang="pt-BR" sz="3600" dirty="0" err="1">
                <a:solidFill>
                  <a:srgbClr val="FFFF00"/>
                </a:solidFill>
                <a:highlight>
                  <a:srgbClr val="0000FF"/>
                </a:highlight>
              </a:rPr>
              <a:t>drugs</a:t>
            </a:r>
            <a:endParaRPr lang="pt-BR" altLang="pt-BR" sz="3600" dirty="0">
              <a:highlight>
                <a:srgbClr val="0000FF"/>
              </a:highligh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20-t03_antibactdrugs_3_t">
            <a:extLst>
              <a:ext uri="{FF2B5EF4-FFF2-40B4-BE49-F238E27FC236}">
                <a16:creationId xmlns:a16="http://schemas.microsoft.com/office/drawing/2014/main" id="{DBECC63A-42CD-9616-3B1B-206E11981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6400"/>
            <a:ext cx="8531225" cy="605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20-06_structpenicillins_l">
            <a:extLst>
              <a:ext uri="{FF2B5EF4-FFF2-40B4-BE49-F238E27FC236}">
                <a16:creationId xmlns:a16="http://schemas.microsoft.com/office/drawing/2014/main" id="{1D29BB4B-46A1-28EB-5B81-BFA8E6DA4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28600"/>
            <a:ext cx="6615113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Text Box 3">
            <a:extLst>
              <a:ext uri="{FF2B5EF4-FFF2-40B4-BE49-F238E27FC236}">
                <a16:creationId xmlns:a16="http://schemas.microsoft.com/office/drawing/2014/main" id="{08B09A5B-DCB4-B505-FC58-54AA21053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507163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 sz="1200" b="1">
                <a:solidFill>
                  <a:schemeClr val="accent2"/>
                </a:solidFill>
              </a:rPr>
              <a:t>Figure 20.6 - Overview</a:t>
            </a:r>
            <a:endParaRPr lang="en-US" altLang="pt-BR" sz="1800">
              <a:cs typeface="Arial" panose="020B0604020202020204" pitchFamily="34" charset="0"/>
            </a:endParaRPr>
          </a:p>
        </p:txBody>
      </p:sp>
      <p:sp>
        <p:nvSpPr>
          <p:cNvPr id="62467" name="Text Box 4">
            <a:extLst>
              <a:ext uri="{FF2B5EF4-FFF2-40B4-BE49-F238E27FC236}">
                <a16:creationId xmlns:a16="http://schemas.microsoft.com/office/drawing/2014/main" id="{72882A1F-929D-00A6-D179-2F0567D20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600200"/>
            <a:ext cx="2819400" cy="641350"/>
          </a:xfrm>
          <a:prstGeom prst="rect">
            <a:avLst/>
          </a:prstGeom>
          <a:solidFill>
            <a:srgbClr val="F6A8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Narrow spectrum of microbial activity </a:t>
            </a:r>
          </a:p>
        </p:txBody>
      </p:sp>
      <p:sp>
        <p:nvSpPr>
          <p:cNvPr id="62468" name="Text Box 5">
            <a:extLst>
              <a:ext uri="{FF2B5EF4-FFF2-40B4-BE49-F238E27FC236}">
                <a16:creationId xmlns:a16="http://schemas.microsoft.com/office/drawing/2014/main" id="{ABA9FB23-BDF7-EE17-0A0D-CDC037357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248400"/>
            <a:ext cx="4267200" cy="366713"/>
          </a:xfrm>
          <a:prstGeom prst="rect">
            <a:avLst/>
          </a:prstGeom>
          <a:solidFill>
            <a:srgbClr val="F6A8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Broad spectrum antibiotic </a:t>
            </a: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figure 4-29">
            <a:extLst>
              <a:ext uri="{FF2B5EF4-FFF2-40B4-BE49-F238E27FC236}">
                <a16:creationId xmlns:a16="http://schemas.microsoft.com/office/drawing/2014/main" id="{892D33C5-587B-652A-CC24-B646C457D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228600"/>
            <a:ext cx="5999162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3">
            <a:extLst>
              <a:ext uri="{FF2B5EF4-FFF2-40B4-BE49-F238E27FC236}">
                <a16:creationId xmlns:a16="http://schemas.microsoft.com/office/drawing/2014/main" id="{47231BA2-A5F6-92B0-A901-7DC501937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420938"/>
            <a:ext cx="20891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Structure of peptidoglycan </a:t>
            </a:r>
          </a:p>
          <a:p>
            <a:pPr>
              <a:spcBef>
                <a:spcPct val="50000"/>
              </a:spcBef>
              <a:defRPr/>
            </a:pPr>
            <a:r>
              <a:rPr lang="pt-B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glycan tetrapeptide</a:t>
            </a:r>
            <a:endParaRPr lang="en-AU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figure 4-30">
            <a:extLst>
              <a:ext uri="{FF2B5EF4-FFF2-40B4-BE49-F238E27FC236}">
                <a16:creationId xmlns:a16="http://schemas.microsoft.com/office/drawing/2014/main" id="{690CC3D6-55ED-E964-07EC-4DD2F7BD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228600"/>
            <a:ext cx="5262563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 Box 3">
            <a:extLst>
              <a:ext uri="{FF2B5EF4-FFF2-40B4-BE49-F238E27FC236}">
                <a16:creationId xmlns:a16="http://schemas.microsoft.com/office/drawing/2014/main" id="{B7FF775E-DEA7-6982-68B3-FBD3AF22F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2484438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Peptidoglycan sheet in </a:t>
            </a:r>
            <a:r>
              <a:rPr lang="pt-BR" sz="2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Escherichia coli </a:t>
            </a:r>
            <a:r>
              <a:rPr lang="pt-B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and </a:t>
            </a:r>
            <a:r>
              <a:rPr lang="pt-BR" sz="2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Staphylococcus aureus</a:t>
            </a:r>
          </a:p>
          <a:p>
            <a:pPr>
              <a:spcBef>
                <a:spcPct val="50000"/>
              </a:spcBef>
              <a:defRPr/>
            </a:pPr>
            <a:r>
              <a:rPr lang="pt-BR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Glycine interbridge in</a:t>
            </a:r>
            <a:r>
              <a:rPr lang="pt-BR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 S. aureus</a:t>
            </a:r>
            <a:endParaRPr lang="en-AU" sz="2000" b="1" i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20-03abactcellsynth_l">
            <a:extLst>
              <a:ext uri="{FF2B5EF4-FFF2-40B4-BE49-F238E27FC236}">
                <a16:creationId xmlns:a16="http://schemas.microsoft.com/office/drawing/2014/main" id="{CD079E4F-BA7F-FEC8-AFDB-9D44BF6C9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478713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Text Box 3">
            <a:extLst>
              <a:ext uri="{FF2B5EF4-FFF2-40B4-BE49-F238E27FC236}">
                <a16:creationId xmlns:a16="http://schemas.microsoft.com/office/drawing/2014/main" id="{18BC7321-B390-4FFB-6307-5904670C1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507163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 sz="1200" b="1">
                <a:solidFill>
                  <a:schemeClr val="accent2"/>
                </a:solidFill>
              </a:rPr>
              <a:t>Figure 20.3a</a:t>
            </a:r>
            <a:endParaRPr lang="en-US" altLang="pt-BR" sz="180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20-03bbactcellsynth_l">
            <a:extLst>
              <a:ext uri="{FF2B5EF4-FFF2-40B4-BE49-F238E27FC236}">
                <a16:creationId xmlns:a16="http://schemas.microsoft.com/office/drawing/2014/main" id="{D0138E8D-3631-26C1-B35B-4B1F5E1AE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28600"/>
            <a:ext cx="7427913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Text Box 3">
            <a:extLst>
              <a:ext uri="{FF2B5EF4-FFF2-40B4-BE49-F238E27FC236}">
                <a16:creationId xmlns:a16="http://schemas.microsoft.com/office/drawing/2014/main" id="{98984B95-55AE-D513-63FF-739E4FB9C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507163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 sz="1200" b="1">
                <a:solidFill>
                  <a:schemeClr val="accent2"/>
                </a:solidFill>
              </a:rPr>
              <a:t>Figure 20.3b</a:t>
            </a:r>
            <a:endParaRPr lang="en-US" altLang="pt-BR" sz="180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20-04aproteinsynthesis_l">
            <a:extLst>
              <a:ext uri="{FF2B5EF4-FFF2-40B4-BE49-F238E27FC236}">
                <a16:creationId xmlns:a16="http://schemas.microsoft.com/office/drawing/2014/main" id="{04992174-1030-8B25-951F-5C0996877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28600"/>
            <a:ext cx="5472113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Text Box 3">
            <a:extLst>
              <a:ext uri="{FF2B5EF4-FFF2-40B4-BE49-F238E27FC236}">
                <a16:creationId xmlns:a16="http://schemas.microsoft.com/office/drawing/2014/main" id="{8ADEE3C2-A7DA-1EE7-F600-472788062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507163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 sz="1200" b="1">
                <a:solidFill>
                  <a:schemeClr val="accent2"/>
                </a:solidFill>
              </a:rPr>
              <a:t>Figure 20.4a</a:t>
            </a:r>
            <a:endParaRPr lang="en-US" altLang="pt-BR" sz="180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20-04bproteinsynthesis_l">
            <a:extLst>
              <a:ext uri="{FF2B5EF4-FFF2-40B4-BE49-F238E27FC236}">
                <a16:creationId xmlns:a16="http://schemas.microsoft.com/office/drawing/2014/main" id="{4503706F-B6D5-1205-89BE-73B395C92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28600"/>
            <a:ext cx="8175625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Text Box 3">
            <a:extLst>
              <a:ext uri="{FF2B5EF4-FFF2-40B4-BE49-F238E27FC236}">
                <a16:creationId xmlns:a16="http://schemas.microsoft.com/office/drawing/2014/main" id="{82C81649-7EED-0AD6-C726-4947B734F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507163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 sz="1200" b="1">
                <a:solidFill>
                  <a:schemeClr val="accent2"/>
                </a:solidFill>
              </a:rPr>
              <a:t>Figure 20.4b</a:t>
            </a:r>
            <a:endParaRPr lang="en-US" altLang="pt-BR" sz="180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20-13_trimethsulfame_1_l">
            <a:extLst>
              <a:ext uri="{FF2B5EF4-FFF2-40B4-BE49-F238E27FC236}">
                <a16:creationId xmlns:a16="http://schemas.microsoft.com/office/drawing/2014/main" id="{B7F01016-1C6C-8B8D-E534-38C2AC1DB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28600"/>
            <a:ext cx="8188325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Text Box 3">
            <a:extLst>
              <a:ext uri="{FF2B5EF4-FFF2-40B4-BE49-F238E27FC236}">
                <a16:creationId xmlns:a16="http://schemas.microsoft.com/office/drawing/2014/main" id="{FB6756D4-8D4A-A8B9-44D0-0A35C47CE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507163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 sz="1200" b="1">
                <a:solidFill>
                  <a:schemeClr val="accent2"/>
                </a:solidFill>
              </a:rPr>
              <a:t>Figure 20.13 - Overview</a:t>
            </a:r>
            <a:endParaRPr lang="en-US" altLang="pt-BR" sz="180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20_F24">
            <a:extLst>
              <a:ext uri="{FF2B5EF4-FFF2-40B4-BE49-F238E27FC236}">
                <a16:creationId xmlns:a16="http://schemas.microsoft.com/office/drawing/2014/main" id="{3C2019F2-C725-C1F1-D1F6-40FB9980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228600"/>
            <a:ext cx="7192963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36D8689D-B72E-6365-9EF4-ADEBE29E8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t-BR" altLang="pt-BR" dirty="0" err="1">
                <a:solidFill>
                  <a:srgbClr val="FFFF00"/>
                </a:solidFill>
                <a:highlight>
                  <a:srgbClr val="808000"/>
                </a:highlight>
                <a:ea typeface="ＭＳ Ｐゴシック" panose="020B0600070205080204" pitchFamily="34" charset="-128"/>
              </a:rPr>
              <a:t>First</a:t>
            </a:r>
            <a:r>
              <a:rPr lang="pt-BR" altLang="pt-BR" dirty="0">
                <a:solidFill>
                  <a:srgbClr val="FFFF00"/>
                </a:solidFill>
                <a:highlight>
                  <a:srgbClr val="808000"/>
                </a:highlight>
                <a:ea typeface="ＭＳ Ｐゴシック" panose="020B0600070205080204" pitchFamily="34" charset="-128"/>
              </a:rPr>
              <a:t> </a:t>
            </a:r>
            <a:r>
              <a:rPr lang="pt-BR" altLang="pt-BR" dirty="0" err="1">
                <a:solidFill>
                  <a:srgbClr val="FFFF00"/>
                </a:solidFill>
                <a:highlight>
                  <a:srgbClr val="808000"/>
                </a:highlight>
                <a:ea typeface="ＭＳ Ｐゴシック" panose="020B0600070205080204" pitchFamily="34" charset="-128"/>
              </a:rPr>
              <a:t>antimicrobial</a:t>
            </a:r>
            <a:r>
              <a:rPr lang="pt-BR" altLang="pt-BR" dirty="0">
                <a:solidFill>
                  <a:srgbClr val="FFFF00"/>
                </a:solidFill>
                <a:highlight>
                  <a:srgbClr val="808000"/>
                </a:highlight>
                <a:ea typeface="ＭＳ Ｐゴシック" panose="020B0600070205080204" pitchFamily="34" charset="-128"/>
              </a:rPr>
              <a:t> </a:t>
            </a:r>
            <a:r>
              <a:rPr lang="pt-BR" altLang="pt-BR" dirty="0" err="1">
                <a:solidFill>
                  <a:srgbClr val="FFFF00"/>
                </a:solidFill>
                <a:highlight>
                  <a:srgbClr val="808000"/>
                </a:highlight>
                <a:ea typeface="ＭＳ Ｐゴシック" panose="020B0600070205080204" pitchFamily="34" charset="-128"/>
              </a:rPr>
              <a:t>drugs</a:t>
            </a:r>
            <a:endParaRPr lang="en-AU" altLang="pt-BR" dirty="0">
              <a:solidFill>
                <a:srgbClr val="FFFF00"/>
              </a:solidFill>
              <a:highlight>
                <a:srgbClr val="808000"/>
              </a:highlight>
              <a:ea typeface="ＭＳ Ｐゴシック" panose="020B0600070205080204" pitchFamily="34" charset="-128"/>
            </a:endParaRP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A27B424F-BB41-063F-1493-D2E0EC7DF0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713038"/>
            <a:ext cx="8229600" cy="4525962"/>
          </a:xfrm>
        </p:spPr>
        <p:txBody>
          <a:bodyPr/>
          <a:lstStyle/>
          <a:p>
            <a:pPr defTabSz="912813" eaLnBrk="1" hangingPunct="1"/>
            <a:r>
              <a:rPr lang="pt-BR" altLang="pt-BR" sz="2400" dirty="0">
                <a:solidFill>
                  <a:srgbClr val="FFFF00"/>
                </a:solidFill>
                <a:highlight>
                  <a:srgbClr val="808000"/>
                </a:highlight>
                <a:ea typeface="ＭＳ Ｐゴシック" panose="020B0600070205080204" pitchFamily="34" charset="-128"/>
              </a:rPr>
              <a:t>Gerhard </a:t>
            </a:r>
            <a:r>
              <a:rPr lang="pt-BR" altLang="pt-BR" sz="2400" dirty="0" err="1">
                <a:solidFill>
                  <a:srgbClr val="FFFF00"/>
                </a:solidFill>
                <a:highlight>
                  <a:srgbClr val="808000"/>
                </a:highlight>
                <a:ea typeface="ＭＳ Ｐゴシック" panose="020B0600070205080204" pitchFamily="34" charset="-128"/>
              </a:rPr>
              <a:t>Domagk</a:t>
            </a:r>
            <a:r>
              <a:rPr lang="pt-BR" altLang="pt-BR" sz="2400" dirty="0">
                <a:solidFill>
                  <a:srgbClr val="FFFF00"/>
                </a:solidFill>
                <a:highlight>
                  <a:srgbClr val="808000"/>
                </a:highlight>
                <a:ea typeface="ＭＳ Ｐゴシック" panose="020B0600070205080204" pitchFamily="34" charset="-128"/>
              </a:rPr>
              <a:t> (Nobel </a:t>
            </a:r>
            <a:r>
              <a:rPr lang="pt-BR" altLang="pt-BR" sz="2400" dirty="0" err="1">
                <a:solidFill>
                  <a:srgbClr val="FFFF00"/>
                </a:solidFill>
                <a:highlight>
                  <a:srgbClr val="808000"/>
                </a:highlight>
                <a:ea typeface="ＭＳ Ｐゴシック" panose="020B0600070205080204" pitchFamily="34" charset="-128"/>
              </a:rPr>
              <a:t>Prize</a:t>
            </a:r>
            <a:r>
              <a:rPr lang="pt-BR" altLang="pt-BR" sz="2400" dirty="0">
                <a:solidFill>
                  <a:srgbClr val="FFFF00"/>
                </a:solidFill>
                <a:highlight>
                  <a:srgbClr val="808000"/>
                </a:highlight>
                <a:ea typeface="ＭＳ Ｐゴシック" panose="020B0600070205080204" pitchFamily="34" charset="-128"/>
              </a:rPr>
              <a:t> 1939)</a:t>
            </a:r>
          </a:p>
          <a:p>
            <a:pPr defTabSz="912813" eaLnBrk="1" hangingPunct="1">
              <a:buFontTx/>
              <a:buNone/>
            </a:pPr>
            <a:r>
              <a:rPr lang="pt-BR" altLang="pt-BR" sz="240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	</a:t>
            </a:r>
            <a:r>
              <a:rPr lang="pt-BR" altLang="pt-BR" sz="2400" dirty="0">
                <a:ea typeface="ＭＳ Ｐゴシック" panose="020B0600070205080204" pitchFamily="34" charset="-128"/>
              </a:rPr>
              <a:t>	Sulfa </a:t>
            </a:r>
            <a:r>
              <a:rPr lang="pt-BR" altLang="pt-BR" sz="2400" dirty="0" err="1">
                <a:ea typeface="ＭＳ Ｐゴシック" panose="020B0600070205080204" pitchFamily="34" charset="-128"/>
              </a:rPr>
              <a:t>drugs</a:t>
            </a:r>
            <a:endParaRPr lang="pt-BR" altLang="pt-BR" sz="2400" dirty="0">
              <a:ea typeface="ＭＳ Ｐゴシック" panose="020B0600070205080204" pitchFamily="34" charset="-128"/>
            </a:endParaRPr>
          </a:p>
          <a:p>
            <a:pPr defTabSz="912813" eaLnBrk="1" hangingPunct="1">
              <a:buFontTx/>
              <a:buNone/>
            </a:pPr>
            <a:r>
              <a:rPr lang="pt-BR" altLang="pt-BR" sz="2400" dirty="0">
                <a:ea typeface="ＭＳ Ｐゴシック" panose="020B0600070205080204" pitchFamily="34" charset="-128"/>
              </a:rPr>
              <a:t>		</a:t>
            </a:r>
            <a:r>
              <a:rPr lang="pt-BR" altLang="pt-BR" sz="2400" dirty="0" err="1">
                <a:ea typeface="ＭＳ Ｐゴシック" panose="020B0600070205080204" pitchFamily="34" charset="-128"/>
              </a:rPr>
              <a:t>Prontosil</a:t>
            </a:r>
            <a:endParaRPr lang="pt-BR" altLang="pt-BR" sz="2400" dirty="0">
              <a:ea typeface="ＭＳ Ｐゴシック" panose="020B0600070205080204" pitchFamily="34" charset="-128"/>
            </a:endParaRPr>
          </a:p>
          <a:p>
            <a:pPr defTabSz="912813" eaLnBrk="1" hangingPunct="1">
              <a:buFontTx/>
              <a:buNone/>
            </a:pPr>
            <a:r>
              <a:rPr lang="pt-BR" altLang="pt-BR" sz="2400" dirty="0">
                <a:ea typeface="ＭＳ Ｐゴシック" panose="020B0600070205080204" pitchFamily="34" charset="-128"/>
              </a:rPr>
              <a:t>		</a:t>
            </a:r>
            <a:r>
              <a:rPr lang="pt-BR" altLang="pt-BR" sz="2400" dirty="0" err="1">
                <a:ea typeface="ＭＳ Ｐゴシック" panose="020B0600070205080204" pitchFamily="34" charset="-128"/>
              </a:rPr>
              <a:t>Sulfanilamide</a:t>
            </a:r>
            <a:r>
              <a:rPr lang="pt-BR" altLang="pt-BR" sz="2400" dirty="0">
                <a:ea typeface="ＭＳ Ｐゴシック" panose="020B0600070205080204" pitchFamily="34" charset="-128"/>
              </a:rPr>
              <a:t>, </a:t>
            </a:r>
            <a:r>
              <a:rPr lang="pt-BR" altLang="pt-BR" sz="2400" dirty="0" err="1">
                <a:ea typeface="ＭＳ Ｐゴシック" panose="020B0600070205080204" pitchFamily="34" charset="-128"/>
              </a:rPr>
              <a:t>analog</a:t>
            </a:r>
            <a:r>
              <a:rPr lang="pt-BR" altLang="pt-BR" sz="2400" dirty="0">
                <a:ea typeface="ＭＳ Ｐゴシック" panose="020B0600070205080204" pitchFamily="34" charset="-128"/>
              </a:rPr>
              <a:t> </a:t>
            </a:r>
            <a:r>
              <a:rPr lang="pt-BR" altLang="pt-BR" sz="2400" dirty="0" err="1">
                <a:ea typeface="ＭＳ Ｐゴシック" panose="020B0600070205080204" pitchFamily="34" charset="-128"/>
              </a:rPr>
              <a:t>of</a:t>
            </a:r>
            <a:r>
              <a:rPr lang="pt-BR" altLang="pt-BR" sz="2400" dirty="0">
                <a:ea typeface="ＭＳ Ｐゴシック" panose="020B0600070205080204" pitchFamily="34" charset="-128"/>
              </a:rPr>
              <a:t> </a:t>
            </a:r>
            <a:r>
              <a:rPr lang="pt-BR" altLang="pt-BR" sz="2400" dirty="0" err="1">
                <a:ea typeface="ＭＳ Ｐゴシック" panose="020B0600070205080204" pitchFamily="34" charset="-128"/>
              </a:rPr>
              <a:t>p-aminobenzoic</a:t>
            </a:r>
            <a:r>
              <a:rPr lang="pt-BR" altLang="pt-BR" sz="2400" dirty="0">
                <a:ea typeface="ＭＳ Ｐゴシック" panose="020B0600070205080204" pitchFamily="34" charset="-128"/>
              </a:rPr>
              <a:t> </a:t>
            </a:r>
            <a:r>
              <a:rPr lang="pt-BR" altLang="pt-BR" sz="2400" dirty="0" err="1">
                <a:ea typeface="ＭＳ Ｐゴシック" panose="020B0600070205080204" pitchFamily="34" charset="-128"/>
              </a:rPr>
              <a:t>acid</a:t>
            </a:r>
            <a:endParaRPr lang="pt-BR" altLang="pt-BR" sz="2400" dirty="0">
              <a:ea typeface="ＭＳ Ｐゴシック" panose="020B0600070205080204" pitchFamily="34" charset="-128"/>
            </a:endParaRPr>
          </a:p>
          <a:p>
            <a:pPr defTabSz="912813" eaLnBrk="1" hangingPunct="1">
              <a:buFontTx/>
              <a:buNone/>
            </a:pPr>
            <a:r>
              <a:rPr lang="pt-BR" altLang="pt-BR" sz="2400" dirty="0">
                <a:ea typeface="ＭＳ Ｐゴシック" panose="020B0600070205080204" pitchFamily="34" charset="-128"/>
              </a:rPr>
              <a:t>		(</a:t>
            </a:r>
            <a:r>
              <a:rPr lang="pt-BR" altLang="pt-BR" sz="2400" dirty="0" err="1">
                <a:ea typeface="ＭＳ Ｐゴシック" panose="020B0600070205080204" pitchFamily="34" charset="-128"/>
              </a:rPr>
              <a:t>part</a:t>
            </a:r>
            <a:r>
              <a:rPr lang="pt-BR" altLang="pt-BR" sz="2400" dirty="0">
                <a:ea typeface="ＭＳ Ｐゴシック" panose="020B0600070205080204" pitchFamily="34" charset="-128"/>
              </a:rPr>
              <a:t> </a:t>
            </a:r>
            <a:r>
              <a:rPr lang="pt-BR" altLang="pt-BR" sz="2400" dirty="0" err="1">
                <a:ea typeface="ＭＳ Ｐゴシック" panose="020B0600070205080204" pitchFamily="34" charset="-128"/>
              </a:rPr>
              <a:t>of</a:t>
            </a:r>
            <a:r>
              <a:rPr lang="pt-BR" altLang="pt-BR" sz="2400" dirty="0">
                <a:ea typeface="ＭＳ Ｐゴシック" panose="020B0600070205080204" pitchFamily="34" charset="-128"/>
              </a:rPr>
              <a:t> </a:t>
            </a:r>
            <a:r>
              <a:rPr lang="pt-BR" altLang="pt-BR" sz="2400" dirty="0" err="1">
                <a:ea typeface="ＭＳ Ｐゴシック" panose="020B0600070205080204" pitchFamily="34" charset="-128"/>
              </a:rPr>
              <a:t>folic</a:t>
            </a:r>
            <a:r>
              <a:rPr lang="pt-BR" altLang="pt-BR" sz="2400" dirty="0">
                <a:ea typeface="ＭＳ Ｐゴシック" panose="020B0600070205080204" pitchFamily="34" charset="-128"/>
              </a:rPr>
              <a:t> </a:t>
            </a:r>
            <a:r>
              <a:rPr lang="pt-BR" altLang="pt-BR" sz="2400" dirty="0" err="1">
                <a:ea typeface="ＭＳ Ｐゴシック" panose="020B0600070205080204" pitchFamily="34" charset="-128"/>
              </a:rPr>
              <a:t>acid</a:t>
            </a:r>
            <a:r>
              <a:rPr lang="pt-BR" altLang="pt-BR" sz="2400" dirty="0">
                <a:ea typeface="ＭＳ Ｐゴシック" panose="020B0600070205080204" pitchFamily="34" charset="-128"/>
              </a:rPr>
              <a:t>, precursor </a:t>
            </a:r>
            <a:r>
              <a:rPr lang="pt-BR" altLang="pt-BR" sz="2400" dirty="0" err="1">
                <a:ea typeface="ＭＳ Ｐゴシック" panose="020B0600070205080204" pitchFamily="34" charset="-128"/>
              </a:rPr>
              <a:t>of</a:t>
            </a:r>
            <a:r>
              <a:rPr lang="pt-BR" altLang="pt-BR" sz="2400" dirty="0">
                <a:ea typeface="ＭＳ Ｐゴシック" panose="020B0600070205080204" pitchFamily="34" charset="-128"/>
              </a:rPr>
              <a:t> </a:t>
            </a:r>
            <a:r>
              <a:rPr lang="pt-BR" altLang="pt-BR" sz="2400" dirty="0" err="1">
                <a:ea typeface="ＭＳ Ｐゴシック" panose="020B0600070205080204" pitchFamily="34" charset="-128"/>
              </a:rPr>
              <a:t>nucleic</a:t>
            </a:r>
            <a:r>
              <a:rPr lang="pt-BR" altLang="pt-BR" sz="2400" dirty="0">
                <a:ea typeface="ＭＳ Ｐゴシック" panose="020B0600070205080204" pitchFamily="34" charset="-128"/>
              </a:rPr>
              <a:t> </a:t>
            </a:r>
            <a:r>
              <a:rPr lang="pt-BR" altLang="pt-BR" sz="2400" dirty="0" err="1">
                <a:ea typeface="ＭＳ Ｐゴシック" panose="020B0600070205080204" pitchFamily="34" charset="-128"/>
              </a:rPr>
              <a:t>acids</a:t>
            </a:r>
            <a:r>
              <a:rPr lang="pt-BR" altLang="pt-BR" sz="2400" dirty="0">
                <a:ea typeface="ＭＳ Ｐゴシック" panose="020B0600070205080204" pitchFamily="34" charset="-128"/>
              </a:rPr>
              <a:t>)</a:t>
            </a:r>
          </a:p>
          <a:p>
            <a:pPr defTabSz="912813" eaLnBrk="1" hangingPunct="1">
              <a:buFontTx/>
              <a:buNone/>
            </a:pPr>
            <a:r>
              <a:rPr lang="en-AU" altLang="pt-BR" sz="2400" dirty="0">
                <a:ea typeface="ＭＳ Ｐゴシック" panose="020B0600070205080204" pitchFamily="34" charset="-128"/>
              </a:rPr>
              <a:t>           Development of antituberculosis compounds 	</a:t>
            </a:r>
            <a:r>
              <a:rPr lang="en-AU" altLang="pt-BR" sz="2400" dirty="0" err="1">
                <a:ea typeface="ＭＳ Ｐゴシック" panose="020B0600070205080204" pitchFamily="34" charset="-128"/>
              </a:rPr>
              <a:t>thiosemiccarbasone</a:t>
            </a:r>
            <a:r>
              <a:rPr lang="en-AU" altLang="pt-BR" sz="2400" dirty="0">
                <a:ea typeface="ＭＳ Ｐゴシック" panose="020B0600070205080204" pitchFamily="34" charset="-128"/>
              </a:rPr>
              <a:t> and isoniazid</a:t>
            </a:r>
          </a:p>
        </p:txBody>
      </p:sp>
      <p:pic>
        <p:nvPicPr>
          <p:cNvPr id="18435" name="Picture 4" descr="20_F12">
            <a:extLst>
              <a:ext uri="{FF2B5EF4-FFF2-40B4-BE49-F238E27FC236}">
                <a16:creationId xmlns:a16="http://schemas.microsoft.com/office/drawing/2014/main" id="{3190EA6C-399C-80EA-453A-8D7352A74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1295400"/>
            <a:ext cx="260191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grama, Diagrama de Venn&#10;&#10;Descrição gerada automaticamente">
            <a:extLst>
              <a:ext uri="{FF2B5EF4-FFF2-40B4-BE49-F238E27FC236}">
                <a16:creationId xmlns:a16="http://schemas.microsoft.com/office/drawing/2014/main" id="{EF6FA5EA-CC7F-9F7D-BDE5-DA2D202E5E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  <a14:imgEffect>
                      <a14:brightnessContrast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67"/>
          <a:stretch/>
        </p:blipFill>
        <p:spPr bwMode="auto">
          <a:xfrm>
            <a:off x="1371600" y="973699"/>
            <a:ext cx="7010399" cy="5378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4414F47-EE9F-CDF6-4DB2-CED5E19DEC8E}"/>
              </a:ext>
            </a:extLst>
          </p:cNvPr>
          <p:cNvSpPr txBox="1"/>
          <p:nvPr/>
        </p:nvSpPr>
        <p:spPr>
          <a:xfrm>
            <a:off x="7086600" y="612380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Fig. Vida Leite</a:t>
            </a:r>
          </a:p>
        </p:txBody>
      </p:sp>
    </p:spTree>
    <p:extLst>
      <p:ext uri="{BB962C8B-B14F-4D97-AF65-F5344CB8AC3E}">
        <p14:creationId xmlns:p14="http://schemas.microsoft.com/office/powerpoint/2010/main" val="17088134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Gráfico&#10;&#10;Descrição gerada automaticamente">
            <a:extLst>
              <a:ext uri="{FF2B5EF4-FFF2-40B4-BE49-F238E27FC236}">
                <a16:creationId xmlns:a16="http://schemas.microsoft.com/office/drawing/2014/main" id="{06C4A140-CFC9-AB65-BBF0-5DC17D40A2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" r="633"/>
          <a:stretch/>
        </p:blipFill>
        <p:spPr bwMode="auto">
          <a:xfrm>
            <a:off x="452848" y="2286000"/>
            <a:ext cx="7963696" cy="2209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840DC0A-5E44-5DE5-B481-5DDD40BCDBC1}"/>
              </a:ext>
            </a:extLst>
          </p:cNvPr>
          <p:cNvSpPr txBox="1"/>
          <p:nvPr/>
        </p:nvSpPr>
        <p:spPr>
          <a:xfrm>
            <a:off x="838200" y="457200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Comparação entre (A) BGC putativo de </a:t>
            </a:r>
            <a:r>
              <a:rPr lang="pt-BR" dirty="0" err="1"/>
              <a:t>sibiromicina</a:t>
            </a:r>
            <a:r>
              <a:rPr lang="pt-BR" dirty="0"/>
              <a:t> de BRB081 e (</a:t>
            </a:r>
            <a:r>
              <a:rPr lang="pt-BR" dirty="0" err="1"/>
              <a:t>B</a:t>
            </a:r>
            <a:r>
              <a:rPr lang="pt-BR" dirty="0"/>
              <a:t>) BGC  de </a:t>
            </a:r>
            <a:r>
              <a:rPr lang="pt-BR" dirty="0" err="1"/>
              <a:t>sibiromicina</a:t>
            </a:r>
            <a:r>
              <a:rPr lang="pt-BR" dirty="0"/>
              <a:t> de </a:t>
            </a:r>
            <a:r>
              <a:rPr lang="pt-BR" i="1" dirty="0" err="1"/>
              <a:t>Streptosporangium</a:t>
            </a:r>
            <a:r>
              <a:rPr lang="pt-BR" i="1" dirty="0"/>
              <a:t> </a:t>
            </a:r>
            <a:r>
              <a:rPr lang="pt-BR" i="1" dirty="0" err="1"/>
              <a:t>sibiricum</a:t>
            </a:r>
            <a:r>
              <a:rPr lang="pt-BR" dirty="0"/>
              <a:t> (LI et al., 2009). Os limites de A foram definidos com base em homologia. As </a:t>
            </a:r>
            <a:r>
              <a:rPr lang="pt-BR" dirty="0" err="1"/>
              <a:t>ORFs</a:t>
            </a:r>
            <a:r>
              <a:rPr lang="pt-BR" dirty="0"/>
              <a:t> correlacionadas entre A e </a:t>
            </a:r>
            <a:r>
              <a:rPr lang="pt-BR" dirty="0" err="1"/>
              <a:t>B</a:t>
            </a:r>
            <a:r>
              <a:rPr lang="pt-BR" dirty="0"/>
              <a:t> são representadas pela mesma cor. As linhas pontilhadas conectam </a:t>
            </a:r>
            <a:r>
              <a:rPr lang="pt-BR" dirty="0" err="1"/>
              <a:t>ORFs</a:t>
            </a:r>
            <a:r>
              <a:rPr lang="pt-BR" dirty="0"/>
              <a:t> relacionadas e dispostas na mesma ordem. </a:t>
            </a:r>
          </a:p>
        </p:txBody>
      </p:sp>
    </p:spTree>
    <p:extLst>
      <p:ext uri="{BB962C8B-B14F-4D97-AF65-F5344CB8AC3E}">
        <p14:creationId xmlns:p14="http://schemas.microsoft.com/office/powerpoint/2010/main" val="27460745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20-05_inyeastantifundrg_l">
            <a:extLst>
              <a:ext uri="{FF2B5EF4-FFF2-40B4-BE49-F238E27FC236}">
                <a16:creationId xmlns:a16="http://schemas.microsoft.com/office/drawing/2014/main" id="{3EAD4FCC-B230-A2AC-3CE1-DFE53D863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28600"/>
            <a:ext cx="5903913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Text Box 3">
            <a:extLst>
              <a:ext uri="{FF2B5EF4-FFF2-40B4-BE49-F238E27FC236}">
                <a16:creationId xmlns:a16="http://schemas.microsoft.com/office/drawing/2014/main" id="{903C3FC3-90AB-C979-9E50-88D032DEB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507163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 sz="1200" b="1">
                <a:solidFill>
                  <a:schemeClr val="accent2"/>
                </a:solidFill>
              </a:rPr>
              <a:t>Figure 20.5</a:t>
            </a:r>
            <a:endParaRPr lang="en-US" altLang="pt-BR" sz="1800">
              <a:cs typeface="Arial" panose="020B0604020202020204" pitchFamily="34" charset="0"/>
            </a:endParaRPr>
          </a:p>
        </p:txBody>
      </p:sp>
      <p:sp>
        <p:nvSpPr>
          <p:cNvPr id="74755" name="Text Box 4">
            <a:extLst>
              <a:ext uri="{FF2B5EF4-FFF2-40B4-BE49-F238E27FC236}">
                <a16:creationId xmlns:a16="http://schemas.microsoft.com/office/drawing/2014/main" id="{BEC35A14-44CC-3F7D-13AA-05E42E76A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248400"/>
            <a:ext cx="6400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Injury of plasma membrane of a yeast caused by antifungal drug</a:t>
            </a:r>
            <a:endParaRPr lang="en-AU" altLang="pt-BR" sz="1800"/>
          </a:p>
        </p:txBody>
      </p:sp>
    </p:spTree>
    <p:custDataLst>
      <p:tags r:id="rId1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20-t04_immunodeficen_1_t">
            <a:extLst>
              <a:ext uri="{FF2B5EF4-FFF2-40B4-BE49-F238E27FC236}">
                <a16:creationId xmlns:a16="http://schemas.microsoft.com/office/drawing/2014/main" id="{66DB2760-0CB0-E8D0-2F1D-751344510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9400"/>
            <a:ext cx="8531225" cy="629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20-t04_immunodeficen_2_t">
            <a:extLst>
              <a:ext uri="{FF2B5EF4-FFF2-40B4-BE49-F238E27FC236}">
                <a16:creationId xmlns:a16="http://schemas.microsoft.com/office/drawing/2014/main" id="{648B6BBF-2D59-FCA5-8A57-E3B8417B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9400"/>
            <a:ext cx="8531225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20-t04_immunodeficen_3_t">
            <a:extLst>
              <a:ext uri="{FF2B5EF4-FFF2-40B4-BE49-F238E27FC236}">
                <a16:creationId xmlns:a16="http://schemas.microsoft.com/office/drawing/2014/main" id="{C3BA1612-3774-DC5E-AFDB-168710F0E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7700"/>
            <a:ext cx="8531225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20-16astacyclovir_l">
            <a:extLst>
              <a:ext uri="{FF2B5EF4-FFF2-40B4-BE49-F238E27FC236}">
                <a16:creationId xmlns:a16="http://schemas.microsoft.com/office/drawing/2014/main" id="{6C91354B-C092-63C5-87BB-FE8FFAE53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87400"/>
            <a:ext cx="8531225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Text Box 3">
            <a:extLst>
              <a:ext uri="{FF2B5EF4-FFF2-40B4-BE49-F238E27FC236}">
                <a16:creationId xmlns:a16="http://schemas.microsoft.com/office/drawing/2014/main" id="{675F8FA1-AF12-05E8-2305-54764951B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507163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 sz="1200" b="1">
                <a:solidFill>
                  <a:schemeClr val="accent2"/>
                </a:solidFill>
              </a:rPr>
              <a:t>Figure 20.16a</a:t>
            </a:r>
            <a:endParaRPr lang="en-US" altLang="pt-BR" sz="180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20-16bstacyclovir_l">
            <a:extLst>
              <a:ext uri="{FF2B5EF4-FFF2-40B4-BE49-F238E27FC236}">
                <a16:creationId xmlns:a16="http://schemas.microsoft.com/office/drawing/2014/main" id="{6E5296D1-BDEA-56A5-D2A0-2392159E4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66888"/>
            <a:ext cx="8763000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Text Box 3">
            <a:extLst>
              <a:ext uri="{FF2B5EF4-FFF2-40B4-BE49-F238E27FC236}">
                <a16:creationId xmlns:a16="http://schemas.microsoft.com/office/drawing/2014/main" id="{24A75892-9AEE-45B1-4CF1-42EFAFBC9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507163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 sz="1200" b="1">
                <a:solidFill>
                  <a:schemeClr val="accent2"/>
                </a:solidFill>
              </a:rPr>
              <a:t>Figure 20.16b</a:t>
            </a:r>
            <a:endParaRPr lang="en-US" altLang="pt-BR" sz="180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 descr="20-16cstacyclovir_l">
            <a:extLst>
              <a:ext uri="{FF2B5EF4-FFF2-40B4-BE49-F238E27FC236}">
                <a16:creationId xmlns:a16="http://schemas.microsoft.com/office/drawing/2014/main" id="{8639D021-1C8E-5687-E1FD-09273A1F5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915400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Text Box 3">
            <a:extLst>
              <a:ext uri="{FF2B5EF4-FFF2-40B4-BE49-F238E27FC236}">
                <a16:creationId xmlns:a16="http://schemas.microsoft.com/office/drawing/2014/main" id="{D96180FC-EEFE-1B05-78F3-96BC12450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507163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 sz="1200" b="1">
                <a:solidFill>
                  <a:schemeClr val="accent2"/>
                </a:solidFill>
              </a:rPr>
              <a:t>Figure 20.16c</a:t>
            </a:r>
            <a:endParaRPr lang="en-US" altLang="pt-BR" sz="180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20-22_synergismantibio_l">
            <a:extLst>
              <a:ext uri="{FF2B5EF4-FFF2-40B4-BE49-F238E27FC236}">
                <a16:creationId xmlns:a16="http://schemas.microsoft.com/office/drawing/2014/main" id="{D4BC9ED8-3DE2-8671-6E0B-D15864723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0200"/>
            <a:ext cx="8531225" cy="619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Text Box 3">
            <a:extLst>
              <a:ext uri="{FF2B5EF4-FFF2-40B4-BE49-F238E27FC236}">
                <a16:creationId xmlns:a16="http://schemas.microsoft.com/office/drawing/2014/main" id="{DDD67A19-9C9D-D9CE-0641-CA13AB5AC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507163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 sz="1200" b="1">
                <a:solidFill>
                  <a:schemeClr val="accent2"/>
                </a:solidFill>
              </a:rPr>
              <a:t>Figure 20.22</a:t>
            </a:r>
            <a:endParaRPr lang="en-US" altLang="pt-BR" sz="180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20-01_dispenicillin_l">
            <a:extLst>
              <a:ext uri="{FF2B5EF4-FFF2-40B4-BE49-F238E27FC236}">
                <a16:creationId xmlns:a16="http://schemas.microsoft.com/office/drawing/2014/main" id="{F276065C-B17F-E410-F1C9-6764E09E2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478713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 Box 3">
            <a:extLst>
              <a:ext uri="{FF2B5EF4-FFF2-40B4-BE49-F238E27FC236}">
                <a16:creationId xmlns:a16="http://schemas.microsoft.com/office/drawing/2014/main" id="{8F45FD13-5FF7-7372-1604-4F2846D46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507163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 sz="1200" b="1">
                <a:solidFill>
                  <a:schemeClr val="accent2"/>
                </a:solidFill>
              </a:rPr>
              <a:t>Figure 20.1</a:t>
            </a:r>
            <a:endParaRPr lang="en-US" altLang="pt-BR" sz="1800">
              <a:cs typeface="Arial" panose="020B0604020202020204" pitchFamily="34" charset="0"/>
            </a:endParaRPr>
          </a:p>
        </p:txBody>
      </p:sp>
      <p:sp>
        <p:nvSpPr>
          <p:cNvPr id="19459" name="Text Box 4">
            <a:extLst>
              <a:ext uri="{FF2B5EF4-FFF2-40B4-BE49-F238E27FC236}">
                <a16:creationId xmlns:a16="http://schemas.microsoft.com/office/drawing/2014/main" id="{F811EE58-B372-964D-2103-2BE98C826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447800"/>
            <a:ext cx="2819400" cy="1477963"/>
          </a:xfrm>
          <a:prstGeom prst="rect">
            <a:avLst/>
          </a:prstGeom>
          <a:solidFill>
            <a:srgbClr val="F6A8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1928 Alexander Fleming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1940 Howard Florey Ernst Chain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1954 Cephalosporin C</a:t>
            </a:r>
          </a:p>
        </p:txBody>
      </p:sp>
      <p:sp>
        <p:nvSpPr>
          <p:cNvPr id="19460" name="Text Box 5">
            <a:extLst>
              <a:ext uri="{FF2B5EF4-FFF2-40B4-BE49-F238E27FC236}">
                <a16:creationId xmlns:a16="http://schemas.microsoft.com/office/drawing/2014/main" id="{B95915FA-17B7-54C8-6483-4CBA933B8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172200"/>
            <a:ext cx="2590800" cy="366713"/>
          </a:xfrm>
          <a:prstGeom prst="rect">
            <a:avLst/>
          </a:prstGeom>
          <a:solidFill>
            <a:srgbClr val="F6A8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i="1"/>
              <a:t>Staphylococcus aureus</a:t>
            </a:r>
            <a:r>
              <a:rPr lang="pt-BR" altLang="pt-BR" sz="1800"/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aixaDeTexto 1">
            <a:extLst>
              <a:ext uri="{FF2B5EF4-FFF2-40B4-BE49-F238E27FC236}">
                <a16:creationId xmlns:a16="http://schemas.microsoft.com/office/drawing/2014/main" id="{4F3D825E-0824-BBE9-E9AB-33CD4E456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057400"/>
            <a:ext cx="6172200" cy="378565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3600" dirty="0">
                <a:solidFill>
                  <a:srgbClr val="FFFF00"/>
                </a:solidFill>
                <a:highlight>
                  <a:srgbClr val="808000"/>
                </a:highlight>
              </a:rPr>
              <a:t>Salman Waksman, Albert </a:t>
            </a:r>
            <a:r>
              <a:rPr lang="pt-BR" altLang="pt-BR" sz="3600" dirty="0" err="1">
                <a:solidFill>
                  <a:srgbClr val="FFFF00"/>
                </a:solidFill>
                <a:highlight>
                  <a:srgbClr val="808000"/>
                </a:highlight>
              </a:rPr>
              <a:t>Schatz</a:t>
            </a:r>
            <a:endParaRPr lang="pt-BR" altLang="pt-BR" sz="3600" dirty="0">
              <a:solidFill>
                <a:srgbClr val="FFFF00"/>
              </a:solidFill>
              <a:highlight>
                <a:srgbClr val="808000"/>
              </a:highlight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28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Antibiotics</a:t>
            </a:r>
            <a:r>
              <a:rPr lang="pt-BR" altLang="pt-BR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t-BR" altLang="pt-BR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produced</a:t>
            </a:r>
            <a:r>
              <a:rPr lang="pt-BR" altLang="pt-BR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t-BR" altLang="pt-BR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by</a:t>
            </a:r>
            <a:r>
              <a:rPr lang="pt-BR" altLang="pt-BR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t-BR" altLang="pt-BR" sz="28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Streptomyces</a:t>
            </a:r>
            <a:r>
              <a:rPr lang="pt-BR" altLang="pt-BR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pt-BR" altLang="pt-BR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filamentous</a:t>
            </a:r>
            <a:r>
              <a:rPr lang="pt-BR" altLang="pt-BR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t-BR" altLang="pt-BR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bacteria</a:t>
            </a:r>
            <a:endParaRPr lang="pt-BR" altLang="pt-BR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dirty="0"/>
              <a:t>1943. </a:t>
            </a:r>
            <a:r>
              <a:rPr lang="pt-BR" altLang="pt-BR" sz="2800" dirty="0" err="1"/>
              <a:t>Streptomyces</a:t>
            </a:r>
            <a:r>
              <a:rPr lang="pt-BR" altLang="pt-BR" sz="2800" dirty="0"/>
              <a:t> </a:t>
            </a:r>
            <a:r>
              <a:rPr lang="pt-BR" altLang="pt-BR" sz="2800" dirty="0" err="1"/>
              <a:t>griseus</a:t>
            </a:r>
            <a:r>
              <a:rPr lang="pt-BR" altLang="pt-BR" sz="2800" dirty="0"/>
              <a:t> 	</a:t>
            </a:r>
            <a:r>
              <a:rPr lang="pt-BR" altLang="pt-BR" sz="2800" dirty="0" err="1"/>
              <a:t>Actinomycin</a:t>
            </a:r>
            <a:r>
              <a:rPr lang="pt-BR" altLang="pt-BR" sz="28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dirty="0"/>
              <a:t>	</a:t>
            </a:r>
            <a:r>
              <a:rPr lang="pt-BR" altLang="pt-BR" sz="2800" dirty="0" err="1"/>
              <a:t>Streptomycin</a:t>
            </a:r>
            <a:r>
              <a:rPr lang="pt-BR" altLang="pt-BR" sz="2800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ECA71-B190-573B-C79D-7BB101CC8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ighlight>
                  <a:srgbClr val="000080"/>
                </a:highlight>
                <a:ea typeface="ＭＳ Ｐゴシック" panose="020B0600070205080204" pitchFamily="34" charset="-128"/>
              </a:rPr>
              <a:t>Diminishing returns in finding natural products: Genetics to the rescue?</a:t>
            </a:r>
          </a:p>
        </p:txBody>
      </p:sp>
      <p:pic>
        <p:nvPicPr>
          <p:cNvPr id="21506" name="Content Placeholder 3">
            <a:extLst>
              <a:ext uri="{FF2B5EF4-FFF2-40B4-BE49-F238E27FC236}">
                <a16:creationId xmlns:a16="http://schemas.microsoft.com/office/drawing/2014/main" id="{0FDB5601-242F-0FD4-109E-3EE13B65EB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844675"/>
            <a:ext cx="6757988" cy="4525963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CFACE5-8DF0-C1B1-9A4F-DBFAB7D5A0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9750" y="1557338"/>
            <a:ext cx="79930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</p:cxnSp>
      <p:sp>
        <p:nvSpPr>
          <p:cNvPr id="10" name="9 Elipse">
            <a:extLst>
              <a:ext uri="{FF2B5EF4-FFF2-40B4-BE49-F238E27FC236}">
                <a16:creationId xmlns:a16="http://schemas.microsoft.com/office/drawing/2014/main" id="{7341F3EB-D80A-08C3-9209-BFCB16925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838" y="4089400"/>
            <a:ext cx="1214437" cy="177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pt-BR" sz="3600"/>
          </a:p>
        </p:txBody>
      </p:sp>
      <p:sp>
        <p:nvSpPr>
          <p:cNvPr id="15" name="14 Elipse">
            <a:extLst>
              <a:ext uri="{FF2B5EF4-FFF2-40B4-BE49-F238E27FC236}">
                <a16:creationId xmlns:a16="http://schemas.microsoft.com/office/drawing/2014/main" id="{55FE581A-F00B-E393-3561-FB7E876F2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013" y="5422900"/>
            <a:ext cx="1011237" cy="355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pt-BR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0_F02a">
            <a:extLst>
              <a:ext uri="{FF2B5EF4-FFF2-40B4-BE49-F238E27FC236}">
                <a16:creationId xmlns:a16="http://schemas.microsoft.com/office/drawing/2014/main" id="{6148633D-8028-A92C-62E8-9975643F3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406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30_F02b">
            <a:extLst>
              <a:ext uri="{FF2B5EF4-FFF2-40B4-BE49-F238E27FC236}">
                <a16:creationId xmlns:a16="http://schemas.microsoft.com/office/drawing/2014/main" id="{C42860A3-CE0C-E7AB-B78A-22C6E35DD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228600"/>
            <a:ext cx="419893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4">
            <a:extLst>
              <a:ext uri="{FF2B5EF4-FFF2-40B4-BE49-F238E27FC236}">
                <a16:creationId xmlns:a16="http://schemas.microsoft.com/office/drawing/2014/main" id="{EC6F55E1-FFBF-D69F-012C-577D7D5F5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38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 dirty="0" err="1"/>
              <a:t>Primary</a:t>
            </a:r>
            <a:r>
              <a:rPr lang="pt-BR" altLang="pt-BR" sz="3600" dirty="0"/>
              <a:t> </a:t>
            </a:r>
            <a:r>
              <a:rPr lang="pt-BR" altLang="pt-BR" sz="3600" dirty="0" err="1"/>
              <a:t>and</a:t>
            </a:r>
            <a:r>
              <a:rPr lang="pt-BR" altLang="pt-BR" sz="3600" dirty="0"/>
              <a:t> </a:t>
            </a:r>
            <a:r>
              <a:rPr lang="pt-BR" altLang="pt-BR" sz="3600" dirty="0" err="1"/>
              <a:t>secondary</a:t>
            </a:r>
            <a:r>
              <a:rPr lang="pt-BR" altLang="pt-BR" sz="3600" dirty="0"/>
              <a:t> </a:t>
            </a:r>
            <a:r>
              <a:rPr lang="pt-BR" altLang="pt-BR" sz="3600" dirty="0" err="1"/>
              <a:t>metabolism</a:t>
            </a:r>
            <a:endParaRPr lang="en-AU" altLang="pt-BR" sz="36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07ACF30-556C-DA0A-AFEF-A823BF9CB583}"/>
              </a:ext>
            </a:extLst>
          </p:cNvPr>
          <p:cNvSpPr txBox="1"/>
          <p:nvPr/>
        </p:nvSpPr>
        <p:spPr>
          <a:xfrm>
            <a:off x="2971800" y="1524000"/>
            <a:ext cx="1066800" cy="923925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dirty="0" err="1"/>
              <a:t>Nucleic</a:t>
            </a:r>
            <a:r>
              <a:rPr lang="pt-BR" dirty="0"/>
              <a:t> </a:t>
            </a:r>
            <a:r>
              <a:rPr lang="pt-BR" dirty="0" err="1"/>
              <a:t>acids</a:t>
            </a:r>
            <a:r>
              <a:rPr lang="pt-BR" dirty="0"/>
              <a:t>, </a:t>
            </a:r>
            <a:r>
              <a:rPr lang="pt-BR" dirty="0" err="1"/>
              <a:t>proteins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E6F35818-0DDD-22DA-E564-4C836C940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t-BR" altLang="pt-BR" dirty="0" err="1">
                <a:solidFill>
                  <a:srgbClr val="FFFF00"/>
                </a:solidFill>
                <a:highlight>
                  <a:srgbClr val="000080"/>
                </a:highlight>
                <a:ea typeface="ＭＳ Ｐゴシック" panose="020B0600070205080204" pitchFamily="34" charset="-128"/>
              </a:rPr>
              <a:t>What</a:t>
            </a:r>
            <a:r>
              <a:rPr lang="pt-BR" altLang="pt-BR" dirty="0">
                <a:solidFill>
                  <a:srgbClr val="FFFF00"/>
                </a:solidFill>
                <a:highlight>
                  <a:srgbClr val="000080"/>
                </a:highlight>
                <a:ea typeface="ＭＳ Ｐゴシック" panose="020B0600070205080204" pitchFamily="34" charset="-128"/>
              </a:rPr>
              <a:t> are </a:t>
            </a:r>
            <a:r>
              <a:rPr lang="pt-BR" altLang="pt-BR" dirty="0" err="1">
                <a:solidFill>
                  <a:srgbClr val="FFFF00"/>
                </a:solidFill>
                <a:highlight>
                  <a:srgbClr val="000080"/>
                </a:highlight>
                <a:ea typeface="ＭＳ Ｐゴシック" panose="020B0600070205080204" pitchFamily="34" charset="-128"/>
              </a:rPr>
              <a:t>antibiotics</a:t>
            </a:r>
            <a:r>
              <a:rPr lang="pt-BR" altLang="pt-BR" dirty="0">
                <a:solidFill>
                  <a:srgbClr val="FFFF00"/>
                </a:solidFill>
                <a:highlight>
                  <a:srgbClr val="000080"/>
                </a:highlight>
                <a:ea typeface="ＭＳ Ｐゴシック" panose="020B0600070205080204" pitchFamily="34" charset="-128"/>
              </a:rPr>
              <a:t>?</a:t>
            </a:r>
            <a:endParaRPr lang="en-AU" altLang="pt-BR" dirty="0">
              <a:solidFill>
                <a:srgbClr val="FFFF00"/>
              </a:solidFill>
              <a:highlight>
                <a:srgbClr val="000080"/>
              </a:highlight>
              <a:ea typeface="ＭＳ Ｐゴシック" panose="020B0600070205080204" pitchFamily="34" charset="-128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B8EC7CF9-3CAF-DF51-9366-B1C38B6D96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algn="ctr" defTabSz="912813" eaLnBrk="1" hangingPunct="1"/>
            <a:r>
              <a:rPr lang="pt-BR" altLang="pt-BR" sz="4000" dirty="0" err="1">
                <a:ea typeface="ＭＳ Ｐゴシック" panose="020B0600070205080204" pitchFamily="34" charset="-128"/>
              </a:rPr>
              <a:t>Secondary</a:t>
            </a:r>
            <a:r>
              <a:rPr lang="pt-BR" altLang="pt-BR" sz="4000" dirty="0">
                <a:ea typeface="ＭＳ Ｐゴシック" panose="020B0600070205080204" pitchFamily="34" charset="-128"/>
              </a:rPr>
              <a:t> </a:t>
            </a:r>
            <a:r>
              <a:rPr lang="pt-BR" altLang="pt-BR" sz="4000" dirty="0" err="1">
                <a:ea typeface="ＭＳ Ｐゴシック" panose="020B0600070205080204" pitchFamily="34" charset="-128"/>
              </a:rPr>
              <a:t>metabolites</a:t>
            </a:r>
            <a:r>
              <a:rPr lang="pt-BR" altLang="pt-BR" sz="4000" dirty="0">
                <a:ea typeface="ＭＳ Ｐゴシック" panose="020B0600070205080204" pitchFamily="34" charset="-128"/>
              </a:rPr>
              <a:t>  </a:t>
            </a:r>
            <a:r>
              <a:rPr lang="pt-BR" altLang="pt-BR" sz="4000" dirty="0" err="1">
                <a:ea typeface="ＭＳ Ｐゴシック" panose="020B0600070205080204" pitchFamily="34" charset="-128"/>
              </a:rPr>
              <a:t>synthesized</a:t>
            </a:r>
            <a:r>
              <a:rPr lang="pt-BR" altLang="pt-BR" sz="4000" dirty="0">
                <a:ea typeface="ＭＳ Ｐゴシック" panose="020B0600070205080204" pitchFamily="34" charset="-128"/>
              </a:rPr>
              <a:t> </a:t>
            </a:r>
            <a:r>
              <a:rPr lang="pt-BR" altLang="pt-BR" sz="4000" dirty="0" err="1">
                <a:ea typeface="ＭＳ Ｐゴシック" panose="020B0600070205080204" pitchFamily="34" charset="-128"/>
              </a:rPr>
              <a:t>by</a:t>
            </a:r>
            <a:r>
              <a:rPr lang="pt-BR" altLang="pt-BR" sz="4000" dirty="0">
                <a:ea typeface="ＭＳ Ｐゴシック" panose="020B0600070205080204" pitchFamily="34" charset="-128"/>
              </a:rPr>
              <a:t> some </a:t>
            </a:r>
            <a:r>
              <a:rPr lang="pt-BR" altLang="pt-BR" sz="4000" dirty="0" err="1">
                <a:ea typeface="ＭＳ Ｐゴシック" panose="020B0600070205080204" pitchFamily="34" charset="-128"/>
              </a:rPr>
              <a:t>microorganisms</a:t>
            </a:r>
            <a:endParaRPr lang="en-AU" altLang="pt-BR" sz="4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01_dispenicillin_l.jp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04bproteinsynthesis_l.jp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13_trimethsulfame_1_l.j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05_inyeastantifundrg_l.jp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t04_immunodeficen_1_t.j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t04_immunodeficen_2_t.jp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t04_immunodeficen_3_t.jp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16astacyclovir_l.jp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16bstacyclovir_l.jp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16cstacyclovir_l.jp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22_synergismantibio_l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t01_sourceantibiotic_t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t03_antibactdrugs_1_t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t03_antibactdrugs_2_t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t03_antibactdrugs_3_t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06_structpenicillins_l.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03abactcellsynth_l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03bbactcellsynth_l.j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04aproteinsynthesis_l.jpg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2339</TotalTime>
  <Words>470</Words>
  <Application>Microsoft Macintosh PowerPoint</Application>
  <PresentationFormat>Apresentação na tela (4:3)</PresentationFormat>
  <Paragraphs>153</Paragraphs>
  <Slides>49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3" baseType="lpstr">
      <vt:lpstr>Arial</vt:lpstr>
      <vt:lpstr>Comic Sans MS</vt:lpstr>
      <vt:lpstr>Times New Roman</vt:lpstr>
      <vt:lpstr>Default Design</vt:lpstr>
      <vt:lpstr>Antibiotics</vt:lpstr>
      <vt:lpstr>Apresentação do PowerPoint</vt:lpstr>
      <vt:lpstr>Apresentação do PowerPoint</vt:lpstr>
      <vt:lpstr>First antimicrobial drugs</vt:lpstr>
      <vt:lpstr>Apresentação do PowerPoint</vt:lpstr>
      <vt:lpstr>Apresentação do PowerPoint</vt:lpstr>
      <vt:lpstr>Diminishing returns in finding natural products: Genetics to the rescue?</vt:lpstr>
      <vt:lpstr>Apresentação do PowerPoint</vt:lpstr>
      <vt:lpstr>What are antibiotics?</vt:lpstr>
      <vt:lpstr>Who are the main producers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Biological functions of antibiotics?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James Cook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Antibiotics</dc:title>
  <dc:creator>Administrator</dc:creator>
  <cp:lastModifiedBy>Gabriel Padilla</cp:lastModifiedBy>
  <cp:revision>50</cp:revision>
  <dcterms:created xsi:type="dcterms:W3CDTF">2008-04-18T00:26:29Z</dcterms:created>
  <dcterms:modified xsi:type="dcterms:W3CDTF">2022-09-16T01:31:11Z</dcterms:modified>
</cp:coreProperties>
</file>