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3" r:id="rId77"/>
    <p:sldId id="331" r:id="rId78"/>
    <p:sldId id="332" r:id="rId79"/>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69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0560641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33309285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29F9A-0D3C-4143-9438-9734103AD7D2}" type="slidenum">
              <a:rPr lang="pt-BR" smtClean="0"/>
              <a:t>‹nº›</a:t>
            </a:fld>
            <a:endParaRPr lang="pt-B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65019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5626462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29F9A-0D3C-4143-9438-9734103AD7D2}" type="slidenum">
              <a:rPr lang="pt-BR" smtClean="0"/>
              <a:t>‹nº›</a:t>
            </a:fld>
            <a:endParaRPr lang="pt-B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45198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7198832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38129386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451668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18673449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AC75212-ADDE-4517-BD29-FE70EE598C0F}" type="datetimeFigureOut">
              <a:rPr lang="pt-BR" smtClean="0"/>
              <a:t>31/10/2023</a:t>
            </a:fld>
            <a:endParaRPr lang="pt-BR"/>
          </a:p>
        </p:txBody>
      </p:sp>
      <p:sp>
        <p:nvSpPr>
          <p:cNvPr id="5" name="Footer Placeholder 4"/>
          <p:cNvSpPr>
            <a:spLocks noGrp="1"/>
          </p:cNvSpPr>
          <p:nvPr>
            <p:ph type="ftr" sz="quarter" idx="11"/>
          </p:nvPr>
        </p:nvSpPr>
        <p:spPr/>
        <p:txBody>
          <a:bodyPr/>
          <a:lstStyle/>
          <a:p>
            <a:endParaRPr lang="pt-B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832404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1436350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BAC75212-ADDE-4517-BD29-FE70EE598C0F}" type="datetimeFigureOut">
              <a:rPr lang="pt-BR" smtClean="0"/>
              <a:t>31/10/2023</a:t>
            </a:fld>
            <a:endParaRPr lang="pt-BR"/>
          </a:p>
        </p:txBody>
      </p:sp>
      <p:sp>
        <p:nvSpPr>
          <p:cNvPr id="8" name="Footer Placeholder 7"/>
          <p:cNvSpPr>
            <a:spLocks noGrp="1"/>
          </p:cNvSpPr>
          <p:nvPr>
            <p:ph type="ftr" sz="quarter" idx="11"/>
          </p:nvPr>
        </p:nvSpPr>
        <p:spPr/>
        <p:txBody>
          <a:bodyPr/>
          <a:lstStyle/>
          <a:p>
            <a:endParaRPr lang="pt-B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696410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BAC75212-ADDE-4517-BD29-FE70EE598C0F}" type="datetimeFigureOut">
              <a:rPr lang="pt-BR" smtClean="0"/>
              <a:t>31/10/2023</a:t>
            </a:fld>
            <a:endParaRPr lang="pt-BR"/>
          </a:p>
        </p:txBody>
      </p:sp>
      <p:sp>
        <p:nvSpPr>
          <p:cNvPr id="4" name="Footer Placeholder 3"/>
          <p:cNvSpPr>
            <a:spLocks noGrp="1"/>
          </p:cNvSpPr>
          <p:nvPr>
            <p:ph type="ftr" sz="quarter" idx="11"/>
          </p:nvPr>
        </p:nvSpPr>
        <p:spPr/>
        <p:txBody>
          <a:bodyPr/>
          <a:lstStyle/>
          <a:p>
            <a:endParaRPr lang="pt-B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211677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C75212-ADDE-4517-BD29-FE70EE598C0F}" type="datetimeFigureOut">
              <a:rPr lang="pt-BR" smtClean="0"/>
              <a:t>31/10/2023</a:t>
            </a:fld>
            <a:endParaRPr lang="pt-BR"/>
          </a:p>
        </p:txBody>
      </p:sp>
      <p:sp>
        <p:nvSpPr>
          <p:cNvPr id="3" name="Footer Placeholder 2"/>
          <p:cNvSpPr>
            <a:spLocks noGrp="1"/>
          </p:cNvSpPr>
          <p:nvPr>
            <p:ph type="ftr" sz="quarter" idx="11"/>
          </p:nvPr>
        </p:nvSpPr>
        <p:spPr/>
        <p:txBody>
          <a:bodyPr/>
          <a:lstStyle/>
          <a:p>
            <a:endParaRPr lang="pt-B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4130081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36737102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AC75212-ADDE-4517-BD29-FE70EE598C0F}" type="datetimeFigureOut">
              <a:rPr lang="pt-BR" smtClean="0"/>
              <a:t>31/10/2023</a:t>
            </a:fld>
            <a:endParaRPr lang="pt-BR"/>
          </a:p>
        </p:txBody>
      </p:sp>
      <p:sp>
        <p:nvSpPr>
          <p:cNvPr id="6" name="Footer Placeholder 5"/>
          <p:cNvSpPr>
            <a:spLocks noGrp="1"/>
          </p:cNvSpPr>
          <p:nvPr>
            <p:ph type="ftr" sz="quarter" idx="11"/>
          </p:nvPr>
        </p:nvSpPr>
        <p:spPr/>
        <p:txBody>
          <a:bodyPr/>
          <a:lstStyle/>
          <a:p>
            <a:endParaRPr lang="pt-B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F829F9A-0D3C-4143-9438-9734103AD7D2}" type="slidenum">
              <a:rPr lang="pt-BR" smtClean="0"/>
              <a:t>‹nº›</a:t>
            </a:fld>
            <a:endParaRPr lang="pt-BR"/>
          </a:p>
        </p:txBody>
      </p:sp>
    </p:spTree>
    <p:extLst>
      <p:ext uri="{BB962C8B-B14F-4D97-AF65-F5344CB8AC3E}">
        <p14:creationId xmlns:p14="http://schemas.microsoft.com/office/powerpoint/2010/main" val="2244512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AC75212-ADDE-4517-BD29-FE70EE598C0F}" type="datetimeFigureOut">
              <a:rPr lang="pt-BR" smtClean="0"/>
              <a:t>31/10/2023</a:t>
            </a:fld>
            <a:endParaRPr lang="pt-B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pt-B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F829F9A-0D3C-4143-9438-9734103AD7D2}" type="slidenum">
              <a:rPr lang="pt-BR" smtClean="0"/>
              <a:t>‹nº›</a:t>
            </a:fld>
            <a:endParaRPr lang="pt-BR"/>
          </a:p>
        </p:txBody>
      </p:sp>
    </p:spTree>
    <p:extLst>
      <p:ext uri="{BB962C8B-B14F-4D97-AF65-F5344CB8AC3E}">
        <p14:creationId xmlns:p14="http://schemas.microsoft.com/office/powerpoint/2010/main" val="16567113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fontScale="90000"/>
          </a:bodyPr>
          <a:lstStyle/>
          <a:p>
            <a:br>
              <a:rPr lang="pt-BR" b="1" dirty="0"/>
            </a:br>
            <a:br>
              <a:rPr lang="pt-BR" b="1" dirty="0"/>
            </a:br>
            <a:r>
              <a:rPr lang="pt-BR" b="1" dirty="0"/>
              <a:t>20ª aula de Metodologia da Análise Econômica</a:t>
            </a:r>
            <a:br>
              <a:rPr lang="pt-BR" b="1" dirty="0"/>
            </a:br>
            <a:br>
              <a:rPr lang="pt-BR" dirty="0"/>
            </a:br>
            <a:endParaRPr lang="pt-BR" dirty="0"/>
          </a:p>
        </p:txBody>
      </p:sp>
    </p:spTree>
    <p:extLst>
      <p:ext uri="{BB962C8B-B14F-4D97-AF65-F5344CB8AC3E}">
        <p14:creationId xmlns:p14="http://schemas.microsoft.com/office/powerpoint/2010/main" val="445660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8C74F24-2DD2-4DA4-9495-6C214792C6E0}"/>
              </a:ext>
            </a:extLst>
          </p:cNvPr>
          <p:cNvSpPr>
            <a:spLocks noGrp="1"/>
          </p:cNvSpPr>
          <p:nvPr>
            <p:ph type="title"/>
          </p:nvPr>
        </p:nvSpPr>
        <p:spPr>
          <a:xfrm>
            <a:off x="2016150" y="708517"/>
            <a:ext cx="8911687" cy="1280890"/>
          </a:xfrm>
        </p:spPr>
        <p:txBody>
          <a:bodyPr/>
          <a:lstStyle/>
          <a:p>
            <a:r>
              <a:rPr lang="pt-BR" dirty="0"/>
              <a:t>Segundo capítulo</a:t>
            </a:r>
          </a:p>
        </p:txBody>
      </p:sp>
      <p:sp>
        <p:nvSpPr>
          <p:cNvPr id="3" name="Espaço Reservado para Conteúdo 2">
            <a:extLst>
              <a:ext uri="{FF2B5EF4-FFF2-40B4-BE49-F238E27FC236}">
                <a16:creationId xmlns:a16="http://schemas.microsoft.com/office/drawing/2014/main" id="{5F85762C-8DA8-4850-9B96-C217B2150CF7}"/>
              </a:ext>
            </a:extLst>
          </p:cNvPr>
          <p:cNvSpPr>
            <a:spLocks noGrp="1"/>
          </p:cNvSpPr>
          <p:nvPr>
            <p:ph idx="1"/>
          </p:nvPr>
        </p:nvSpPr>
        <p:spPr>
          <a:xfrm>
            <a:off x="2589212" y="2133599"/>
            <a:ext cx="8915400" cy="4140591"/>
          </a:xfrm>
        </p:spPr>
        <p:txBody>
          <a:bodyPr>
            <a:normAutofit fontScale="92500"/>
          </a:bodyPr>
          <a:lstStyle/>
          <a:p>
            <a:pPr>
              <a:lnSpc>
                <a:spcPct val="150000"/>
              </a:lnSpc>
            </a:pPr>
            <a:r>
              <a:rPr lang="pt-BR" dirty="0"/>
              <a:t>O autor trata das proposições da teoria econômica pura. </a:t>
            </a:r>
          </a:p>
          <a:p>
            <a:pPr>
              <a:lnSpc>
                <a:spcPct val="150000"/>
              </a:lnSpc>
            </a:pPr>
            <a:r>
              <a:rPr lang="pt-BR" dirty="0"/>
              <a:t>Como os </a:t>
            </a:r>
            <a:r>
              <a:rPr lang="pt-BR" dirty="0">
                <a:solidFill>
                  <a:srgbClr val="00B0F0"/>
                </a:solidFill>
              </a:rPr>
              <a:t>positivistas lógicos</a:t>
            </a:r>
            <a:r>
              <a:rPr lang="pt-BR" dirty="0"/>
              <a:t>, Hutchison reconhece dois tipos de proposições no discurso científico: </a:t>
            </a:r>
            <a:r>
              <a:rPr lang="pt-BR" dirty="0">
                <a:solidFill>
                  <a:srgbClr val="00B0F0"/>
                </a:solidFill>
              </a:rPr>
              <a:t>analíticas</a:t>
            </a:r>
            <a:r>
              <a:rPr lang="pt-BR" dirty="0"/>
              <a:t> e </a:t>
            </a:r>
            <a:r>
              <a:rPr lang="pt-BR" dirty="0">
                <a:solidFill>
                  <a:srgbClr val="00B0F0"/>
                </a:solidFill>
              </a:rPr>
              <a:t>sintéticas</a:t>
            </a:r>
            <a:r>
              <a:rPr lang="pt-BR" dirty="0"/>
              <a:t>. </a:t>
            </a:r>
          </a:p>
          <a:p>
            <a:pPr>
              <a:lnSpc>
                <a:spcPct val="150000"/>
              </a:lnSpc>
            </a:pPr>
            <a:r>
              <a:rPr lang="pt-BR" dirty="0"/>
              <a:t>A economia pura seria composta de proposições do primeiro tipo, expressas na forma condicional p    q, como na afirmativa </a:t>
            </a:r>
            <a:r>
              <a:rPr lang="pt-BR" dirty="0">
                <a:solidFill>
                  <a:srgbClr val="00B0F0"/>
                </a:solidFill>
              </a:rPr>
              <a:t>“sob competição perfeita, as firmas operam em escala ótima de produção”</a:t>
            </a:r>
            <a:r>
              <a:rPr lang="pt-BR" dirty="0"/>
              <a:t>, ao passo que a economia aplicada utilizaria o </a:t>
            </a:r>
            <a:r>
              <a:rPr lang="pt-BR" i="1" dirty="0"/>
              <a:t>modus </a:t>
            </a:r>
            <a:r>
              <a:rPr lang="pt-BR" i="1" dirty="0" err="1"/>
              <a:t>ponens</a:t>
            </a:r>
            <a:r>
              <a:rPr lang="pt-BR" i="1" dirty="0"/>
              <a:t> </a:t>
            </a:r>
            <a:r>
              <a:rPr lang="pt-BR" dirty="0"/>
              <a:t>da lógica, prevendo, em conjunto com as proposições analíticas da teoria pura, a existência de q a partir da proposição sintética que afirma empiricamente a existência de p.</a:t>
            </a:r>
          </a:p>
        </p:txBody>
      </p:sp>
      <p:cxnSp>
        <p:nvCxnSpPr>
          <p:cNvPr id="5" name="Conector de Seta Reta 4">
            <a:extLst>
              <a:ext uri="{FF2B5EF4-FFF2-40B4-BE49-F238E27FC236}">
                <a16:creationId xmlns:a16="http://schemas.microsoft.com/office/drawing/2014/main" id="{43F9BAEC-F402-47AE-A1AD-7B1958551F84}"/>
              </a:ext>
            </a:extLst>
          </p:cNvPr>
          <p:cNvCxnSpPr/>
          <p:nvPr/>
        </p:nvCxnSpPr>
        <p:spPr>
          <a:xfrm>
            <a:off x="5541668" y="4216790"/>
            <a:ext cx="16881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1363728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DC769ED-9427-4E30-B80A-46634B955EE7}"/>
              </a:ext>
            </a:extLst>
          </p:cNvPr>
          <p:cNvSpPr>
            <a:spLocks noGrp="1"/>
          </p:cNvSpPr>
          <p:nvPr>
            <p:ph type="title"/>
          </p:nvPr>
        </p:nvSpPr>
        <p:spPr/>
        <p:txBody>
          <a:bodyPr>
            <a:normAutofit/>
          </a:bodyPr>
          <a:lstStyle/>
          <a:p>
            <a:r>
              <a:rPr lang="pt-BR" dirty="0"/>
              <a:t>Proposições condicionais X  proposições geradas por indução </a:t>
            </a:r>
          </a:p>
        </p:txBody>
      </p:sp>
      <p:sp>
        <p:nvSpPr>
          <p:cNvPr id="3" name="Espaço Reservado para Conteúdo 2">
            <a:extLst>
              <a:ext uri="{FF2B5EF4-FFF2-40B4-BE49-F238E27FC236}">
                <a16:creationId xmlns:a16="http://schemas.microsoft.com/office/drawing/2014/main" id="{330F8AF6-3524-4187-AEFD-007702FCC8D3}"/>
              </a:ext>
            </a:extLst>
          </p:cNvPr>
          <p:cNvSpPr>
            <a:spLocks noGrp="1"/>
          </p:cNvSpPr>
          <p:nvPr>
            <p:ph idx="1"/>
          </p:nvPr>
        </p:nvSpPr>
        <p:spPr/>
        <p:txBody>
          <a:bodyPr/>
          <a:lstStyle/>
          <a:p>
            <a:pPr>
              <a:lnSpc>
                <a:spcPct val="150000"/>
              </a:lnSpc>
            </a:pPr>
            <a:r>
              <a:rPr lang="pt-BR" dirty="0"/>
              <a:t>Hutchison distingue ainda as proposições condicionais da teoria pura (p  q) das proposições geradas por indução e testáveis empiricamente. </a:t>
            </a:r>
          </a:p>
          <a:p>
            <a:pPr>
              <a:lnSpc>
                <a:spcPct val="150000"/>
              </a:lnSpc>
            </a:pPr>
            <a:r>
              <a:rPr lang="pt-BR" dirty="0"/>
              <a:t>Para esse caso, o autor utiliza nova simbologia (p se q), como na proposição “se as nuvens estão negras, então choverá”.</a:t>
            </a:r>
          </a:p>
          <a:p>
            <a:pPr>
              <a:lnSpc>
                <a:spcPct val="150000"/>
              </a:lnSpc>
            </a:pPr>
            <a:r>
              <a:rPr lang="pt-BR" dirty="0"/>
              <a:t> Note a diferença para Popper, que representa o teste empírico de uma teoria por meio de um argumento dedutivo, o </a:t>
            </a:r>
            <a:r>
              <a:rPr lang="pt-BR" dirty="0">
                <a:solidFill>
                  <a:srgbClr val="00B0F0"/>
                </a:solidFill>
              </a:rPr>
              <a:t>modus </a:t>
            </a:r>
            <a:r>
              <a:rPr lang="pt-BR" dirty="0" err="1">
                <a:solidFill>
                  <a:srgbClr val="00B0F0"/>
                </a:solidFill>
              </a:rPr>
              <a:t>tollens</a:t>
            </a:r>
            <a:r>
              <a:rPr lang="pt-BR" dirty="0"/>
              <a:t>: “partindo da premissa que p implica em q, se q efetivamente não ocorrer, q foi refutado”.</a:t>
            </a:r>
          </a:p>
        </p:txBody>
      </p:sp>
      <p:cxnSp>
        <p:nvCxnSpPr>
          <p:cNvPr id="4" name="Conector de Seta Reta 3">
            <a:extLst>
              <a:ext uri="{FF2B5EF4-FFF2-40B4-BE49-F238E27FC236}">
                <a16:creationId xmlns:a16="http://schemas.microsoft.com/office/drawing/2014/main" id="{8A446232-8D48-4962-9A9F-68713B14B015}"/>
              </a:ext>
            </a:extLst>
          </p:cNvPr>
          <p:cNvCxnSpPr>
            <a:cxnSpLocks/>
          </p:cNvCxnSpPr>
          <p:nvPr/>
        </p:nvCxnSpPr>
        <p:spPr>
          <a:xfrm>
            <a:off x="11127544" y="2430195"/>
            <a:ext cx="168813"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581260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213F98-E6EE-4631-8985-8741B7DA491C}"/>
              </a:ext>
            </a:extLst>
          </p:cNvPr>
          <p:cNvSpPr>
            <a:spLocks noGrp="1"/>
          </p:cNvSpPr>
          <p:nvPr>
            <p:ph type="title"/>
          </p:nvPr>
        </p:nvSpPr>
        <p:spPr/>
        <p:txBody>
          <a:bodyPr>
            <a:normAutofit/>
          </a:bodyPr>
          <a:lstStyle/>
          <a:p>
            <a:r>
              <a:rPr lang="pt-BR" dirty="0"/>
              <a:t>Proposições analíticas e proposições sintéticas</a:t>
            </a:r>
          </a:p>
        </p:txBody>
      </p:sp>
      <p:sp>
        <p:nvSpPr>
          <p:cNvPr id="3" name="Espaço Reservado para Conteúdo 2">
            <a:extLst>
              <a:ext uri="{FF2B5EF4-FFF2-40B4-BE49-F238E27FC236}">
                <a16:creationId xmlns:a16="http://schemas.microsoft.com/office/drawing/2014/main" id="{B56DA29B-4E2F-4548-8FB5-0C6529DF722B}"/>
              </a:ext>
            </a:extLst>
          </p:cNvPr>
          <p:cNvSpPr>
            <a:spLocks noGrp="1"/>
          </p:cNvSpPr>
          <p:nvPr>
            <p:ph idx="1"/>
          </p:nvPr>
        </p:nvSpPr>
        <p:spPr/>
        <p:txBody>
          <a:bodyPr/>
          <a:lstStyle/>
          <a:p>
            <a:pPr>
              <a:lnSpc>
                <a:spcPct val="150000"/>
              </a:lnSpc>
            </a:pPr>
            <a:r>
              <a:rPr lang="pt-BR" dirty="0"/>
              <a:t>Para Hutchison, teriam então significado apenas </a:t>
            </a:r>
            <a:r>
              <a:rPr lang="pt-BR" dirty="0">
                <a:solidFill>
                  <a:srgbClr val="00B0F0"/>
                </a:solidFill>
              </a:rPr>
              <a:t>proposições analíticas</a:t>
            </a:r>
            <a:r>
              <a:rPr lang="pt-BR" dirty="0"/>
              <a:t>, que não proíbem nada, mas podem ser úteis para gerar proposições testáveis e </a:t>
            </a:r>
            <a:r>
              <a:rPr lang="pt-BR" dirty="0">
                <a:solidFill>
                  <a:srgbClr val="00B0F0"/>
                </a:solidFill>
              </a:rPr>
              <a:t>proposições sintéticas</a:t>
            </a:r>
            <a:r>
              <a:rPr lang="pt-BR" dirty="0"/>
              <a:t>, cujo conteúdo empírico está relacionado à possibilidade de </a:t>
            </a:r>
            <a:r>
              <a:rPr lang="pt-BR" dirty="0" err="1"/>
              <a:t>falseação</a:t>
            </a:r>
            <a:r>
              <a:rPr lang="pt-BR" dirty="0"/>
              <a:t>, pelo menos em princípio. </a:t>
            </a:r>
          </a:p>
          <a:p>
            <a:pPr>
              <a:lnSpc>
                <a:spcPct val="150000"/>
              </a:lnSpc>
            </a:pPr>
            <a:r>
              <a:rPr lang="pt-BR" dirty="0"/>
              <a:t>As proposições da </a:t>
            </a:r>
            <a:r>
              <a:rPr lang="pt-BR" dirty="0">
                <a:solidFill>
                  <a:srgbClr val="00B0F0"/>
                </a:solidFill>
              </a:rPr>
              <a:t>teoria pura</a:t>
            </a:r>
            <a:r>
              <a:rPr lang="pt-BR" dirty="0"/>
              <a:t>, portanto, são destituídas de conteúdo empírico e, como tal, não se referem ao mundo, sendo apenas instrumentos de linguagem.</a:t>
            </a:r>
          </a:p>
        </p:txBody>
      </p:sp>
    </p:spTree>
    <p:extLst>
      <p:ext uri="{BB962C8B-B14F-4D97-AF65-F5344CB8AC3E}">
        <p14:creationId xmlns:p14="http://schemas.microsoft.com/office/powerpoint/2010/main" val="10369276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BA49575-6D12-4CC2-BA5B-08D62D6B3594}"/>
              </a:ext>
            </a:extLst>
          </p:cNvPr>
          <p:cNvSpPr>
            <a:spLocks noGrp="1"/>
          </p:cNvSpPr>
          <p:nvPr>
            <p:ph type="title"/>
          </p:nvPr>
        </p:nvSpPr>
        <p:spPr/>
        <p:txBody>
          <a:bodyPr/>
          <a:lstStyle/>
          <a:p>
            <a:r>
              <a:rPr lang="pt-BR" dirty="0"/>
              <a:t>Controvérsias sem significado</a:t>
            </a:r>
          </a:p>
        </p:txBody>
      </p:sp>
      <p:sp>
        <p:nvSpPr>
          <p:cNvPr id="3" name="Espaço Reservado para Conteúdo 2">
            <a:extLst>
              <a:ext uri="{FF2B5EF4-FFF2-40B4-BE49-F238E27FC236}">
                <a16:creationId xmlns:a16="http://schemas.microsoft.com/office/drawing/2014/main" id="{AEDD7627-F558-4656-B28C-380710ECF62D}"/>
              </a:ext>
            </a:extLst>
          </p:cNvPr>
          <p:cNvSpPr>
            <a:spLocks noGrp="1"/>
          </p:cNvSpPr>
          <p:nvPr>
            <p:ph idx="1"/>
          </p:nvPr>
        </p:nvSpPr>
        <p:spPr>
          <a:xfrm>
            <a:off x="1801422" y="1641229"/>
            <a:ext cx="9340190" cy="5069059"/>
          </a:xfrm>
        </p:spPr>
        <p:txBody>
          <a:bodyPr>
            <a:normAutofit/>
          </a:bodyPr>
          <a:lstStyle/>
          <a:p>
            <a:pPr>
              <a:lnSpc>
                <a:spcPct val="130000"/>
              </a:lnSpc>
            </a:pPr>
            <a:r>
              <a:rPr lang="pt-BR" dirty="0"/>
              <a:t>A conveniência de adotar-se uma ou outra definição tautológica da teoria pura é questão, portanto, de sua utilidade para a realização de testes, dependendo de fatores como a disponibilidade de estatísticas sobre um determinado assunto. </a:t>
            </a:r>
          </a:p>
          <a:p>
            <a:pPr>
              <a:lnSpc>
                <a:spcPct val="130000"/>
              </a:lnSpc>
            </a:pPr>
            <a:r>
              <a:rPr lang="pt-BR" dirty="0"/>
              <a:t>Nessa categoria, encaixar-se-iam a teoria quantitativa da moeda ou o pressuposto de maximização utilizado pela economia científica. </a:t>
            </a:r>
          </a:p>
          <a:p>
            <a:pPr>
              <a:lnSpc>
                <a:spcPct val="130000"/>
              </a:lnSpc>
            </a:pPr>
            <a:r>
              <a:rPr lang="pt-BR" dirty="0"/>
              <a:t>As controvérsias sobre teoria do valor (quantidade de trabalho empregado ou utilidade na margem) ou a controvérsia sobre a “verdadeira natureza” dos custos (custos reais ou custos de oportunidade) são vistas por ele como sem significado, confusões derivadas da não compreensão do significado dos postulados da teoria pura. O mesmo ocorre com as frequentes acusações segundo as quais a teoria econômica trataria de meras tautologias.</a:t>
            </a:r>
          </a:p>
        </p:txBody>
      </p:sp>
    </p:spTree>
    <p:extLst>
      <p:ext uri="{BB962C8B-B14F-4D97-AF65-F5344CB8AC3E}">
        <p14:creationId xmlns:p14="http://schemas.microsoft.com/office/powerpoint/2010/main" val="33742191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899F2C-324A-44D0-B96F-373947420EB4}"/>
              </a:ext>
            </a:extLst>
          </p:cNvPr>
          <p:cNvSpPr>
            <a:spLocks noGrp="1"/>
          </p:cNvSpPr>
          <p:nvPr>
            <p:ph type="title"/>
          </p:nvPr>
        </p:nvSpPr>
        <p:spPr/>
        <p:txBody>
          <a:bodyPr/>
          <a:lstStyle/>
          <a:p>
            <a:r>
              <a:rPr lang="pt-BR" dirty="0"/>
              <a:t>Uso indiscriminado das cláusulas </a:t>
            </a:r>
            <a:r>
              <a:rPr lang="pt-BR" i="1" dirty="0" err="1"/>
              <a:t>ceteris</a:t>
            </a:r>
            <a:r>
              <a:rPr lang="pt-BR" i="1" dirty="0"/>
              <a:t> </a:t>
            </a:r>
            <a:r>
              <a:rPr lang="pt-BR" i="1" dirty="0" err="1"/>
              <a:t>paribus</a:t>
            </a:r>
            <a:endParaRPr lang="pt-BR" i="1" dirty="0"/>
          </a:p>
        </p:txBody>
      </p:sp>
      <p:sp>
        <p:nvSpPr>
          <p:cNvPr id="3" name="Espaço Reservado para Conteúdo 2">
            <a:extLst>
              <a:ext uri="{FF2B5EF4-FFF2-40B4-BE49-F238E27FC236}">
                <a16:creationId xmlns:a16="http://schemas.microsoft.com/office/drawing/2014/main" id="{3AA89AAF-0981-4DFA-AA1C-42A7C38BF1A5}"/>
              </a:ext>
            </a:extLst>
          </p:cNvPr>
          <p:cNvSpPr>
            <a:spLocks noGrp="1"/>
          </p:cNvSpPr>
          <p:nvPr>
            <p:ph idx="1"/>
          </p:nvPr>
        </p:nvSpPr>
        <p:spPr>
          <a:xfrm>
            <a:off x="2589212" y="2133600"/>
            <a:ext cx="8915400" cy="4365674"/>
          </a:xfrm>
        </p:spPr>
        <p:txBody>
          <a:bodyPr>
            <a:normAutofit fontScale="92500" lnSpcReduction="10000"/>
          </a:bodyPr>
          <a:lstStyle/>
          <a:p>
            <a:pPr>
              <a:lnSpc>
                <a:spcPct val="130000"/>
              </a:lnSpc>
            </a:pPr>
            <a:r>
              <a:rPr lang="pt-BR" dirty="0"/>
              <a:t>Ainda no segundo capítulo. </a:t>
            </a:r>
          </a:p>
          <a:p>
            <a:pPr>
              <a:lnSpc>
                <a:spcPct val="130000"/>
              </a:lnSpc>
            </a:pPr>
            <a:r>
              <a:rPr lang="pt-BR" dirty="0"/>
              <a:t>Tal uso reduz o grau de falseabilidade da proposição e, no limite, transforma uma proposição originalmente testável em uma tautologia.</a:t>
            </a:r>
          </a:p>
          <a:p>
            <a:pPr>
              <a:lnSpc>
                <a:spcPct val="130000"/>
              </a:lnSpc>
            </a:pPr>
            <a:r>
              <a:rPr lang="pt-BR" dirty="0"/>
              <a:t>Controles de preços geram excesso de demanda e a curva de demanda é negativamente inclinada. Existem exceções para essas afirmativas, sem dúvida: quando o preço é fixo acima do valor de equilíbrio ou quando a demanda ou a oferta se deslocam e, no segundo exemplo, em alguns casos nos quais a renda real do consumidor se altera e o bem é inferior (bens de Giffen) ou quando a percepção da qualidade do produto ou </a:t>
            </a:r>
            <a:r>
              <a:rPr lang="pt-BR" i="1" dirty="0"/>
              <a:t>status</a:t>
            </a:r>
            <a:r>
              <a:rPr lang="pt-BR" dirty="0"/>
              <a:t> gerado pelo mesmo afetam a demanda (bens de Veblen). Entretanto, a prática de invocar o </a:t>
            </a:r>
            <a:r>
              <a:rPr lang="pt-BR" i="1" dirty="0" err="1"/>
              <a:t>ceteris</a:t>
            </a:r>
            <a:r>
              <a:rPr lang="pt-BR" i="1" dirty="0"/>
              <a:t> </a:t>
            </a:r>
            <a:r>
              <a:rPr lang="pt-BR" i="1" dirty="0" err="1"/>
              <a:t>paribus</a:t>
            </a:r>
            <a:r>
              <a:rPr lang="pt-BR" i="1" dirty="0"/>
              <a:t> </a:t>
            </a:r>
            <a:r>
              <a:rPr lang="pt-BR" dirty="0"/>
              <a:t>de forma imprecisa, sem especificar em que condições a previsão derivada da lei deixa de valer, resulta na proteção da proposição contra críticas.</a:t>
            </a:r>
          </a:p>
        </p:txBody>
      </p:sp>
    </p:spTree>
    <p:extLst>
      <p:ext uri="{BB962C8B-B14F-4D97-AF65-F5344CB8AC3E}">
        <p14:creationId xmlns:p14="http://schemas.microsoft.com/office/powerpoint/2010/main" val="13400767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8BD5B8-CD9A-48EC-88BE-B67D3D70C22F}"/>
              </a:ext>
            </a:extLst>
          </p:cNvPr>
          <p:cNvSpPr>
            <a:spLocks noGrp="1"/>
          </p:cNvSpPr>
          <p:nvPr>
            <p:ph type="title"/>
          </p:nvPr>
        </p:nvSpPr>
        <p:spPr/>
        <p:txBody>
          <a:bodyPr/>
          <a:lstStyle/>
          <a:p>
            <a:r>
              <a:rPr lang="pt-BR" dirty="0"/>
              <a:t>Exceções especificáveis</a:t>
            </a:r>
          </a:p>
        </p:txBody>
      </p:sp>
      <p:sp>
        <p:nvSpPr>
          <p:cNvPr id="3" name="Espaço Reservado para Conteúdo 2">
            <a:extLst>
              <a:ext uri="{FF2B5EF4-FFF2-40B4-BE49-F238E27FC236}">
                <a16:creationId xmlns:a16="http://schemas.microsoft.com/office/drawing/2014/main" id="{3FB622AA-C6DC-440D-A548-730BB312B43C}"/>
              </a:ext>
            </a:extLst>
          </p:cNvPr>
          <p:cNvSpPr>
            <a:spLocks noGrp="1"/>
          </p:cNvSpPr>
          <p:nvPr>
            <p:ph idx="1"/>
          </p:nvPr>
        </p:nvSpPr>
        <p:spPr>
          <a:xfrm>
            <a:off x="1970234" y="1767840"/>
            <a:ext cx="8915400" cy="4466050"/>
          </a:xfrm>
        </p:spPr>
        <p:txBody>
          <a:bodyPr>
            <a:normAutofit/>
          </a:bodyPr>
          <a:lstStyle/>
          <a:p>
            <a:pPr>
              <a:lnSpc>
                <a:spcPct val="150000"/>
              </a:lnSpc>
            </a:pPr>
            <a:r>
              <a:rPr lang="pt-BR" dirty="0"/>
              <a:t>Nas ciências naturais, por outro lado, essas exceções além de ocorrer com menor frequência, são explicitadas desde o início e podem-se investigar as consequências da causa deixada de lado, se assim o quisermos. </a:t>
            </a:r>
          </a:p>
          <a:p>
            <a:pPr>
              <a:lnSpc>
                <a:spcPct val="150000"/>
              </a:lnSpc>
            </a:pPr>
            <a:r>
              <a:rPr lang="pt-BR" dirty="0"/>
              <a:t>Se uma lei afirma que gases se expandem quando aumentamos a temperatura, a observação de um gás que contraria tal afirmação não pode ser seguida de uma nova definição de gás que exclua aquele que gerou a anomalia. </a:t>
            </a:r>
          </a:p>
          <a:p>
            <a:pPr>
              <a:lnSpc>
                <a:spcPct val="150000"/>
              </a:lnSpc>
            </a:pPr>
            <a:r>
              <a:rPr lang="pt-BR" dirty="0"/>
              <a:t>Hutchison recomenda então o uso de cláusulas </a:t>
            </a:r>
            <a:r>
              <a:rPr lang="pt-BR" i="1" dirty="0" err="1"/>
              <a:t>ceteris</a:t>
            </a:r>
            <a:r>
              <a:rPr lang="pt-BR" i="1" dirty="0"/>
              <a:t> </a:t>
            </a:r>
            <a:r>
              <a:rPr lang="pt-BR" i="1" dirty="0" err="1"/>
              <a:t>paribus</a:t>
            </a:r>
            <a:r>
              <a:rPr lang="pt-BR" i="1" dirty="0"/>
              <a:t> </a:t>
            </a:r>
            <a:r>
              <a:rPr lang="pt-BR" dirty="0"/>
              <a:t>apenas quando temos generalizações empíricas verificadas em grande número de casos, mas sujeitas a exceções de tipo claramente especificáveis. </a:t>
            </a:r>
          </a:p>
        </p:txBody>
      </p:sp>
    </p:spTree>
    <p:extLst>
      <p:ext uri="{BB962C8B-B14F-4D97-AF65-F5344CB8AC3E}">
        <p14:creationId xmlns:p14="http://schemas.microsoft.com/office/powerpoint/2010/main" val="23829913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289FBE-1D86-4D48-BD51-8FE4C12C90BD}"/>
              </a:ext>
            </a:extLst>
          </p:cNvPr>
          <p:cNvSpPr>
            <a:spLocks noGrp="1"/>
          </p:cNvSpPr>
          <p:nvPr>
            <p:ph type="title"/>
          </p:nvPr>
        </p:nvSpPr>
        <p:spPr/>
        <p:txBody>
          <a:bodyPr/>
          <a:lstStyle/>
          <a:p>
            <a:r>
              <a:rPr lang="pt-BR" dirty="0"/>
              <a:t>Terceiro capítulo</a:t>
            </a:r>
          </a:p>
        </p:txBody>
      </p:sp>
      <p:sp>
        <p:nvSpPr>
          <p:cNvPr id="3" name="Espaço Reservado para Conteúdo 2">
            <a:extLst>
              <a:ext uri="{FF2B5EF4-FFF2-40B4-BE49-F238E27FC236}">
                <a16:creationId xmlns:a16="http://schemas.microsoft.com/office/drawing/2014/main" id="{1F2A9F53-8E50-4C7D-83A3-6BB8E968E649}"/>
              </a:ext>
            </a:extLst>
          </p:cNvPr>
          <p:cNvSpPr>
            <a:spLocks noGrp="1"/>
          </p:cNvSpPr>
          <p:nvPr>
            <p:ph idx="1"/>
          </p:nvPr>
        </p:nvSpPr>
        <p:spPr>
          <a:xfrm>
            <a:off x="2278966" y="1645919"/>
            <a:ext cx="9225646" cy="4726745"/>
          </a:xfrm>
        </p:spPr>
        <p:txBody>
          <a:bodyPr>
            <a:normAutofit fontScale="92500" lnSpcReduction="10000"/>
          </a:bodyPr>
          <a:lstStyle/>
          <a:p>
            <a:pPr>
              <a:lnSpc>
                <a:spcPct val="130000"/>
              </a:lnSpc>
            </a:pPr>
            <a:r>
              <a:rPr lang="pt-BR" dirty="0"/>
              <a:t>Hutchison trata da aplicação da teoria pura. </a:t>
            </a:r>
          </a:p>
          <a:p>
            <a:pPr>
              <a:lnSpc>
                <a:spcPct val="130000"/>
              </a:lnSpc>
            </a:pPr>
            <a:r>
              <a:rPr lang="pt-BR" dirty="0"/>
              <a:t>O autor inicia essa discussão protestando contra as definições usuais de economia (como sendo uma </a:t>
            </a:r>
            <a:r>
              <a:rPr lang="pt-BR" dirty="0">
                <a:solidFill>
                  <a:srgbClr val="00B0F0"/>
                </a:solidFill>
              </a:rPr>
              <a:t>lógica da escolha</a:t>
            </a:r>
            <a:r>
              <a:rPr lang="pt-BR" dirty="0"/>
              <a:t>) que limitam o campo de investigação da disciplina apenas às proposições de teoria pura, excluindo a teoria aplicada. </a:t>
            </a:r>
          </a:p>
          <a:p>
            <a:pPr>
              <a:lnSpc>
                <a:spcPct val="130000"/>
              </a:lnSpc>
            </a:pPr>
            <a:r>
              <a:rPr lang="pt-BR" dirty="0"/>
              <a:t>Se tanto as preferências (psicologia) quanto as tecnologias são vistas como dados externos tomados pelo economista, exclui-se efetivamente tudo aquilo que tenha conteúdo empírico e o economista ficaria condenado a discutir apenas questões de terminologia.</a:t>
            </a:r>
          </a:p>
          <a:p>
            <a:pPr>
              <a:lnSpc>
                <a:spcPct val="130000"/>
              </a:lnSpc>
            </a:pPr>
            <a:r>
              <a:rPr lang="pt-BR" dirty="0"/>
              <a:t>O aspecto inexato (no sentido mengeriano) ou aplicado seria, na mente dos economistas, atividade tediosa, delegada a outros. Nesse sentido, Hutchison cita Schmoller com aprovação: </a:t>
            </a:r>
            <a:r>
              <a:rPr lang="pt-BR" dirty="0">
                <a:solidFill>
                  <a:srgbClr val="00B0F0"/>
                </a:solidFill>
              </a:rPr>
              <a:t>um trabalhador em um laboratório químico seria expulso se trabalhasse com a noção mengeriana de exatidão</a:t>
            </a:r>
            <a:r>
              <a:rPr lang="pt-BR" dirty="0"/>
              <a:t>.</a:t>
            </a:r>
          </a:p>
        </p:txBody>
      </p:sp>
    </p:spTree>
    <p:extLst>
      <p:ext uri="{BB962C8B-B14F-4D97-AF65-F5344CB8AC3E}">
        <p14:creationId xmlns:p14="http://schemas.microsoft.com/office/powerpoint/2010/main" val="14185841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62308D-5E59-4589-91EA-CB8A15C25BD2}"/>
              </a:ext>
            </a:extLst>
          </p:cNvPr>
          <p:cNvSpPr>
            <a:spLocks noGrp="1"/>
          </p:cNvSpPr>
          <p:nvPr>
            <p:ph type="title"/>
          </p:nvPr>
        </p:nvSpPr>
        <p:spPr/>
        <p:txBody>
          <a:bodyPr/>
          <a:lstStyle/>
          <a:p>
            <a:r>
              <a:rPr lang="pt-BR" dirty="0"/>
              <a:t>A leis da economia</a:t>
            </a:r>
          </a:p>
        </p:txBody>
      </p:sp>
      <p:sp>
        <p:nvSpPr>
          <p:cNvPr id="3" name="Espaço Reservado para Conteúdo 2">
            <a:extLst>
              <a:ext uri="{FF2B5EF4-FFF2-40B4-BE49-F238E27FC236}">
                <a16:creationId xmlns:a16="http://schemas.microsoft.com/office/drawing/2014/main" id="{65F5FE0A-9BD8-44EB-A4A6-4B86DCE52D79}"/>
              </a:ext>
            </a:extLst>
          </p:cNvPr>
          <p:cNvSpPr>
            <a:spLocks noGrp="1"/>
          </p:cNvSpPr>
          <p:nvPr>
            <p:ph idx="1"/>
          </p:nvPr>
        </p:nvSpPr>
        <p:spPr/>
        <p:txBody>
          <a:bodyPr>
            <a:normAutofit lnSpcReduction="10000"/>
          </a:bodyPr>
          <a:lstStyle/>
          <a:p>
            <a:pPr>
              <a:lnSpc>
                <a:spcPct val="150000"/>
              </a:lnSpc>
            </a:pPr>
            <a:r>
              <a:rPr lang="pt-BR" dirty="0"/>
              <a:t>Além da economia, apenas a lógica e a matemática empregam o termo “lei” para relações tautológicas. </a:t>
            </a:r>
          </a:p>
          <a:p>
            <a:pPr>
              <a:lnSpc>
                <a:spcPct val="150000"/>
              </a:lnSpc>
            </a:pPr>
            <a:r>
              <a:rPr lang="pt-BR" dirty="0"/>
              <a:t>Mas as “leis da economia”, para o autor, deveriam ser reservadas não para proposições de teoria pura, mas para afirmações testáveis na forma p se q. </a:t>
            </a:r>
          </a:p>
          <a:p>
            <a:pPr>
              <a:lnSpc>
                <a:spcPct val="150000"/>
              </a:lnSpc>
            </a:pPr>
            <a:r>
              <a:rPr lang="pt-BR" dirty="0"/>
              <a:t>Entre as proposições que deveriam ser admitidas como leis, Hutchison cita a </a:t>
            </a:r>
            <a:r>
              <a:rPr lang="pt-BR" dirty="0">
                <a:solidFill>
                  <a:srgbClr val="00B0F0"/>
                </a:solidFill>
              </a:rPr>
              <a:t>Lei de </a:t>
            </a:r>
            <a:r>
              <a:rPr lang="pt-BR" dirty="0" err="1">
                <a:solidFill>
                  <a:srgbClr val="00B0F0"/>
                </a:solidFill>
              </a:rPr>
              <a:t>Gersham</a:t>
            </a:r>
            <a:r>
              <a:rPr lang="pt-BR" dirty="0">
                <a:solidFill>
                  <a:srgbClr val="00B0F0"/>
                </a:solidFill>
              </a:rPr>
              <a:t> </a:t>
            </a:r>
            <a:r>
              <a:rPr lang="pt-BR" dirty="0"/>
              <a:t>(a moeda ruim expulsa a moeda boa), a </a:t>
            </a:r>
            <a:r>
              <a:rPr lang="pt-BR" dirty="0">
                <a:solidFill>
                  <a:srgbClr val="00B0F0"/>
                </a:solidFill>
              </a:rPr>
              <a:t>Lei de Pareto</a:t>
            </a:r>
            <a:r>
              <a:rPr lang="pt-BR" dirty="0"/>
              <a:t>, a Lei dos Rendimentos Decrescentes (produto marginal decrescente) e a Lei da Utilidade Marginal Decrescente. </a:t>
            </a:r>
          </a:p>
        </p:txBody>
      </p:sp>
    </p:spTree>
    <p:extLst>
      <p:ext uri="{BB962C8B-B14F-4D97-AF65-F5344CB8AC3E}">
        <p14:creationId xmlns:p14="http://schemas.microsoft.com/office/powerpoint/2010/main" val="9904465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405ECB3-6172-4870-B0E7-620C30F26B64}"/>
              </a:ext>
            </a:extLst>
          </p:cNvPr>
          <p:cNvSpPr>
            <a:spLocks noGrp="1"/>
          </p:cNvSpPr>
          <p:nvPr>
            <p:ph type="title"/>
          </p:nvPr>
        </p:nvSpPr>
        <p:spPr>
          <a:xfrm>
            <a:off x="1805135" y="638178"/>
            <a:ext cx="8911687" cy="1280890"/>
          </a:xfrm>
        </p:spPr>
        <p:txBody>
          <a:bodyPr/>
          <a:lstStyle/>
          <a:p>
            <a:r>
              <a:rPr lang="pt-BR" dirty="0"/>
              <a:t>A formulação de previsões.</a:t>
            </a:r>
          </a:p>
        </p:txBody>
      </p:sp>
      <p:sp>
        <p:nvSpPr>
          <p:cNvPr id="3" name="Espaço Reservado para Conteúdo 2">
            <a:extLst>
              <a:ext uri="{FF2B5EF4-FFF2-40B4-BE49-F238E27FC236}">
                <a16:creationId xmlns:a16="http://schemas.microsoft.com/office/drawing/2014/main" id="{258458FA-1120-4C23-B8EE-9A7BDCA6868C}"/>
              </a:ext>
            </a:extLst>
          </p:cNvPr>
          <p:cNvSpPr>
            <a:spLocks noGrp="1"/>
          </p:cNvSpPr>
          <p:nvPr>
            <p:ph idx="1"/>
          </p:nvPr>
        </p:nvSpPr>
        <p:spPr>
          <a:xfrm>
            <a:off x="1805135" y="1697501"/>
            <a:ext cx="9406816" cy="4858044"/>
          </a:xfrm>
        </p:spPr>
        <p:txBody>
          <a:bodyPr>
            <a:normAutofit/>
          </a:bodyPr>
          <a:lstStyle/>
          <a:p>
            <a:pPr>
              <a:lnSpc>
                <a:spcPct val="150000"/>
              </a:lnSpc>
            </a:pPr>
            <a:r>
              <a:rPr lang="pt-BR" dirty="0"/>
              <a:t>Um aspecto digno de nota no terceiro capítulo é a identificação, por parte do autor, do objetivo da ciência com sendo a formulação de previsões. </a:t>
            </a:r>
          </a:p>
          <a:p>
            <a:pPr>
              <a:lnSpc>
                <a:spcPct val="150000"/>
              </a:lnSpc>
            </a:pPr>
            <a:r>
              <a:rPr lang="pt-BR" dirty="0"/>
              <a:t>Esta será uma característica de todo escrito metodológico inspirado no empirismo. </a:t>
            </a:r>
          </a:p>
          <a:p>
            <a:pPr>
              <a:lnSpc>
                <a:spcPct val="150000"/>
              </a:lnSpc>
            </a:pPr>
            <a:r>
              <a:rPr lang="pt-BR" dirty="0"/>
              <a:t>No modelo hipotético-dedutivo de Hempel, há uma simetria entre explicação e previsão: a primeira utiliza as leis para se referir aos dados do passado e a segunda projeta as leis da teoria para o futuro. </a:t>
            </a:r>
          </a:p>
          <a:p>
            <a:pPr>
              <a:lnSpc>
                <a:spcPct val="150000"/>
              </a:lnSpc>
            </a:pPr>
            <a:r>
              <a:rPr lang="pt-BR" dirty="0"/>
              <a:t>No entanto, nos tratamentos metodológicos que distinguem a complexidade do objeto investigado, é possível quebrar essa assimetria, requerendo das teorias apenas a capacidade de explicar.</a:t>
            </a:r>
          </a:p>
        </p:txBody>
      </p:sp>
    </p:spTree>
    <p:extLst>
      <p:ext uri="{BB962C8B-B14F-4D97-AF65-F5344CB8AC3E}">
        <p14:creationId xmlns:p14="http://schemas.microsoft.com/office/powerpoint/2010/main" val="3723263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EFED89-27AF-425D-81F1-82BE70D9E3F1}"/>
              </a:ext>
            </a:extLst>
          </p:cNvPr>
          <p:cNvSpPr>
            <a:spLocks noGrp="1"/>
          </p:cNvSpPr>
          <p:nvPr>
            <p:ph type="title"/>
          </p:nvPr>
        </p:nvSpPr>
        <p:spPr/>
        <p:txBody>
          <a:bodyPr/>
          <a:lstStyle/>
          <a:p>
            <a:r>
              <a:rPr lang="pt-BR" dirty="0"/>
              <a:t>A ilusão com teorias parciais</a:t>
            </a:r>
          </a:p>
        </p:txBody>
      </p:sp>
      <p:sp>
        <p:nvSpPr>
          <p:cNvPr id="3" name="Espaço Reservado para Conteúdo 2">
            <a:extLst>
              <a:ext uri="{FF2B5EF4-FFF2-40B4-BE49-F238E27FC236}">
                <a16:creationId xmlns:a16="http://schemas.microsoft.com/office/drawing/2014/main" id="{7BA9B44C-0937-42C5-8FAC-9AAD7189AC1F}"/>
              </a:ext>
            </a:extLst>
          </p:cNvPr>
          <p:cNvSpPr>
            <a:spLocks noGrp="1"/>
          </p:cNvSpPr>
          <p:nvPr>
            <p:ph idx="1"/>
          </p:nvPr>
        </p:nvSpPr>
        <p:spPr>
          <a:xfrm>
            <a:off x="1942098" y="1767840"/>
            <a:ext cx="8915400" cy="3777622"/>
          </a:xfrm>
        </p:spPr>
        <p:txBody>
          <a:bodyPr/>
          <a:lstStyle/>
          <a:p>
            <a:pPr>
              <a:lnSpc>
                <a:spcPct val="150000"/>
              </a:lnSpc>
            </a:pPr>
            <a:r>
              <a:rPr lang="pt-BR" dirty="0"/>
              <a:t>Como o positivismo, porém, a capacidade de realizar previsões passa para o primeiro plano, como ilustra a postura de Hutchison. </a:t>
            </a:r>
          </a:p>
          <a:p>
            <a:pPr>
              <a:lnSpc>
                <a:spcPct val="150000"/>
              </a:lnSpc>
            </a:pPr>
            <a:r>
              <a:rPr lang="pt-BR" dirty="0"/>
              <a:t>Assim, as previsões qualitativas e o método de fazer previsões apenas hipotéticas, baseadas tão somente em teoria estática de equilíbrio, são rejeitados. </a:t>
            </a:r>
          </a:p>
          <a:p>
            <a:pPr>
              <a:lnSpc>
                <a:spcPct val="150000"/>
              </a:lnSpc>
            </a:pPr>
            <a:r>
              <a:rPr lang="pt-BR" dirty="0"/>
              <a:t>A esperança de que, com base nessas teorias parciais, podemos compor elementos de modo a melhorar a qualidade dos prognósticos teria se mostrado uma ilusão.</a:t>
            </a:r>
          </a:p>
        </p:txBody>
      </p:sp>
    </p:spTree>
    <p:extLst>
      <p:ext uri="{BB962C8B-B14F-4D97-AF65-F5344CB8AC3E}">
        <p14:creationId xmlns:p14="http://schemas.microsoft.com/office/powerpoint/2010/main" val="2008788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2C99D62-D803-4C4E-BC5B-FD41A765AFF1}"/>
              </a:ext>
            </a:extLst>
          </p:cNvPr>
          <p:cNvSpPr>
            <a:spLocks noGrp="1"/>
          </p:cNvSpPr>
          <p:nvPr>
            <p:ph type="ctrTitle"/>
          </p:nvPr>
        </p:nvSpPr>
        <p:spPr/>
        <p:txBody>
          <a:bodyPr>
            <a:normAutofit fontScale="90000"/>
          </a:bodyPr>
          <a:lstStyle/>
          <a:p>
            <a:r>
              <a:rPr lang="pt-BR" dirty="0"/>
              <a:t>A controvérsia em torno do positivismo em economia: </a:t>
            </a:r>
            <a:r>
              <a:rPr lang="pt-BR" dirty="0">
                <a:solidFill>
                  <a:srgbClr val="00B0F0"/>
                </a:solidFill>
              </a:rPr>
              <a:t>Terence Hutchison, Frank Knight e Fritz Machlup</a:t>
            </a:r>
          </a:p>
        </p:txBody>
      </p:sp>
    </p:spTree>
    <p:extLst>
      <p:ext uri="{BB962C8B-B14F-4D97-AF65-F5344CB8AC3E}">
        <p14:creationId xmlns:p14="http://schemas.microsoft.com/office/powerpoint/2010/main" val="2598129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19C0C5-98F8-4971-9E51-41D5E251535D}"/>
              </a:ext>
            </a:extLst>
          </p:cNvPr>
          <p:cNvSpPr>
            <a:spLocks noGrp="1"/>
          </p:cNvSpPr>
          <p:nvPr>
            <p:ph type="title"/>
          </p:nvPr>
        </p:nvSpPr>
        <p:spPr>
          <a:xfrm>
            <a:off x="1945811" y="553772"/>
            <a:ext cx="8911687" cy="1280890"/>
          </a:xfrm>
        </p:spPr>
        <p:txBody>
          <a:bodyPr/>
          <a:lstStyle/>
          <a:p>
            <a:r>
              <a:rPr lang="pt-BR" dirty="0"/>
              <a:t>O quarto capítulo </a:t>
            </a:r>
          </a:p>
        </p:txBody>
      </p:sp>
      <p:sp>
        <p:nvSpPr>
          <p:cNvPr id="3" name="Espaço Reservado para Conteúdo 2">
            <a:extLst>
              <a:ext uri="{FF2B5EF4-FFF2-40B4-BE49-F238E27FC236}">
                <a16:creationId xmlns:a16="http://schemas.microsoft.com/office/drawing/2014/main" id="{08B01A36-0527-4F79-9841-51252A80AED6}"/>
              </a:ext>
            </a:extLst>
          </p:cNvPr>
          <p:cNvSpPr>
            <a:spLocks noGrp="1"/>
          </p:cNvSpPr>
          <p:nvPr>
            <p:ph idx="1"/>
          </p:nvPr>
        </p:nvSpPr>
        <p:spPr>
          <a:xfrm>
            <a:off x="1945810" y="1599028"/>
            <a:ext cx="9308343" cy="4339440"/>
          </a:xfrm>
        </p:spPr>
        <p:txBody>
          <a:bodyPr>
            <a:normAutofit/>
          </a:bodyPr>
          <a:lstStyle/>
          <a:p>
            <a:pPr>
              <a:lnSpc>
                <a:spcPct val="130000"/>
              </a:lnSpc>
            </a:pPr>
            <a:r>
              <a:rPr lang="pt-BR" dirty="0"/>
              <a:t>Trata de um importante estudo de caso que ilustra o ponto desenvolvido acima, relativo ao postulado básico da conduta racional em equilíbrio, caso esse que já tratamos na aula anterior, quando discutimos Hayek. </a:t>
            </a:r>
          </a:p>
          <a:p>
            <a:pPr>
              <a:lnSpc>
                <a:spcPct val="130000"/>
              </a:lnSpc>
            </a:pPr>
            <a:r>
              <a:rPr lang="pt-BR" dirty="0"/>
              <a:t>A teoria econômica sempre supôs alguma forma de postulado de maximização, desde o princípio de máximo ganho com mínimo esforço dos clássicos até as hipóteses de maximização de utilidade e lucro da teoria moderna. </a:t>
            </a:r>
          </a:p>
          <a:p>
            <a:pPr>
              <a:lnSpc>
                <a:spcPct val="130000"/>
              </a:lnSpc>
            </a:pPr>
            <a:r>
              <a:rPr lang="pt-BR" dirty="0"/>
              <a:t>Raramente, porém, esses pressupostos dizem algo sobre a maneira como os agentes devam agir para maximizar seus ganhos. Quando alguém faz um investimento que se revela inadequado, os economistas falam em erro </a:t>
            </a:r>
            <a:r>
              <a:rPr lang="pt-BR" i="1" dirty="0"/>
              <a:t>a posteriori</a:t>
            </a:r>
            <a:r>
              <a:rPr lang="pt-BR" dirty="0"/>
              <a:t>, nunca de irracionalidade.</a:t>
            </a:r>
          </a:p>
        </p:txBody>
      </p:sp>
    </p:spTree>
    <p:extLst>
      <p:ext uri="{BB962C8B-B14F-4D97-AF65-F5344CB8AC3E}">
        <p14:creationId xmlns:p14="http://schemas.microsoft.com/office/powerpoint/2010/main" val="42439660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E4BC61-EBEF-4E33-9EA1-CC2809DBA629}"/>
              </a:ext>
            </a:extLst>
          </p:cNvPr>
          <p:cNvSpPr>
            <a:spLocks noGrp="1"/>
          </p:cNvSpPr>
          <p:nvPr>
            <p:ph type="title"/>
          </p:nvPr>
        </p:nvSpPr>
        <p:spPr/>
        <p:txBody>
          <a:bodyPr/>
          <a:lstStyle/>
          <a:p>
            <a:r>
              <a:rPr lang="pt-BR" dirty="0"/>
              <a:t>Teoria do equilíbrio</a:t>
            </a:r>
          </a:p>
        </p:txBody>
      </p:sp>
      <p:sp>
        <p:nvSpPr>
          <p:cNvPr id="3" name="Espaço Reservado para Conteúdo 2">
            <a:extLst>
              <a:ext uri="{FF2B5EF4-FFF2-40B4-BE49-F238E27FC236}">
                <a16:creationId xmlns:a16="http://schemas.microsoft.com/office/drawing/2014/main" id="{E0EEDC01-FF04-4715-B688-74B300A7E762}"/>
              </a:ext>
            </a:extLst>
          </p:cNvPr>
          <p:cNvSpPr>
            <a:spLocks noGrp="1"/>
          </p:cNvSpPr>
          <p:nvPr>
            <p:ph idx="1"/>
          </p:nvPr>
        </p:nvSpPr>
        <p:spPr>
          <a:xfrm>
            <a:off x="2124978" y="1613095"/>
            <a:ext cx="8915400" cy="4100290"/>
          </a:xfrm>
        </p:spPr>
        <p:txBody>
          <a:bodyPr>
            <a:normAutofit fontScale="92500" lnSpcReduction="10000"/>
          </a:bodyPr>
          <a:lstStyle/>
          <a:p>
            <a:pPr>
              <a:lnSpc>
                <a:spcPct val="150000"/>
              </a:lnSpc>
            </a:pPr>
            <a:r>
              <a:rPr lang="pt-BR" dirty="0"/>
              <a:t>Em equilíbrio, os agentes interagem no mercado de forma a implementar com sucesso seus planos de ação, de forma que não ocorram expectativas frustradas. </a:t>
            </a:r>
          </a:p>
          <a:p>
            <a:pPr>
              <a:lnSpc>
                <a:spcPct val="150000"/>
              </a:lnSpc>
            </a:pPr>
            <a:r>
              <a:rPr lang="pt-BR" dirty="0"/>
              <a:t>A teoria tradicional de equilíbrio, como notara Hayek antes de Hutchison, evita tratar do </a:t>
            </a:r>
            <a:r>
              <a:rPr lang="pt-BR" dirty="0">
                <a:solidFill>
                  <a:srgbClr val="00B0F0"/>
                </a:solidFill>
              </a:rPr>
              <a:t>processo de correção de expectativas erradas</a:t>
            </a:r>
            <a:r>
              <a:rPr lang="pt-BR" dirty="0"/>
              <a:t>, supondo tacitamente que esse problema já tenha sido resolvido: automaticamente, as expectativas refletem os dados reais da economia. </a:t>
            </a:r>
          </a:p>
          <a:p>
            <a:pPr>
              <a:lnSpc>
                <a:spcPct val="150000"/>
              </a:lnSpc>
            </a:pPr>
            <a:r>
              <a:rPr lang="pt-BR" dirty="0"/>
              <a:t>Para Hutchison, a teoria de equilíbrio supõe tacitamente a </a:t>
            </a:r>
            <a:r>
              <a:rPr lang="pt-BR" dirty="0">
                <a:solidFill>
                  <a:srgbClr val="00B0F0"/>
                </a:solidFill>
              </a:rPr>
              <a:t>hipótese de expectativas perfeitas sobre as alternativas disponíveis e sobre os preços presentes e futuros</a:t>
            </a:r>
            <a:r>
              <a:rPr lang="pt-BR" dirty="0"/>
              <a:t>.</a:t>
            </a:r>
          </a:p>
        </p:txBody>
      </p:sp>
    </p:spTree>
    <p:extLst>
      <p:ext uri="{BB962C8B-B14F-4D97-AF65-F5344CB8AC3E}">
        <p14:creationId xmlns:p14="http://schemas.microsoft.com/office/powerpoint/2010/main" val="42300451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0ADD75-E1B6-4EE8-8EC5-583D2021DBB5}"/>
              </a:ext>
            </a:extLst>
          </p:cNvPr>
          <p:cNvSpPr>
            <a:spLocks noGrp="1"/>
          </p:cNvSpPr>
          <p:nvPr>
            <p:ph type="title"/>
          </p:nvPr>
        </p:nvSpPr>
        <p:spPr>
          <a:xfrm>
            <a:off x="1928029" y="666313"/>
            <a:ext cx="8911687" cy="1280890"/>
          </a:xfrm>
        </p:spPr>
        <p:txBody>
          <a:bodyPr/>
          <a:lstStyle/>
          <a:p>
            <a:r>
              <a:rPr lang="pt-BR" dirty="0"/>
              <a:t>Mudanças nas expectativas</a:t>
            </a:r>
          </a:p>
        </p:txBody>
      </p:sp>
      <p:sp>
        <p:nvSpPr>
          <p:cNvPr id="3" name="Espaço Reservado para Conteúdo 2">
            <a:extLst>
              <a:ext uri="{FF2B5EF4-FFF2-40B4-BE49-F238E27FC236}">
                <a16:creationId xmlns:a16="http://schemas.microsoft.com/office/drawing/2014/main" id="{E2ECA230-CEB0-461C-BE3C-BEE4D94CD441}"/>
              </a:ext>
            </a:extLst>
          </p:cNvPr>
          <p:cNvSpPr>
            <a:spLocks noGrp="1"/>
          </p:cNvSpPr>
          <p:nvPr>
            <p:ph idx="1"/>
          </p:nvPr>
        </p:nvSpPr>
        <p:spPr>
          <a:xfrm>
            <a:off x="1928029" y="1540188"/>
            <a:ext cx="9199515" cy="4973153"/>
          </a:xfrm>
        </p:spPr>
        <p:txBody>
          <a:bodyPr>
            <a:normAutofit/>
          </a:bodyPr>
          <a:lstStyle/>
          <a:p>
            <a:pPr>
              <a:lnSpc>
                <a:spcPct val="130000"/>
              </a:lnSpc>
            </a:pPr>
            <a:r>
              <a:rPr lang="pt-BR" dirty="0"/>
              <a:t>Hayek mostra que, se pretendemos obter uma explicação para a coordenação dos mercados no mundo real e não apenas supor sua existência, nós devemos investigar como os agentes corrigem seu conhecimento potencialmente errôneo; ou, nos termos de Hutchison, como as expectativas se alteram. </a:t>
            </a:r>
          </a:p>
          <a:p>
            <a:pPr>
              <a:lnSpc>
                <a:spcPct val="130000"/>
              </a:lnSpc>
            </a:pPr>
            <a:r>
              <a:rPr lang="pt-BR" dirty="0"/>
              <a:t>Mas se Hayek sugere uma teoria de aprendizado por tentativas e erros, Hutchison rejeita qualquer </a:t>
            </a:r>
            <a:r>
              <a:rPr lang="pt-BR" i="1" dirty="0"/>
              <a:t>insight</a:t>
            </a:r>
            <a:r>
              <a:rPr lang="pt-BR" dirty="0"/>
              <a:t> obtido via teoria pura, como algo que não diz nada sobre o mundo real, assim como a própria teoria pura de equilíbrio.</a:t>
            </a:r>
          </a:p>
          <a:p>
            <a:pPr>
              <a:lnSpc>
                <a:spcPct val="130000"/>
              </a:lnSpc>
            </a:pPr>
            <a:r>
              <a:rPr lang="pt-BR" dirty="0"/>
              <a:t>Uma investigação, de fato científica, do problema envolveria o emprego do método experimental: deveríamos investigar empiricamente, com o uso de estatísticas e até mesmo aplicação de questionários, sob que condições os agentes atuam de forma competidora ou monopolista, como corrigem seus planos, e assim descobrir os processos reais de formação das expectativas.</a:t>
            </a:r>
          </a:p>
        </p:txBody>
      </p:sp>
    </p:spTree>
    <p:extLst>
      <p:ext uri="{BB962C8B-B14F-4D97-AF65-F5344CB8AC3E}">
        <p14:creationId xmlns:p14="http://schemas.microsoft.com/office/powerpoint/2010/main" val="30076640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FC2342-E6D1-4B17-9D2D-61815B9D0EFB}"/>
              </a:ext>
            </a:extLst>
          </p:cNvPr>
          <p:cNvSpPr>
            <a:spLocks noGrp="1"/>
          </p:cNvSpPr>
          <p:nvPr>
            <p:ph type="title"/>
          </p:nvPr>
        </p:nvSpPr>
        <p:spPr>
          <a:xfrm>
            <a:off x="1847338" y="694449"/>
            <a:ext cx="8911687" cy="1280890"/>
          </a:xfrm>
        </p:spPr>
        <p:txBody>
          <a:bodyPr/>
          <a:lstStyle/>
          <a:p>
            <a:r>
              <a:rPr lang="pt-BR" dirty="0"/>
              <a:t>O quinto capítulo </a:t>
            </a:r>
          </a:p>
        </p:txBody>
      </p:sp>
      <p:sp>
        <p:nvSpPr>
          <p:cNvPr id="3" name="Espaço Reservado para Conteúdo 2">
            <a:extLst>
              <a:ext uri="{FF2B5EF4-FFF2-40B4-BE49-F238E27FC236}">
                <a16:creationId xmlns:a16="http://schemas.microsoft.com/office/drawing/2014/main" id="{D317A343-C7EA-47B4-94E7-D9218C9A66AC}"/>
              </a:ext>
            </a:extLst>
          </p:cNvPr>
          <p:cNvSpPr>
            <a:spLocks noGrp="1"/>
          </p:cNvSpPr>
          <p:nvPr>
            <p:ph idx="1"/>
          </p:nvPr>
        </p:nvSpPr>
        <p:spPr>
          <a:xfrm>
            <a:off x="1843624" y="1725637"/>
            <a:ext cx="9424597" cy="4829908"/>
          </a:xfrm>
        </p:spPr>
        <p:txBody>
          <a:bodyPr>
            <a:normAutofit/>
          </a:bodyPr>
          <a:lstStyle/>
          <a:p>
            <a:pPr>
              <a:lnSpc>
                <a:spcPct val="130000"/>
              </a:lnSpc>
            </a:pPr>
            <a:r>
              <a:rPr lang="pt-BR" dirty="0"/>
              <a:t>Por fim, trata das variáveis subjetivas da teoria e dos métodos próprios para a sua discussão. </a:t>
            </a:r>
          </a:p>
          <a:p>
            <a:pPr>
              <a:lnSpc>
                <a:spcPct val="130000"/>
              </a:lnSpc>
            </a:pPr>
            <a:r>
              <a:rPr lang="pt-BR" dirty="0"/>
              <a:t>Neste, o autor investe contra o uso de noções apoiadas em  fatos que supostamente seriam conhecidos a priori por meio de “compreensão” (</a:t>
            </a:r>
            <a:r>
              <a:rPr lang="pt-BR" i="1" dirty="0"/>
              <a:t>Verstehen</a:t>
            </a:r>
            <a:r>
              <a:rPr lang="pt-BR" dirty="0"/>
              <a:t>) e de introspecção, como argumentam por exemplo Weber, Robbins e Mises. </a:t>
            </a:r>
          </a:p>
          <a:p>
            <a:pPr>
              <a:lnSpc>
                <a:spcPct val="130000"/>
              </a:lnSpc>
            </a:pPr>
            <a:r>
              <a:rPr lang="pt-BR" dirty="0"/>
              <a:t>Hutchison ridiculariza a tentativa de tratar como empiricamente legítima uma hipótese derivada apenas da experiência pessoal. Não podemos, com base na percepção de uma pessoa específica de que a utilidade marginal da renda decresce, extrapolar a ideia para todos os demais. Seria como um astrônomo que dissesse “Eu conheço como é o nosso planeta, então vou assumir que todos os outros planetas são habitados da mesma maneira”. </a:t>
            </a:r>
          </a:p>
        </p:txBody>
      </p:sp>
    </p:spTree>
    <p:extLst>
      <p:ext uri="{BB962C8B-B14F-4D97-AF65-F5344CB8AC3E}">
        <p14:creationId xmlns:p14="http://schemas.microsoft.com/office/powerpoint/2010/main" val="2987502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0B1E43-4557-4C29-880E-03C64DE3A28A}"/>
              </a:ext>
            </a:extLst>
          </p:cNvPr>
          <p:cNvSpPr>
            <a:spLocks noGrp="1"/>
          </p:cNvSpPr>
          <p:nvPr>
            <p:ph type="title"/>
          </p:nvPr>
        </p:nvSpPr>
        <p:spPr>
          <a:xfrm>
            <a:off x="1917676" y="553771"/>
            <a:ext cx="8911687" cy="1280890"/>
          </a:xfrm>
        </p:spPr>
        <p:txBody>
          <a:bodyPr/>
          <a:lstStyle/>
          <a:p>
            <a:r>
              <a:rPr lang="pt-BR" dirty="0"/>
              <a:t>Contra o apriorismo</a:t>
            </a:r>
          </a:p>
        </p:txBody>
      </p:sp>
      <p:sp>
        <p:nvSpPr>
          <p:cNvPr id="3" name="Espaço Reservado para Conteúdo 2">
            <a:extLst>
              <a:ext uri="{FF2B5EF4-FFF2-40B4-BE49-F238E27FC236}">
                <a16:creationId xmlns:a16="http://schemas.microsoft.com/office/drawing/2014/main" id="{6B71A3D5-EC69-48A6-9390-AD1BDA81FD83}"/>
              </a:ext>
            </a:extLst>
          </p:cNvPr>
          <p:cNvSpPr>
            <a:spLocks noGrp="1"/>
          </p:cNvSpPr>
          <p:nvPr>
            <p:ph idx="1"/>
          </p:nvPr>
        </p:nvSpPr>
        <p:spPr>
          <a:xfrm>
            <a:off x="1638300" y="1834660"/>
            <a:ext cx="8915400" cy="4664613"/>
          </a:xfrm>
        </p:spPr>
        <p:txBody>
          <a:bodyPr>
            <a:normAutofit/>
          </a:bodyPr>
          <a:lstStyle/>
          <a:p>
            <a:pPr>
              <a:lnSpc>
                <a:spcPct val="150000"/>
              </a:lnSpc>
            </a:pPr>
            <a:r>
              <a:rPr lang="pt-BR" dirty="0"/>
              <a:t>Para Hutchison, os conceitos introspecção e conhecimento </a:t>
            </a:r>
            <a:r>
              <a:rPr lang="pt-BR" i="1" dirty="0"/>
              <a:t>a priori </a:t>
            </a:r>
            <a:r>
              <a:rPr lang="pt-BR" dirty="0"/>
              <a:t>seriam confusos e são confundidos entre si. </a:t>
            </a:r>
          </a:p>
          <a:p>
            <a:pPr>
              <a:lnSpc>
                <a:spcPct val="150000"/>
              </a:lnSpc>
            </a:pPr>
            <a:r>
              <a:rPr lang="pt-BR" dirty="0"/>
              <a:t>Além disso, seria inconsistente extrapolar para todo ser humano, alegando introspecção, o princípio da utilidade marginal decrescente e, ao mesmo tempo negar, como faz Robbins, que a comparação interpessoal de utilidade seja possível.</a:t>
            </a:r>
          </a:p>
          <a:p>
            <a:pPr>
              <a:lnSpc>
                <a:spcPct val="150000"/>
              </a:lnSpc>
            </a:pPr>
            <a:r>
              <a:rPr lang="pt-BR" dirty="0"/>
              <a:t>O livro de Hutchison se encerra com um ataque </a:t>
            </a:r>
            <a:r>
              <a:rPr lang="pt-BR" dirty="0" err="1"/>
              <a:t>schmolleriano</a:t>
            </a:r>
            <a:r>
              <a:rPr lang="pt-BR" dirty="0"/>
              <a:t> à associação entre a teoria econômica e o </a:t>
            </a:r>
            <a:r>
              <a:rPr lang="pt-BR" i="1" dirty="0"/>
              <a:t>laissez-faire</a:t>
            </a:r>
            <a:r>
              <a:rPr lang="pt-BR" dirty="0"/>
              <a:t>, tal como existiria nos trabalhos de Mises.</a:t>
            </a:r>
          </a:p>
          <a:p>
            <a:endParaRPr lang="pt-BR" dirty="0"/>
          </a:p>
        </p:txBody>
      </p:sp>
    </p:spTree>
    <p:extLst>
      <p:ext uri="{BB962C8B-B14F-4D97-AF65-F5344CB8AC3E}">
        <p14:creationId xmlns:p14="http://schemas.microsoft.com/office/powerpoint/2010/main" val="31023783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1EB2E82-2214-4F1F-B545-C3D68108AFF0}"/>
              </a:ext>
            </a:extLst>
          </p:cNvPr>
          <p:cNvSpPr>
            <a:spLocks noGrp="1"/>
          </p:cNvSpPr>
          <p:nvPr>
            <p:ph type="title"/>
          </p:nvPr>
        </p:nvSpPr>
        <p:spPr>
          <a:xfrm>
            <a:off x="1931744" y="534933"/>
            <a:ext cx="8911687" cy="1280890"/>
          </a:xfrm>
        </p:spPr>
        <p:txBody>
          <a:bodyPr/>
          <a:lstStyle/>
          <a:p>
            <a:r>
              <a:rPr lang="pt-BR" dirty="0"/>
              <a:t>Reação de Knight e Machlup </a:t>
            </a:r>
          </a:p>
        </p:txBody>
      </p:sp>
      <p:sp>
        <p:nvSpPr>
          <p:cNvPr id="3" name="Espaço Reservado para Conteúdo 2">
            <a:extLst>
              <a:ext uri="{FF2B5EF4-FFF2-40B4-BE49-F238E27FC236}">
                <a16:creationId xmlns:a16="http://schemas.microsoft.com/office/drawing/2014/main" id="{32229DF9-A505-48E6-8622-5E4B2886A7F2}"/>
              </a:ext>
            </a:extLst>
          </p:cNvPr>
          <p:cNvSpPr>
            <a:spLocks noGrp="1"/>
          </p:cNvSpPr>
          <p:nvPr>
            <p:ph idx="1"/>
          </p:nvPr>
        </p:nvSpPr>
        <p:spPr>
          <a:xfrm>
            <a:off x="1928031" y="1905000"/>
            <a:ext cx="8915400" cy="3777622"/>
          </a:xfrm>
        </p:spPr>
        <p:txBody>
          <a:bodyPr/>
          <a:lstStyle/>
          <a:p>
            <a:pPr marL="0" indent="0">
              <a:lnSpc>
                <a:spcPct val="150000"/>
              </a:lnSpc>
              <a:buNone/>
            </a:pPr>
            <a:r>
              <a:rPr lang="pt-BR" dirty="0"/>
              <a:t>O tratado de Hutchison suscitou a reação de dois conhecidos economistas da época, Frank Knight, um dos fundadores da escola de Chicago, e Fritz Machlup, aluno de Mises.</a:t>
            </a:r>
          </a:p>
          <a:p>
            <a:pPr marL="0" indent="0">
              <a:lnSpc>
                <a:spcPct val="150000"/>
              </a:lnSpc>
              <a:buNone/>
            </a:pPr>
            <a:r>
              <a:rPr lang="pt-BR" dirty="0"/>
              <a:t> O primeiro desfere seu ataque sob o </a:t>
            </a:r>
            <a:r>
              <a:rPr lang="pt-BR" dirty="0">
                <a:solidFill>
                  <a:srgbClr val="00B0F0"/>
                </a:solidFill>
              </a:rPr>
              <a:t>ponto de vista apriorista</a:t>
            </a:r>
            <a:r>
              <a:rPr lang="pt-BR" dirty="0"/>
              <a:t>, ao passo que o segundo busca uma </a:t>
            </a:r>
            <a:r>
              <a:rPr lang="pt-BR" dirty="0">
                <a:solidFill>
                  <a:srgbClr val="00B0F0"/>
                </a:solidFill>
              </a:rPr>
              <a:t>síntese convencionalista entre os extremos empirista e apriorista</a:t>
            </a:r>
            <a:r>
              <a:rPr lang="pt-BR" dirty="0"/>
              <a:t>. Ambos acusaram Hutchison de defender uma postura positivista.</a:t>
            </a:r>
          </a:p>
        </p:txBody>
      </p:sp>
    </p:spTree>
    <p:extLst>
      <p:ext uri="{BB962C8B-B14F-4D97-AF65-F5344CB8AC3E}">
        <p14:creationId xmlns:p14="http://schemas.microsoft.com/office/powerpoint/2010/main" val="16317122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92517E-9EA6-4569-940E-FFA8DAD23783}"/>
              </a:ext>
            </a:extLst>
          </p:cNvPr>
          <p:cNvSpPr>
            <a:spLocks noGrp="1"/>
          </p:cNvSpPr>
          <p:nvPr>
            <p:ph type="title"/>
          </p:nvPr>
        </p:nvSpPr>
        <p:spPr>
          <a:xfrm>
            <a:off x="1945811" y="567839"/>
            <a:ext cx="8911687" cy="1280890"/>
          </a:xfrm>
        </p:spPr>
        <p:txBody>
          <a:bodyPr/>
          <a:lstStyle/>
          <a:p>
            <a:r>
              <a:rPr lang="pt-BR" dirty="0"/>
              <a:t>Contra o positivismo</a:t>
            </a:r>
          </a:p>
        </p:txBody>
      </p:sp>
      <p:sp>
        <p:nvSpPr>
          <p:cNvPr id="3" name="Espaço Reservado para Conteúdo 2">
            <a:extLst>
              <a:ext uri="{FF2B5EF4-FFF2-40B4-BE49-F238E27FC236}">
                <a16:creationId xmlns:a16="http://schemas.microsoft.com/office/drawing/2014/main" id="{12D332C1-761E-4C33-B4F1-3C20F3F386DC}"/>
              </a:ext>
            </a:extLst>
          </p:cNvPr>
          <p:cNvSpPr>
            <a:spLocks noGrp="1"/>
          </p:cNvSpPr>
          <p:nvPr>
            <p:ph idx="1"/>
          </p:nvPr>
        </p:nvSpPr>
        <p:spPr>
          <a:xfrm>
            <a:off x="2124978" y="1711569"/>
            <a:ext cx="8915400" cy="4829908"/>
          </a:xfrm>
        </p:spPr>
        <p:txBody>
          <a:bodyPr>
            <a:normAutofit fontScale="92500"/>
          </a:bodyPr>
          <a:lstStyle/>
          <a:p>
            <a:pPr>
              <a:lnSpc>
                <a:spcPct val="140000"/>
              </a:lnSpc>
            </a:pPr>
            <a:r>
              <a:rPr lang="pt-BR" dirty="0"/>
              <a:t>Como o positivismo é uma doutrina pouco em voga na filosofia moderna, e entre os economistas o rótulo “positivista” apresenta uma conotação próxima de um insulto, o debate é marcado por acusações mútuas de distorção.</a:t>
            </a:r>
          </a:p>
          <a:p>
            <a:pPr>
              <a:lnSpc>
                <a:spcPct val="140000"/>
              </a:lnSpc>
            </a:pPr>
            <a:r>
              <a:rPr lang="pt-BR" dirty="0"/>
              <a:t>Isso é alimentado pelo fato de que as posturas de Hutchison não são muito claras. Ironicamente, isso é comum nos textos de autores positivistas, cuja principal tarefa autoimposta é tornar o discurso claro, livre de pseudoproblemas derivados de defeitos da linguagem corrente.</a:t>
            </a:r>
          </a:p>
          <a:p>
            <a:pPr>
              <a:lnSpc>
                <a:spcPct val="140000"/>
              </a:lnSpc>
            </a:pPr>
            <a:r>
              <a:rPr lang="pt-BR" dirty="0"/>
              <a:t>Mas não trataremos aqui da crescente literatura secundária que discute em que medida Hutchison é positivista, embora acreditemos que tal caracterização seja essencialmente correta. Em seu lugar, buscaremos documentar alguns dos primeiros embates entre a metodologia empirista emergente de inspiração positivista e a tradição metodológica anterior.</a:t>
            </a:r>
          </a:p>
        </p:txBody>
      </p:sp>
    </p:spTree>
    <p:extLst>
      <p:ext uri="{BB962C8B-B14F-4D97-AF65-F5344CB8AC3E}">
        <p14:creationId xmlns:p14="http://schemas.microsoft.com/office/powerpoint/2010/main" val="160436491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2F9B1C-E71E-4985-8160-56DB3483B311}"/>
              </a:ext>
            </a:extLst>
          </p:cNvPr>
          <p:cNvSpPr>
            <a:spLocks noGrp="1"/>
          </p:cNvSpPr>
          <p:nvPr>
            <p:ph type="title"/>
          </p:nvPr>
        </p:nvSpPr>
        <p:spPr>
          <a:xfrm>
            <a:off x="1867390" y="435514"/>
            <a:ext cx="8911687" cy="1280890"/>
          </a:xfrm>
        </p:spPr>
        <p:txBody>
          <a:bodyPr/>
          <a:lstStyle/>
          <a:p>
            <a:r>
              <a:rPr lang="pt-BR" dirty="0"/>
              <a:t>Frank Hyneman Knight</a:t>
            </a:r>
            <a:br>
              <a:rPr lang="pt-BR" dirty="0"/>
            </a:br>
            <a:r>
              <a:rPr lang="pt-BR" dirty="0"/>
              <a:t>(1885-1972) </a:t>
            </a:r>
          </a:p>
        </p:txBody>
      </p:sp>
      <p:sp>
        <p:nvSpPr>
          <p:cNvPr id="3" name="Espaço Reservado para Conteúdo 2">
            <a:extLst>
              <a:ext uri="{FF2B5EF4-FFF2-40B4-BE49-F238E27FC236}">
                <a16:creationId xmlns:a16="http://schemas.microsoft.com/office/drawing/2014/main" id="{B5C806ED-5EC2-427A-9921-F130841B78D8}"/>
              </a:ext>
            </a:extLst>
          </p:cNvPr>
          <p:cNvSpPr>
            <a:spLocks noGrp="1"/>
          </p:cNvSpPr>
          <p:nvPr>
            <p:ph idx="1"/>
          </p:nvPr>
        </p:nvSpPr>
        <p:spPr>
          <a:xfrm>
            <a:off x="1112105" y="1933136"/>
            <a:ext cx="8636806" cy="5160498"/>
          </a:xfrm>
        </p:spPr>
        <p:txBody>
          <a:bodyPr>
            <a:normAutofit/>
          </a:bodyPr>
          <a:lstStyle/>
          <a:p>
            <a:r>
              <a:rPr lang="pt-BR" dirty="0"/>
              <a:t>Frank Knight foi pioneiro e líder intelectual da mais famosa escola de economia, situada em Chicago. </a:t>
            </a:r>
          </a:p>
          <a:p>
            <a:r>
              <a:rPr lang="pt-BR" dirty="0"/>
              <a:t>É bastante conhecido pela </a:t>
            </a:r>
            <a:r>
              <a:rPr lang="pt-BR" dirty="0">
                <a:solidFill>
                  <a:srgbClr val="00B0F0"/>
                </a:solidFill>
              </a:rPr>
              <a:t>distinção entre incerteza e risco</a:t>
            </a:r>
            <a:r>
              <a:rPr lang="pt-BR" dirty="0"/>
              <a:t>, empregada em sua análise dos lucros derivados da atividade empresarial em competição. </a:t>
            </a:r>
          </a:p>
          <a:p>
            <a:r>
              <a:rPr lang="pt-BR" dirty="0"/>
              <a:t>Apesar da associação com Chicago, sua distinção é muito utilizada em mais de uma abordagem heterodoxa moderna, na medida em que enfatiza o caráter não mecânico, criativo e imponderável da ação sob incerteza. </a:t>
            </a:r>
          </a:p>
          <a:p>
            <a:r>
              <a:rPr lang="pt-BR" dirty="0"/>
              <a:t>Embora tenha se oposto a Mises sobre a economia do socialismo, e a Hayek no que tange à teoria do capital, </a:t>
            </a:r>
            <a:r>
              <a:rPr lang="pt-BR" dirty="0">
                <a:solidFill>
                  <a:srgbClr val="00B0F0"/>
                </a:solidFill>
              </a:rPr>
              <a:t>sua postura metodológica aproxima-se da defendida pelos autores austríacos</a:t>
            </a:r>
            <a:r>
              <a:rPr lang="pt-BR" dirty="0"/>
              <a:t>. Como estes, combateu a influência do positivismo em economia, enfatizando a </a:t>
            </a:r>
            <a:r>
              <a:rPr lang="pt-BR" dirty="0">
                <a:solidFill>
                  <a:srgbClr val="00B0F0"/>
                </a:solidFill>
              </a:rPr>
              <a:t>centralidade da noção de ação proposital</a:t>
            </a:r>
            <a:r>
              <a:rPr lang="pt-BR" dirty="0"/>
              <a:t>.</a:t>
            </a:r>
          </a:p>
        </p:txBody>
      </p:sp>
      <p:pic>
        <p:nvPicPr>
          <p:cNvPr id="4" name="Picture 271">
            <a:extLst>
              <a:ext uri="{FF2B5EF4-FFF2-40B4-BE49-F238E27FC236}">
                <a16:creationId xmlns:a16="http://schemas.microsoft.com/office/drawing/2014/main" id="{32BE67D7-C937-495F-B8A9-8AA6E694862A}"/>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312814" y="3809"/>
            <a:ext cx="2932526" cy="3425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75834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B75863-8BE3-4089-B6FF-EBAEEEC97CEC}"/>
              </a:ext>
            </a:extLst>
          </p:cNvPr>
          <p:cNvSpPr>
            <a:spLocks noGrp="1"/>
          </p:cNvSpPr>
          <p:nvPr>
            <p:ph type="title"/>
          </p:nvPr>
        </p:nvSpPr>
        <p:spPr>
          <a:xfrm>
            <a:off x="1814537" y="567840"/>
            <a:ext cx="8911687" cy="1280890"/>
          </a:xfrm>
        </p:spPr>
        <p:txBody>
          <a:bodyPr/>
          <a:lstStyle/>
          <a:p>
            <a:r>
              <a:rPr lang="pt-BR" dirty="0"/>
              <a:t>O apriorismo de Knight </a:t>
            </a:r>
          </a:p>
        </p:txBody>
      </p:sp>
      <p:sp>
        <p:nvSpPr>
          <p:cNvPr id="3" name="Espaço Reservado para Conteúdo 2">
            <a:extLst>
              <a:ext uri="{FF2B5EF4-FFF2-40B4-BE49-F238E27FC236}">
                <a16:creationId xmlns:a16="http://schemas.microsoft.com/office/drawing/2014/main" id="{4D38CEEA-7E2D-49BA-BB04-51707A69D169}"/>
              </a:ext>
            </a:extLst>
          </p:cNvPr>
          <p:cNvSpPr>
            <a:spLocks noGrp="1"/>
          </p:cNvSpPr>
          <p:nvPr>
            <p:ph idx="1"/>
          </p:nvPr>
        </p:nvSpPr>
        <p:spPr>
          <a:xfrm>
            <a:off x="1638300" y="1519310"/>
            <a:ext cx="9264162" cy="5064369"/>
          </a:xfrm>
        </p:spPr>
        <p:txBody>
          <a:bodyPr>
            <a:normAutofit/>
          </a:bodyPr>
          <a:lstStyle/>
          <a:p>
            <a:pPr>
              <a:lnSpc>
                <a:spcPct val="120000"/>
              </a:lnSpc>
            </a:pPr>
            <a:r>
              <a:rPr lang="pt-BR" dirty="0"/>
              <a:t>Frank Knight foi, na Universidade de Chicago, um mentor apriorista de alguns dos principais economistas que apoiarão o novo programa empirista. </a:t>
            </a:r>
          </a:p>
          <a:p>
            <a:pPr>
              <a:lnSpc>
                <a:spcPct val="120000"/>
              </a:lnSpc>
            </a:pPr>
            <a:r>
              <a:rPr lang="pt-BR" dirty="0"/>
              <a:t>Sua concepção da teoria econômica é semelhante àquela desenvolvida por Mises, embora discordasse deste em muitos assuntos. </a:t>
            </a:r>
          </a:p>
          <a:p>
            <a:pPr>
              <a:lnSpc>
                <a:spcPct val="120000"/>
              </a:lnSpc>
            </a:pPr>
            <a:r>
              <a:rPr lang="pt-BR" dirty="0"/>
              <a:t>Em Knight, a </a:t>
            </a:r>
            <a:r>
              <a:rPr lang="pt-BR" dirty="0">
                <a:solidFill>
                  <a:srgbClr val="00B0F0"/>
                </a:solidFill>
              </a:rPr>
              <a:t>teoria econômica pura </a:t>
            </a:r>
            <a:r>
              <a:rPr lang="pt-BR" dirty="0"/>
              <a:t>explora a atividade consciente de solução de problemas relativos aos fins e meios imaginados pelos seres humanos. </a:t>
            </a:r>
          </a:p>
          <a:p>
            <a:pPr>
              <a:lnSpc>
                <a:spcPct val="120000"/>
              </a:lnSpc>
            </a:pPr>
            <a:r>
              <a:rPr lang="pt-BR" dirty="0"/>
              <a:t>Em sua obra mais conhecida, o livro intitulado </a:t>
            </a:r>
            <a:r>
              <a:rPr lang="pt-BR" i="1" dirty="0">
                <a:solidFill>
                  <a:srgbClr val="00B0F0"/>
                </a:solidFill>
              </a:rPr>
              <a:t>Risco, incerteza e lucro</a:t>
            </a:r>
            <a:r>
              <a:rPr lang="pt-BR" dirty="0"/>
              <a:t>, de 1921, distingue entre </a:t>
            </a:r>
            <a:r>
              <a:rPr lang="pt-BR" dirty="0">
                <a:solidFill>
                  <a:srgbClr val="00B0F0"/>
                </a:solidFill>
              </a:rPr>
              <a:t>risco</a:t>
            </a:r>
            <a:r>
              <a:rPr lang="pt-BR" dirty="0"/>
              <a:t>, conceito relativo a escolhas relativamente mecânicas, para as quais podemos imaginar quais são as coisas que podem acontecer e quais são as probabilidades de ocorrência de cada uma delas, do </a:t>
            </a:r>
            <a:r>
              <a:rPr lang="pt-BR" dirty="0">
                <a:solidFill>
                  <a:srgbClr val="00B0F0"/>
                </a:solidFill>
              </a:rPr>
              <a:t>conceito mais geral de incerteza</a:t>
            </a:r>
            <a:r>
              <a:rPr lang="pt-BR" dirty="0"/>
              <a:t>, importante nas decisões para as quais as alternativas não são dadas e conhecidas. </a:t>
            </a:r>
          </a:p>
        </p:txBody>
      </p:sp>
    </p:spTree>
    <p:extLst>
      <p:ext uri="{BB962C8B-B14F-4D97-AF65-F5344CB8AC3E}">
        <p14:creationId xmlns:p14="http://schemas.microsoft.com/office/powerpoint/2010/main" val="532584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324CBD-B3D1-4D6D-93F7-3429CE0296FD}"/>
              </a:ext>
            </a:extLst>
          </p:cNvPr>
          <p:cNvSpPr>
            <a:spLocks noGrp="1"/>
          </p:cNvSpPr>
          <p:nvPr>
            <p:ph type="title"/>
          </p:nvPr>
        </p:nvSpPr>
        <p:spPr>
          <a:xfrm>
            <a:off x="2086488" y="497501"/>
            <a:ext cx="8911687" cy="1280890"/>
          </a:xfrm>
        </p:spPr>
        <p:txBody>
          <a:bodyPr/>
          <a:lstStyle/>
          <a:p>
            <a:r>
              <a:rPr lang="pt-BR" dirty="0"/>
              <a:t>Atividade empresarial</a:t>
            </a:r>
          </a:p>
        </p:txBody>
      </p:sp>
      <p:sp>
        <p:nvSpPr>
          <p:cNvPr id="3" name="Espaço Reservado para Conteúdo 2">
            <a:extLst>
              <a:ext uri="{FF2B5EF4-FFF2-40B4-BE49-F238E27FC236}">
                <a16:creationId xmlns:a16="http://schemas.microsoft.com/office/drawing/2014/main" id="{144B92C6-DCFC-4370-9576-3592529BACD1}"/>
              </a:ext>
            </a:extLst>
          </p:cNvPr>
          <p:cNvSpPr>
            <a:spLocks noGrp="1"/>
          </p:cNvSpPr>
          <p:nvPr>
            <p:ph idx="1"/>
          </p:nvPr>
        </p:nvSpPr>
        <p:spPr>
          <a:xfrm>
            <a:off x="1885828" y="2316480"/>
            <a:ext cx="8915400" cy="3777622"/>
          </a:xfrm>
        </p:spPr>
        <p:txBody>
          <a:bodyPr/>
          <a:lstStyle/>
          <a:p>
            <a:pPr>
              <a:lnSpc>
                <a:spcPct val="150000"/>
              </a:lnSpc>
            </a:pPr>
            <a:r>
              <a:rPr lang="pt-BR" dirty="0"/>
              <a:t>Tendo em vista essa distinção, o autor salienta a importância, para a atividade competitiva nos mercados, de elementos essencialmente humanos, como palpites e a criatividade inerentes à atividade empresarial, atividade essa associada à obtenção de lucro. </a:t>
            </a:r>
          </a:p>
          <a:p>
            <a:pPr>
              <a:lnSpc>
                <a:spcPct val="150000"/>
              </a:lnSpc>
            </a:pPr>
            <a:r>
              <a:rPr lang="pt-BR" dirty="0"/>
              <a:t>Deve-se salientar que essa atividade nem sempre pode ser expressa como uma atividade mecânica ou rotineira de cálculo de risco. </a:t>
            </a:r>
          </a:p>
        </p:txBody>
      </p:sp>
    </p:spTree>
    <p:extLst>
      <p:ext uri="{BB962C8B-B14F-4D97-AF65-F5344CB8AC3E}">
        <p14:creationId xmlns:p14="http://schemas.microsoft.com/office/powerpoint/2010/main" val="4107981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6CA4208-DF40-4B2D-B523-7593474DB756}"/>
              </a:ext>
            </a:extLst>
          </p:cNvPr>
          <p:cNvSpPr>
            <a:spLocks noGrp="1"/>
          </p:cNvSpPr>
          <p:nvPr>
            <p:ph type="title"/>
          </p:nvPr>
        </p:nvSpPr>
        <p:spPr/>
        <p:txBody>
          <a:bodyPr/>
          <a:lstStyle/>
          <a:p>
            <a:r>
              <a:rPr lang="pt-BR" dirty="0"/>
              <a:t>Influência do positivismo lógico</a:t>
            </a:r>
          </a:p>
        </p:txBody>
      </p:sp>
      <p:sp>
        <p:nvSpPr>
          <p:cNvPr id="3" name="Espaço Reservado para Conteúdo 2">
            <a:extLst>
              <a:ext uri="{FF2B5EF4-FFF2-40B4-BE49-F238E27FC236}">
                <a16:creationId xmlns:a16="http://schemas.microsoft.com/office/drawing/2014/main" id="{603E9802-329A-469F-983F-C7A8AEE733FE}"/>
              </a:ext>
            </a:extLst>
          </p:cNvPr>
          <p:cNvSpPr>
            <a:spLocks noGrp="1"/>
          </p:cNvSpPr>
          <p:nvPr>
            <p:ph idx="1"/>
          </p:nvPr>
        </p:nvSpPr>
        <p:spPr>
          <a:xfrm>
            <a:off x="2589212" y="1905000"/>
            <a:ext cx="8915400" cy="4006222"/>
          </a:xfrm>
        </p:spPr>
        <p:txBody>
          <a:bodyPr>
            <a:normAutofit/>
          </a:bodyPr>
          <a:lstStyle/>
          <a:p>
            <a:pPr>
              <a:lnSpc>
                <a:spcPct val="130000"/>
              </a:lnSpc>
            </a:pPr>
            <a:r>
              <a:rPr lang="pt-BR" dirty="0"/>
              <a:t>Durante o século XX, em especial a partir da década de 1930, a economia científica foi marcada, mesmo que indiretamente, pela progressiva influência das doutrinas filosóficas associadas ao positivismo lógico. </a:t>
            </a:r>
          </a:p>
          <a:p>
            <a:pPr>
              <a:lnSpc>
                <a:spcPct val="130000"/>
              </a:lnSpc>
            </a:pPr>
            <a:r>
              <a:rPr lang="pt-BR" dirty="0"/>
              <a:t>Uma das crenças fundamentais dessa tradição filosófica é o projeto da </a:t>
            </a:r>
            <a:r>
              <a:rPr lang="pt-BR" dirty="0">
                <a:solidFill>
                  <a:srgbClr val="00B0F0"/>
                </a:solidFill>
              </a:rPr>
              <a:t>ciência unificada</a:t>
            </a:r>
            <a:r>
              <a:rPr lang="pt-BR" dirty="0"/>
              <a:t>: todos os ramos da ciência unidas na prática do método científico considerado correto. </a:t>
            </a:r>
          </a:p>
          <a:p>
            <a:pPr>
              <a:lnSpc>
                <a:spcPct val="130000"/>
              </a:lnSpc>
            </a:pPr>
            <a:r>
              <a:rPr lang="pt-BR" dirty="0"/>
              <a:t>A tradição clássica de metodologia, defensora da dualidade do método, entra assim em inevitável conflito com a nova abordagem, de natureza prescritiva, que ambiciona reformar a prática dos economistas segundo os moldes sugeridos pelas ciências naturais, vistas como mais desenvolvidas.</a:t>
            </a:r>
          </a:p>
        </p:txBody>
      </p:sp>
    </p:spTree>
    <p:extLst>
      <p:ext uri="{BB962C8B-B14F-4D97-AF65-F5344CB8AC3E}">
        <p14:creationId xmlns:p14="http://schemas.microsoft.com/office/powerpoint/2010/main" val="27864122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A42BF5F-D017-4D7D-89B2-59B54A13DBE5}"/>
              </a:ext>
            </a:extLst>
          </p:cNvPr>
          <p:cNvSpPr>
            <a:spLocks noGrp="1"/>
          </p:cNvSpPr>
          <p:nvPr>
            <p:ph type="title"/>
          </p:nvPr>
        </p:nvSpPr>
        <p:spPr>
          <a:xfrm>
            <a:off x="1791067" y="511568"/>
            <a:ext cx="8911687" cy="1280890"/>
          </a:xfrm>
        </p:spPr>
        <p:txBody>
          <a:bodyPr/>
          <a:lstStyle/>
          <a:p>
            <a:r>
              <a:rPr lang="pt-BR" i="1" dirty="0"/>
              <a:t>O que é verdade em economia?</a:t>
            </a:r>
          </a:p>
        </p:txBody>
      </p:sp>
      <p:sp>
        <p:nvSpPr>
          <p:cNvPr id="3" name="Espaço Reservado para Conteúdo 2">
            <a:extLst>
              <a:ext uri="{FF2B5EF4-FFF2-40B4-BE49-F238E27FC236}">
                <a16:creationId xmlns:a16="http://schemas.microsoft.com/office/drawing/2014/main" id="{96E6AC35-026F-4742-953B-4143240DF6FB}"/>
              </a:ext>
            </a:extLst>
          </p:cNvPr>
          <p:cNvSpPr>
            <a:spLocks noGrp="1"/>
          </p:cNvSpPr>
          <p:nvPr>
            <p:ph idx="1"/>
          </p:nvPr>
        </p:nvSpPr>
        <p:spPr>
          <a:xfrm>
            <a:off x="1638300" y="1540189"/>
            <a:ext cx="9404838" cy="4551122"/>
          </a:xfrm>
        </p:spPr>
        <p:txBody>
          <a:bodyPr>
            <a:normAutofit/>
          </a:bodyPr>
          <a:lstStyle/>
          <a:p>
            <a:pPr>
              <a:lnSpc>
                <a:spcPct val="150000"/>
              </a:lnSpc>
            </a:pPr>
            <a:r>
              <a:rPr lang="pt-BR" dirty="0"/>
              <a:t>Esses elementos subjetivos que marcam sua visão sobre o funcionamento dos mercados se apresentam com toda a clareza na sua avaliação crítica ao trabalho de Hutchison, efetuada em </a:t>
            </a:r>
            <a:r>
              <a:rPr lang="pt-BR" i="1" dirty="0">
                <a:solidFill>
                  <a:srgbClr val="00B0F0"/>
                </a:solidFill>
              </a:rPr>
              <a:t>“O que é verdade em economia</a:t>
            </a:r>
            <a:r>
              <a:rPr lang="pt-BR" dirty="0">
                <a:solidFill>
                  <a:srgbClr val="00B0F0"/>
                </a:solidFill>
              </a:rPr>
              <a:t>?”</a:t>
            </a:r>
          </a:p>
          <a:p>
            <a:pPr>
              <a:lnSpc>
                <a:spcPct val="150000"/>
              </a:lnSpc>
            </a:pPr>
            <a:r>
              <a:rPr lang="pt-BR" dirty="0"/>
              <a:t> Já na primeira página, Knight classifica Hutchison como um positivista, que acredita em Ciência (com C maiúsculo). A importação do positivismo para as ciências sociais se basearia, para ele, na </a:t>
            </a:r>
            <a:r>
              <a:rPr lang="pt-BR" dirty="0">
                <a:solidFill>
                  <a:srgbClr val="00B0F0"/>
                </a:solidFill>
              </a:rPr>
              <a:t>ilusão de objetividade</a:t>
            </a:r>
            <a:r>
              <a:rPr lang="pt-BR" dirty="0"/>
              <a:t>. </a:t>
            </a:r>
          </a:p>
          <a:p>
            <a:pPr>
              <a:lnSpc>
                <a:spcPct val="150000"/>
              </a:lnSpc>
            </a:pPr>
            <a:r>
              <a:rPr lang="pt-BR" dirty="0"/>
              <a:t>Se os objetos inanimados são diferentes dos seres humanos emocionais, não se pode concluir que estes últimos devam ser vistos pelos cientistas como se fossem objetos inanimados.</a:t>
            </a:r>
          </a:p>
        </p:txBody>
      </p:sp>
    </p:spTree>
    <p:extLst>
      <p:ext uri="{BB962C8B-B14F-4D97-AF65-F5344CB8AC3E}">
        <p14:creationId xmlns:p14="http://schemas.microsoft.com/office/powerpoint/2010/main" val="247468174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B47CB9-36FB-46FC-A690-FD3BC0E6C2B2}"/>
              </a:ext>
            </a:extLst>
          </p:cNvPr>
          <p:cNvSpPr>
            <a:spLocks noGrp="1"/>
          </p:cNvSpPr>
          <p:nvPr>
            <p:ph type="title"/>
          </p:nvPr>
        </p:nvSpPr>
        <p:spPr>
          <a:xfrm>
            <a:off x="1819202" y="581907"/>
            <a:ext cx="8911687" cy="1280890"/>
          </a:xfrm>
        </p:spPr>
        <p:txBody>
          <a:bodyPr/>
          <a:lstStyle/>
          <a:p>
            <a:r>
              <a:rPr lang="pt-BR" dirty="0"/>
              <a:t>Os propósitos e resultados das ações </a:t>
            </a:r>
          </a:p>
        </p:txBody>
      </p:sp>
      <p:sp>
        <p:nvSpPr>
          <p:cNvPr id="3" name="Espaço Reservado para Conteúdo 2">
            <a:extLst>
              <a:ext uri="{FF2B5EF4-FFF2-40B4-BE49-F238E27FC236}">
                <a16:creationId xmlns:a16="http://schemas.microsoft.com/office/drawing/2014/main" id="{5FDC4E15-0378-468A-BB24-683CA88A071F}"/>
              </a:ext>
            </a:extLst>
          </p:cNvPr>
          <p:cNvSpPr>
            <a:spLocks noGrp="1"/>
          </p:cNvSpPr>
          <p:nvPr>
            <p:ph idx="1"/>
          </p:nvPr>
        </p:nvSpPr>
        <p:spPr>
          <a:xfrm>
            <a:off x="1819202" y="1862797"/>
            <a:ext cx="8915400" cy="3777622"/>
          </a:xfrm>
        </p:spPr>
        <p:txBody>
          <a:bodyPr/>
          <a:lstStyle/>
          <a:p>
            <a:r>
              <a:rPr lang="pt-BR" dirty="0"/>
              <a:t>O contraste de Hutchison, entre as infindáveis controvérsias da filosofia e a existência de critérios objetivos e simples para a ciência, é rejeitado como uma caricatura ingênua. </a:t>
            </a:r>
          </a:p>
          <a:p>
            <a:r>
              <a:rPr lang="pt-BR" dirty="0"/>
              <a:t>Para Hutchison, a existência passada de um sistema de pagamentos via cheques no Paraguai seria uma questão científica, que pode ser resolvida em definitivo com uma viagem ao local. </a:t>
            </a:r>
          </a:p>
          <a:p>
            <a:r>
              <a:rPr lang="pt-BR" dirty="0"/>
              <a:t>Para Knight, por outro lado, um pedaço de papel impresso não geraria nenhuma informação em absoluto. Para que seja decidida a questão, é imprescindível estudar as leis, os usos comerciais, a história do objeto em questão e em última análise os propósitos e resultados das ações dos paraguaios.</a:t>
            </a:r>
          </a:p>
        </p:txBody>
      </p:sp>
    </p:spTree>
    <p:extLst>
      <p:ext uri="{BB962C8B-B14F-4D97-AF65-F5344CB8AC3E}">
        <p14:creationId xmlns:p14="http://schemas.microsoft.com/office/powerpoint/2010/main" val="784802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BB40DB0-DFFF-4EF2-B426-8DBACCDFE7CE}"/>
              </a:ext>
            </a:extLst>
          </p:cNvPr>
          <p:cNvSpPr>
            <a:spLocks noGrp="1"/>
          </p:cNvSpPr>
          <p:nvPr>
            <p:ph type="title"/>
          </p:nvPr>
        </p:nvSpPr>
        <p:spPr/>
        <p:txBody>
          <a:bodyPr/>
          <a:lstStyle/>
          <a:p>
            <a:r>
              <a:rPr lang="pt-BR" dirty="0"/>
              <a:t>O fracasso empírico do positivismo</a:t>
            </a:r>
          </a:p>
        </p:txBody>
      </p:sp>
      <p:sp>
        <p:nvSpPr>
          <p:cNvPr id="3" name="Espaço Reservado para Conteúdo 2">
            <a:extLst>
              <a:ext uri="{FF2B5EF4-FFF2-40B4-BE49-F238E27FC236}">
                <a16:creationId xmlns:a16="http://schemas.microsoft.com/office/drawing/2014/main" id="{5F5627DF-FD3B-48D8-BE4C-72675B29BF13}"/>
              </a:ext>
            </a:extLst>
          </p:cNvPr>
          <p:cNvSpPr>
            <a:spLocks noGrp="1"/>
          </p:cNvSpPr>
          <p:nvPr>
            <p:ph idx="1"/>
          </p:nvPr>
        </p:nvSpPr>
        <p:spPr>
          <a:xfrm>
            <a:off x="1984301" y="1905000"/>
            <a:ext cx="8915400" cy="4608342"/>
          </a:xfrm>
        </p:spPr>
        <p:txBody>
          <a:bodyPr>
            <a:normAutofit fontScale="92500" lnSpcReduction="20000"/>
          </a:bodyPr>
          <a:lstStyle/>
          <a:p>
            <a:pPr>
              <a:lnSpc>
                <a:spcPct val="140000"/>
              </a:lnSpc>
            </a:pPr>
            <a:r>
              <a:rPr lang="pt-BR" dirty="0"/>
              <a:t>Se o critério positivista de significado permite apenas a existência de proposições relativas à observação e análise lógica, a ciência deve excluir qualquer conhecimento sobre dados humanos ou sociais. </a:t>
            </a:r>
          </a:p>
          <a:p>
            <a:pPr>
              <a:lnSpc>
                <a:spcPct val="140000"/>
              </a:lnSpc>
            </a:pPr>
            <a:r>
              <a:rPr lang="pt-BR" dirty="0"/>
              <a:t>Não é possível, então, seguir o critério de cientificidade segundo o qual apenas proposições testáveis empiricamente seriam admitidas na ciência.</a:t>
            </a:r>
          </a:p>
          <a:p>
            <a:pPr>
              <a:lnSpc>
                <a:spcPct val="140000"/>
              </a:lnSpc>
            </a:pPr>
            <a:r>
              <a:rPr lang="pt-BR" dirty="0"/>
              <a:t>Knight procura mostrar assim que (empiricamente!) o positivismo fracassa. Como evidência da inaplicabilidade do programa positivista, Knight aponta a própria incoerência de Hutchison, na medida em que este último </a:t>
            </a:r>
            <a:r>
              <a:rPr lang="pt-BR" dirty="0">
                <a:solidFill>
                  <a:srgbClr val="00B0F0"/>
                </a:solidFill>
              </a:rPr>
              <a:t>não segue no restante da obra os critérios de cientificidade sugeridos no primeiro capítulo</a:t>
            </a:r>
            <a:r>
              <a:rPr lang="pt-BR" dirty="0"/>
              <a:t>. Hutchison teria abandonado a pose e dogmatismo quando identifica </a:t>
            </a:r>
            <a:r>
              <a:rPr lang="pt-BR" dirty="0">
                <a:solidFill>
                  <a:srgbClr val="00B0F0"/>
                </a:solidFill>
              </a:rPr>
              <a:t>um “núcleo de verdade” na ideia de comparação interpessoal de utilidade </a:t>
            </a:r>
            <a:r>
              <a:rPr lang="pt-BR" dirty="0"/>
              <a:t>ou quando aprova a economia do bem-estar: </a:t>
            </a:r>
            <a:r>
              <a:rPr lang="pt-BR" dirty="0">
                <a:solidFill>
                  <a:srgbClr val="00B0F0"/>
                </a:solidFill>
              </a:rPr>
              <a:t>“quão distante está isso da busca por pedaços de papel!”, observa Knight.</a:t>
            </a:r>
          </a:p>
        </p:txBody>
      </p:sp>
    </p:spTree>
    <p:extLst>
      <p:ext uri="{BB962C8B-B14F-4D97-AF65-F5344CB8AC3E}">
        <p14:creationId xmlns:p14="http://schemas.microsoft.com/office/powerpoint/2010/main" val="336261426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E43D6E6-4896-4127-933C-47E811840178}"/>
              </a:ext>
            </a:extLst>
          </p:cNvPr>
          <p:cNvSpPr>
            <a:spLocks noGrp="1"/>
          </p:cNvSpPr>
          <p:nvPr>
            <p:ph type="title"/>
          </p:nvPr>
        </p:nvSpPr>
        <p:spPr>
          <a:xfrm>
            <a:off x="1988015" y="581907"/>
            <a:ext cx="8911687" cy="1280890"/>
          </a:xfrm>
        </p:spPr>
        <p:txBody>
          <a:bodyPr/>
          <a:lstStyle/>
          <a:p>
            <a:r>
              <a:rPr lang="pt-BR" dirty="0"/>
              <a:t>O positivismo, sugere Knight, implica em dogmatismo</a:t>
            </a:r>
          </a:p>
        </p:txBody>
      </p:sp>
      <p:sp>
        <p:nvSpPr>
          <p:cNvPr id="3" name="Espaço Reservado para Conteúdo 2">
            <a:extLst>
              <a:ext uri="{FF2B5EF4-FFF2-40B4-BE49-F238E27FC236}">
                <a16:creationId xmlns:a16="http://schemas.microsoft.com/office/drawing/2014/main" id="{27CE31B1-4F0E-45AD-A3BB-CFCA6DE40379}"/>
              </a:ext>
            </a:extLst>
          </p:cNvPr>
          <p:cNvSpPr>
            <a:spLocks noGrp="1"/>
          </p:cNvSpPr>
          <p:nvPr>
            <p:ph idx="1"/>
          </p:nvPr>
        </p:nvSpPr>
        <p:spPr>
          <a:xfrm>
            <a:off x="1829556" y="2105465"/>
            <a:ext cx="8915400" cy="3777622"/>
          </a:xfrm>
        </p:spPr>
        <p:txBody>
          <a:bodyPr/>
          <a:lstStyle/>
          <a:p>
            <a:pPr>
              <a:lnSpc>
                <a:spcPct val="150000"/>
              </a:lnSpc>
            </a:pPr>
            <a:r>
              <a:rPr lang="pt-BR" dirty="0"/>
              <a:t>Já que ele não considera controverso o processo de testes. Hutchison não menciona se os cientistas seguem regras pré-estabelecidas ou se existe, ou não, desacordo sobre quais são os fatos ou sobre o significado. </a:t>
            </a:r>
          </a:p>
          <a:p>
            <a:pPr>
              <a:lnSpc>
                <a:spcPct val="150000"/>
              </a:lnSpc>
            </a:pPr>
            <a:r>
              <a:rPr lang="pt-BR" dirty="0"/>
              <a:t>Os fatos não são dados, mas são interpretados e essa interpretação ocorre sempre em ambiente social. Longe de sugerir um relativismo sociológico, Knight, na verdade, pretende apontar para a </a:t>
            </a:r>
            <a:r>
              <a:rPr lang="pt-BR" dirty="0">
                <a:solidFill>
                  <a:srgbClr val="00B0F0"/>
                </a:solidFill>
              </a:rPr>
              <a:t>inexistência de dados puros, anteriores às interpretações humanas.</a:t>
            </a:r>
            <a:r>
              <a:rPr lang="pt-BR" dirty="0"/>
              <a:t> As categorias mentais seriam assim inescapáveis. Isso nos leva ao próximo ponto.</a:t>
            </a:r>
          </a:p>
        </p:txBody>
      </p:sp>
    </p:spTree>
    <p:extLst>
      <p:ext uri="{BB962C8B-B14F-4D97-AF65-F5344CB8AC3E}">
        <p14:creationId xmlns:p14="http://schemas.microsoft.com/office/powerpoint/2010/main" val="3940513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3127E2-73DE-42D4-B79D-68987A690089}"/>
              </a:ext>
            </a:extLst>
          </p:cNvPr>
          <p:cNvSpPr>
            <a:spLocks noGrp="1"/>
          </p:cNvSpPr>
          <p:nvPr>
            <p:ph type="title"/>
          </p:nvPr>
        </p:nvSpPr>
        <p:spPr>
          <a:xfrm>
            <a:off x="1917676" y="525636"/>
            <a:ext cx="8911687" cy="1280890"/>
          </a:xfrm>
        </p:spPr>
        <p:txBody>
          <a:bodyPr/>
          <a:lstStyle/>
          <a:p>
            <a:r>
              <a:rPr lang="pt-BR" dirty="0"/>
              <a:t>O positivismo seria inaplicável à economia científica.</a:t>
            </a:r>
          </a:p>
        </p:txBody>
      </p:sp>
      <p:sp>
        <p:nvSpPr>
          <p:cNvPr id="3" name="Espaço Reservado para Conteúdo 2">
            <a:extLst>
              <a:ext uri="{FF2B5EF4-FFF2-40B4-BE49-F238E27FC236}">
                <a16:creationId xmlns:a16="http://schemas.microsoft.com/office/drawing/2014/main" id="{7E28B956-8804-4FAB-8249-1C214A472C5E}"/>
              </a:ext>
            </a:extLst>
          </p:cNvPr>
          <p:cNvSpPr>
            <a:spLocks noGrp="1"/>
          </p:cNvSpPr>
          <p:nvPr>
            <p:ph idx="1"/>
          </p:nvPr>
        </p:nvSpPr>
        <p:spPr>
          <a:xfrm>
            <a:off x="1917676" y="1806526"/>
            <a:ext cx="8915400" cy="3777622"/>
          </a:xfrm>
        </p:spPr>
        <p:txBody>
          <a:bodyPr>
            <a:normAutofit lnSpcReduction="10000"/>
          </a:bodyPr>
          <a:lstStyle/>
          <a:p>
            <a:pPr>
              <a:lnSpc>
                <a:spcPct val="150000"/>
              </a:lnSpc>
            </a:pPr>
            <a:r>
              <a:rPr lang="pt-BR" dirty="0"/>
              <a:t>As proposições dessa disciplina não seriam observáveis ou inferidas por observação e, a despeito disso, dizem respeito a fatos concretos da realidade. Knight sugere então três categorias no lugar das duas empregadas pelo positivismo lógico: </a:t>
            </a:r>
          </a:p>
          <a:p>
            <a:pPr marL="0" indent="0">
              <a:lnSpc>
                <a:spcPct val="150000"/>
              </a:lnSpc>
              <a:buNone/>
            </a:pPr>
            <a:endParaRPr lang="pt-BR" dirty="0"/>
          </a:p>
          <a:p>
            <a:pPr marL="0" indent="0">
              <a:lnSpc>
                <a:spcPct val="150000"/>
              </a:lnSpc>
              <a:buNone/>
            </a:pPr>
            <a:r>
              <a:rPr lang="pt-BR" dirty="0">
                <a:solidFill>
                  <a:srgbClr val="00B0F0"/>
                </a:solidFill>
              </a:rPr>
              <a:t>1. Proposições sobre o mundo externo, </a:t>
            </a:r>
          </a:p>
          <a:p>
            <a:pPr marL="0" indent="0">
              <a:lnSpc>
                <a:spcPct val="150000"/>
              </a:lnSpc>
              <a:buNone/>
            </a:pPr>
            <a:r>
              <a:rPr lang="pt-BR" dirty="0">
                <a:solidFill>
                  <a:srgbClr val="00B0F0"/>
                </a:solidFill>
              </a:rPr>
              <a:t>2. Verdades lógicas e matemáticas e</a:t>
            </a:r>
          </a:p>
          <a:p>
            <a:pPr marL="0" indent="0">
              <a:lnSpc>
                <a:spcPct val="150000"/>
              </a:lnSpc>
              <a:buNone/>
            </a:pPr>
            <a:r>
              <a:rPr lang="pt-BR" dirty="0">
                <a:solidFill>
                  <a:srgbClr val="00B0F0"/>
                </a:solidFill>
              </a:rPr>
              <a:t>3. Conhecimento da conduta humana. </a:t>
            </a:r>
          </a:p>
        </p:txBody>
      </p:sp>
    </p:spTree>
    <p:extLst>
      <p:ext uri="{BB962C8B-B14F-4D97-AF65-F5344CB8AC3E}">
        <p14:creationId xmlns:p14="http://schemas.microsoft.com/office/powerpoint/2010/main" val="18544915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126F463-F6C0-428B-AFE8-46B35390F84E}"/>
              </a:ext>
            </a:extLst>
          </p:cNvPr>
          <p:cNvSpPr>
            <a:spLocks noGrp="1"/>
          </p:cNvSpPr>
          <p:nvPr>
            <p:ph type="title"/>
          </p:nvPr>
        </p:nvSpPr>
        <p:spPr>
          <a:xfrm>
            <a:off x="1819202" y="581907"/>
            <a:ext cx="8911687" cy="1280890"/>
          </a:xfrm>
        </p:spPr>
        <p:txBody>
          <a:bodyPr>
            <a:normAutofit fontScale="90000"/>
          </a:bodyPr>
          <a:lstStyle/>
          <a:p>
            <a:r>
              <a:rPr lang="pt-BR" dirty="0"/>
              <a:t>Em relação a esta última, Knight afirma:</a:t>
            </a:r>
            <a:br>
              <a:rPr lang="pt-BR" dirty="0"/>
            </a:br>
            <a:endParaRPr lang="pt-BR" dirty="0"/>
          </a:p>
        </p:txBody>
      </p:sp>
      <p:sp>
        <p:nvSpPr>
          <p:cNvPr id="3" name="Espaço Reservado para Conteúdo 2">
            <a:extLst>
              <a:ext uri="{FF2B5EF4-FFF2-40B4-BE49-F238E27FC236}">
                <a16:creationId xmlns:a16="http://schemas.microsoft.com/office/drawing/2014/main" id="{EFABCE5A-9C64-4908-9827-EC3075B695F4}"/>
              </a:ext>
            </a:extLst>
          </p:cNvPr>
          <p:cNvSpPr>
            <a:spLocks noGrp="1"/>
          </p:cNvSpPr>
          <p:nvPr>
            <p:ph idx="1"/>
          </p:nvPr>
        </p:nvSpPr>
        <p:spPr>
          <a:xfrm>
            <a:off x="1928031" y="2344615"/>
            <a:ext cx="8915400" cy="3777622"/>
          </a:xfrm>
        </p:spPr>
        <p:txBody>
          <a:bodyPr/>
          <a:lstStyle/>
          <a:p>
            <a:pPr marL="0" indent="0">
              <a:lnSpc>
                <a:spcPct val="150000"/>
              </a:lnSpc>
              <a:buNone/>
            </a:pPr>
            <a:r>
              <a:rPr lang="pt-BR" sz="2000" dirty="0">
                <a:solidFill>
                  <a:srgbClr val="00B0F0"/>
                </a:solidFill>
              </a:rPr>
              <a:t>“O assunto do conhecimento relevante da conduta, em contraste com a resposta mecânica, é principalmente os interesses humanos – interesses na ação, em contrate com o interesse no conhecimento – e a relação entre interesses e ação, em nosso conhecimento de ambos e na ação em si.” </a:t>
            </a:r>
          </a:p>
          <a:p>
            <a:endParaRPr lang="pt-BR" dirty="0"/>
          </a:p>
        </p:txBody>
      </p:sp>
    </p:spTree>
    <p:extLst>
      <p:ext uri="{BB962C8B-B14F-4D97-AF65-F5344CB8AC3E}">
        <p14:creationId xmlns:p14="http://schemas.microsoft.com/office/powerpoint/2010/main" val="192832525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DDEF631-4769-4904-8B0D-1B1610EAC044}"/>
              </a:ext>
            </a:extLst>
          </p:cNvPr>
          <p:cNvSpPr>
            <a:spLocks noGrp="1"/>
          </p:cNvSpPr>
          <p:nvPr>
            <p:ph type="title"/>
          </p:nvPr>
        </p:nvSpPr>
        <p:spPr>
          <a:xfrm>
            <a:off x="2044285" y="852710"/>
            <a:ext cx="8911687" cy="1280890"/>
          </a:xfrm>
        </p:spPr>
        <p:txBody>
          <a:bodyPr/>
          <a:lstStyle/>
          <a:p>
            <a:r>
              <a:rPr lang="pt-BR" dirty="0"/>
              <a:t>A cor para um cego!</a:t>
            </a:r>
          </a:p>
        </p:txBody>
      </p:sp>
      <p:sp>
        <p:nvSpPr>
          <p:cNvPr id="3" name="Espaço Reservado para Conteúdo 2">
            <a:extLst>
              <a:ext uri="{FF2B5EF4-FFF2-40B4-BE49-F238E27FC236}">
                <a16:creationId xmlns:a16="http://schemas.microsoft.com/office/drawing/2014/main" id="{75D66120-D4F0-4D4F-9075-B43F19A53B72}"/>
              </a:ext>
            </a:extLst>
          </p:cNvPr>
          <p:cNvSpPr>
            <a:spLocks noGrp="1"/>
          </p:cNvSpPr>
          <p:nvPr>
            <p:ph idx="1"/>
          </p:nvPr>
        </p:nvSpPr>
        <p:spPr>
          <a:xfrm>
            <a:off x="1942098" y="1894449"/>
            <a:ext cx="8915400" cy="3777622"/>
          </a:xfrm>
        </p:spPr>
        <p:txBody>
          <a:bodyPr/>
          <a:lstStyle/>
          <a:p>
            <a:pPr>
              <a:lnSpc>
                <a:spcPct val="150000"/>
              </a:lnSpc>
            </a:pPr>
            <a:r>
              <a:rPr lang="pt-BR" dirty="0"/>
              <a:t>Se, com base em seu critério de cientificidade, o positivista negar a relevância dessa terceira categoria, ou aceitar sua existência em plano metafísico, mas só aceitar falar sobre ele por meio de inferência indireta, como expressões faciais que revelem emoções, qualquer trabalho em economia seria para ele como a cor para um cego, com a diferença de que este último ainda pode ter inteligência normal!</a:t>
            </a:r>
          </a:p>
        </p:txBody>
      </p:sp>
    </p:spTree>
    <p:extLst>
      <p:ext uri="{BB962C8B-B14F-4D97-AF65-F5344CB8AC3E}">
        <p14:creationId xmlns:p14="http://schemas.microsoft.com/office/powerpoint/2010/main" val="13784205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D8E7660-F6E9-4056-A63A-3CB235CAFA48}"/>
              </a:ext>
            </a:extLst>
          </p:cNvPr>
          <p:cNvSpPr>
            <a:spLocks noGrp="1"/>
          </p:cNvSpPr>
          <p:nvPr>
            <p:ph type="title"/>
          </p:nvPr>
        </p:nvSpPr>
        <p:spPr>
          <a:xfrm>
            <a:off x="2016149" y="455297"/>
            <a:ext cx="8911687" cy="1280890"/>
          </a:xfrm>
        </p:spPr>
        <p:txBody>
          <a:bodyPr/>
          <a:lstStyle/>
          <a:p>
            <a:r>
              <a:rPr lang="pt-BR" dirty="0"/>
              <a:t>Conhecimento </a:t>
            </a:r>
            <a:r>
              <a:rPr lang="pt-BR" i="1" dirty="0"/>
              <a:t>a priori </a:t>
            </a:r>
            <a:r>
              <a:rPr lang="pt-BR" dirty="0"/>
              <a:t>sobre o funcionamento da mente humana</a:t>
            </a:r>
          </a:p>
        </p:txBody>
      </p:sp>
      <p:sp>
        <p:nvSpPr>
          <p:cNvPr id="3" name="Espaço Reservado para Conteúdo 2">
            <a:extLst>
              <a:ext uri="{FF2B5EF4-FFF2-40B4-BE49-F238E27FC236}">
                <a16:creationId xmlns:a16="http://schemas.microsoft.com/office/drawing/2014/main" id="{0F6EC964-6549-4C4B-BFDD-3009FC21BBCB}"/>
              </a:ext>
            </a:extLst>
          </p:cNvPr>
          <p:cNvSpPr>
            <a:spLocks noGrp="1"/>
          </p:cNvSpPr>
          <p:nvPr>
            <p:ph idx="1"/>
          </p:nvPr>
        </p:nvSpPr>
        <p:spPr>
          <a:xfrm>
            <a:off x="1787354" y="1866314"/>
            <a:ext cx="8915400" cy="3777622"/>
          </a:xfrm>
        </p:spPr>
        <p:txBody>
          <a:bodyPr/>
          <a:lstStyle/>
          <a:p>
            <a:pPr>
              <a:lnSpc>
                <a:spcPct val="130000"/>
              </a:lnSpc>
            </a:pPr>
            <a:r>
              <a:rPr lang="pt-BR" dirty="0"/>
              <a:t>Como em Mises, esse terceiro tipo de proposição consiste em conhecimento </a:t>
            </a:r>
            <a:r>
              <a:rPr lang="pt-BR" i="1" dirty="0"/>
              <a:t>a priori </a:t>
            </a:r>
            <a:r>
              <a:rPr lang="pt-BR" dirty="0"/>
              <a:t>sobre o funcionamento da mente humana, que, portanto, faz referência ao mundo real e não derivado de algum superpoder intuitivo da mente:</a:t>
            </a:r>
          </a:p>
          <a:p>
            <a:pPr marL="0" indent="0">
              <a:lnSpc>
                <a:spcPct val="130000"/>
              </a:lnSpc>
              <a:buNone/>
            </a:pPr>
            <a:r>
              <a:rPr lang="pt-BR" dirty="0">
                <a:solidFill>
                  <a:srgbClr val="00B0F0"/>
                </a:solidFill>
              </a:rPr>
              <a:t>“Ao contrário, a necessidade </a:t>
            </a:r>
            <a:r>
              <a:rPr lang="pt-BR" i="1" dirty="0">
                <a:solidFill>
                  <a:srgbClr val="00B0F0"/>
                </a:solidFill>
              </a:rPr>
              <a:t>a priori </a:t>
            </a:r>
            <a:r>
              <a:rPr lang="pt-BR" dirty="0">
                <a:solidFill>
                  <a:srgbClr val="00B0F0"/>
                </a:solidFill>
              </a:rPr>
              <a:t>de qualquer proposição é, na visão deste autor [Mises], corretamente explicada pelo fato de que nossas mentes não têm nenhum poder de imaginação realmente criativo ou conhecimento original intuitivo da realidade </a:t>
            </a:r>
            <a:r>
              <a:rPr lang="pt-BR" dirty="0" err="1">
                <a:solidFill>
                  <a:srgbClr val="00B0F0"/>
                </a:solidFill>
              </a:rPr>
              <a:t>superempírica</a:t>
            </a:r>
            <a:r>
              <a:rPr lang="pt-BR" dirty="0">
                <a:solidFill>
                  <a:srgbClr val="00B0F0"/>
                </a:solidFill>
              </a:rPr>
              <a:t>, e não pelo fato de que possuímos esses poderes.” </a:t>
            </a:r>
          </a:p>
          <a:p>
            <a:endParaRPr lang="pt-BR" dirty="0"/>
          </a:p>
        </p:txBody>
      </p:sp>
    </p:spTree>
    <p:extLst>
      <p:ext uri="{BB962C8B-B14F-4D97-AF65-F5344CB8AC3E}">
        <p14:creationId xmlns:p14="http://schemas.microsoft.com/office/powerpoint/2010/main" val="36523445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C4DC79-B415-4284-AD96-57AEF32624FC}"/>
              </a:ext>
            </a:extLst>
          </p:cNvPr>
          <p:cNvSpPr>
            <a:spLocks noGrp="1"/>
          </p:cNvSpPr>
          <p:nvPr>
            <p:ph type="title"/>
          </p:nvPr>
        </p:nvSpPr>
        <p:spPr/>
        <p:txBody>
          <a:bodyPr/>
          <a:lstStyle/>
          <a:p>
            <a:r>
              <a:rPr lang="pt-BR" dirty="0"/>
              <a:t>Objetividade e mensuração</a:t>
            </a:r>
          </a:p>
        </p:txBody>
      </p:sp>
      <p:sp>
        <p:nvSpPr>
          <p:cNvPr id="3" name="Espaço Reservado para Conteúdo 2">
            <a:extLst>
              <a:ext uri="{FF2B5EF4-FFF2-40B4-BE49-F238E27FC236}">
                <a16:creationId xmlns:a16="http://schemas.microsoft.com/office/drawing/2014/main" id="{C7992703-26F5-48CA-8064-9BC99728D2AC}"/>
              </a:ext>
            </a:extLst>
          </p:cNvPr>
          <p:cNvSpPr>
            <a:spLocks noGrp="1"/>
          </p:cNvSpPr>
          <p:nvPr>
            <p:ph idx="1"/>
          </p:nvPr>
        </p:nvSpPr>
        <p:spPr>
          <a:xfrm>
            <a:off x="2167181" y="1795975"/>
            <a:ext cx="8915400" cy="4114358"/>
          </a:xfrm>
        </p:spPr>
        <p:txBody>
          <a:bodyPr>
            <a:normAutofit fontScale="92500" lnSpcReduction="10000"/>
          </a:bodyPr>
          <a:lstStyle/>
          <a:p>
            <a:pPr>
              <a:lnSpc>
                <a:spcPct val="130000"/>
              </a:lnSpc>
            </a:pPr>
            <a:r>
              <a:rPr lang="pt-BR" dirty="0"/>
              <a:t>O economista atraído pela filosofia positivista, nota Knight, tende a associar objetividade com a possibilidade de mensuração. </a:t>
            </a:r>
          </a:p>
          <a:p>
            <a:pPr>
              <a:lnSpc>
                <a:spcPct val="130000"/>
              </a:lnSpc>
            </a:pPr>
            <a:r>
              <a:rPr lang="pt-BR" dirty="0"/>
              <a:t>O famoso dito de Kelvin, segundo o qual </a:t>
            </a:r>
            <a:r>
              <a:rPr lang="pt-BR" dirty="0">
                <a:solidFill>
                  <a:srgbClr val="00B0F0"/>
                </a:solidFill>
              </a:rPr>
              <a:t>“onde não se mede, o conhecimento é pobre e insatisfatório”</a:t>
            </a:r>
            <a:r>
              <a:rPr lang="pt-BR" dirty="0"/>
              <a:t>, seria enganoso e pernicioso nas ciências sociais (e na economia em particular). Pois, ele leva ao desejo de descarte de qualquer fator que não possa ser medido. Como as grandezas econômicas não podem ser dissociadas de seu </a:t>
            </a:r>
            <a:r>
              <a:rPr lang="pt-BR" dirty="0">
                <a:solidFill>
                  <a:srgbClr val="00B0F0"/>
                </a:solidFill>
              </a:rPr>
              <a:t>significado para a ação </a:t>
            </a:r>
            <a:r>
              <a:rPr lang="pt-BR" dirty="0"/>
              <a:t>(mesmo quantidades de trigo só são homogêneas se mensuradas em termos econômicos), o mencionado dito, na prática, significa: </a:t>
            </a:r>
            <a:r>
              <a:rPr lang="pt-BR" dirty="0">
                <a:solidFill>
                  <a:srgbClr val="00B0F0"/>
                </a:solidFill>
              </a:rPr>
              <a:t>“se você não pode medir, meça mesmo assim”. </a:t>
            </a:r>
            <a:r>
              <a:rPr lang="pt-BR" dirty="0"/>
              <a:t>Da influência positivista surge, por exemplo, a discussão sobre a possibilidade de medir utilidade. Este conceito, como a maioria dos conceitos nas ciências sociais, não seriam mensuráveis.</a:t>
            </a:r>
          </a:p>
        </p:txBody>
      </p:sp>
    </p:spTree>
    <p:extLst>
      <p:ext uri="{BB962C8B-B14F-4D97-AF65-F5344CB8AC3E}">
        <p14:creationId xmlns:p14="http://schemas.microsoft.com/office/powerpoint/2010/main" val="148668323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2A2868-13F3-417B-A6CE-2BC643194E06}"/>
              </a:ext>
            </a:extLst>
          </p:cNvPr>
          <p:cNvSpPr>
            <a:spLocks noGrp="1"/>
          </p:cNvSpPr>
          <p:nvPr>
            <p:ph type="title"/>
          </p:nvPr>
        </p:nvSpPr>
        <p:spPr>
          <a:xfrm>
            <a:off x="1889541" y="483433"/>
            <a:ext cx="8911687" cy="1280890"/>
          </a:xfrm>
        </p:spPr>
        <p:txBody>
          <a:bodyPr/>
          <a:lstStyle/>
          <a:p>
            <a:r>
              <a:rPr lang="pt-BR" dirty="0"/>
              <a:t>O método das ciências sociais, para Knight, é dedutivo.</a:t>
            </a:r>
          </a:p>
        </p:txBody>
      </p:sp>
      <p:sp>
        <p:nvSpPr>
          <p:cNvPr id="3" name="Espaço Reservado para Conteúdo 2">
            <a:extLst>
              <a:ext uri="{FF2B5EF4-FFF2-40B4-BE49-F238E27FC236}">
                <a16:creationId xmlns:a16="http://schemas.microsoft.com/office/drawing/2014/main" id="{8969624C-2154-4993-B0F7-B79D75F3C00B}"/>
              </a:ext>
            </a:extLst>
          </p:cNvPr>
          <p:cNvSpPr>
            <a:spLocks noGrp="1"/>
          </p:cNvSpPr>
          <p:nvPr>
            <p:ph idx="1"/>
          </p:nvPr>
        </p:nvSpPr>
        <p:spPr>
          <a:xfrm>
            <a:off x="1773285" y="2203939"/>
            <a:ext cx="8915400" cy="3777622"/>
          </a:xfrm>
        </p:spPr>
        <p:txBody>
          <a:bodyPr/>
          <a:lstStyle/>
          <a:p>
            <a:pPr>
              <a:lnSpc>
                <a:spcPct val="150000"/>
              </a:lnSpc>
            </a:pPr>
            <a:r>
              <a:rPr lang="pt-BR" dirty="0"/>
              <a:t>Mas existe ainda uma diferença para a geometria. </a:t>
            </a:r>
          </a:p>
          <a:p>
            <a:pPr>
              <a:lnSpc>
                <a:spcPct val="150000"/>
              </a:lnSpc>
            </a:pPr>
            <a:r>
              <a:rPr lang="pt-BR" dirty="0"/>
              <a:t>Embora os círculos concretos sejam diferentes dos círculos reais, podemos calcular os desvios com qualquer precisão que consideremos desejável. Nas ciências sociais, pelo contrário, </a:t>
            </a:r>
            <a:r>
              <a:rPr lang="pt-BR" dirty="0">
                <a:solidFill>
                  <a:srgbClr val="00B0F0"/>
                </a:solidFill>
              </a:rPr>
              <a:t>os dados são subjetivos</a:t>
            </a:r>
            <a:r>
              <a:rPr lang="pt-BR" dirty="0"/>
              <a:t>, tornando em certo sentido tais ciências mais abstratas ainda.</a:t>
            </a:r>
          </a:p>
        </p:txBody>
      </p:sp>
    </p:spTree>
    <p:extLst>
      <p:ext uri="{BB962C8B-B14F-4D97-AF65-F5344CB8AC3E}">
        <p14:creationId xmlns:p14="http://schemas.microsoft.com/office/powerpoint/2010/main" val="1890833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58F63F-2231-48EE-9C1E-DA3E9BE2E52F}"/>
              </a:ext>
            </a:extLst>
          </p:cNvPr>
          <p:cNvSpPr>
            <a:spLocks noGrp="1"/>
          </p:cNvSpPr>
          <p:nvPr>
            <p:ph type="title"/>
          </p:nvPr>
        </p:nvSpPr>
        <p:spPr>
          <a:xfrm>
            <a:off x="1988015" y="384959"/>
            <a:ext cx="8911687" cy="1280890"/>
          </a:xfrm>
        </p:spPr>
        <p:txBody>
          <a:bodyPr/>
          <a:lstStyle/>
          <a:p>
            <a:r>
              <a:rPr lang="pt-BR" dirty="0"/>
              <a:t>Por uma economia mais empírica</a:t>
            </a:r>
          </a:p>
        </p:txBody>
      </p:sp>
      <p:sp>
        <p:nvSpPr>
          <p:cNvPr id="3" name="Espaço Reservado para Conteúdo 2">
            <a:extLst>
              <a:ext uri="{FF2B5EF4-FFF2-40B4-BE49-F238E27FC236}">
                <a16:creationId xmlns:a16="http://schemas.microsoft.com/office/drawing/2014/main" id="{6040F944-8190-4194-BCDD-87C1A68868B0}"/>
              </a:ext>
            </a:extLst>
          </p:cNvPr>
          <p:cNvSpPr>
            <a:spLocks noGrp="1"/>
          </p:cNvSpPr>
          <p:nvPr>
            <p:ph idx="1"/>
          </p:nvPr>
        </p:nvSpPr>
        <p:spPr>
          <a:xfrm>
            <a:off x="2096842" y="1264555"/>
            <a:ext cx="9407769" cy="5324622"/>
          </a:xfrm>
        </p:spPr>
        <p:txBody>
          <a:bodyPr>
            <a:normAutofit/>
          </a:bodyPr>
          <a:lstStyle/>
          <a:p>
            <a:r>
              <a:rPr lang="pt-BR" dirty="0"/>
              <a:t>Discussões relacionadas à demanda. </a:t>
            </a:r>
          </a:p>
          <a:p>
            <a:r>
              <a:rPr lang="pt-BR" dirty="0"/>
              <a:t>A discussão gerada em torno do primeiro tratado de metodologia da economia que explicitamente adota um ponto de vista positivista. Trata-se do livro intitulado </a:t>
            </a:r>
            <a:r>
              <a:rPr lang="pt-BR" i="1" dirty="0"/>
              <a:t>O significado e os postulados básicos da teoria econômica</a:t>
            </a:r>
            <a:r>
              <a:rPr lang="pt-BR" dirty="0"/>
              <a:t>, de Terence Hutchison. </a:t>
            </a:r>
          </a:p>
          <a:p>
            <a:r>
              <a:rPr lang="pt-BR" dirty="0"/>
              <a:t>Essa obra critica os pontos de vista metodológicos desenvolvidos por Senior, Mill, Cairnes, Robbins e Mises, sugerindo em seu lugar uma ciência econômica na qual suas </a:t>
            </a:r>
            <a:r>
              <a:rPr lang="pt-BR" dirty="0">
                <a:solidFill>
                  <a:srgbClr val="00B0F0"/>
                </a:solidFill>
              </a:rPr>
              <a:t>proposições pudessem ser testadas empiricamente</a:t>
            </a:r>
            <a:r>
              <a:rPr lang="pt-BR" dirty="0"/>
              <a:t>. </a:t>
            </a:r>
          </a:p>
          <a:p>
            <a:r>
              <a:rPr lang="pt-BR" dirty="0"/>
              <a:t>Para tal, emprega-se explicitamente argumentos e noções emprestadas dos membros do Círculo de Viena, como Schlick e Carnap. </a:t>
            </a:r>
          </a:p>
          <a:p>
            <a:r>
              <a:rPr lang="pt-BR" dirty="0"/>
              <a:t>Publicado em 1938, apenas quatro anos depois da </a:t>
            </a:r>
            <a:r>
              <a:rPr lang="pt-BR" i="1" dirty="0"/>
              <a:t>Lógica da pesquisa científica </a:t>
            </a:r>
            <a:r>
              <a:rPr lang="pt-BR" dirty="0"/>
              <a:t>de Popper, notabilizou-se, ainda, por introduzir no debate econômico o </a:t>
            </a:r>
            <a:r>
              <a:rPr lang="pt-BR" dirty="0">
                <a:solidFill>
                  <a:srgbClr val="00B0F0"/>
                </a:solidFill>
              </a:rPr>
              <a:t>falseacionismo</a:t>
            </a:r>
            <a:r>
              <a:rPr lang="pt-BR" dirty="0"/>
              <a:t> deste último. Embora faça uso do critério de demarcação entre ciência e não ciência de Popper, em paralelo ao critério verificacionista de significado do positivismo lógico, seria errôneo classificar o autor como popperiano, na medida em que </a:t>
            </a:r>
            <a:r>
              <a:rPr lang="pt-BR" dirty="0">
                <a:solidFill>
                  <a:srgbClr val="00B0F0"/>
                </a:solidFill>
              </a:rPr>
              <a:t>rejeita, por exemplo, a concepção de ciência hipotético-dedutiva de Popper, em favor de um empirismo indutivista</a:t>
            </a:r>
            <a:r>
              <a:rPr lang="pt-BR" dirty="0"/>
              <a:t>.</a:t>
            </a:r>
          </a:p>
        </p:txBody>
      </p:sp>
    </p:spTree>
    <p:extLst>
      <p:ext uri="{BB962C8B-B14F-4D97-AF65-F5344CB8AC3E}">
        <p14:creationId xmlns:p14="http://schemas.microsoft.com/office/powerpoint/2010/main" val="297215300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298F6B-6EBE-45B3-9A57-202B39ED274E}"/>
              </a:ext>
            </a:extLst>
          </p:cNvPr>
          <p:cNvSpPr>
            <a:spLocks noGrp="1"/>
          </p:cNvSpPr>
          <p:nvPr>
            <p:ph type="title"/>
          </p:nvPr>
        </p:nvSpPr>
        <p:spPr>
          <a:xfrm>
            <a:off x="1833269" y="680381"/>
            <a:ext cx="8911687" cy="1280890"/>
          </a:xfrm>
        </p:spPr>
        <p:txBody>
          <a:bodyPr/>
          <a:lstStyle/>
          <a:p>
            <a:r>
              <a:rPr lang="pt-BR" dirty="0"/>
              <a:t>Pluralidade de métodos</a:t>
            </a:r>
          </a:p>
        </p:txBody>
      </p:sp>
      <p:sp>
        <p:nvSpPr>
          <p:cNvPr id="3" name="Espaço Reservado para Conteúdo 2">
            <a:extLst>
              <a:ext uri="{FF2B5EF4-FFF2-40B4-BE49-F238E27FC236}">
                <a16:creationId xmlns:a16="http://schemas.microsoft.com/office/drawing/2014/main" id="{1E4A23F2-E1A3-4260-9794-F2FED0FAB82E}"/>
              </a:ext>
            </a:extLst>
          </p:cNvPr>
          <p:cNvSpPr>
            <a:spLocks noGrp="1"/>
          </p:cNvSpPr>
          <p:nvPr>
            <p:ph idx="1"/>
          </p:nvPr>
        </p:nvSpPr>
        <p:spPr>
          <a:xfrm>
            <a:off x="1638300" y="1824111"/>
            <a:ext cx="8915400" cy="3777622"/>
          </a:xfrm>
        </p:spPr>
        <p:txBody>
          <a:bodyPr/>
          <a:lstStyle/>
          <a:p>
            <a:pPr>
              <a:lnSpc>
                <a:spcPct val="150000"/>
              </a:lnSpc>
            </a:pPr>
            <a:r>
              <a:rPr lang="pt-BR" dirty="0"/>
              <a:t>Os fenômenos sociais deveriam, para o autor, ser estudados segundo uma pluralidade de métodos, considerando-se as peculiaridades de cada problema. </a:t>
            </a:r>
          </a:p>
          <a:p>
            <a:pPr>
              <a:lnSpc>
                <a:spcPct val="150000"/>
              </a:lnSpc>
            </a:pPr>
            <a:r>
              <a:rPr lang="pt-BR" dirty="0"/>
              <a:t>O positivismo, por outro lado, tenderia a desprezar como irreais, transcendentais ou metafísicas as categorias necessárias para a análise da ação deliberada dos indivíduos. </a:t>
            </a:r>
          </a:p>
          <a:p>
            <a:pPr>
              <a:lnSpc>
                <a:spcPct val="150000"/>
              </a:lnSpc>
            </a:pPr>
            <a:r>
              <a:rPr lang="pt-BR" dirty="0"/>
              <a:t>A tabela 15.1 resume os diferentes ângulos sob os quais podemos abordar os fenômenos sociais.</a:t>
            </a:r>
          </a:p>
        </p:txBody>
      </p:sp>
    </p:spTree>
    <p:extLst>
      <p:ext uri="{BB962C8B-B14F-4D97-AF65-F5344CB8AC3E}">
        <p14:creationId xmlns:p14="http://schemas.microsoft.com/office/powerpoint/2010/main" val="194666455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39ABDFAE-86C5-40FA-AD73-BCDD4FCE4DD3}"/>
              </a:ext>
            </a:extLst>
          </p:cNvPr>
          <p:cNvPicPr>
            <a:picLocks noChangeAspect="1"/>
          </p:cNvPicPr>
          <p:nvPr/>
        </p:nvPicPr>
        <p:blipFill>
          <a:blip r:embed="rId2"/>
          <a:stretch>
            <a:fillRect/>
          </a:stretch>
        </p:blipFill>
        <p:spPr>
          <a:xfrm>
            <a:off x="1702193" y="1523927"/>
            <a:ext cx="9045120" cy="4539249"/>
          </a:xfrm>
          <a:prstGeom prst="rect">
            <a:avLst/>
          </a:prstGeom>
        </p:spPr>
      </p:pic>
    </p:spTree>
    <p:extLst>
      <p:ext uri="{BB962C8B-B14F-4D97-AF65-F5344CB8AC3E}">
        <p14:creationId xmlns:p14="http://schemas.microsoft.com/office/powerpoint/2010/main" val="44992039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98F12A-7835-4A16-9517-17748D89810F}"/>
              </a:ext>
            </a:extLst>
          </p:cNvPr>
          <p:cNvSpPr>
            <a:spLocks noGrp="1"/>
          </p:cNvSpPr>
          <p:nvPr>
            <p:ph type="title"/>
          </p:nvPr>
        </p:nvSpPr>
        <p:spPr/>
        <p:txBody>
          <a:bodyPr/>
          <a:lstStyle/>
          <a:p>
            <a:r>
              <a:rPr lang="pt-BR" dirty="0"/>
              <a:t>Ponto de vista motivacional</a:t>
            </a:r>
          </a:p>
        </p:txBody>
      </p:sp>
      <p:sp>
        <p:nvSpPr>
          <p:cNvPr id="3" name="Espaço Reservado para Conteúdo 2">
            <a:extLst>
              <a:ext uri="{FF2B5EF4-FFF2-40B4-BE49-F238E27FC236}">
                <a16:creationId xmlns:a16="http://schemas.microsoft.com/office/drawing/2014/main" id="{DE822961-A61B-44B7-B56B-9AB815D001C3}"/>
              </a:ext>
            </a:extLst>
          </p:cNvPr>
          <p:cNvSpPr>
            <a:spLocks noGrp="1"/>
          </p:cNvSpPr>
          <p:nvPr>
            <p:ph idx="1"/>
          </p:nvPr>
        </p:nvSpPr>
        <p:spPr/>
        <p:txBody>
          <a:bodyPr>
            <a:normAutofit fontScale="92500"/>
          </a:bodyPr>
          <a:lstStyle/>
          <a:p>
            <a:pPr>
              <a:lnSpc>
                <a:spcPct val="130000"/>
              </a:lnSpc>
            </a:pPr>
            <a:r>
              <a:rPr lang="pt-BR" dirty="0"/>
              <a:t>A ação pode ser estudada ou sob uma perspectiva positiva, observacional ou sob o ponto de vista motivacional, da lógica da ação deliberada. </a:t>
            </a:r>
          </a:p>
          <a:p>
            <a:pPr>
              <a:lnSpc>
                <a:spcPct val="130000"/>
              </a:lnSpc>
            </a:pPr>
            <a:r>
              <a:rPr lang="pt-BR" dirty="0"/>
              <a:t>Na primeira categoria, podemos abordar os fenômenos sob o ponto de vista físico (como os indivíduos reagem a estímulos?), histórico (como se comportaram no passado?) ou biológico (que fatores da natureza humana são herdados evolutivamente?). </a:t>
            </a:r>
          </a:p>
          <a:p>
            <a:pPr>
              <a:lnSpc>
                <a:spcPct val="130000"/>
              </a:lnSpc>
            </a:pPr>
            <a:r>
              <a:rPr lang="pt-BR" dirty="0">
                <a:solidFill>
                  <a:srgbClr val="00B0F0"/>
                </a:solidFill>
              </a:rPr>
              <a:t>A ação proposital, por sua vez, pode ser abordada pelo aspecto econômico (como os fins se relacionam com os meios nos planos?), olhando os fins em si (quais fatores explicam o fascínio pelo poder?) ou ainda pelos julgamentos de valor (como avaliar a qualidade de obras de arte?).</a:t>
            </a:r>
          </a:p>
        </p:txBody>
      </p:sp>
    </p:spTree>
    <p:extLst>
      <p:ext uri="{BB962C8B-B14F-4D97-AF65-F5344CB8AC3E}">
        <p14:creationId xmlns:p14="http://schemas.microsoft.com/office/powerpoint/2010/main" val="210664131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B31700-96D2-4A81-BED7-3F32530E3C79}"/>
              </a:ext>
            </a:extLst>
          </p:cNvPr>
          <p:cNvSpPr>
            <a:spLocks noGrp="1"/>
          </p:cNvSpPr>
          <p:nvPr>
            <p:ph type="title"/>
          </p:nvPr>
        </p:nvSpPr>
        <p:spPr/>
        <p:txBody>
          <a:bodyPr/>
          <a:lstStyle/>
          <a:p>
            <a:r>
              <a:rPr lang="pt-BR" dirty="0"/>
              <a:t>A reação de Machlup</a:t>
            </a:r>
          </a:p>
        </p:txBody>
      </p:sp>
      <p:sp>
        <p:nvSpPr>
          <p:cNvPr id="3" name="Espaço Reservado para Conteúdo 2">
            <a:extLst>
              <a:ext uri="{FF2B5EF4-FFF2-40B4-BE49-F238E27FC236}">
                <a16:creationId xmlns:a16="http://schemas.microsoft.com/office/drawing/2014/main" id="{575516F6-AF8B-4A1F-BB34-780A11743BE1}"/>
              </a:ext>
            </a:extLst>
          </p:cNvPr>
          <p:cNvSpPr>
            <a:spLocks noGrp="1"/>
          </p:cNvSpPr>
          <p:nvPr>
            <p:ph idx="1"/>
          </p:nvPr>
        </p:nvSpPr>
        <p:spPr>
          <a:xfrm>
            <a:off x="2139046" y="1781907"/>
            <a:ext cx="8915400" cy="3777622"/>
          </a:xfrm>
        </p:spPr>
        <p:txBody>
          <a:bodyPr/>
          <a:lstStyle/>
          <a:p>
            <a:pPr>
              <a:lnSpc>
                <a:spcPct val="150000"/>
              </a:lnSpc>
            </a:pPr>
            <a:r>
              <a:rPr lang="pt-BR" dirty="0"/>
              <a:t>O livro de Hutchison suscitou ainda outra reação, desta vez por parte de Fritz Machlup, um aluno de Mises que se notabilizou por seus trabalhos em organização industrial, em especial, destacam-se seus pioneiros estudos sobre </a:t>
            </a:r>
            <a:r>
              <a:rPr lang="pt-BR" dirty="0">
                <a:solidFill>
                  <a:srgbClr val="00B0F0"/>
                </a:solidFill>
              </a:rPr>
              <a:t>produção e distribuição do conhecimento</a:t>
            </a:r>
            <a:r>
              <a:rPr lang="pt-BR" dirty="0"/>
              <a:t>. </a:t>
            </a:r>
          </a:p>
          <a:p>
            <a:pPr>
              <a:lnSpc>
                <a:spcPct val="150000"/>
              </a:lnSpc>
            </a:pPr>
            <a:r>
              <a:rPr lang="pt-BR" dirty="0"/>
              <a:t>Machlup escreveu extensamente sobre metodologia da economia científica. Além de discutir a resposta a Hutchison, examinaremos seu envolvimento na chamada </a:t>
            </a:r>
            <a:r>
              <a:rPr lang="pt-BR" dirty="0">
                <a:solidFill>
                  <a:srgbClr val="00B0F0"/>
                </a:solidFill>
              </a:rPr>
              <a:t>controvérsia marginalista</a:t>
            </a:r>
            <a:r>
              <a:rPr lang="pt-BR" dirty="0"/>
              <a:t>, que gira em torno do sentido e adequação do pressuposto de maximização de lucro.</a:t>
            </a:r>
          </a:p>
        </p:txBody>
      </p:sp>
    </p:spTree>
    <p:extLst>
      <p:ext uri="{BB962C8B-B14F-4D97-AF65-F5344CB8AC3E}">
        <p14:creationId xmlns:p14="http://schemas.microsoft.com/office/powerpoint/2010/main" val="24147992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E08A5A-D906-4237-ACC5-53EDC4B99A31}"/>
              </a:ext>
            </a:extLst>
          </p:cNvPr>
          <p:cNvSpPr>
            <a:spLocks noGrp="1"/>
          </p:cNvSpPr>
          <p:nvPr>
            <p:ph type="title"/>
          </p:nvPr>
        </p:nvSpPr>
        <p:spPr>
          <a:xfrm>
            <a:off x="1770380" y="607919"/>
            <a:ext cx="8911687" cy="1280890"/>
          </a:xfrm>
        </p:spPr>
        <p:txBody>
          <a:bodyPr/>
          <a:lstStyle/>
          <a:p>
            <a:r>
              <a:rPr lang="pt-BR" dirty="0"/>
              <a:t>Fritz Machlup(1902-1983)</a:t>
            </a:r>
          </a:p>
        </p:txBody>
      </p:sp>
      <p:sp>
        <p:nvSpPr>
          <p:cNvPr id="3" name="Espaço Reservado para Conteúdo 2">
            <a:extLst>
              <a:ext uri="{FF2B5EF4-FFF2-40B4-BE49-F238E27FC236}">
                <a16:creationId xmlns:a16="http://schemas.microsoft.com/office/drawing/2014/main" id="{53547902-FF11-4275-A027-7FE9A295C999}"/>
              </a:ext>
            </a:extLst>
          </p:cNvPr>
          <p:cNvSpPr>
            <a:spLocks noGrp="1"/>
          </p:cNvSpPr>
          <p:nvPr>
            <p:ph idx="1"/>
          </p:nvPr>
        </p:nvSpPr>
        <p:spPr>
          <a:xfrm>
            <a:off x="928468" y="1655299"/>
            <a:ext cx="8510954" cy="4900246"/>
          </a:xfrm>
        </p:spPr>
        <p:txBody>
          <a:bodyPr>
            <a:normAutofit/>
          </a:bodyPr>
          <a:lstStyle/>
          <a:p>
            <a:pPr>
              <a:lnSpc>
                <a:spcPct val="150000"/>
              </a:lnSpc>
            </a:pPr>
            <a:r>
              <a:rPr lang="pt-BR" dirty="0"/>
              <a:t>Fritz Machlup foi aluno de Mises em Viena. Embora tenha formação austríaca, seus trabalhos não se encaixam exclusivamente no programa de pesquisa desenvolvido por essa escola. </a:t>
            </a:r>
          </a:p>
          <a:p>
            <a:pPr>
              <a:lnSpc>
                <a:spcPct val="150000"/>
              </a:lnSpc>
            </a:pPr>
            <a:r>
              <a:rPr lang="pt-BR" dirty="0"/>
              <a:t>Nos Estados Unidos, tornou-se notório tanto pelos seus estudos em organização industrial quanto em teoria monetária. </a:t>
            </a:r>
          </a:p>
          <a:p>
            <a:pPr>
              <a:lnSpc>
                <a:spcPct val="150000"/>
              </a:lnSpc>
            </a:pPr>
            <a:r>
              <a:rPr lang="pt-BR" dirty="0"/>
              <a:t>Machlup escreveu vários trabalhos de cunho metodológico. Familiarizado com a literatura filosófica do período, teve papel significativo em vários debates, em especial na chamada </a:t>
            </a:r>
            <a:r>
              <a:rPr lang="pt-BR" dirty="0">
                <a:solidFill>
                  <a:srgbClr val="00B0F0"/>
                </a:solidFill>
              </a:rPr>
              <a:t>controvérsia marginalista a respeito do realismo da hipótese microeconômica de maximização de lucros.</a:t>
            </a:r>
          </a:p>
          <a:p>
            <a:endParaRPr lang="pt-BR" dirty="0"/>
          </a:p>
          <a:p>
            <a:endParaRPr lang="pt-BR" dirty="0"/>
          </a:p>
        </p:txBody>
      </p:sp>
      <p:pic>
        <p:nvPicPr>
          <p:cNvPr id="4" name="Picture 283">
            <a:extLst>
              <a:ext uri="{FF2B5EF4-FFF2-40B4-BE49-F238E27FC236}">
                <a16:creationId xmlns:a16="http://schemas.microsoft.com/office/drawing/2014/main" id="{3FD23C07-4AE2-42AE-A487-3508809DEE0D}"/>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172135" y="-1"/>
            <a:ext cx="3019865" cy="37776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404008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2297F0-40D6-4DB5-AC96-33064CCBE7FF}"/>
              </a:ext>
            </a:extLst>
          </p:cNvPr>
          <p:cNvSpPr>
            <a:spLocks noGrp="1"/>
          </p:cNvSpPr>
          <p:nvPr>
            <p:ph type="title"/>
          </p:nvPr>
        </p:nvSpPr>
        <p:spPr>
          <a:xfrm>
            <a:off x="1833270" y="511569"/>
            <a:ext cx="8911687" cy="1280890"/>
          </a:xfrm>
        </p:spPr>
        <p:txBody>
          <a:bodyPr/>
          <a:lstStyle/>
          <a:p>
            <a:r>
              <a:rPr lang="pt-BR" i="1" dirty="0"/>
              <a:t>O problema da verificação em economia</a:t>
            </a:r>
          </a:p>
        </p:txBody>
      </p:sp>
      <p:sp>
        <p:nvSpPr>
          <p:cNvPr id="3" name="Espaço Reservado para Conteúdo 2">
            <a:extLst>
              <a:ext uri="{FF2B5EF4-FFF2-40B4-BE49-F238E27FC236}">
                <a16:creationId xmlns:a16="http://schemas.microsoft.com/office/drawing/2014/main" id="{34EB3F3D-0458-4DD9-8C51-F892D40D4DF9}"/>
              </a:ext>
            </a:extLst>
          </p:cNvPr>
          <p:cNvSpPr>
            <a:spLocks noGrp="1"/>
          </p:cNvSpPr>
          <p:nvPr>
            <p:ph idx="1"/>
          </p:nvPr>
        </p:nvSpPr>
        <p:spPr>
          <a:xfrm>
            <a:off x="1638300" y="2049194"/>
            <a:ext cx="8915400" cy="3777622"/>
          </a:xfrm>
        </p:spPr>
        <p:txBody>
          <a:bodyPr>
            <a:normAutofit/>
          </a:bodyPr>
          <a:lstStyle/>
          <a:p>
            <a:pPr>
              <a:lnSpc>
                <a:spcPct val="150000"/>
              </a:lnSpc>
            </a:pPr>
            <a:r>
              <a:rPr lang="pt-BR" dirty="0"/>
              <a:t>Em </a:t>
            </a:r>
            <a:r>
              <a:rPr lang="pt-BR" i="1" dirty="0"/>
              <a:t>O problema da verificação em economia</a:t>
            </a:r>
            <a:r>
              <a:rPr lang="pt-BR" dirty="0"/>
              <a:t>, Machlup pretende oferecer uma alternativa metodológica que se situe entre os extremos representados pelo apriorismo e o que ele denomina </a:t>
            </a:r>
            <a:r>
              <a:rPr lang="pt-BR" dirty="0">
                <a:solidFill>
                  <a:srgbClr val="00B0F0"/>
                </a:solidFill>
              </a:rPr>
              <a:t>ultraempirismo.</a:t>
            </a:r>
          </a:p>
          <a:p>
            <a:pPr>
              <a:lnSpc>
                <a:spcPct val="150000"/>
              </a:lnSpc>
            </a:pPr>
            <a:r>
              <a:rPr lang="pt-BR" dirty="0"/>
              <a:t>Machlup identifica a primeira posição com Senior, Mill, Cairnes, Robbins e Mises. Esses autores ou afirmam que os pressupostos da teoria são válidos </a:t>
            </a:r>
            <a:r>
              <a:rPr lang="pt-BR" i="1" dirty="0"/>
              <a:t>a priori</a:t>
            </a:r>
            <a:r>
              <a:rPr lang="pt-BR" dirty="0"/>
              <a:t> ou negam que estes sejam testáveis empiricamente. </a:t>
            </a:r>
          </a:p>
          <a:p>
            <a:pPr>
              <a:lnSpc>
                <a:spcPct val="150000"/>
              </a:lnSpc>
            </a:pPr>
            <a:r>
              <a:rPr lang="pt-BR" dirty="0"/>
              <a:t>O empirismo, por sua vez, ocorre em diversas formas. </a:t>
            </a:r>
          </a:p>
        </p:txBody>
      </p:sp>
    </p:spTree>
    <p:extLst>
      <p:ext uri="{BB962C8B-B14F-4D97-AF65-F5344CB8AC3E}">
        <p14:creationId xmlns:p14="http://schemas.microsoft.com/office/powerpoint/2010/main" val="338937540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6AE9DAF-13E9-4B90-82FF-28CBCD424B27}"/>
              </a:ext>
            </a:extLst>
          </p:cNvPr>
          <p:cNvSpPr>
            <a:spLocks noGrp="1"/>
          </p:cNvSpPr>
          <p:nvPr>
            <p:ph type="title"/>
          </p:nvPr>
        </p:nvSpPr>
        <p:spPr>
          <a:xfrm>
            <a:off x="2110911" y="652245"/>
            <a:ext cx="8911687" cy="1280890"/>
          </a:xfrm>
        </p:spPr>
        <p:txBody>
          <a:bodyPr/>
          <a:lstStyle/>
          <a:p>
            <a:r>
              <a:rPr lang="pt-BR" dirty="0"/>
              <a:t>O ultraempirismo</a:t>
            </a:r>
          </a:p>
        </p:txBody>
      </p:sp>
      <p:sp>
        <p:nvSpPr>
          <p:cNvPr id="3" name="Espaço Reservado para Conteúdo 2">
            <a:extLst>
              <a:ext uri="{FF2B5EF4-FFF2-40B4-BE49-F238E27FC236}">
                <a16:creationId xmlns:a16="http://schemas.microsoft.com/office/drawing/2014/main" id="{316C63F6-99E6-41D6-BC18-F05BADB5821C}"/>
              </a:ext>
            </a:extLst>
          </p:cNvPr>
          <p:cNvSpPr>
            <a:spLocks noGrp="1"/>
          </p:cNvSpPr>
          <p:nvPr>
            <p:ph idx="1"/>
          </p:nvPr>
        </p:nvSpPr>
        <p:spPr>
          <a:xfrm>
            <a:off x="2110911" y="2049193"/>
            <a:ext cx="8915400" cy="3777622"/>
          </a:xfrm>
        </p:spPr>
        <p:txBody>
          <a:bodyPr/>
          <a:lstStyle/>
          <a:p>
            <a:pPr>
              <a:lnSpc>
                <a:spcPct val="150000"/>
              </a:lnSpc>
            </a:pPr>
            <a:r>
              <a:rPr lang="pt-BR" dirty="0"/>
              <a:t>Existem empiristas que demandam que as conclusões deduzidas dos pressupostos da teoria sejam testadas sempre que possível. </a:t>
            </a:r>
          </a:p>
          <a:p>
            <a:pPr>
              <a:lnSpc>
                <a:spcPct val="150000"/>
              </a:lnSpc>
            </a:pPr>
            <a:r>
              <a:rPr lang="pt-BR" dirty="0"/>
              <a:t>O ultraempirismo, em particular, representa a postura extrema que se recusa a reconhecer a legitimidade do uso de hipóteses que não possam ser independentemente verificadas empiricamente.</a:t>
            </a:r>
          </a:p>
          <a:p>
            <a:pPr>
              <a:lnSpc>
                <a:spcPct val="150000"/>
              </a:lnSpc>
            </a:pPr>
            <a:r>
              <a:rPr lang="pt-BR" dirty="0"/>
              <a:t>Tal postura seria representada por Hutchison, que trata os pressupostos da teoria como destituídos de significado, por não obedecerem ao critério de verificação.</a:t>
            </a:r>
          </a:p>
        </p:txBody>
      </p:sp>
    </p:spTree>
    <p:extLst>
      <p:ext uri="{BB962C8B-B14F-4D97-AF65-F5344CB8AC3E}">
        <p14:creationId xmlns:p14="http://schemas.microsoft.com/office/powerpoint/2010/main" val="87474888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DE0230-C4EE-453A-B405-AFF3EEBF685A}"/>
              </a:ext>
            </a:extLst>
          </p:cNvPr>
          <p:cNvSpPr>
            <a:spLocks noGrp="1"/>
          </p:cNvSpPr>
          <p:nvPr>
            <p:ph type="title"/>
          </p:nvPr>
        </p:nvSpPr>
        <p:spPr>
          <a:xfrm>
            <a:off x="2100556" y="624110"/>
            <a:ext cx="8911687" cy="1280890"/>
          </a:xfrm>
        </p:spPr>
        <p:txBody>
          <a:bodyPr/>
          <a:lstStyle/>
          <a:p>
            <a:r>
              <a:rPr lang="pt-BR" dirty="0"/>
              <a:t>Definição dos termos </a:t>
            </a:r>
          </a:p>
        </p:txBody>
      </p:sp>
      <p:sp>
        <p:nvSpPr>
          <p:cNvPr id="3" name="Espaço Reservado para Conteúdo 2">
            <a:extLst>
              <a:ext uri="{FF2B5EF4-FFF2-40B4-BE49-F238E27FC236}">
                <a16:creationId xmlns:a16="http://schemas.microsoft.com/office/drawing/2014/main" id="{FD06FA09-B56A-430E-9033-AA70FCC8EA62}"/>
              </a:ext>
            </a:extLst>
          </p:cNvPr>
          <p:cNvSpPr>
            <a:spLocks noGrp="1"/>
          </p:cNvSpPr>
          <p:nvPr>
            <p:ph idx="1"/>
          </p:nvPr>
        </p:nvSpPr>
        <p:spPr>
          <a:xfrm>
            <a:off x="2279722" y="1905000"/>
            <a:ext cx="8915400" cy="3777622"/>
          </a:xfrm>
        </p:spPr>
        <p:txBody>
          <a:bodyPr>
            <a:normAutofit lnSpcReduction="10000"/>
          </a:bodyPr>
          <a:lstStyle/>
          <a:p>
            <a:pPr>
              <a:lnSpc>
                <a:spcPct val="130000"/>
              </a:lnSpc>
            </a:pPr>
            <a:r>
              <a:rPr lang="pt-BR" dirty="0"/>
              <a:t>Antes de criticar as posturas extremas e oferecer sua própria alternativa mais centralista, Machlup deixa clara a definição dos termos que utiliza.</a:t>
            </a:r>
          </a:p>
          <a:p>
            <a:pPr>
              <a:lnSpc>
                <a:spcPct val="130000"/>
              </a:lnSpc>
            </a:pPr>
            <a:r>
              <a:rPr lang="pt-BR" dirty="0"/>
              <a:t>Por </a:t>
            </a:r>
            <a:r>
              <a:rPr lang="pt-BR" dirty="0">
                <a:solidFill>
                  <a:srgbClr val="00B0F0"/>
                </a:solidFill>
              </a:rPr>
              <a:t>“verificação”</a:t>
            </a:r>
            <a:r>
              <a:rPr lang="pt-BR" dirty="0"/>
              <a:t>, o autor quer representar tanto o processo de teste de uma hipótese quanto a confirmação ou estabelecimento dessa hipótese como algo que tenha valor preditivo ou explicativo. Nas palavras do próprio autor, verificação seria:</a:t>
            </a:r>
          </a:p>
          <a:p>
            <a:pPr marL="0" indent="0">
              <a:lnSpc>
                <a:spcPct val="130000"/>
              </a:lnSpc>
              <a:buNone/>
            </a:pPr>
            <a:r>
              <a:rPr lang="pt-BR" dirty="0">
                <a:solidFill>
                  <a:srgbClr val="00B0F0"/>
                </a:solidFill>
              </a:rPr>
              <a:t>“Um procedimento desenhado para descobrir se um conjunto de dados observados sobre uma classe de fenômenos pode ser obtido e que pode ser compatível com um conjunto particular de generalizações hipotéticas sobre essa classe de fenômenos.” </a:t>
            </a:r>
          </a:p>
          <a:p>
            <a:endParaRPr lang="pt-BR" dirty="0"/>
          </a:p>
        </p:txBody>
      </p:sp>
    </p:spTree>
    <p:extLst>
      <p:ext uri="{BB962C8B-B14F-4D97-AF65-F5344CB8AC3E}">
        <p14:creationId xmlns:p14="http://schemas.microsoft.com/office/powerpoint/2010/main" val="916815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B1B45-6FBE-43BE-A445-697F9DF15CC4}"/>
              </a:ext>
            </a:extLst>
          </p:cNvPr>
          <p:cNvSpPr>
            <a:spLocks noGrp="1"/>
          </p:cNvSpPr>
          <p:nvPr>
            <p:ph type="title"/>
          </p:nvPr>
        </p:nvSpPr>
        <p:spPr>
          <a:xfrm>
            <a:off x="2128691" y="567839"/>
            <a:ext cx="8911687" cy="1280890"/>
          </a:xfrm>
        </p:spPr>
        <p:txBody>
          <a:bodyPr/>
          <a:lstStyle/>
          <a:p>
            <a:r>
              <a:rPr lang="pt-BR" dirty="0"/>
              <a:t>O grau de generalidade da hipótese</a:t>
            </a:r>
          </a:p>
        </p:txBody>
      </p:sp>
      <p:sp>
        <p:nvSpPr>
          <p:cNvPr id="3" name="Espaço Reservado para Conteúdo 2">
            <a:extLst>
              <a:ext uri="{FF2B5EF4-FFF2-40B4-BE49-F238E27FC236}">
                <a16:creationId xmlns:a16="http://schemas.microsoft.com/office/drawing/2014/main" id="{D5C414A0-185F-4F65-84CD-B6874BE5D421}"/>
              </a:ext>
            </a:extLst>
          </p:cNvPr>
          <p:cNvSpPr>
            <a:spLocks noGrp="1"/>
          </p:cNvSpPr>
          <p:nvPr>
            <p:ph idx="1"/>
          </p:nvPr>
        </p:nvSpPr>
        <p:spPr>
          <a:xfrm>
            <a:off x="1773286" y="1848729"/>
            <a:ext cx="8915400" cy="3777622"/>
          </a:xfrm>
        </p:spPr>
        <p:txBody>
          <a:bodyPr>
            <a:normAutofit lnSpcReduction="10000"/>
          </a:bodyPr>
          <a:lstStyle/>
          <a:p>
            <a:pPr>
              <a:lnSpc>
                <a:spcPct val="150000"/>
              </a:lnSpc>
            </a:pPr>
            <a:r>
              <a:rPr lang="pt-BR" dirty="0"/>
              <a:t>Um ponto crucial na análise </a:t>
            </a:r>
            <a:r>
              <a:rPr lang="pt-BR" dirty="0" err="1"/>
              <a:t>machlupiana</a:t>
            </a:r>
            <a:r>
              <a:rPr lang="pt-BR" dirty="0"/>
              <a:t> é o grau de generalidade da hipótese que se pretende verificar. </a:t>
            </a:r>
          </a:p>
          <a:p>
            <a:pPr>
              <a:lnSpc>
                <a:spcPct val="150000"/>
              </a:lnSpc>
            </a:pPr>
            <a:r>
              <a:rPr lang="pt-BR" dirty="0"/>
              <a:t>O autor deixa claro que se interessa pelas hipóteses gerais da teoria pura, em contraste com as hipóteses especiais sobre eventos particulares que interessa ao historiador econômico e ao economista aplicado. </a:t>
            </a:r>
          </a:p>
          <a:p>
            <a:pPr>
              <a:lnSpc>
                <a:spcPct val="150000"/>
              </a:lnSpc>
            </a:pPr>
            <a:r>
              <a:rPr lang="pt-BR" dirty="0"/>
              <a:t>Machlup concebe na verdade uma</a:t>
            </a:r>
            <a:r>
              <a:rPr lang="pt-BR" dirty="0">
                <a:solidFill>
                  <a:srgbClr val="00B0F0"/>
                </a:solidFill>
              </a:rPr>
              <a:t> hierarquia entre diferentes graus de generalidade das teorias ou hipóteses explanatórias </a:t>
            </a:r>
            <a:r>
              <a:rPr lang="pt-BR" dirty="0"/>
              <a:t>e a questão da verificação das mesmas depende, de forma essencial, desses graus, como veremos em seguida.</a:t>
            </a:r>
          </a:p>
        </p:txBody>
      </p:sp>
    </p:spTree>
    <p:extLst>
      <p:ext uri="{BB962C8B-B14F-4D97-AF65-F5344CB8AC3E}">
        <p14:creationId xmlns:p14="http://schemas.microsoft.com/office/powerpoint/2010/main" val="295577320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198F66-F35B-4377-8F94-3E0151E8E7AE}"/>
              </a:ext>
            </a:extLst>
          </p:cNvPr>
          <p:cNvSpPr>
            <a:spLocks noGrp="1"/>
          </p:cNvSpPr>
          <p:nvPr>
            <p:ph type="title"/>
          </p:nvPr>
        </p:nvSpPr>
        <p:spPr>
          <a:xfrm>
            <a:off x="1903608" y="581907"/>
            <a:ext cx="8911687" cy="1280890"/>
          </a:xfrm>
        </p:spPr>
        <p:txBody>
          <a:bodyPr/>
          <a:lstStyle/>
          <a:p>
            <a:r>
              <a:rPr lang="pt-BR" dirty="0"/>
              <a:t>Erros do ultraempirismo</a:t>
            </a:r>
          </a:p>
        </p:txBody>
      </p:sp>
      <p:sp>
        <p:nvSpPr>
          <p:cNvPr id="3" name="Espaço Reservado para Conteúdo 2">
            <a:extLst>
              <a:ext uri="{FF2B5EF4-FFF2-40B4-BE49-F238E27FC236}">
                <a16:creationId xmlns:a16="http://schemas.microsoft.com/office/drawing/2014/main" id="{72FE02AB-02EC-4BF8-90A2-CA3C0389BD8A}"/>
              </a:ext>
            </a:extLst>
          </p:cNvPr>
          <p:cNvSpPr>
            <a:spLocks noGrp="1"/>
          </p:cNvSpPr>
          <p:nvPr>
            <p:ph idx="1"/>
          </p:nvPr>
        </p:nvSpPr>
        <p:spPr>
          <a:xfrm>
            <a:off x="1899895" y="1862797"/>
            <a:ext cx="8915400" cy="3777622"/>
          </a:xfrm>
        </p:spPr>
        <p:txBody>
          <a:bodyPr/>
          <a:lstStyle/>
          <a:p>
            <a:pPr>
              <a:lnSpc>
                <a:spcPct val="150000"/>
              </a:lnSpc>
            </a:pPr>
            <a:r>
              <a:rPr lang="pt-BR" dirty="0"/>
              <a:t>O ultraempirismo </a:t>
            </a:r>
            <a:r>
              <a:rPr lang="pt-BR" dirty="0" err="1"/>
              <a:t>antiteórico</a:t>
            </a:r>
            <a:r>
              <a:rPr lang="pt-BR" dirty="0"/>
              <a:t>, que demanda que iniciemos com fatos em vez de pressupostos, que utilizemos estatísticas e aplicação de questionários, em vez de sistemas dedutivos, cai no erro fundamental de não perceber a diferença entre as hipóteses fundamentais da teoria, que não são testáveis em si, das premissas factuais específicas, que devem corresponder às condições iniciais, além de ignorar a diferença entre os diversos graus de generalidade que permitem diferentes graus de testabilidade.</a:t>
            </a:r>
          </a:p>
        </p:txBody>
      </p:sp>
    </p:spTree>
    <p:extLst>
      <p:ext uri="{BB962C8B-B14F-4D97-AF65-F5344CB8AC3E}">
        <p14:creationId xmlns:p14="http://schemas.microsoft.com/office/powerpoint/2010/main" val="36095646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457DBA-29CC-4ACB-8276-C733DDE1E72C}"/>
              </a:ext>
            </a:extLst>
          </p:cNvPr>
          <p:cNvSpPr>
            <a:spLocks noGrp="1"/>
          </p:cNvSpPr>
          <p:nvPr>
            <p:ph type="title"/>
          </p:nvPr>
        </p:nvSpPr>
        <p:spPr/>
        <p:txBody>
          <a:bodyPr/>
          <a:lstStyle/>
          <a:p>
            <a:r>
              <a:rPr lang="pt-BR" dirty="0"/>
              <a:t>Teses defendidas por Hutchison</a:t>
            </a:r>
          </a:p>
        </p:txBody>
      </p:sp>
      <p:sp>
        <p:nvSpPr>
          <p:cNvPr id="3" name="Espaço Reservado para Conteúdo 2">
            <a:extLst>
              <a:ext uri="{FF2B5EF4-FFF2-40B4-BE49-F238E27FC236}">
                <a16:creationId xmlns:a16="http://schemas.microsoft.com/office/drawing/2014/main" id="{A96B499F-640B-4078-8759-B3E2C2754292}"/>
              </a:ext>
            </a:extLst>
          </p:cNvPr>
          <p:cNvSpPr>
            <a:spLocks noGrp="1"/>
          </p:cNvSpPr>
          <p:nvPr>
            <p:ph idx="1"/>
          </p:nvPr>
        </p:nvSpPr>
        <p:spPr/>
        <p:txBody>
          <a:bodyPr/>
          <a:lstStyle/>
          <a:p>
            <a:pPr>
              <a:lnSpc>
                <a:spcPct val="150000"/>
              </a:lnSpc>
            </a:pPr>
            <a:r>
              <a:rPr lang="pt-BR" dirty="0"/>
              <a:t>Capítulo a capítulo. </a:t>
            </a:r>
          </a:p>
          <a:p>
            <a:pPr>
              <a:lnSpc>
                <a:spcPct val="150000"/>
              </a:lnSpc>
            </a:pPr>
            <a:r>
              <a:rPr lang="pt-BR" dirty="0"/>
              <a:t>No </a:t>
            </a:r>
            <a:r>
              <a:rPr lang="pt-BR" dirty="0">
                <a:solidFill>
                  <a:srgbClr val="00B0F0"/>
                </a:solidFill>
              </a:rPr>
              <a:t>capítulo introdutório</a:t>
            </a:r>
            <a:r>
              <a:rPr lang="pt-BR" dirty="0"/>
              <a:t>, de maneira tipicamente positivista, o autor nos conta que o objetivo da sua obra filosófica é tornar claros os conceitos empregados pela ciência, em particular aqueles relativos à teoria pura e seus postulados, como equilíbrio, racionalidade e expectativas, que até então estariam envoltos em ambiguidades.</a:t>
            </a:r>
          </a:p>
        </p:txBody>
      </p:sp>
    </p:spTree>
    <p:extLst>
      <p:ext uri="{BB962C8B-B14F-4D97-AF65-F5344CB8AC3E}">
        <p14:creationId xmlns:p14="http://schemas.microsoft.com/office/powerpoint/2010/main" val="4085023605"/>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B35D6C-08A8-43D0-AA99-0920A0EFF72E}"/>
              </a:ext>
            </a:extLst>
          </p:cNvPr>
          <p:cNvSpPr>
            <a:spLocks noGrp="1"/>
          </p:cNvSpPr>
          <p:nvPr>
            <p:ph type="title"/>
          </p:nvPr>
        </p:nvSpPr>
        <p:spPr>
          <a:xfrm>
            <a:off x="2058353" y="306333"/>
            <a:ext cx="8911687" cy="1280890"/>
          </a:xfrm>
        </p:spPr>
        <p:txBody>
          <a:bodyPr/>
          <a:lstStyle/>
          <a:p>
            <a:r>
              <a:rPr lang="pt-BR" dirty="0"/>
              <a:t>A verificação das teorias envolve dois passos:</a:t>
            </a:r>
          </a:p>
        </p:txBody>
      </p:sp>
      <p:sp>
        <p:nvSpPr>
          <p:cNvPr id="3" name="Espaço Reservado para Conteúdo 2">
            <a:extLst>
              <a:ext uri="{FF2B5EF4-FFF2-40B4-BE49-F238E27FC236}">
                <a16:creationId xmlns:a16="http://schemas.microsoft.com/office/drawing/2014/main" id="{F4095B9E-AC2A-49FC-9F5C-6DB75C335D86}"/>
              </a:ext>
            </a:extLst>
          </p:cNvPr>
          <p:cNvSpPr>
            <a:spLocks noGrp="1"/>
          </p:cNvSpPr>
          <p:nvPr>
            <p:ph idx="1"/>
          </p:nvPr>
        </p:nvSpPr>
        <p:spPr>
          <a:xfrm>
            <a:off x="2054640" y="2006991"/>
            <a:ext cx="8915400" cy="3777622"/>
          </a:xfrm>
        </p:spPr>
        <p:txBody>
          <a:bodyPr>
            <a:normAutofit lnSpcReduction="10000"/>
          </a:bodyPr>
          <a:lstStyle/>
          <a:p>
            <a:pPr>
              <a:lnSpc>
                <a:spcPct val="120000"/>
              </a:lnSpc>
            </a:pPr>
            <a:r>
              <a:rPr lang="pt-BR" dirty="0"/>
              <a:t>Machlup: no primeiro, as hipóteses mais gerais são combinadas com dados fatuais para que se possam deduzir previsões derivadas da mesma.</a:t>
            </a:r>
          </a:p>
          <a:p>
            <a:pPr>
              <a:lnSpc>
                <a:spcPct val="120000"/>
              </a:lnSpc>
            </a:pPr>
            <a:r>
              <a:rPr lang="pt-BR" dirty="0"/>
              <a:t>No segundo passo, busca-se a confirmação dessas previsões por meio da correspondência entre as previsões e as observações. </a:t>
            </a:r>
          </a:p>
          <a:p>
            <a:pPr>
              <a:lnSpc>
                <a:spcPct val="120000"/>
              </a:lnSpc>
            </a:pPr>
            <a:r>
              <a:rPr lang="pt-BR" dirty="0"/>
              <a:t>Mas existem muitas hipóteses compatíveis com os dados, e a confirmação, na verdade, refere-se à ausência de casos contrários observados, ou seja, </a:t>
            </a:r>
            <a:r>
              <a:rPr lang="pt-BR" dirty="0">
                <a:solidFill>
                  <a:srgbClr val="00B0F0"/>
                </a:solidFill>
              </a:rPr>
              <a:t>temos uma confirmação quando não encontramos elementos que refutem a teoria. </a:t>
            </a:r>
          </a:p>
          <a:p>
            <a:pPr>
              <a:lnSpc>
                <a:spcPct val="120000"/>
              </a:lnSpc>
            </a:pPr>
            <a:r>
              <a:rPr lang="pt-BR" dirty="0"/>
              <a:t>Além de passar com sucesso em testes empíricos, a confiança que os cientistas depositam em uma hipótese depende crucialmente da </a:t>
            </a:r>
            <a:r>
              <a:rPr lang="pt-BR" dirty="0">
                <a:solidFill>
                  <a:srgbClr val="00B0F0"/>
                </a:solidFill>
              </a:rPr>
              <a:t>posição que a mesma ocupa em um sistema hierárquico de hipóteses interligadas</a:t>
            </a:r>
            <a:r>
              <a:rPr lang="pt-BR" dirty="0"/>
              <a:t>.</a:t>
            </a:r>
          </a:p>
        </p:txBody>
      </p:sp>
    </p:spTree>
    <p:extLst>
      <p:ext uri="{BB962C8B-B14F-4D97-AF65-F5344CB8AC3E}">
        <p14:creationId xmlns:p14="http://schemas.microsoft.com/office/powerpoint/2010/main" val="26728396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2E8C162-6ACB-432D-AD34-64781BB2219D}"/>
              </a:ext>
            </a:extLst>
          </p:cNvPr>
          <p:cNvSpPr>
            <a:spLocks noGrp="1"/>
          </p:cNvSpPr>
          <p:nvPr>
            <p:ph type="title"/>
          </p:nvPr>
        </p:nvSpPr>
        <p:spPr>
          <a:xfrm>
            <a:off x="1847337" y="539704"/>
            <a:ext cx="8911687" cy="1280890"/>
          </a:xfrm>
        </p:spPr>
        <p:txBody>
          <a:bodyPr/>
          <a:lstStyle/>
          <a:p>
            <a:r>
              <a:rPr lang="pt-BR" dirty="0"/>
              <a:t>O convencionalismo de Machlup</a:t>
            </a:r>
          </a:p>
        </p:txBody>
      </p:sp>
      <p:sp>
        <p:nvSpPr>
          <p:cNvPr id="3" name="Espaço Reservado para Conteúdo 2">
            <a:extLst>
              <a:ext uri="{FF2B5EF4-FFF2-40B4-BE49-F238E27FC236}">
                <a16:creationId xmlns:a16="http://schemas.microsoft.com/office/drawing/2014/main" id="{4590512B-CCC8-4473-A3D4-B59B1F7AC7E2}"/>
              </a:ext>
            </a:extLst>
          </p:cNvPr>
          <p:cNvSpPr>
            <a:spLocks noGrp="1"/>
          </p:cNvSpPr>
          <p:nvPr>
            <p:ph idx="1"/>
          </p:nvPr>
        </p:nvSpPr>
        <p:spPr>
          <a:xfrm>
            <a:off x="1847337" y="1820594"/>
            <a:ext cx="8915400" cy="3777622"/>
          </a:xfrm>
        </p:spPr>
        <p:txBody>
          <a:bodyPr/>
          <a:lstStyle/>
          <a:p>
            <a:pPr>
              <a:lnSpc>
                <a:spcPct val="150000"/>
              </a:lnSpc>
            </a:pPr>
            <a:r>
              <a:rPr lang="pt-BR" dirty="0"/>
              <a:t>Aqui nos deparamos com o convencionalismo do autor. </a:t>
            </a:r>
          </a:p>
          <a:p>
            <a:pPr>
              <a:lnSpc>
                <a:spcPct val="150000"/>
              </a:lnSpc>
            </a:pPr>
            <a:r>
              <a:rPr lang="pt-BR" dirty="0"/>
              <a:t>Como existem muitas teorias compatíveis com um conjunto específico de observações, a nossa escolha tem um elemento convencional ou arbitrário. </a:t>
            </a:r>
          </a:p>
          <a:p>
            <a:pPr>
              <a:lnSpc>
                <a:spcPct val="150000"/>
              </a:lnSpc>
            </a:pPr>
            <a:r>
              <a:rPr lang="pt-BR" dirty="0"/>
              <a:t>Não é possível decidir qual explicação é a definitiva e </a:t>
            </a:r>
            <a:r>
              <a:rPr lang="pt-BR" dirty="0">
                <a:solidFill>
                  <a:srgbClr val="00B0F0"/>
                </a:solidFill>
              </a:rPr>
              <a:t>preferimos aquela que se encaixa em uma visão de mundo adotada pelo pesquisador</a:t>
            </a:r>
            <a:r>
              <a:rPr lang="pt-BR" dirty="0"/>
              <a:t>, interpretada como um tipo de teoria mais geral.</a:t>
            </a:r>
          </a:p>
        </p:txBody>
      </p:sp>
    </p:spTree>
    <p:extLst>
      <p:ext uri="{BB962C8B-B14F-4D97-AF65-F5344CB8AC3E}">
        <p14:creationId xmlns:p14="http://schemas.microsoft.com/office/powerpoint/2010/main" val="280440959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D5704C-D990-4E37-A1C7-92A9888FBC3C}"/>
              </a:ext>
            </a:extLst>
          </p:cNvPr>
          <p:cNvSpPr>
            <a:spLocks noGrp="1"/>
          </p:cNvSpPr>
          <p:nvPr>
            <p:ph type="title"/>
          </p:nvPr>
        </p:nvSpPr>
        <p:spPr>
          <a:xfrm>
            <a:off x="1928030" y="497501"/>
            <a:ext cx="8911687" cy="1280890"/>
          </a:xfrm>
        </p:spPr>
        <p:txBody>
          <a:bodyPr/>
          <a:lstStyle/>
          <a:p>
            <a:r>
              <a:rPr lang="pt-BR" dirty="0"/>
              <a:t>Crença na capacidade explanatória</a:t>
            </a:r>
          </a:p>
        </p:txBody>
      </p:sp>
      <p:sp>
        <p:nvSpPr>
          <p:cNvPr id="3" name="Espaço Reservado para Conteúdo 2">
            <a:extLst>
              <a:ext uri="{FF2B5EF4-FFF2-40B4-BE49-F238E27FC236}">
                <a16:creationId xmlns:a16="http://schemas.microsoft.com/office/drawing/2014/main" id="{063D5495-77AC-425A-9E0F-04D6A5FC1B7A}"/>
              </a:ext>
            </a:extLst>
          </p:cNvPr>
          <p:cNvSpPr>
            <a:spLocks noGrp="1"/>
          </p:cNvSpPr>
          <p:nvPr>
            <p:ph idx="1"/>
          </p:nvPr>
        </p:nvSpPr>
        <p:spPr>
          <a:xfrm>
            <a:off x="1928030" y="1540189"/>
            <a:ext cx="8915400" cy="3777622"/>
          </a:xfrm>
        </p:spPr>
        <p:txBody>
          <a:bodyPr>
            <a:normAutofit lnSpcReduction="10000"/>
          </a:bodyPr>
          <a:lstStyle/>
          <a:p>
            <a:pPr>
              <a:lnSpc>
                <a:spcPct val="120000"/>
              </a:lnSpc>
            </a:pPr>
            <a:r>
              <a:rPr lang="pt-BR" dirty="0"/>
              <a:t>Para o autor, as proposições básicas que existem nos sistemas teóricos seriam convenções úteis, heurísticas ou modos de resolver problemas que podemos escolher conforme acreditemos em sua capacidade explanatória. </a:t>
            </a:r>
          </a:p>
          <a:p>
            <a:pPr>
              <a:lnSpc>
                <a:spcPct val="120000"/>
              </a:lnSpc>
            </a:pPr>
            <a:r>
              <a:rPr lang="pt-BR" dirty="0"/>
              <a:t>Essas hipóteses seriam criações livres da mente humana, não determinadas de forma única pelo mundo real. Em favor de seu </a:t>
            </a:r>
            <a:r>
              <a:rPr lang="pt-BR" dirty="0">
                <a:solidFill>
                  <a:srgbClr val="00B0F0"/>
                </a:solidFill>
              </a:rPr>
              <a:t>convencionalismo</a:t>
            </a:r>
            <a:r>
              <a:rPr lang="pt-BR" dirty="0"/>
              <a:t>, Machlup cita a própria inspiração do positivismo, a física, cujas três leis de Newton da mecânica clássica podem ser interpretadas como postulados básicos que não são testáveis de forma independente: poderíamos escolher nos ater a esses princípios e sempre modificar as outras hipóteses menos fundamentais do modelo.</a:t>
            </a:r>
          </a:p>
        </p:txBody>
      </p:sp>
    </p:spTree>
    <p:extLst>
      <p:ext uri="{BB962C8B-B14F-4D97-AF65-F5344CB8AC3E}">
        <p14:creationId xmlns:p14="http://schemas.microsoft.com/office/powerpoint/2010/main" val="4148763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15098B-1F5C-4C4E-889F-E2940793F740}"/>
              </a:ext>
            </a:extLst>
          </p:cNvPr>
          <p:cNvSpPr>
            <a:spLocks noGrp="1"/>
          </p:cNvSpPr>
          <p:nvPr>
            <p:ph type="title"/>
          </p:nvPr>
        </p:nvSpPr>
        <p:spPr/>
        <p:txBody>
          <a:bodyPr/>
          <a:lstStyle/>
          <a:p>
            <a:r>
              <a:rPr lang="pt-BR" dirty="0"/>
              <a:t>Citando o filósofo Richard </a:t>
            </a:r>
            <a:r>
              <a:rPr lang="pt-BR" dirty="0" err="1"/>
              <a:t>Braithwaite</a:t>
            </a:r>
            <a:endParaRPr lang="pt-BR" dirty="0"/>
          </a:p>
        </p:txBody>
      </p:sp>
      <p:sp>
        <p:nvSpPr>
          <p:cNvPr id="3" name="Espaço Reservado para Conteúdo 2">
            <a:extLst>
              <a:ext uri="{FF2B5EF4-FFF2-40B4-BE49-F238E27FC236}">
                <a16:creationId xmlns:a16="http://schemas.microsoft.com/office/drawing/2014/main" id="{B90CC2B2-3062-43CE-9619-41364C742619}"/>
              </a:ext>
            </a:extLst>
          </p:cNvPr>
          <p:cNvSpPr>
            <a:spLocks noGrp="1"/>
          </p:cNvSpPr>
          <p:nvPr>
            <p:ph idx="1"/>
          </p:nvPr>
        </p:nvSpPr>
        <p:spPr>
          <a:xfrm>
            <a:off x="2124978" y="1905000"/>
            <a:ext cx="8915400" cy="3777622"/>
          </a:xfrm>
        </p:spPr>
        <p:txBody>
          <a:bodyPr>
            <a:normAutofit lnSpcReduction="10000"/>
          </a:bodyPr>
          <a:lstStyle/>
          <a:p>
            <a:pPr>
              <a:lnSpc>
                <a:spcPct val="150000"/>
              </a:lnSpc>
            </a:pPr>
            <a:r>
              <a:rPr lang="pt-BR" dirty="0"/>
              <a:t>Machlup argumenta que </a:t>
            </a:r>
            <a:r>
              <a:rPr lang="pt-BR" dirty="0">
                <a:solidFill>
                  <a:srgbClr val="00B0F0"/>
                </a:solidFill>
              </a:rPr>
              <a:t>as proposições básicas não são testáveis</a:t>
            </a:r>
            <a:r>
              <a:rPr lang="pt-BR" dirty="0"/>
              <a:t>, mas utilizadas em processos dedutivos para gerar previsões testáveis com nível menor de generalidade, fato que teria passado despercebido pelo ultraempirismo.</a:t>
            </a:r>
          </a:p>
          <a:p>
            <a:pPr>
              <a:lnSpc>
                <a:spcPct val="150000"/>
              </a:lnSpc>
            </a:pPr>
            <a:r>
              <a:rPr lang="pt-BR" dirty="0"/>
              <a:t>Os postulados básicos da economia científica, aponta Machlup, incluem </a:t>
            </a:r>
            <a:r>
              <a:rPr lang="pt-BR" dirty="0">
                <a:solidFill>
                  <a:srgbClr val="00B0F0"/>
                </a:solidFill>
              </a:rPr>
              <a:t>as hipóteses de ação racional, de que os agentes procuram obter o máximo das oportunidades, de que os agentes ordenam suas preferências e de que empresários preferem lucro maior, mantendo-se igual o risco</a:t>
            </a:r>
            <a:r>
              <a:rPr lang="pt-BR" dirty="0"/>
              <a:t>. Esses postulados teriam significado empírico, mas </a:t>
            </a:r>
            <a:r>
              <a:rPr lang="pt-BR" dirty="0">
                <a:solidFill>
                  <a:srgbClr val="00B0F0"/>
                </a:solidFill>
              </a:rPr>
              <a:t>não são testáveis</a:t>
            </a:r>
            <a:r>
              <a:rPr lang="pt-BR" dirty="0"/>
              <a:t>.</a:t>
            </a:r>
          </a:p>
          <a:p>
            <a:endParaRPr lang="pt-BR" dirty="0"/>
          </a:p>
        </p:txBody>
      </p:sp>
    </p:spTree>
    <p:extLst>
      <p:ext uri="{BB962C8B-B14F-4D97-AF65-F5344CB8AC3E}">
        <p14:creationId xmlns:p14="http://schemas.microsoft.com/office/powerpoint/2010/main" val="109302788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532CA00-BCA2-4D93-9238-CDCEC4E6ACC8}"/>
              </a:ext>
            </a:extLst>
          </p:cNvPr>
          <p:cNvSpPr>
            <a:spLocks noGrp="1"/>
          </p:cNvSpPr>
          <p:nvPr>
            <p:ph type="title"/>
          </p:nvPr>
        </p:nvSpPr>
        <p:spPr/>
        <p:txBody>
          <a:bodyPr/>
          <a:lstStyle/>
          <a:p>
            <a:r>
              <a:rPr lang="pt-BR" dirty="0"/>
              <a:t>Hipóteses específicas</a:t>
            </a:r>
          </a:p>
        </p:txBody>
      </p:sp>
      <p:sp>
        <p:nvSpPr>
          <p:cNvPr id="3" name="Espaço Reservado para Conteúdo 2">
            <a:extLst>
              <a:ext uri="{FF2B5EF4-FFF2-40B4-BE49-F238E27FC236}">
                <a16:creationId xmlns:a16="http://schemas.microsoft.com/office/drawing/2014/main" id="{4C22FE0F-90B2-4125-BC4C-0C73C7E03078}"/>
              </a:ext>
            </a:extLst>
          </p:cNvPr>
          <p:cNvSpPr>
            <a:spLocks noGrp="1"/>
          </p:cNvSpPr>
          <p:nvPr>
            <p:ph idx="1"/>
          </p:nvPr>
        </p:nvSpPr>
        <p:spPr/>
        <p:txBody>
          <a:bodyPr>
            <a:normAutofit lnSpcReduction="10000"/>
          </a:bodyPr>
          <a:lstStyle/>
          <a:p>
            <a:pPr>
              <a:lnSpc>
                <a:spcPct val="120000"/>
              </a:lnSpc>
            </a:pPr>
            <a:r>
              <a:rPr lang="pt-BR" dirty="0"/>
              <a:t>As hipóteses específicas, por sua vez, podem afirmar que o sal tem peso pequeno no orçamento, que os bancos estão detendo grande parcela de reservas em depósito ou que existe uma quota de importação de açúcar que é plenamente usada.</a:t>
            </a:r>
          </a:p>
          <a:p>
            <a:pPr>
              <a:lnSpc>
                <a:spcPct val="120000"/>
              </a:lnSpc>
            </a:pPr>
            <a:r>
              <a:rPr lang="pt-BR" dirty="0"/>
              <a:t>Em combinação com as primeiras, estas últimas resultam na dedução das </a:t>
            </a:r>
            <a:r>
              <a:rPr lang="pt-BR" dirty="0">
                <a:solidFill>
                  <a:srgbClr val="00B0F0"/>
                </a:solidFill>
              </a:rPr>
              <a:t>hipóteses de hierarquia menor </a:t>
            </a:r>
            <a:r>
              <a:rPr lang="pt-BR" dirty="0"/>
              <a:t>que afirmam que a redução do preço do sal não resulta em consumo maior, que uma redução da taxa de juros do Banco Central não irá aumentar o crédito bancário e que a redução do preço do açúcar no exterior não terá impacto no preço doméstico.</a:t>
            </a:r>
          </a:p>
          <a:p>
            <a:pPr>
              <a:lnSpc>
                <a:spcPct val="120000"/>
              </a:lnSpc>
            </a:pPr>
            <a:r>
              <a:rPr lang="pt-BR" dirty="0">
                <a:solidFill>
                  <a:srgbClr val="00B0F0"/>
                </a:solidFill>
              </a:rPr>
              <a:t>Tanto estas deduções quanto as hipóteses específicas seriam, para Machlup, passíveis de teste empírico.</a:t>
            </a:r>
          </a:p>
          <a:p>
            <a:endParaRPr lang="pt-BR" dirty="0"/>
          </a:p>
        </p:txBody>
      </p:sp>
    </p:spTree>
    <p:extLst>
      <p:ext uri="{BB962C8B-B14F-4D97-AF65-F5344CB8AC3E}">
        <p14:creationId xmlns:p14="http://schemas.microsoft.com/office/powerpoint/2010/main" val="59069275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63B123-E5DF-402E-98DA-C869B9DC1D90}"/>
              </a:ext>
            </a:extLst>
          </p:cNvPr>
          <p:cNvSpPr>
            <a:spLocks noGrp="1"/>
          </p:cNvSpPr>
          <p:nvPr>
            <p:ph type="title"/>
          </p:nvPr>
        </p:nvSpPr>
        <p:spPr>
          <a:xfrm>
            <a:off x="1959879" y="306333"/>
            <a:ext cx="8911687" cy="1280890"/>
          </a:xfrm>
        </p:spPr>
        <p:txBody>
          <a:bodyPr/>
          <a:lstStyle/>
          <a:p>
            <a:r>
              <a:rPr lang="pt-BR" dirty="0"/>
              <a:t>As hipóteses mais amplas, por sua vez, não são intocáveis.</a:t>
            </a:r>
          </a:p>
        </p:txBody>
      </p:sp>
      <p:sp>
        <p:nvSpPr>
          <p:cNvPr id="3" name="Espaço Reservado para Conteúdo 2">
            <a:extLst>
              <a:ext uri="{FF2B5EF4-FFF2-40B4-BE49-F238E27FC236}">
                <a16:creationId xmlns:a16="http://schemas.microsoft.com/office/drawing/2014/main" id="{6F30D484-9151-4F5E-906A-64B689FA4E03}"/>
              </a:ext>
            </a:extLst>
          </p:cNvPr>
          <p:cNvSpPr>
            <a:spLocks noGrp="1"/>
          </p:cNvSpPr>
          <p:nvPr>
            <p:ph idx="1"/>
          </p:nvPr>
        </p:nvSpPr>
        <p:spPr>
          <a:xfrm>
            <a:off x="1638300" y="2063261"/>
            <a:ext cx="8915400" cy="3777622"/>
          </a:xfrm>
        </p:spPr>
        <p:txBody>
          <a:bodyPr/>
          <a:lstStyle/>
          <a:p>
            <a:pPr>
              <a:lnSpc>
                <a:spcPct val="150000"/>
              </a:lnSpc>
            </a:pPr>
            <a:r>
              <a:rPr lang="pt-BR" dirty="0"/>
              <a:t>Elas caem com o sistema teórico ao qual pertencem. Nunca comparamos hipóteses com fatos, mas sim teorias com suas rivais. A substituição de uma teoria supõe o surgimento de uma alternativa superior. </a:t>
            </a:r>
          </a:p>
          <a:p>
            <a:pPr>
              <a:lnSpc>
                <a:spcPct val="150000"/>
              </a:lnSpc>
            </a:pPr>
            <a:r>
              <a:rPr lang="pt-BR" dirty="0"/>
              <a:t>Isso nos leva ao modelo de </a:t>
            </a:r>
            <a:r>
              <a:rPr lang="pt-BR" dirty="0">
                <a:solidFill>
                  <a:srgbClr val="00B0F0"/>
                </a:solidFill>
              </a:rPr>
              <a:t>evolução das teorias mais amplas</a:t>
            </a:r>
            <a:r>
              <a:rPr lang="pt-BR" dirty="0"/>
              <a:t>, que, como notam os comentadores, se assemelha ao esquema proposto por Lakatos. </a:t>
            </a:r>
          </a:p>
        </p:txBody>
      </p:sp>
    </p:spTree>
    <p:extLst>
      <p:ext uri="{BB962C8B-B14F-4D97-AF65-F5344CB8AC3E}">
        <p14:creationId xmlns:p14="http://schemas.microsoft.com/office/powerpoint/2010/main" val="3720637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61B2FF8-BA8E-402B-AE11-559266DA869F}"/>
              </a:ext>
            </a:extLst>
          </p:cNvPr>
          <p:cNvSpPr>
            <a:spLocks noGrp="1"/>
          </p:cNvSpPr>
          <p:nvPr>
            <p:ph type="title"/>
          </p:nvPr>
        </p:nvSpPr>
        <p:spPr>
          <a:xfrm>
            <a:off x="1640156" y="306333"/>
            <a:ext cx="8911687" cy="1280890"/>
          </a:xfrm>
        </p:spPr>
        <p:txBody>
          <a:bodyPr/>
          <a:lstStyle/>
          <a:p>
            <a:r>
              <a:rPr lang="pt-BR" dirty="0"/>
              <a:t>O modelo de Machlup parte de uma analogia com uma máquina.</a:t>
            </a:r>
          </a:p>
        </p:txBody>
      </p:sp>
      <p:sp>
        <p:nvSpPr>
          <p:cNvPr id="3" name="Espaço Reservado para Conteúdo 2">
            <a:extLst>
              <a:ext uri="{FF2B5EF4-FFF2-40B4-BE49-F238E27FC236}">
                <a16:creationId xmlns:a16="http://schemas.microsoft.com/office/drawing/2014/main" id="{D14D56BD-E5E4-427E-A8CE-A778DFB951F9}"/>
              </a:ext>
            </a:extLst>
          </p:cNvPr>
          <p:cNvSpPr>
            <a:spLocks noGrp="1"/>
          </p:cNvSpPr>
          <p:nvPr>
            <p:ph idx="1"/>
          </p:nvPr>
        </p:nvSpPr>
        <p:spPr>
          <a:xfrm>
            <a:off x="1801421" y="2105464"/>
            <a:ext cx="8915400" cy="3777622"/>
          </a:xfrm>
        </p:spPr>
        <p:txBody>
          <a:bodyPr/>
          <a:lstStyle/>
          <a:p>
            <a:pPr>
              <a:lnSpc>
                <a:spcPct val="150000"/>
              </a:lnSpc>
            </a:pPr>
            <a:r>
              <a:rPr lang="pt-BR" dirty="0"/>
              <a:t>No caso, uma máquina de teoria pura que pretende explicar e prever fenômenos econômicos. </a:t>
            </a:r>
          </a:p>
          <a:p>
            <a:pPr>
              <a:lnSpc>
                <a:spcPct val="150000"/>
              </a:lnSpc>
            </a:pPr>
            <a:r>
              <a:rPr lang="pt-BR" dirty="0"/>
              <a:t>A máquina ou sistema teórico seria uma construção mental, ao passo que o input da mesma seriam condições iniciais ou mudanças nelas e o output seriam as mudanças deduzidas, as previsões do modelo. Ver diagrama 15.1.</a:t>
            </a:r>
          </a:p>
        </p:txBody>
      </p:sp>
    </p:spTree>
    <p:extLst>
      <p:ext uri="{BB962C8B-B14F-4D97-AF65-F5344CB8AC3E}">
        <p14:creationId xmlns:p14="http://schemas.microsoft.com/office/powerpoint/2010/main" val="43912712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8896EAF2-0BDD-44FF-A481-3ADB7AD07E7B}"/>
              </a:ext>
            </a:extLst>
          </p:cNvPr>
          <p:cNvPicPr>
            <a:picLocks noChangeAspect="1"/>
          </p:cNvPicPr>
          <p:nvPr/>
        </p:nvPicPr>
        <p:blipFill>
          <a:blip r:embed="rId2"/>
          <a:stretch>
            <a:fillRect/>
          </a:stretch>
        </p:blipFill>
        <p:spPr>
          <a:xfrm>
            <a:off x="2841674" y="255484"/>
            <a:ext cx="6181560" cy="6347032"/>
          </a:xfrm>
          <a:prstGeom prst="rect">
            <a:avLst/>
          </a:prstGeom>
        </p:spPr>
      </p:pic>
    </p:spTree>
    <p:extLst>
      <p:ext uri="{BB962C8B-B14F-4D97-AF65-F5344CB8AC3E}">
        <p14:creationId xmlns:p14="http://schemas.microsoft.com/office/powerpoint/2010/main" val="267364542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31608E-B107-43A2-855B-893A50004160}"/>
              </a:ext>
            </a:extLst>
          </p:cNvPr>
          <p:cNvSpPr>
            <a:spLocks noGrp="1"/>
          </p:cNvSpPr>
          <p:nvPr>
            <p:ph type="title"/>
          </p:nvPr>
        </p:nvSpPr>
        <p:spPr>
          <a:xfrm>
            <a:off x="1875473" y="595975"/>
            <a:ext cx="8911687" cy="1280890"/>
          </a:xfrm>
        </p:spPr>
        <p:txBody>
          <a:bodyPr/>
          <a:lstStyle/>
          <a:p>
            <a:r>
              <a:rPr lang="pt-BR" dirty="0"/>
              <a:t>A máquina possui diversas partes.</a:t>
            </a:r>
          </a:p>
        </p:txBody>
      </p:sp>
      <p:sp>
        <p:nvSpPr>
          <p:cNvPr id="3" name="Espaço Reservado para Conteúdo 2">
            <a:extLst>
              <a:ext uri="{FF2B5EF4-FFF2-40B4-BE49-F238E27FC236}">
                <a16:creationId xmlns:a16="http://schemas.microsoft.com/office/drawing/2014/main" id="{8C457A1D-5EF3-461B-8A9C-92BF7595E6B8}"/>
              </a:ext>
            </a:extLst>
          </p:cNvPr>
          <p:cNvSpPr>
            <a:spLocks noGrp="1"/>
          </p:cNvSpPr>
          <p:nvPr>
            <p:ph idx="1"/>
          </p:nvPr>
        </p:nvSpPr>
        <p:spPr>
          <a:xfrm>
            <a:off x="1871760" y="1674055"/>
            <a:ext cx="8915400" cy="5078437"/>
          </a:xfrm>
        </p:spPr>
        <p:txBody>
          <a:bodyPr>
            <a:normAutofit/>
          </a:bodyPr>
          <a:lstStyle/>
          <a:p>
            <a:pPr>
              <a:lnSpc>
                <a:spcPct val="120000"/>
              </a:lnSpc>
            </a:pPr>
            <a:r>
              <a:rPr lang="pt-BR" dirty="0"/>
              <a:t>Os postulados fundamentais são partes fixas, que não mudam, como o núcleo rígido </a:t>
            </a:r>
            <a:r>
              <a:rPr lang="pt-BR" dirty="0" err="1"/>
              <a:t>lakatosiano</a:t>
            </a:r>
            <a:r>
              <a:rPr lang="pt-BR" dirty="0"/>
              <a:t>: são definidoras da máquina.</a:t>
            </a:r>
          </a:p>
          <a:p>
            <a:pPr>
              <a:lnSpc>
                <a:spcPct val="120000"/>
              </a:lnSpc>
            </a:pPr>
            <a:r>
              <a:rPr lang="pt-BR" dirty="0"/>
              <a:t>Todas as outras partes podem mudar, como relés, fios, bobinas, molas ou esteiras. </a:t>
            </a:r>
          </a:p>
          <a:p>
            <a:pPr>
              <a:lnSpc>
                <a:spcPct val="120000"/>
              </a:lnSpc>
            </a:pPr>
            <a:r>
              <a:rPr lang="pt-BR" dirty="0"/>
              <a:t>As condições supostas variam a taxas diferentes: as do tipo A variam com frequência e as do tipo C muito raramente. As do tipo A, “tipo de caso”, envolvem aspectos como os tipos de bens (duráveis ou não), bens inferiores ou normais, tipo de curvas de custo, elasticidades, estrutura de mercado e tipos de barreiras à entrada. As do tipo B, “de configuração”, são um pouco mais permanentes, como fase do ciclo econômico e mudanças em políticas do governo, como leis antitruste, políticas fiscais e monetárias. Por fim, o tipo C, “tipo de economia”, são mais estáveis, como instituições, existência de propriedade privada, liberdade de contrato, sistema monetário ou costumes.</a:t>
            </a:r>
          </a:p>
        </p:txBody>
      </p:sp>
    </p:spTree>
    <p:extLst>
      <p:ext uri="{BB962C8B-B14F-4D97-AF65-F5344CB8AC3E}">
        <p14:creationId xmlns:p14="http://schemas.microsoft.com/office/powerpoint/2010/main" val="159984472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883587-AD1D-4647-BACE-83BF8EE9854C}"/>
              </a:ext>
            </a:extLst>
          </p:cNvPr>
          <p:cNvSpPr>
            <a:spLocks noGrp="1"/>
          </p:cNvSpPr>
          <p:nvPr>
            <p:ph type="title"/>
          </p:nvPr>
        </p:nvSpPr>
        <p:spPr>
          <a:xfrm>
            <a:off x="1875473" y="553771"/>
            <a:ext cx="8911687" cy="1280890"/>
          </a:xfrm>
        </p:spPr>
        <p:txBody>
          <a:bodyPr>
            <a:normAutofit fontScale="90000"/>
          </a:bodyPr>
          <a:lstStyle/>
          <a:p>
            <a:r>
              <a:rPr lang="pt-BR" dirty="0"/>
              <a:t>Tanto as mudanças supostas quanto as deduzidas são passíveis de teste empírico.</a:t>
            </a:r>
          </a:p>
        </p:txBody>
      </p:sp>
      <p:sp>
        <p:nvSpPr>
          <p:cNvPr id="3" name="Espaço Reservado para Conteúdo 2">
            <a:extLst>
              <a:ext uri="{FF2B5EF4-FFF2-40B4-BE49-F238E27FC236}">
                <a16:creationId xmlns:a16="http://schemas.microsoft.com/office/drawing/2014/main" id="{84C85413-3A30-4B98-A6C6-5EC2DBF0B8E1}"/>
              </a:ext>
            </a:extLst>
          </p:cNvPr>
          <p:cNvSpPr>
            <a:spLocks noGrp="1"/>
          </p:cNvSpPr>
          <p:nvPr>
            <p:ph idx="1"/>
          </p:nvPr>
        </p:nvSpPr>
        <p:spPr>
          <a:xfrm>
            <a:off x="1875473" y="1834661"/>
            <a:ext cx="8915400" cy="3777622"/>
          </a:xfrm>
        </p:spPr>
        <p:txBody>
          <a:bodyPr/>
          <a:lstStyle/>
          <a:p>
            <a:pPr>
              <a:lnSpc>
                <a:spcPct val="150000"/>
              </a:lnSpc>
            </a:pPr>
            <a:r>
              <a:rPr lang="pt-BR" dirty="0"/>
              <a:t>Quanto às condições supostas, Machlup afirma que não devemos ser rígidos sobre a possibilidade de sua verificação, permitindo um “empirismo casual, talvez até impressionista”. </a:t>
            </a:r>
          </a:p>
          <a:p>
            <a:pPr>
              <a:lnSpc>
                <a:spcPct val="150000"/>
              </a:lnSpc>
            </a:pPr>
            <a:r>
              <a:rPr lang="pt-BR" dirty="0"/>
              <a:t>Parâmetros hipotéticos são raramente observáveis, como afirmações sobre o caráter competitivo ou monopolista do mercado analisado. </a:t>
            </a:r>
          </a:p>
          <a:p>
            <a:pPr>
              <a:lnSpc>
                <a:spcPct val="150000"/>
              </a:lnSpc>
            </a:pPr>
            <a:r>
              <a:rPr lang="pt-BR" dirty="0"/>
              <a:t>Ao contrário do modelo de Lakatos, as mudanças na máquina não são mudanças em um cinturão protetor, mas se referem à necessidade de lidar com problemas diferentes.</a:t>
            </a:r>
          </a:p>
        </p:txBody>
      </p:sp>
    </p:spTree>
    <p:extLst>
      <p:ext uri="{BB962C8B-B14F-4D97-AF65-F5344CB8AC3E}">
        <p14:creationId xmlns:p14="http://schemas.microsoft.com/office/powerpoint/2010/main" val="32262679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6CAC9B-1D32-4A0C-8CEF-0AB417E019CA}"/>
              </a:ext>
            </a:extLst>
          </p:cNvPr>
          <p:cNvSpPr>
            <a:spLocks noGrp="1"/>
          </p:cNvSpPr>
          <p:nvPr>
            <p:ph type="title"/>
          </p:nvPr>
        </p:nvSpPr>
        <p:spPr>
          <a:xfrm>
            <a:off x="1776999" y="624110"/>
            <a:ext cx="6705819" cy="1280890"/>
          </a:xfrm>
        </p:spPr>
        <p:txBody>
          <a:bodyPr/>
          <a:lstStyle/>
          <a:p>
            <a:r>
              <a:rPr lang="pt-BR" dirty="0"/>
              <a:t>Terence </a:t>
            </a:r>
            <a:r>
              <a:rPr lang="pt-BR" dirty="0" err="1"/>
              <a:t>Wilmot</a:t>
            </a:r>
            <a:r>
              <a:rPr lang="pt-BR" dirty="0"/>
              <a:t> Hutchison (1912-2007)</a:t>
            </a:r>
          </a:p>
        </p:txBody>
      </p:sp>
      <p:sp>
        <p:nvSpPr>
          <p:cNvPr id="3" name="Espaço Reservado para Conteúdo 2">
            <a:extLst>
              <a:ext uri="{FF2B5EF4-FFF2-40B4-BE49-F238E27FC236}">
                <a16:creationId xmlns:a16="http://schemas.microsoft.com/office/drawing/2014/main" id="{E5482E30-A07F-4EA1-99D4-A5FE78FAABC4}"/>
              </a:ext>
            </a:extLst>
          </p:cNvPr>
          <p:cNvSpPr>
            <a:spLocks noGrp="1"/>
          </p:cNvSpPr>
          <p:nvPr>
            <p:ph idx="1"/>
          </p:nvPr>
        </p:nvSpPr>
        <p:spPr>
          <a:xfrm>
            <a:off x="1776998" y="2011680"/>
            <a:ext cx="8014115" cy="4475428"/>
          </a:xfrm>
        </p:spPr>
        <p:txBody>
          <a:bodyPr>
            <a:normAutofit/>
          </a:bodyPr>
          <a:lstStyle/>
          <a:p>
            <a:pPr>
              <a:lnSpc>
                <a:spcPct val="120000"/>
              </a:lnSpc>
            </a:pPr>
            <a:r>
              <a:rPr lang="pt-BR" dirty="0"/>
              <a:t>Hutchison, embora formado em Cambridge, Inglaterra, lecionou por alguns anos na Alemanha, onde entrou em contato com a literatura filosófica desenvolvida pelo positivismo lógico. </a:t>
            </a:r>
          </a:p>
          <a:p>
            <a:pPr>
              <a:lnSpc>
                <a:spcPct val="120000"/>
              </a:lnSpc>
            </a:pPr>
            <a:r>
              <a:rPr lang="pt-BR" dirty="0"/>
              <a:t>Seu famoso livro, </a:t>
            </a:r>
            <a:r>
              <a:rPr lang="pt-BR" i="1" dirty="0">
                <a:solidFill>
                  <a:srgbClr val="00B0F0"/>
                </a:solidFill>
              </a:rPr>
              <a:t>O significado e os postulados básicos da teoria econômica</a:t>
            </a:r>
            <a:r>
              <a:rPr lang="pt-BR" dirty="0"/>
              <a:t>, ficou famoso por introduzir tanto o positivismo lógico quanto o falseacionismo popperiano na economia. </a:t>
            </a:r>
          </a:p>
          <a:p>
            <a:pPr>
              <a:lnSpc>
                <a:spcPct val="120000"/>
              </a:lnSpc>
            </a:pPr>
            <a:r>
              <a:rPr lang="pt-BR" dirty="0"/>
              <a:t>Nessa obra, utiliza a filosofia da ciência desenvolvida em Viena para combater os preceitos metodológicos utilizados pela escola econômica que nascera no mesmo local, defendendo assim uma reformulação nessa ciência, </a:t>
            </a:r>
            <a:r>
              <a:rPr lang="pt-BR" dirty="0">
                <a:solidFill>
                  <a:srgbClr val="00B0F0"/>
                </a:solidFill>
              </a:rPr>
              <a:t>de maneira que suas proposições pudessem ser testadas empiricamente</a:t>
            </a:r>
            <a:r>
              <a:rPr lang="pt-BR" dirty="0"/>
              <a:t>, conferindo, dessa maneira, um caráter verdadeiramente científico à disciplina econômica. </a:t>
            </a:r>
          </a:p>
        </p:txBody>
      </p:sp>
      <p:pic>
        <p:nvPicPr>
          <p:cNvPr id="4" name="Picture 276">
            <a:extLst>
              <a:ext uri="{FF2B5EF4-FFF2-40B4-BE49-F238E27FC236}">
                <a16:creationId xmlns:a16="http://schemas.microsoft.com/office/drawing/2014/main" id="{83A08DFD-45BC-4FC1-9818-04AE814E9E45}"/>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9566031" y="0"/>
            <a:ext cx="2625969" cy="32777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9747404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88DC0C-6DA6-4DA5-9498-E08556B71F05}"/>
              </a:ext>
            </a:extLst>
          </p:cNvPr>
          <p:cNvSpPr>
            <a:spLocks noGrp="1"/>
          </p:cNvSpPr>
          <p:nvPr>
            <p:ph type="title"/>
          </p:nvPr>
        </p:nvSpPr>
        <p:spPr/>
        <p:txBody>
          <a:bodyPr/>
          <a:lstStyle/>
          <a:p>
            <a:r>
              <a:rPr lang="pt-BR" dirty="0"/>
              <a:t>As partes fixas da máquina</a:t>
            </a:r>
          </a:p>
        </p:txBody>
      </p:sp>
      <p:sp>
        <p:nvSpPr>
          <p:cNvPr id="3" name="Espaço Reservado para Conteúdo 2">
            <a:extLst>
              <a:ext uri="{FF2B5EF4-FFF2-40B4-BE49-F238E27FC236}">
                <a16:creationId xmlns:a16="http://schemas.microsoft.com/office/drawing/2014/main" id="{0EFE4B15-6F3E-4DD5-B47B-0935521DE976}"/>
              </a:ext>
            </a:extLst>
          </p:cNvPr>
          <p:cNvSpPr>
            <a:spLocks noGrp="1"/>
          </p:cNvSpPr>
          <p:nvPr>
            <p:ph idx="1"/>
          </p:nvPr>
        </p:nvSpPr>
        <p:spPr>
          <a:xfrm>
            <a:off x="1970234" y="1905000"/>
            <a:ext cx="8915400" cy="4228514"/>
          </a:xfrm>
        </p:spPr>
        <p:txBody>
          <a:bodyPr>
            <a:normAutofit fontScale="92500"/>
          </a:bodyPr>
          <a:lstStyle/>
          <a:p>
            <a:pPr>
              <a:lnSpc>
                <a:spcPct val="130000"/>
              </a:lnSpc>
            </a:pPr>
            <a:r>
              <a:rPr lang="pt-BR" dirty="0"/>
              <a:t>As partes fixas da máquina, por outro lado, são princípios úteis que não são nem verificáveis nem conhecidos de forma independente dos fatos. Seguindo o filósofo Feliz Kaufmann, fazem parte de uma categoria intermediária: são regras de procedimento aceitas enquanto mostrarem seu valor.</a:t>
            </a:r>
          </a:p>
          <a:p>
            <a:pPr>
              <a:lnSpc>
                <a:spcPct val="130000"/>
              </a:lnSpc>
            </a:pPr>
            <a:r>
              <a:rPr lang="pt-BR" dirty="0"/>
              <a:t>O trabalho de Machlup gerou uma resposta de Hutchison. Este rejeita o rótulo de ultraempirismo, mostrando que em seu livro não requer o teste das hipóteses fundamentais, mas apenas que estas sejam concebivelmente testáveis ou que tais hipóteses sejam fundamentais para a geração de consequências testáveis, o que se qualifica como um teste indireto descrito por Machlup. A despeito dessa negativa, os exemplos de progresso científico apontados pelo autor são compatíveis com a acusação de ultraempirismo.</a:t>
            </a:r>
          </a:p>
          <a:p>
            <a:endParaRPr lang="pt-BR" dirty="0"/>
          </a:p>
        </p:txBody>
      </p:sp>
    </p:spTree>
    <p:extLst>
      <p:ext uri="{BB962C8B-B14F-4D97-AF65-F5344CB8AC3E}">
        <p14:creationId xmlns:p14="http://schemas.microsoft.com/office/powerpoint/2010/main" val="59225904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EE29F0-63D4-4C8C-B090-C120291B9A63}"/>
              </a:ext>
            </a:extLst>
          </p:cNvPr>
          <p:cNvSpPr>
            <a:spLocks noGrp="1"/>
          </p:cNvSpPr>
          <p:nvPr>
            <p:ph type="title"/>
          </p:nvPr>
        </p:nvSpPr>
        <p:spPr/>
        <p:txBody>
          <a:bodyPr/>
          <a:lstStyle/>
          <a:p>
            <a:r>
              <a:rPr lang="pt-BR" dirty="0"/>
              <a:t>A controvérsia marginalista</a:t>
            </a:r>
          </a:p>
        </p:txBody>
      </p:sp>
      <p:sp>
        <p:nvSpPr>
          <p:cNvPr id="3" name="Espaço Reservado para Conteúdo 2">
            <a:extLst>
              <a:ext uri="{FF2B5EF4-FFF2-40B4-BE49-F238E27FC236}">
                <a16:creationId xmlns:a16="http://schemas.microsoft.com/office/drawing/2014/main" id="{EEE39209-4145-4432-8351-17C9C0007DFD}"/>
              </a:ext>
            </a:extLst>
          </p:cNvPr>
          <p:cNvSpPr>
            <a:spLocks noGrp="1"/>
          </p:cNvSpPr>
          <p:nvPr>
            <p:ph idx="1"/>
          </p:nvPr>
        </p:nvSpPr>
        <p:spPr>
          <a:xfrm>
            <a:off x="2139046" y="2049194"/>
            <a:ext cx="8915400" cy="3777622"/>
          </a:xfrm>
        </p:spPr>
        <p:txBody>
          <a:bodyPr/>
          <a:lstStyle/>
          <a:p>
            <a:pPr>
              <a:lnSpc>
                <a:spcPct val="150000"/>
              </a:lnSpc>
            </a:pPr>
            <a:r>
              <a:rPr lang="pt-BR" dirty="0"/>
              <a:t>Mais interessante do que examinar como cada um dos autores responde ao seu oponente, exercício que não revela novos argumentos, consideramos mais proveitoso estudar ainda outro debate metodológico que teve Machlup como protagonista, a chamada controvérsia marginalista, pois, além de tornar o debate anterior mais claro, por meio de um exemplo concreto, tal controvérsia será fundamental para o entendimento do famoso artigo metodológico de Milton Friedman, que apresentaremos na aula seguinte.</a:t>
            </a:r>
          </a:p>
        </p:txBody>
      </p:sp>
    </p:spTree>
    <p:extLst>
      <p:ext uri="{BB962C8B-B14F-4D97-AF65-F5344CB8AC3E}">
        <p14:creationId xmlns:p14="http://schemas.microsoft.com/office/powerpoint/2010/main" val="81667307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7EE9B-F381-495E-B2F7-E40A0459DDD5}"/>
              </a:ext>
            </a:extLst>
          </p:cNvPr>
          <p:cNvSpPr>
            <a:spLocks noGrp="1"/>
          </p:cNvSpPr>
          <p:nvPr>
            <p:ph type="title"/>
          </p:nvPr>
        </p:nvSpPr>
        <p:spPr>
          <a:xfrm>
            <a:off x="1819202" y="610043"/>
            <a:ext cx="8911687" cy="1280890"/>
          </a:xfrm>
        </p:spPr>
        <p:txBody>
          <a:bodyPr/>
          <a:lstStyle/>
          <a:p>
            <a:r>
              <a:rPr lang="pt-BR" dirty="0"/>
              <a:t>Artigo de Richard A. Lester</a:t>
            </a:r>
          </a:p>
        </p:txBody>
      </p:sp>
      <p:sp>
        <p:nvSpPr>
          <p:cNvPr id="3" name="Espaço Reservado para Conteúdo 2">
            <a:extLst>
              <a:ext uri="{FF2B5EF4-FFF2-40B4-BE49-F238E27FC236}">
                <a16:creationId xmlns:a16="http://schemas.microsoft.com/office/drawing/2014/main" id="{48FA502C-B05F-46E4-BE9D-B5EBAD17E008}"/>
              </a:ext>
            </a:extLst>
          </p:cNvPr>
          <p:cNvSpPr>
            <a:spLocks noGrp="1"/>
          </p:cNvSpPr>
          <p:nvPr>
            <p:ph idx="1"/>
          </p:nvPr>
        </p:nvSpPr>
        <p:spPr>
          <a:xfrm>
            <a:off x="1942098" y="1890933"/>
            <a:ext cx="8915400" cy="3777622"/>
          </a:xfrm>
        </p:spPr>
        <p:txBody>
          <a:bodyPr/>
          <a:lstStyle/>
          <a:p>
            <a:pPr>
              <a:lnSpc>
                <a:spcPct val="150000"/>
              </a:lnSpc>
            </a:pPr>
            <a:r>
              <a:rPr lang="pt-BR" dirty="0"/>
              <a:t>O debate se inicia com um artigo de Richard A. Lester publicado em 1946. Nesse artigo, seu autor ataca a análise marginalista aplicada à economia do trabalho. </a:t>
            </a:r>
          </a:p>
          <a:p>
            <a:pPr>
              <a:lnSpc>
                <a:spcPct val="150000"/>
              </a:lnSpc>
            </a:pPr>
            <a:r>
              <a:rPr lang="pt-BR" dirty="0"/>
              <a:t>Utilizando a metodologia de aplicar-se questionários a empresários, Lester procura determinar o peso relativo dos diversos fatores que influenciam as decisões de contratação, como os custos variáveis médios se alteram com o volume produzido e como os empresários reagiriam diante de um aumento salarial.</a:t>
            </a:r>
          </a:p>
        </p:txBody>
      </p:sp>
    </p:spTree>
    <p:extLst>
      <p:ext uri="{BB962C8B-B14F-4D97-AF65-F5344CB8AC3E}">
        <p14:creationId xmlns:p14="http://schemas.microsoft.com/office/powerpoint/2010/main" val="175334971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B7F28D4-8B2C-4680-94EC-20991ECF4E7E}"/>
              </a:ext>
            </a:extLst>
          </p:cNvPr>
          <p:cNvSpPr>
            <a:spLocks noGrp="1"/>
          </p:cNvSpPr>
          <p:nvPr>
            <p:ph type="title"/>
          </p:nvPr>
        </p:nvSpPr>
        <p:spPr>
          <a:xfrm>
            <a:off x="1917676" y="624110"/>
            <a:ext cx="8911687" cy="1280890"/>
          </a:xfrm>
        </p:spPr>
        <p:txBody>
          <a:bodyPr/>
          <a:lstStyle/>
          <a:p>
            <a:r>
              <a:rPr lang="pt-BR" dirty="0"/>
              <a:t>Conclusões empíricas de Lester</a:t>
            </a:r>
          </a:p>
        </p:txBody>
      </p:sp>
      <p:sp>
        <p:nvSpPr>
          <p:cNvPr id="3" name="Espaço Reservado para Conteúdo 2">
            <a:extLst>
              <a:ext uri="{FF2B5EF4-FFF2-40B4-BE49-F238E27FC236}">
                <a16:creationId xmlns:a16="http://schemas.microsoft.com/office/drawing/2014/main" id="{AAD6DDBF-B5D6-468D-ABE7-F4EB08183745}"/>
              </a:ext>
            </a:extLst>
          </p:cNvPr>
          <p:cNvSpPr>
            <a:spLocks noGrp="1"/>
          </p:cNvSpPr>
          <p:nvPr>
            <p:ph idx="1"/>
          </p:nvPr>
        </p:nvSpPr>
        <p:spPr>
          <a:xfrm>
            <a:off x="1913963" y="1905000"/>
            <a:ext cx="8915400" cy="4200378"/>
          </a:xfrm>
        </p:spPr>
        <p:txBody>
          <a:bodyPr>
            <a:normAutofit lnSpcReduction="10000"/>
          </a:bodyPr>
          <a:lstStyle/>
          <a:p>
            <a:pPr>
              <a:lnSpc>
                <a:spcPct val="150000"/>
              </a:lnSpc>
            </a:pPr>
            <a:r>
              <a:rPr lang="pt-BR" dirty="0"/>
              <a:t>Com base nas respostas obtidas, Lester conclui que o volume esperado de produção, e não os salários, afeta o emprego, os custos variáveis médios seriam declinantes com o aumento do uso da capacidade da firma, os empresários desconhecem os valores da elasticidade-preço da demanda de seu produto e dos custos marginais, e, finalmente, aumentos salariais levariam a melhoras nos métodos e na eficiência, em vez de redução no emprego. </a:t>
            </a:r>
          </a:p>
          <a:p>
            <a:pPr>
              <a:lnSpc>
                <a:spcPct val="150000"/>
              </a:lnSpc>
            </a:pPr>
            <a:r>
              <a:rPr lang="pt-BR" dirty="0"/>
              <a:t>Esses resultados empíricos, acredita o autor, contrariam as previsões derivadas da teoria marginalista ortodoxa: o marginalismo não seria guia para a ação dos empresários.</a:t>
            </a:r>
          </a:p>
        </p:txBody>
      </p:sp>
    </p:spTree>
    <p:extLst>
      <p:ext uri="{BB962C8B-B14F-4D97-AF65-F5344CB8AC3E}">
        <p14:creationId xmlns:p14="http://schemas.microsoft.com/office/powerpoint/2010/main" val="154627976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202407D-0CF5-461E-9C01-C35704AFBCD6}"/>
              </a:ext>
            </a:extLst>
          </p:cNvPr>
          <p:cNvSpPr>
            <a:spLocks noGrp="1"/>
          </p:cNvSpPr>
          <p:nvPr>
            <p:ph type="title"/>
          </p:nvPr>
        </p:nvSpPr>
        <p:spPr>
          <a:xfrm>
            <a:off x="1931743" y="638178"/>
            <a:ext cx="8911687" cy="1280890"/>
          </a:xfrm>
        </p:spPr>
        <p:txBody>
          <a:bodyPr/>
          <a:lstStyle/>
          <a:p>
            <a:r>
              <a:rPr lang="pt-BR" dirty="0"/>
              <a:t>Empirismo ingênuo em economia</a:t>
            </a:r>
          </a:p>
        </p:txBody>
      </p:sp>
      <p:sp>
        <p:nvSpPr>
          <p:cNvPr id="3" name="Espaço Reservado para Conteúdo 2">
            <a:extLst>
              <a:ext uri="{FF2B5EF4-FFF2-40B4-BE49-F238E27FC236}">
                <a16:creationId xmlns:a16="http://schemas.microsoft.com/office/drawing/2014/main" id="{664B07AD-90BD-4CB1-BBDB-73CD30D2A65E}"/>
              </a:ext>
            </a:extLst>
          </p:cNvPr>
          <p:cNvSpPr>
            <a:spLocks noGrp="1"/>
          </p:cNvSpPr>
          <p:nvPr>
            <p:ph idx="1"/>
          </p:nvPr>
        </p:nvSpPr>
        <p:spPr>
          <a:xfrm>
            <a:off x="1638299" y="1540188"/>
            <a:ext cx="9545515" cy="5113830"/>
          </a:xfrm>
        </p:spPr>
        <p:txBody>
          <a:bodyPr>
            <a:normAutofit fontScale="92500"/>
          </a:bodyPr>
          <a:lstStyle/>
          <a:p>
            <a:pPr>
              <a:lnSpc>
                <a:spcPct val="130000"/>
              </a:lnSpc>
            </a:pPr>
            <a:r>
              <a:rPr lang="pt-BR" dirty="0"/>
              <a:t>O trabalho de Lester representou, para Machlup, um exemplo dos problemas inerentes a um empirismo ingênuo em economia. </a:t>
            </a:r>
          </a:p>
          <a:p>
            <a:pPr>
              <a:lnSpc>
                <a:spcPct val="130000"/>
              </a:lnSpc>
            </a:pPr>
            <a:r>
              <a:rPr lang="pt-BR" dirty="0"/>
              <a:t>Em sua resposta, no mesmo ano, Machlup nota que a teoria teria sido interpretada de forma incorreta, pois, a mesma não pretende descrever os processos mentais de decisão. Um motorista, ao decidir em uma estrada se ultrapassa ou não um veículo mais lento pela esquerda, não faz cálculos literais de probabilidades de surgimento de carro na contramão ou calcula velocidades. A despeito disso, uma “teoria da ultrapassagem” apresentaria equações relacionando as variáveis relevantes. No entanto, os motoristas, de fato, agem para minimizar as chances de colisão. </a:t>
            </a:r>
          </a:p>
          <a:p>
            <a:pPr>
              <a:lnSpc>
                <a:spcPct val="130000"/>
              </a:lnSpc>
            </a:pPr>
            <a:r>
              <a:rPr lang="pt-BR" dirty="0"/>
              <a:t>Os empresários, da mesma forma, tomam decisões segundo sua experiência, que não replica valores exatos que alimentariam as equações de custos e receitas marginais da teoria. Para Machlup, </a:t>
            </a:r>
            <a:r>
              <a:rPr lang="pt-BR" dirty="0">
                <a:solidFill>
                  <a:srgbClr val="00B0F0"/>
                </a:solidFill>
              </a:rPr>
              <a:t>as regras práticas utilizadas pelos empresários seriam, de fato, compatíveis com os elementos de uma teoria subjacente de maximização de lucros em diferentes estruturas de mercado</a:t>
            </a:r>
            <a:r>
              <a:rPr lang="pt-BR" dirty="0"/>
              <a:t>.</a:t>
            </a:r>
          </a:p>
        </p:txBody>
      </p:sp>
    </p:spTree>
    <p:extLst>
      <p:ext uri="{BB962C8B-B14F-4D97-AF65-F5344CB8AC3E}">
        <p14:creationId xmlns:p14="http://schemas.microsoft.com/office/powerpoint/2010/main" val="37203336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6C6C1A7-9EED-4BE2-8EC3-9C406D7919FC}"/>
              </a:ext>
            </a:extLst>
          </p:cNvPr>
          <p:cNvSpPr>
            <a:spLocks noGrp="1"/>
          </p:cNvSpPr>
          <p:nvPr>
            <p:ph type="title"/>
          </p:nvPr>
        </p:nvSpPr>
        <p:spPr>
          <a:xfrm>
            <a:off x="1786597" y="624110"/>
            <a:ext cx="9718015" cy="1280890"/>
          </a:xfrm>
        </p:spPr>
        <p:txBody>
          <a:bodyPr>
            <a:normAutofit fontScale="90000"/>
          </a:bodyPr>
          <a:lstStyle/>
          <a:p>
            <a:r>
              <a:rPr lang="pt-BR" dirty="0"/>
              <a:t>Machlup assevera várias limitações na interpretação que Lester faz de seus achados.</a:t>
            </a:r>
          </a:p>
        </p:txBody>
      </p:sp>
      <p:sp>
        <p:nvSpPr>
          <p:cNvPr id="3" name="Espaço Reservado para Conteúdo 2">
            <a:extLst>
              <a:ext uri="{FF2B5EF4-FFF2-40B4-BE49-F238E27FC236}">
                <a16:creationId xmlns:a16="http://schemas.microsoft.com/office/drawing/2014/main" id="{465A2253-614A-470E-A491-6C2F3F41D5F1}"/>
              </a:ext>
            </a:extLst>
          </p:cNvPr>
          <p:cNvSpPr>
            <a:spLocks noGrp="1"/>
          </p:cNvSpPr>
          <p:nvPr>
            <p:ph idx="1"/>
          </p:nvPr>
        </p:nvSpPr>
        <p:spPr>
          <a:xfrm>
            <a:off x="1638300" y="2077329"/>
            <a:ext cx="8915400" cy="3777622"/>
          </a:xfrm>
        </p:spPr>
        <p:txBody>
          <a:bodyPr>
            <a:normAutofit lnSpcReduction="10000"/>
          </a:bodyPr>
          <a:lstStyle/>
          <a:p>
            <a:pPr>
              <a:lnSpc>
                <a:spcPct val="150000"/>
              </a:lnSpc>
            </a:pPr>
            <a:r>
              <a:rPr lang="pt-BR" dirty="0"/>
              <a:t>Os empresários, aponta aquele, sequer estariam familiarizados com as variáveis empregadas pela teoria, como, por exemplo, “elasticidades”, sendo necessário reformular as perguntas conforme a terminologia empregada pelos homens de negócio. </a:t>
            </a:r>
          </a:p>
          <a:p>
            <a:pPr>
              <a:lnSpc>
                <a:spcPct val="150000"/>
              </a:lnSpc>
            </a:pPr>
            <a:r>
              <a:rPr lang="pt-BR" dirty="0"/>
              <a:t>Adicionalmente, as perguntas deveriam ser reformuladas para refletir não decisões sobre os valores das variáveis, mas mudanças na margem dessas variáveis. </a:t>
            </a:r>
          </a:p>
          <a:p>
            <a:pPr>
              <a:lnSpc>
                <a:spcPct val="150000"/>
              </a:lnSpc>
            </a:pPr>
            <a:r>
              <a:rPr lang="pt-BR" dirty="0"/>
              <a:t>Por fim, respostas explícitas não necessariamente refletem a realidade, mas aquilo que os respondentes acham coerente e justo.</a:t>
            </a:r>
          </a:p>
        </p:txBody>
      </p:sp>
    </p:spTree>
    <p:extLst>
      <p:ext uri="{BB962C8B-B14F-4D97-AF65-F5344CB8AC3E}">
        <p14:creationId xmlns:p14="http://schemas.microsoft.com/office/powerpoint/2010/main" val="259552866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103546-F16D-4E16-94E7-812CCC370359}"/>
              </a:ext>
            </a:extLst>
          </p:cNvPr>
          <p:cNvSpPr>
            <a:spLocks noGrp="1"/>
          </p:cNvSpPr>
          <p:nvPr>
            <p:ph type="title"/>
          </p:nvPr>
        </p:nvSpPr>
        <p:spPr/>
        <p:txBody>
          <a:bodyPr/>
          <a:lstStyle/>
          <a:p>
            <a:r>
              <a:rPr lang="pt-BR" dirty="0"/>
              <a:t>Série de réplicas e respostas</a:t>
            </a:r>
          </a:p>
        </p:txBody>
      </p:sp>
      <p:sp>
        <p:nvSpPr>
          <p:cNvPr id="3" name="Espaço Reservado para Conteúdo 2">
            <a:extLst>
              <a:ext uri="{FF2B5EF4-FFF2-40B4-BE49-F238E27FC236}">
                <a16:creationId xmlns:a16="http://schemas.microsoft.com/office/drawing/2014/main" id="{43A17A52-78DC-442B-BFB3-02AE0355570E}"/>
              </a:ext>
            </a:extLst>
          </p:cNvPr>
          <p:cNvSpPr>
            <a:spLocks noGrp="1"/>
          </p:cNvSpPr>
          <p:nvPr>
            <p:ph idx="1"/>
          </p:nvPr>
        </p:nvSpPr>
        <p:spPr>
          <a:xfrm>
            <a:off x="1645920" y="1767839"/>
            <a:ext cx="9580098" cy="4675163"/>
          </a:xfrm>
        </p:spPr>
        <p:txBody>
          <a:bodyPr>
            <a:normAutofit fontScale="92500"/>
          </a:bodyPr>
          <a:lstStyle/>
          <a:p>
            <a:pPr>
              <a:lnSpc>
                <a:spcPct val="130000"/>
              </a:lnSpc>
            </a:pPr>
            <a:r>
              <a:rPr lang="pt-BR" dirty="0"/>
              <a:t>Novamente, esses trabalhos deram origem a uma série de réplicas e respostas, além da contribuição de outros autores. Metodologicamente, o ponto crucial do debate envolve o confronto entre uma interpretação mais ampla da teoria com uma versão mais, digamos, literal, sendo esta última compatível com a demanda por pressupostos mais testáveis. </a:t>
            </a:r>
          </a:p>
          <a:p>
            <a:pPr>
              <a:lnSpc>
                <a:spcPct val="130000"/>
              </a:lnSpc>
            </a:pPr>
            <a:r>
              <a:rPr lang="pt-BR" dirty="0"/>
              <a:t>O dilema básico, como podemos perceber, é entre estar certo de forma genérica ou, devido à ação da complexidade milliana, estar errado com hipóteses mais específicas.</a:t>
            </a:r>
          </a:p>
          <a:p>
            <a:pPr>
              <a:lnSpc>
                <a:spcPct val="130000"/>
              </a:lnSpc>
            </a:pPr>
            <a:r>
              <a:rPr lang="pt-BR" dirty="0"/>
              <a:t>Ou adotamos, como Mises, um conceito mais amplo possível de racionalidade, operando em plano abstrato, ou tomamos conceitos mais estritos, só que, neste caso, inaplicáveis em grande parte dos casos. </a:t>
            </a:r>
          </a:p>
          <a:p>
            <a:pPr>
              <a:lnSpc>
                <a:spcPct val="130000"/>
              </a:lnSpc>
            </a:pPr>
            <a:r>
              <a:rPr lang="pt-BR" dirty="0"/>
              <a:t>Em aula seguinte, veremos a solução de Friedman a esse </a:t>
            </a:r>
            <a:r>
              <a:rPr lang="pt-BR" i="1" dirty="0">
                <a:solidFill>
                  <a:schemeClr val="tx1"/>
                </a:solidFill>
              </a:rPr>
              <a:t>trade-off </a:t>
            </a:r>
            <a:r>
              <a:rPr lang="pt-BR" dirty="0"/>
              <a:t>metodológico.</a:t>
            </a:r>
          </a:p>
        </p:txBody>
      </p:sp>
    </p:spTree>
    <p:extLst>
      <p:ext uri="{BB962C8B-B14F-4D97-AF65-F5344CB8AC3E}">
        <p14:creationId xmlns:p14="http://schemas.microsoft.com/office/powerpoint/2010/main" val="332961232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BB35973-1011-45AB-ACBC-375BCE4FF0B2}"/>
              </a:ext>
            </a:extLst>
          </p:cNvPr>
          <p:cNvSpPr>
            <a:spLocks noGrp="1"/>
          </p:cNvSpPr>
          <p:nvPr>
            <p:ph type="title"/>
          </p:nvPr>
        </p:nvSpPr>
        <p:spPr>
          <a:xfrm>
            <a:off x="1875472" y="455298"/>
            <a:ext cx="8911687" cy="1280890"/>
          </a:xfrm>
        </p:spPr>
        <p:txBody>
          <a:bodyPr>
            <a:normAutofit fontScale="90000"/>
          </a:bodyPr>
          <a:lstStyle/>
          <a:p>
            <a:r>
              <a:rPr lang="pt-BR" dirty="0"/>
              <a:t>Exame de mais alguns artigos do período, associados à controvérsia marginalista.</a:t>
            </a:r>
            <a:br>
              <a:rPr lang="pt-BR" dirty="0"/>
            </a:br>
            <a:endParaRPr lang="pt-BR" dirty="0"/>
          </a:p>
        </p:txBody>
      </p:sp>
      <p:sp>
        <p:nvSpPr>
          <p:cNvPr id="3" name="Espaço Reservado para Conteúdo 2">
            <a:extLst>
              <a:ext uri="{FF2B5EF4-FFF2-40B4-BE49-F238E27FC236}">
                <a16:creationId xmlns:a16="http://schemas.microsoft.com/office/drawing/2014/main" id="{6A7A6CDA-2383-4373-9953-FF661545460C}"/>
              </a:ext>
            </a:extLst>
          </p:cNvPr>
          <p:cNvSpPr>
            <a:spLocks noGrp="1"/>
          </p:cNvSpPr>
          <p:nvPr>
            <p:ph idx="1"/>
          </p:nvPr>
        </p:nvSpPr>
        <p:spPr>
          <a:xfrm>
            <a:off x="1745151" y="1736188"/>
            <a:ext cx="8915400" cy="3777622"/>
          </a:xfrm>
        </p:spPr>
        <p:txBody>
          <a:bodyPr>
            <a:normAutofit lnSpcReduction="10000"/>
          </a:bodyPr>
          <a:lstStyle/>
          <a:p>
            <a:pPr>
              <a:lnSpc>
                <a:spcPct val="150000"/>
              </a:lnSpc>
            </a:pPr>
            <a:r>
              <a:rPr lang="pt-BR" dirty="0"/>
              <a:t>O argumento de Machlup sobre a interpretação dos pressupostos da teoria foi reforçado pelo artigo seminal de </a:t>
            </a:r>
            <a:r>
              <a:rPr lang="pt-BR" dirty="0" err="1">
                <a:solidFill>
                  <a:schemeClr val="tx2">
                    <a:lumMod val="60000"/>
                    <a:lumOff val="40000"/>
                  </a:schemeClr>
                </a:solidFill>
              </a:rPr>
              <a:t>Armen</a:t>
            </a:r>
            <a:r>
              <a:rPr lang="pt-BR" dirty="0">
                <a:solidFill>
                  <a:schemeClr val="tx2">
                    <a:lumMod val="60000"/>
                    <a:lumOff val="40000"/>
                  </a:schemeClr>
                </a:solidFill>
              </a:rPr>
              <a:t> </a:t>
            </a:r>
            <a:r>
              <a:rPr lang="pt-BR" dirty="0" err="1">
                <a:solidFill>
                  <a:schemeClr val="tx2">
                    <a:lumMod val="60000"/>
                    <a:lumOff val="40000"/>
                  </a:schemeClr>
                </a:solidFill>
              </a:rPr>
              <a:t>Alchian</a:t>
            </a:r>
            <a:r>
              <a:rPr lang="pt-BR" dirty="0">
                <a:solidFill>
                  <a:schemeClr val="tx2">
                    <a:lumMod val="60000"/>
                    <a:lumOff val="40000"/>
                  </a:schemeClr>
                </a:solidFill>
              </a:rPr>
              <a:t> </a:t>
            </a:r>
            <a:r>
              <a:rPr lang="pt-BR" dirty="0"/>
              <a:t>intitulado </a:t>
            </a:r>
            <a:r>
              <a:rPr lang="pt-BR" i="1" dirty="0">
                <a:solidFill>
                  <a:schemeClr val="tx2">
                    <a:lumMod val="60000"/>
                    <a:lumOff val="40000"/>
                  </a:schemeClr>
                </a:solidFill>
              </a:rPr>
              <a:t>Incerteza, evolução e teoria econômica</a:t>
            </a:r>
            <a:r>
              <a:rPr lang="pt-BR" dirty="0"/>
              <a:t>. </a:t>
            </a:r>
          </a:p>
          <a:p>
            <a:pPr>
              <a:lnSpc>
                <a:spcPct val="150000"/>
              </a:lnSpc>
            </a:pPr>
            <a:r>
              <a:rPr lang="pt-BR" dirty="0"/>
              <a:t>Neste artigo, de 1950, seu autor enfatiza as limitações que o ambiente econômico impõe à ação. Em um ambiente marcado pela incerteza, não existe uma via de ação claramente conhecida que leve à obtenção de lucro máximo. Nesse contexto, a ideia de maximização de lucros claramente não é um guia para a ação. A despeito disso, não podemos descartar a análise da teoria econômica, se interpretada corretamente.</a:t>
            </a:r>
          </a:p>
          <a:p>
            <a:endParaRPr lang="pt-BR" dirty="0"/>
          </a:p>
        </p:txBody>
      </p:sp>
    </p:spTree>
    <p:extLst>
      <p:ext uri="{BB962C8B-B14F-4D97-AF65-F5344CB8AC3E}">
        <p14:creationId xmlns:p14="http://schemas.microsoft.com/office/powerpoint/2010/main" val="68844933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7582FA-E78D-41E4-B450-6931B7A3BDD7}"/>
              </a:ext>
            </a:extLst>
          </p:cNvPr>
          <p:cNvSpPr>
            <a:spLocks noGrp="1"/>
          </p:cNvSpPr>
          <p:nvPr>
            <p:ph type="title"/>
          </p:nvPr>
        </p:nvSpPr>
        <p:spPr>
          <a:xfrm>
            <a:off x="2283436" y="306333"/>
            <a:ext cx="8911687" cy="1280890"/>
          </a:xfrm>
        </p:spPr>
        <p:txBody>
          <a:bodyPr>
            <a:normAutofit fontScale="90000"/>
          </a:bodyPr>
          <a:lstStyle/>
          <a:p>
            <a:r>
              <a:rPr lang="pt-BR" dirty="0"/>
              <a:t>A argumentação do autor faz uso de um paralelo com a teoria da evolução por seleção natural. Nas palavras do autor:</a:t>
            </a:r>
            <a:br>
              <a:rPr lang="pt-BR" dirty="0"/>
            </a:br>
            <a:endParaRPr lang="pt-BR" dirty="0"/>
          </a:p>
        </p:txBody>
      </p:sp>
      <p:sp>
        <p:nvSpPr>
          <p:cNvPr id="3" name="Espaço Reservado para Conteúdo 2">
            <a:extLst>
              <a:ext uri="{FF2B5EF4-FFF2-40B4-BE49-F238E27FC236}">
                <a16:creationId xmlns:a16="http://schemas.microsoft.com/office/drawing/2014/main" id="{4B16FC6B-2DA0-46D3-9D54-D684E71834EF}"/>
              </a:ext>
            </a:extLst>
          </p:cNvPr>
          <p:cNvSpPr>
            <a:spLocks noGrp="1"/>
          </p:cNvSpPr>
          <p:nvPr>
            <p:ph idx="1"/>
          </p:nvPr>
        </p:nvSpPr>
        <p:spPr/>
        <p:txBody>
          <a:bodyPr/>
          <a:lstStyle/>
          <a:p>
            <a:pPr marL="0" indent="0">
              <a:lnSpc>
                <a:spcPct val="200000"/>
              </a:lnSpc>
              <a:buNone/>
            </a:pPr>
            <a:r>
              <a:rPr lang="pt-BR" dirty="0">
                <a:solidFill>
                  <a:schemeClr val="tx2">
                    <a:lumMod val="60000"/>
                    <a:lumOff val="40000"/>
                  </a:schemeClr>
                </a:solidFill>
              </a:rPr>
              <a:t>“As contrapartidas econômicas da hereditariedade genética, mutação e seleção natural são a imitação, inovação, e lucros positivos, respectivamente.” </a:t>
            </a:r>
          </a:p>
          <a:p>
            <a:endParaRPr lang="pt-BR" dirty="0"/>
          </a:p>
        </p:txBody>
      </p:sp>
    </p:spTree>
    <p:extLst>
      <p:ext uri="{BB962C8B-B14F-4D97-AF65-F5344CB8AC3E}">
        <p14:creationId xmlns:p14="http://schemas.microsoft.com/office/powerpoint/2010/main" val="397280898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419358-496E-4DA7-A5E8-D71A9BD2C27B}"/>
              </a:ext>
            </a:extLst>
          </p:cNvPr>
          <p:cNvSpPr>
            <a:spLocks noGrp="1"/>
          </p:cNvSpPr>
          <p:nvPr>
            <p:ph type="title"/>
          </p:nvPr>
        </p:nvSpPr>
        <p:spPr>
          <a:xfrm>
            <a:off x="2128691" y="511569"/>
            <a:ext cx="8911687" cy="1280890"/>
          </a:xfrm>
        </p:spPr>
        <p:txBody>
          <a:bodyPr/>
          <a:lstStyle/>
          <a:p>
            <a:r>
              <a:rPr lang="pt-BR" dirty="0"/>
              <a:t>Situação de ausência de racionalidade</a:t>
            </a:r>
          </a:p>
        </p:txBody>
      </p:sp>
      <p:sp>
        <p:nvSpPr>
          <p:cNvPr id="3" name="Espaço Reservado para Conteúdo 2">
            <a:extLst>
              <a:ext uri="{FF2B5EF4-FFF2-40B4-BE49-F238E27FC236}">
                <a16:creationId xmlns:a16="http://schemas.microsoft.com/office/drawing/2014/main" id="{870EFD61-81EE-4212-A90A-2F1F5C338AA5}"/>
              </a:ext>
            </a:extLst>
          </p:cNvPr>
          <p:cNvSpPr>
            <a:spLocks noGrp="1"/>
          </p:cNvSpPr>
          <p:nvPr>
            <p:ph idx="1"/>
          </p:nvPr>
        </p:nvSpPr>
        <p:spPr>
          <a:xfrm>
            <a:off x="1638300" y="2049193"/>
            <a:ext cx="8915400" cy="4140591"/>
          </a:xfrm>
        </p:spPr>
        <p:txBody>
          <a:bodyPr>
            <a:normAutofit lnSpcReduction="10000"/>
          </a:bodyPr>
          <a:lstStyle/>
          <a:p>
            <a:pPr>
              <a:lnSpc>
                <a:spcPct val="150000"/>
              </a:lnSpc>
            </a:pPr>
            <a:r>
              <a:rPr lang="pt-BR" dirty="0"/>
              <a:t>Considere inicialmente, por motivos de argumentação, uma situação de ausência de racionalidade. As decisões produtivas seriam tomadas de modo aleatório. Ainda assim, afirma o autor, podemos descrever um processo de correção de erros que, se nenhuma nova mudança no ambiente ocorrer, nos leva ao resultado previsto pela teoria. </a:t>
            </a:r>
          </a:p>
          <a:p>
            <a:pPr>
              <a:lnSpc>
                <a:spcPct val="150000"/>
              </a:lnSpc>
            </a:pPr>
            <a:r>
              <a:rPr lang="pt-BR" dirty="0"/>
              <a:t>Em primeiro lugar, é crucial que haja </a:t>
            </a:r>
            <a:r>
              <a:rPr lang="pt-BR" dirty="0">
                <a:solidFill>
                  <a:schemeClr val="tx2">
                    <a:lumMod val="60000"/>
                    <a:lumOff val="40000"/>
                  </a:schemeClr>
                </a:solidFill>
              </a:rPr>
              <a:t>diversidade de decisões</a:t>
            </a:r>
            <a:r>
              <a:rPr lang="pt-BR" dirty="0"/>
              <a:t>. As que mais se aproximam da decisão correta, por sua vez, são premiadas com lucros maiores e são imitadas pelas demais. No limite, a persistência no erro pode levar a falências. Em vez de lucros máximos, temos como critério a obtenção de lucros positivos.</a:t>
            </a:r>
          </a:p>
        </p:txBody>
      </p:sp>
    </p:spTree>
    <p:extLst>
      <p:ext uri="{BB962C8B-B14F-4D97-AF65-F5344CB8AC3E}">
        <p14:creationId xmlns:p14="http://schemas.microsoft.com/office/powerpoint/2010/main" val="22660640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A6987-92F8-4A0E-B9DB-7B6F09717AE1}"/>
              </a:ext>
            </a:extLst>
          </p:cNvPr>
          <p:cNvSpPr>
            <a:spLocks noGrp="1"/>
          </p:cNvSpPr>
          <p:nvPr>
            <p:ph type="title"/>
          </p:nvPr>
        </p:nvSpPr>
        <p:spPr>
          <a:xfrm>
            <a:off x="2016150" y="581907"/>
            <a:ext cx="8911687" cy="1280890"/>
          </a:xfrm>
        </p:spPr>
        <p:txBody>
          <a:bodyPr/>
          <a:lstStyle/>
          <a:p>
            <a:r>
              <a:rPr lang="pt-BR" dirty="0"/>
              <a:t>O critério de cientificidade utilizado</a:t>
            </a:r>
          </a:p>
        </p:txBody>
      </p:sp>
      <p:sp>
        <p:nvSpPr>
          <p:cNvPr id="3" name="Espaço Reservado para Conteúdo 2">
            <a:extLst>
              <a:ext uri="{FF2B5EF4-FFF2-40B4-BE49-F238E27FC236}">
                <a16:creationId xmlns:a16="http://schemas.microsoft.com/office/drawing/2014/main" id="{D7E76FA8-64E0-4B55-BD3E-F620353AA0D2}"/>
              </a:ext>
            </a:extLst>
          </p:cNvPr>
          <p:cNvSpPr>
            <a:spLocks noGrp="1"/>
          </p:cNvSpPr>
          <p:nvPr>
            <p:ph idx="1"/>
          </p:nvPr>
        </p:nvSpPr>
        <p:spPr>
          <a:xfrm>
            <a:off x="1829557" y="1862797"/>
            <a:ext cx="8915400" cy="3777622"/>
          </a:xfrm>
        </p:spPr>
        <p:txBody>
          <a:bodyPr/>
          <a:lstStyle/>
          <a:p>
            <a:pPr>
              <a:lnSpc>
                <a:spcPct val="150000"/>
              </a:lnSpc>
            </a:pPr>
            <a:r>
              <a:rPr lang="pt-BR" dirty="0"/>
              <a:t>Já na introdução, o autor deixa claro.</a:t>
            </a:r>
          </a:p>
          <a:p>
            <a:pPr>
              <a:lnSpc>
                <a:spcPct val="150000"/>
              </a:lnSpc>
            </a:pPr>
            <a:r>
              <a:rPr lang="pt-BR" dirty="0"/>
              <a:t> Ao contrário da profusão de opiniões conflitantes e irreconciliáveis existentes na filosofia, as teorias científicas crescem, como bancos de coral, devido ao </a:t>
            </a:r>
            <a:r>
              <a:rPr lang="pt-BR" dirty="0">
                <a:solidFill>
                  <a:srgbClr val="00B0F0"/>
                </a:solidFill>
              </a:rPr>
              <a:t>compromisso de seus praticantes com o teste das proposições</a:t>
            </a:r>
            <a:r>
              <a:rPr lang="pt-BR" dirty="0"/>
              <a:t>, o que torna possível a solução de disputas e a aproximação de um consenso sobre o que significa progresso científico. </a:t>
            </a:r>
          </a:p>
          <a:p>
            <a:pPr>
              <a:lnSpc>
                <a:spcPct val="150000"/>
              </a:lnSpc>
            </a:pPr>
            <a:r>
              <a:rPr lang="pt-BR" dirty="0"/>
              <a:t>Em outros termos, para o autor, </a:t>
            </a:r>
            <a:r>
              <a:rPr lang="pt-BR" dirty="0">
                <a:solidFill>
                  <a:srgbClr val="00B0F0"/>
                </a:solidFill>
              </a:rPr>
              <a:t>os cientistas concordariam com o critério de teste empregado pela ciência.</a:t>
            </a:r>
          </a:p>
        </p:txBody>
      </p:sp>
    </p:spTree>
    <p:extLst>
      <p:ext uri="{BB962C8B-B14F-4D97-AF65-F5344CB8AC3E}">
        <p14:creationId xmlns:p14="http://schemas.microsoft.com/office/powerpoint/2010/main" val="391057096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316A03-F60B-4DA7-AD28-D40A3FAB6437}"/>
              </a:ext>
            </a:extLst>
          </p:cNvPr>
          <p:cNvSpPr>
            <a:spLocks noGrp="1"/>
          </p:cNvSpPr>
          <p:nvPr>
            <p:ph type="title"/>
          </p:nvPr>
        </p:nvSpPr>
        <p:spPr>
          <a:xfrm>
            <a:off x="2184962" y="306333"/>
            <a:ext cx="8911687" cy="1280890"/>
          </a:xfrm>
        </p:spPr>
        <p:txBody>
          <a:bodyPr>
            <a:normAutofit fontScale="90000"/>
          </a:bodyPr>
          <a:lstStyle/>
          <a:p>
            <a:r>
              <a:rPr lang="pt-BR" dirty="0"/>
              <a:t>As restrições impostas pelo ambiente de certo modo sustentam a hipótese de otimização.</a:t>
            </a:r>
          </a:p>
        </p:txBody>
      </p:sp>
      <p:sp>
        <p:nvSpPr>
          <p:cNvPr id="3" name="Espaço Reservado para Conteúdo 2">
            <a:extLst>
              <a:ext uri="{FF2B5EF4-FFF2-40B4-BE49-F238E27FC236}">
                <a16:creationId xmlns:a16="http://schemas.microsoft.com/office/drawing/2014/main" id="{149E27CE-911B-4D93-B511-6183C74DD88B}"/>
              </a:ext>
            </a:extLst>
          </p:cNvPr>
          <p:cNvSpPr>
            <a:spLocks noGrp="1"/>
          </p:cNvSpPr>
          <p:nvPr>
            <p:ph idx="1"/>
          </p:nvPr>
        </p:nvSpPr>
        <p:spPr>
          <a:xfrm>
            <a:off x="2184962" y="2077328"/>
            <a:ext cx="8915400" cy="4253133"/>
          </a:xfrm>
        </p:spPr>
        <p:txBody>
          <a:bodyPr>
            <a:normAutofit fontScale="92500"/>
          </a:bodyPr>
          <a:lstStyle/>
          <a:p>
            <a:pPr>
              <a:lnSpc>
                <a:spcPct val="150000"/>
              </a:lnSpc>
            </a:pPr>
            <a:r>
              <a:rPr lang="pt-BR" dirty="0"/>
              <a:t>Não é necessário, por outro lado, o uso de hipóteses irrealistas sobre agentes </a:t>
            </a:r>
            <a:r>
              <a:rPr lang="pt-BR" dirty="0" err="1"/>
              <a:t>hiper-racionais</a:t>
            </a:r>
            <a:r>
              <a:rPr lang="pt-BR" dirty="0"/>
              <a:t>. O resultado foi obtido supondo-se comportamento aleatório. Ora, se é verdade que os agentes não são super-homens, tampouco são completamente passivos e irracionais.</a:t>
            </a:r>
          </a:p>
          <a:p>
            <a:pPr>
              <a:lnSpc>
                <a:spcPct val="150000"/>
              </a:lnSpc>
            </a:pPr>
            <a:r>
              <a:rPr lang="pt-BR" dirty="0"/>
              <a:t>Se considerarmos os agentes como pessoas reais, de carne e osso, certas tendências, descritas pelas condições marginais da teoria, tornam-se bastante plausíveis. Como nota um comentador, esse tipo de argumento revela que os defensores da teoria marginalista, como Machlup e </a:t>
            </a:r>
            <a:r>
              <a:rPr lang="pt-BR" dirty="0" err="1"/>
              <a:t>Alchian</a:t>
            </a:r>
            <a:r>
              <a:rPr lang="pt-BR" dirty="0"/>
              <a:t>, são mais institucionalistas que os críticos da teoria: a hipótese de maximização depende mais de fatores institucionais do que de capacidade cognitiva superior.</a:t>
            </a:r>
          </a:p>
        </p:txBody>
      </p:sp>
    </p:spTree>
    <p:extLst>
      <p:ext uri="{BB962C8B-B14F-4D97-AF65-F5344CB8AC3E}">
        <p14:creationId xmlns:p14="http://schemas.microsoft.com/office/powerpoint/2010/main" val="272030365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D8C64-8EFB-4F9D-85F5-E280192B37FC}"/>
              </a:ext>
            </a:extLst>
          </p:cNvPr>
          <p:cNvSpPr>
            <a:spLocks noGrp="1"/>
          </p:cNvSpPr>
          <p:nvPr>
            <p:ph type="title"/>
          </p:nvPr>
        </p:nvSpPr>
        <p:spPr>
          <a:xfrm>
            <a:off x="1931743" y="539704"/>
            <a:ext cx="8911687" cy="1280890"/>
          </a:xfrm>
        </p:spPr>
        <p:txBody>
          <a:bodyPr/>
          <a:lstStyle/>
          <a:p>
            <a:r>
              <a:rPr lang="pt-BR" dirty="0"/>
              <a:t>Análise de Garry Becker</a:t>
            </a:r>
          </a:p>
        </p:txBody>
      </p:sp>
      <p:sp>
        <p:nvSpPr>
          <p:cNvPr id="3" name="Espaço Reservado para Conteúdo 2">
            <a:extLst>
              <a:ext uri="{FF2B5EF4-FFF2-40B4-BE49-F238E27FC236}">
                <a16:creationId xmlns:a16="http://schemas.microsoft.com/office/drawing/2014/main" id="{AF7E1051-023D-4FB6-A358-EAA63D17D391}"/>
              </a:ext>
            </a:extLst>
          </p:cNvPr>
          <p:cNvSpPr>
            <a:spLocks noGrp="1"/>
          </p:cNvSpPr>
          <p:nvPr>
            <p:ph idx="1"/>
          </p:nvPr>
        </p:nvSpPr>
        <p:spPr>
          <a:xfrm>
            <a:off x="1344857" y="1820594"/>
            <a:ext cx="8915400" cy="3777622"/>
          </a:xfrm>
        </p:spPr>
        <p:txBody>
          <a:bodyPr/>
          <a:lstStyle/>
          <a:p>
            <a:pPr>
              <a:lnSpc>
                <a:spcPct val="150000"/>
              </a:lnSpc>
            </a:pPr>
            <a:r>
              <a:rPr lang="pt-BR" dirty="0"/>
              <a:t>A análise de </a:t>
            </a:r>
            <a:r>
              <a:rPr lang="pt-BR" dirty="0" err="1"/>
              <a:t>Alchian</a:t>
            </a:r>
            <a:r>
              <a:rPr lang="pt-BR" dirty="0"/>
              <a:t> sobre o significado da hipótese de maximização de lucros encontra um paralelo na análise de Garry Becker sobre o significado da hipótese de maximização de utilidade. </a:t>
            </a:r>
          </a:p>
          <a:p>
            <a:pPr>
              <a:lnSpc>
                <a:spcPct val="150000"/>
              </a:lnSpc>
            </a:pPr>
            <a:r>
              <a:rPr lang="pt-BR" i="1" dirty="0">
                <a:solidFill>
                  <a:schemeClr val="tx2">
                    <a:lumMod val="60000"/>
                    <a:lumOff val="40000"/>
                  </a:schemeClr>
                </a:solidFill>
              </a:rPr>
              <a:t>Em Comportamento irracional e teoria econômica</a:t>
            </a:r>
            <a:r>
              <a:rPr lang="pt-BR" dirty="0"/>
              <a:t>, o prêmio Nobel enfrenta os críticos da hipótese de maximização. Novamente supondo ausência completa de racionalidade, Becker mostra que apenas a existência da restrição orçamentária é capaz de impor alguma regularidade ao sistema.</a:t>
            </a:r>
          </a:p>
        </p:txBody>
      </p:sp>
    </p:spTree>
    <p:extLst>
      <p:ext uri="{BB962C8B-B14F-4D97-AF65-F5344CB8AC3E}">
        <p14:creationId xmlns:p14="http://schemas.microsoft.com/office/powerpoint/2010/main" val="119385005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EC5B1F-D655-4D1C-8AD8-CE96AFA02ED0}"/>
              </a:ext>
            </a:extLst>
          </p:cNvPr>
          <p:cNvSpPr>
            <a:spLocks noGrp="1"/>
          </p:cNvSpPr>
          <p:nvPr>
            <p:ph type="title"/>
          </p:nvPr>
        </p:nvSpPr>
        <p:spPr>
          <a:xfrm>
            <a:off x="2072420" y="610043"/>
            <a:ext cx="8911687" cy="1280890"/>
          </a:xfrm>
        </p:spPr>
        <p:txBody>
          <a:bodyPr/>
          <a:lstStyle/>
          <a:p>
            <a:r>
              <a:rPr lang="pt-BR" dirty="0"/>
              <a:t>Um exemplo</a:t>
            </a:r>
          </a:p>
        </p:txBody>
      </p:sp>
      <p:sp>
        <p:nvSpPr>
          <p:cNvPr id="3" name="Espaço Reservado para Conteúdo 2">
            <a:extLst>
              <a:ext uri="{FF2B5EF4-FFF2-40B4-BE49-F238E27FC236}">
                <a16:creationId xmlns:a16="http://schemas.microsoft.com/office/drawing/2014/main" id="{24B7B45F-9287-4805-A962-70AFB04CE1B2}"/>
              </a:ext>
            </a:extLst>
          </p:cNvPr>
          <p:cNvSpPr>
            <a:spLocks noGrp="1"/>
          </p:cNvSpPr>
          <p:nvPr>
            <p:ph idx="1"/>
          </p:nvPr>
        </p:nvSpPr>
        <p:spPr>
          <a:xfrm>
            <a:off x="1899895" y="1697501"/>
            <a:ext cx="8915400" cy="3777622"/>
          </a:xfrm>
        </p:spPr>
        <p:txBody>
          <a:bodyPr/>
          <a:lstStyle/>
          <a:p>
            <a:pPr>
              <a:lnSpc>
                <a:spcPct val="150000"/>
              </a:lnSpc>
            </a:pPr>
            <a:r>
              <a:rPr lang="pt-BR" dirty="0"/>
              <a:t>Modificando ligeiramente o exemplo do autor, imagine que o consumidor dos bens X e Y escolha uma cesta de consumo (ponto no gráfico à esquerda) através do arremesso de um dardo na área triangular que representa a restrição orçamentária original AB (Gráfico 15.1). Se o preço de X diminuir, a restrição gira para a direita até AC, como indicado pela seta. Se o consumidor continua arremessando seus dardos, ocorrem com mais frequência “escolhas” mais a direita, de modo que o preço inferior leva a quantidades consumidas maiores de X.</a:t>
            </a:r>
          </a:p>
        </p:txBody>
      </p:sp>
    </p:spTree>
    <p:extLst>
      <p:ext uri="{BB962C8B-B14F-4D97-AF65-F5344CB8AC3E}">
        <p14:creationId xmlns:p14="http://schemas.microsoft.com/office/powerpoint/2010/main" val="222662469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4">
            <a:extLst>
              <a:ext uri="{FF2B5EF4-FFF2-40B4-BE49-F238E27FC236}">
                <a16:creationId xmlns:a16="http://schemas.microsoft.com/office/drawing/2014/main" id="{0F6353DB-2318-4D7E-9C4D-5FAFB5B73AC2}"/>
              </a:ext>
            </a:extLst>
          </p:cNvPr>
          <p:cNvPicPr>
            <a:picLocks noChangeAspect="1"/>
          </p:cNvPicPr>
          <p:nvPr/>
        </p:nvPicPr>
        <p:blipFill>
          <a:blip r:embed="rId2"/>
          <a:stretch>
            <a:fillRect/>
          </a:stretch>
        </p:blipFill>
        <p:spPr>
          <a:xfrm>
            <a:off x="2504049" y="1775957"/>
            <a:ext cx="7914991" cy="3306085"/>
          </a:xfrm>
          <a:prstGeom prst="rect">
            <a:avLst/>
          </a:prstGeom>
        </p:spPr>
      </p:pic>
    </p:spTree>
    <p:extLst>
      <p:ext uri="{BB962C8B-B14F-4D97-AF65-F5344CB8AC3E}">
        <p14:creationId xmlns:p14="http://schemas.microsoft.com/office/powerpoint/2010/main" val="351443697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40B93A-F73A-4F40-B434-16191D0C9DD4}"/>
              </a:ext>
            </a:extLst>
          </p:cNvPr>
          <p:cNvSpPr>
            <a:spLocks noGrp="1"/>
          </p:cNvSpPr>
          <p:nvPr>
            <p:ph type="title"/>
          </p:nvPr>
        </p:nvSpPr>
        <p:spPr>
          <a:xfrm>
            <a:off x="1973946" y="511569"/>
            <a:ext cx="8911687" cy="1280890"/>
          </a:xfrm>
        </p:spPr>
        <p:txBody>
          <a:bodyPr/>
          <a:lstStyle/>
          <a:p>
            <a:r>
              <a:rPr lang="pt-BR" dirty="0"/>
              <a:t>O papel das hipóteses sobre racionalidade</a:t>
            </a:r>
          </a:p>
        </p:txBody>
      </p:sp>
      <p:sp>
        <p:nvSpPr>
          <p:cNvPr id="3" name="Espaço Reservado para Conteúdo 2">
            <a:extLst>
              <a:ext uri="{FF2B5EF4-FFF2-40B4-BE49-F238E27FC236}">
                <a16:creationId xmlns:a16="http://schemas.microsoft.com/office/drawing/2014/main" id="{279BBF34-97C2-4173-BAEF-AE6EFC077BEC}"/>
              </a:ext>
            </a:extLst>
          </p:cNvPr>
          <p:cNvSpPr>
            <a:spLocks noGrp="1"/>
          </p:cNvSpPr>
          <p:nvPr>
            <p:ph idx="1"/>
          </p:nvPr>
        </p:nvSpPr>
        <p:spPr>
          <a:xfrm>
            <a:off x="1973946" y="2063262"/>
            <a:ext cx="8915400" cy="3777622"/>
          </a:xfrm>
        </p:spPr>
        <p:txBody>
          <a:bodyPr>
            <a:normAutofit lnSpcReduction="10000"/>
          </a:bodyPr>
          <a:lstStyle/>
          <a:p>
            <a:pPr>
              <a:lnSpc>
                <a:spcPct val="150000"/>
              </a:lnSpc>
            </a:pPr>
            <a:r>
              <a:rPr lang="pt-BR" dirty="0"/>
              <a:t>Assim, mesmo com uma “máquina de calcular prazeres e dores” quebrada, a demanda continua apresentando inclinação negativa, como mostrado no gráfico da direita, que relaciona a quantidade consumida x ao preço p desse produto. </a:t>
            </a:r>
          </a:p>
          <a:p>
            <a:pPr>
              <a:lnSpc>
                <a:spcPct val="150000"/>
              </a:lnSpc>
            </a:pPr>
            <a:r>
              <a:rPr lang="pt-BR" dirty="0"/>
              <a:t>O mesmo ocorre se no lugar de dardos tivermos comportamento inercial, no qual as escolhas tendem a refletir as decisões passadas. </a:t>
            </a:r>
          </a:p>
          <a:p>
            <a:pPr>
              <a:lnSpc>
                <a:spcPct val="150000"/>
              </a:lnSpc>
            </a:pPr>
            <a:r>
              <a:rPr lang="pt-BR" dirty="0"/>
              <a:t>Se considerarmos que no mundo real existe algum grau de racionalidade, concluiremos que a teoria não depende, de forma crucial, de hipóteses irrealistas sobre racionalidade.</a:t>
            </a:r>
          </a:p>
        </p:txBody>
      </p:sp>
    </p:spTree>
    <p:extLst>
      <p:ext uri="{BB962C8B-B14F-4D97-AF65-F5344CB8AC3E}">
        <p14:creationId xmlns:p14="http://schemas.microsoft.com/office/powerpoint/2010/main" val="7867505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F02FFE-FA8D-48BB-BB27-9B01CD39863A}"/>
              </a:ext>
            </a:extLst>
          </p:cNvPr>
          <p:cNvSpPr>
            <a:spLocks noGrp="1"/>
          </p:cNvSpPr>
          <p:nvPr>
            <p:ph type="title"/>
          </p:nvPr>
        </p:nvSpPr>
        <p:spPr>
          <a:xfrm>
            <a:off x="1903608" y="441230"/>
            <a:ext cx="8911687" cy="1280890"/>
          </a:xfrm>
        </p:spPr>
        <p:txBody>
          <a:bodyPr/>
          <a:lstStyle/>
          <a:p>
            <a:r>
              <a:rPr lang="pt-BR" dirty="0"/>
              <a:t>Modelagem explicitamente evolucionária</a:t>
            </a:r>
          </a:p>
        </p:txBody>
      </p:sp>
      <p:sp>
        <p:nvSpPr>
          <p:cNvPr id="3" name="Espaço Reservado para Conteúdo 2">
            <a:extLst>
              <a:ext uri="{FF2B5EF4-FFF2-40B4-BE49-F238E27FC236}">
                <a16:creationId xmlns:a16="http://schemas.microsoft.com/office/drawing/2014/main" id="{37234338-CBB6-4BCB-BFC4-BBB7D79E6A83}"/>
              </a:ext>
            </a:extLst>
          </p:cNvPr>
          <p:cNvSpPr>
            <a:spLocks noGrp="1"/>
          </p:cNvSpPr>
          <p:nvPr>
            <p:ph idx="1"/>
          </p:nvPr>
        </p:nvSpPr>
        <p:spPr>
          <a:xfrm>
            <a:off x="1903608" y="1964787"/>
            <a:ext cx="8915400" cy="3777622"/>
          </a:xfrm>
        </p:spPr>
        <p:txBody>
          <a:bodyPr/>
          <a:lstStyle/>
          <a:p>
            <a:r>
              <a:rPr lang="pt-BR" dirty="0"/>
              <a:t>Embora o argumento evolucionário torne os pressupostos da teoria tradicional mais robustos, não justificam a manutenção da teoria inalterada. </a:t>
            </a:r>
          </a:p>
          <a:p>
            <a:r>
              <a:rPr lang="pt-BR" dirty="0"/>
              <a:t>Uma modelagem explicitamente evolucionária convidaria ao exame de em quais condições podemos esperar (ou não) uma tendência ao equilíbrio, como, por exemplo, a existência de estabilidade nas variáveis do ambiente. </a:t>
            </a:r>
          </a:p>
          <a:p>
            <a:r>
              <a:rPr lang="pt-BR" dirty="0"/>
              <a:t>O trabalho de Becker deu origem a um comentário crítico por parte de Israel Kirzner, o principal representante moderno da escola austríaca.</a:t>
            </a:r>
          </a:p>
        </p:txBody>
      </p:sp>
    </p:spTree>
    <p:extLst>
      <p:ext uri="{BB962C8B-B14F-4D97-AF65-F5344CB8AC3E}">
        <p14:creationId xmlns:p14="http://schemas.microsoft.com/office/powerpoint/2010/main" val="4671109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5B58F9-74C2-4114-9A4A-23CFEF21DDE8}"/>
              </a:ext>
            </a:extLst>
          </p:cNvPr>
          <p:cNvSpPr>
            <a:spLocks noGrp="1"/>
          </p:cNvSpPr>
          <p:nvPr>
            <p:ph type="title"/>
          </p:nvPr>
        </p:nvSpPr>
        <p:spPr/>
        <p:txBody>
          <a:bodyPr/>
          <a:lstStyle/>
          <a:p>
            <a:r>
              <a:rPr lang="pt-BR" dirty="0"/>
              <a:t>Comentários de Kirzner</a:t>
            </a:r>
          </a:p>
        </p:txBody>
      </p:sp>
      <p:sp>
        <p:nvSpPr>
          <p:cNvPr id="3" name="Espaço Reservado para Conteúdo 2">
            <a:extLst>
              <a:ext uri="{FF2B5EF4-FFF2-40B4-BE49-F238E27FC236}">
                <a16:creationId xmlns:a16="http://schemas.microsoft.com/office/drawing/2014/main" id="{AABB20F0-592B-43AC-A166-7B5EFCE49286}"/>
              </a:ext>
            </a:extLst>
          </p:cNvPr>
          <p:cNvSpPr>
            <a:spLocks noGrp="1"/>
          </p:cNvSpPr>
          <p:nvPr>
            <p:ph idx="1"/>
          </p:nvPr>
        </p:nvSpPr>
        <p:spPr>
          <a:xfrm>
            <a:off x="1596097" y="1430215"/>
            <a:ext cx="9447042" cy="5040923"/>
          </a:xfrm>
        </p:spPr>
        <p:txBody>
          <a:bodyPr>
            <a:normAutofit fontScale="92500" lnSpcReduction="20000"/>
          </a:bodyPr>
          <a:lstStyle/>
          <a:p>
            <a:pPr>
              <a:lnSpc>
                <a:spcPct val="160000"/>
              </a:lnSpc>
            </a:pPr>
            <a:r>
              <a:rPr lang="pt-BR" dirty="0"/>
              <a:t>Kirzner nota que a tentativa de resgatar os resultados da teoria, empreendida acima, não nos permite concluir que o pressuposto de ação racional não seja vital. Considere um plano de ação que se revela errôneo. Fora do cruzamento entre as curvas de demanda e oferta, os agentes são obrigados a corrigir seus erros e agir fora do equilíbrio. </a:t>
            </a:r>
          </a:p>
          <a:p>
            <a:pPr>
              <a:lnSpc>
                <a:spcPct val="160000"/>
              </a:lnSpc>
            </a:pPr>
            <a:r>
              <a:rPr lang="pt-BR" dirty="0"/>
              <a:t>Sem uma teoria de processo de mercado que trate dessa ação empresarial fora do equilíbrio, pergunta ele, porque os preços seriam alterados, se adotarmos a hipótese de ação não racional</a:t>
            </a:r>
            <a:r>
              <a:rPr lang="pt-BR" dirty="0">
                <a:solidFill>
                  <a:schemeClr val="tx2">
                    <a:lumMod val="60000"/>
                    <a:lumOff val="40000"/>
                  </a:schemeClr>
                </a:solidFill>
              </a:rPr>
              <a:t>? Para que o preço se altere em direção ao equilíbrio, precisamos, de forma crucial, supor a existência de atores que, de forma racional e propositada, modifiquem seus planos para que ocorra uma tendência ao equilíbrio. </a:t>
            </a:r>
            <a:r>
              <a:rPr lang="pt-BR" dirty="0"/>
              <a:t>Mesmo sob competição, não podemos lidar apenas com agentes passivos tomadores de preços. </a:t>
            </a:r>
            <a:r>
              <a:rPr lang="pt-BR" dirty="0">
                <a:solidFill>
                  <a:schemeClr val="tx2">
                    <a:lumMod val="60000"/>
                    <a:lumOff val="40000"/>
                  </a:schemeClr>
                </a:solidFill>
              </a:rPr>
              <a:t>Qualquer ajuste em direção a um equilíbrio deve supor ação propositada, racional. </a:t>
            </a:r>
          </a:p>
        </p:txBody>
      </p:sp>
    </p:spTree>
    <p:extLst>
      <p:ext uri="{BB962C8B-B14F-4D97-AF65-F5344CB8AC3E}">
        <p14:creationId xmlns:p14="http://schemas.microsoft.com/office/powerpoint/2010/main" val="311304350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E11FEF-8DA1-4B9F-A7C5-F723E27BB768}"/>
              </a:ext>
            </a:extLst>
          </p:cNvPr>
          <p:cNvSpPr>
            <a:spLocks noGrp="1"/>
          </p:cNvSpPr>
          <p:nvPr>
            <p:ph type="title"/>
          </p:nvPr>
        </p:nvSpPr>
        <p:spPr>
          <a:xfrm>
            <a:off x="2128692" y="497501"/>
            <a:ext cx="8911687" cy="1280890"/>
          </a:xfrm>
        </p:spPr>
        <p:txBody>
          <a:bodyPr/>
          <a:lstStyle/>
          <a:p>
            <a:r>
              <a:rPr lang="pt-BR" dirty="0"/>
              <a:t>Rejeita-se uma visão mecanicista do funcionamento do mercado</a:t>
            </a:r>
          </a:p>
        </p:txBody>
      </p:sp>
      <p:sp>
        <p:nvSpPr>
          <p:cNvPr id="3" name="Espaço Reservado para Conteúdo 2">
            <a:extLst>
              <a:ext uri="{FF2B5EF4-FFF2-40B4-BE49-F238E27FC236}">
                <a16:creationId xmlns:a16="http://schemas.microsoft.com/office/drawing/2014/main" id="{D01AD3CD-B2A1-4FE6-8E6B-47AB6DAE473F}"/>
              </a:ext>
            </a:extLst>
          </p:cNvPr>
          <p:cNvSpPr>
            <a:spLocks noGrp="1"/>
          </p:cNvSpPr>
          <p:nvPr>
            <p:ph idx="1"/>
          </p:nvPr>
        </p:nvSpPr>
        <p:spPr>
          <a:xfrm>
            <a:off x="1970234" y="1922584"/>
            <a:ext cx="8915400" cy="3777622"/>
          </a:xfrm>
        </p:spPr>
        <p:txBody>
          <a:bodyPr/>
          <a:lstStyle/>
          <a:p>
            <a:pPr>
              <a:lnSpc>
                <a:spcPct val="150000"/>
              </a:lnSpc>
            </a:pPr>
            <a:r>
              <a:rPr lang="pt-BR" dirty="0"/>
              <a:t>Aqui, o autor rejeita uma visão mecanicista do funcionamento do mercado, resgatando os pressupostos de ação racional na sua forma não operacional, com significado mais amplo, tal como defendido pelos economistas antes da influência positivista que induz a adoção de interpretação mais específica desse conceito.</a:t>
            </a:r>
          </a:p>
        </p:txBody>
      </p:sp>
    </p:spTree>
    <p:extLst>
      <p:ext uri="{BB962C8B-B14F-4D97-AF65-F5344CB8AC3E}">
        <p14:creationId xmlns:p14="http://schemas.microsoft.com/office/powerpoint/2010/main" val="4243753480"/>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8D8BC-0390-4A49-8AD6-D22F63DA6A35}"/>
              </a:ext>
            </a:extLst>
          </p:cNvPr>
          <p:cNvSpPr>
            <a:spLocks noGrp="1"/>
          </p:cNvSpPr>
          <p:nvPr>
            <p:ph type="title"/>
          </p:nvPr>
        </p:nvSpPr>
        <p:spPr/>
        <p:txBody>
          <a:bodyPr/>
          <a:lstStyle/>
          <a:p>
            <a:r>
              <a:rPr lang="pt-BR" dirty="0"/>
              <a:t>Próxima aula</a:t>
            </a:r>
          </a:p>
        </p:txBody>
      </p:sp>
      <p:sp>
        <p:nvSpPr>
          <p:cNvPr id="3" name="Espaço Reservado para Conteúdo 2">
            <a:extLst>
              <a:ext uri="{FF2B5EF4-FFF2-40B4-BE49-F238E27FC236}">
                <a16:creationId xmlns:a16="http://schemas.microsoft.com/office/drawing/2014/main" id="{1054AEEA-102C-4870-839D-D90CF6AB542A}"/>
              </a:ext>
            </a:extLst>
          </p:cNvPr>
          <p:cNvSpPr>
            <a:spLocks noGrp="1"/>
          </p:cNvSpPr>
          <p:nvPr>
            <p:ph idx="1"/>
          </p:nvPr>
        </p:nvSpPr>
        <p:spPr>
          <a:xfrm>
            <a:off x="2068707" y="1669366"/>
            <a:ext cx="8915400" cy="3777622"/>
          </a:xfrm>
        </p:spPr>
        <p:txBody>
          <a:bodyPr/>
          <a:lstStyle/>
          <a:p>
            <a:pPr>
              <a:lnSpc>
                <a:spcPct val="150000"/>
              </a:lnSpc>
            </a:pPr>
            <a:r>
              <a:rPr lang="pt-BR" dirty="0"/>
              <a:t>No próxima aula, trataremos de outra solução para a demanda por uma teoria econômica mais empírica, que ao mesmo tempo não rejeite hipóteses gerais sobre o comportamento humano, de forma a evitar cair-se em postura historicista</a:t>
            </a:r>
            <a:r>
              <a:rPr lang="pt-BR" dirty="0">
                <a:solidFill>
                  <a:schemeClr val="tx2">
                    <a:lumMod val="60000"/>
                    <a:lumOff val="40000"/>
                  </a:schemeClr>
                </a:solidFill>
              </a:rPr>
              <a:t>: a tese de Friedman sobre a irrelevância do realismo das hipóteses da teoria.</a:t>
            </a:r>
          </a:p>
        </p:txBody>
      </p:sp>
    </p:spTree>
    <p:extLst>
      <p:ext uri="{BB962C8B-B14F-4D97-AF65-F5344CB8AC3E}">
        <p14:creationId xmlns:p14="http://schemas.microsoft.com/office/powerpoint/2010/main" val="6099369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275B47-5026-4851-83FB-F4A4B4599FF7}"/>
              </a:ext>
            </a:extLst>
          </p:cNvPr>
          <p:cNvSpPr>
            <a:spLocks noGrp="1"/>
          </p:cNvSpPr>
          <p:nvPr>
            <p:ph type="title"/>
          </p:nvPr>
        </p:nvSpPr>
        <p:spPr/>
        <p:txBody>
          <a:bodyPr/>
          <a:lstStyle/>
          <a:p>
            <a:r>
              <a:rPr lang="pt-BR" dirty="0"/>
              <a:t>O teste imaginado pelo autor</a:t>
            </a:r>
          </a:p>
        </p:txBody>
      </p:sp>
      <p:sp>
        <p:nvSpPr>
          <p:cNvPr id="3" name="Espaço Reservado para Conteúdo 2">
            <a:extLst>
              <a:ext uri="{FF2B5EF4-FFF2-40B4-BE49-F238E27FC236}">
                <a16:creationId xmlns:a16="http://schemas.microsoft.com/office/drawing/2014/main" id="{C20AE813-3D39-40D6-A6F1-2E6B9955D905}"/>
              </a:ext>
            </a:extLst>
          </p:cNvPr>
          <p:cNvSpPr>
            <a:spLocks noGrp="1"/>
          </p:cNvSpPr>
          <p:nvPr>
            <p:ph idx="1"/>
          </p:nvPr>
        </p:nvSpPr>
        <p:spPr/>
        <p:txBody>
          <a:bodyPr/>
          <a:lstStyle/>
          <a:p>
            <a:pPr>
              <a:lnSpc>
                <a:spcPct val="150000"/>
              </a:lnSpc>
            </a:pPr>
            <a:r>
              <a:rPr lang="pt-BR" dirty="0"/>
              <a:t>Seria de natureza empírica: as proposições científicas devem ser, </a:t>
            </a:r>
            <a:r>
              <a:rPr lang="pt-BR" dirty="0">
                <a:solidFill>
                  <a:srgbClr val="00B0F0"/>
                </a:solidFill>
              </a:rPr>
              <a:t>ao menos em princípio</a:t>
            </a:r>
            <a:r>
              <a:rPr lang="pt-BR" dirty="0"/>
              <a:t>, faseáveis ou confirmáveis por meio de fatos observados ou ainda redutíveis a proposições que possam, por sua vez, ser testadas. </a:t>
            </a:r>
          </a:p>
          <a:p>
            <a:pPr>
              <a:lnSpc>
                <a:spcPct val="150000"/>
              </a:lnSpc>
            </a:pPr>
            <a:r>
              <a:rPr lang="pt-BR" dirty="0"/>
              <a:t>Além disso, não seria necessária a existência de um teste empírico definitivo: apenas se requer </a:t>
            </a:r>
            <a:r>
              <a:rPr lang="pt-BR" dirty="0">
                <a:solidFill>
                  <a:srgbClr val="00B0F0"/>
                </a:solidFill>
              </a:rPr>
              <a:t>que se estabeleça intersubjetivamente o que deve ocorrer caso as proposições sejam verdadeiras ou falsas</a:t>
            </a:r>
            <a:r>
              <a:rPr lang="pt-BR" dirty="0"/>
              <a:t>.</a:t>
            </a:r>
          </a:p>
        </p:txBody>
      </p:sp>
    </p:spTree>
    <p:extLst>
      <p:ext uri="{BB962C8B-B14F-4D97-AF65-F5344CB8AC3E}">
        <p14:creationId xmlns:p14="http://schemas.microsoft.com/office/powerpoint/2010/main" val="65824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3941F8F-9FC1-42BF-A2BB-8B7520739F99}"/>
              </a:ext>
            </a:extLst>
          </p:cNvPr>
          <p:cNvSpPr>
            <a:spLocks noGrp="1"/>
          </p:cNvSpPr>
          <p:nvPr>
            <p:ph type="title"/>
          </p:nvPr>
        </p:nvSpPr>
        <p:spPr>
          <a:xfrm>
            <a:off x="1903608" y="525637"/>
            <a:ext cx="8911687" cy="1280890"/>
          </a:xfrm>
        </p:spPr>
        <p:txBody>
          <a:bodyPr/>
          <a:lstStyle/>
          <a:p>
            <a:r>
              <a:rPr lang="pt-BR" dirty="0"/>
              <a:t>O método verdadeiramente científico</a:t>
            </a:r>
          </a:p>
        </p:txBody>
      </p:sp>
      <p:sp>
        <p:nvSpPr>
          <p:cNvPr id="3" name="Espaço Reservado para Conteúdo 2">
            <a:extLst>
              <a:ext uri="{FF2B5EF4-FFF2-40B4-BE49-F238E27FC236}">
                <a16:creationId xmlns:a16="http://schemas.microsoft.com/office/drawing/2014/main" id="{FD714CAB-CCD7-4C34-A694-7BCDBB7A6DB5}"/>
              </a:ext>
            </a:extLst>
          </p:cNvPr>
          <p:cNvSpPr>
            <a:spLocks noGrp="1"/>
          </p:cNvSpPr>
          <p:nvPr>
            <p:ph idx="1"/>
          </p:nvPr>
        </p:nvSpPr>
        <p:spPr>
          <a:xfrm>
            <a:off x="1745151" y="1806527"/>
            <a:ext cx="9255784" cy="3777622"/>
          </a:xfrm>
        </p:spPr>
        <p:txBody>
          <a:bodyPr>
            <a:normAutofit lnSpcReduction="10000"/>
          </a:bodyPr>
          <a:lstStyle/>
          <a:p>
            <a:pPr>
              <a:lnSpc>
                <a:spcPct val="150000"/>
              </a:lnSpc>
            </a:pPr>
            <a:r>
              <a:rPr lang="pt-BR" dirty="0"/>
              <a:t>A economia científica, não sendo uma exceção a esses preceitos, deve também apelar aos fatos. </a:t>
            </a:r>
          </a:p>
          <a:p>
            <a:pPr>
              <a:lnSpc>
                <a:spcPct val="150000"/>
              </a:lnSpc>
            </a:pPr>
            <a:r>
              <a:rPr lang="pt-BR" dirty="0"/>
              <a:t>Por outro lado, deve ser classificada como </a:t>
            </a:r>
            <a:r>
              <a:rPr lang="pt-BR" dirty="0">
                <a:solidFill>
                  <a:srgbClr val="00B0F0"/>
                </a:solidFill>
              </a:rPr>
              <a:t>pseudociência</a:t>
            </a:r>
            <a:r>
              <a:rPr lang="pt-BR" dirty="0"/>
              <a:t> caso utilize conceitos não testáveis intersubjetivamente, sejam de natureza ideológica ou metafísica. </a:t>
            </a:r>
          </a:p>
          <a:p>
            <a:pPr>
              <a:lnSpc>
                <a:spcPct val="150000"/>
              </a:lnSpc>
            </a:pPr>
            <a:r>
              <a:rPr lang="pt-BR" dirty="0"/>
              <a:t>Os verdadeiros cientistas devem concordar com as regras do jogo. Hutchison não procura convencer os economistas que ele classifica como pseudocientíficos, mas procura se aliar a autores como Jevons e Pareto, que comungam com ele o método verdadeiramente científico.</a:t>
            </a:r>
          </a:p>
        </p:txBody>
      </p:sp>
    </p:spTree>
    <p:extLst>
      <p:ext uri="{BB962C8B-B14F-4D97-AF65-F5344CB8AC3E}">
        <p14:creationId xmlns:p14="http://schemas.microsoft.com/office/powerpoint/2010/main" val="2262976953"/>
      </p:ext>
    </p:extLst>
  </p:cSld>
  <p:clrMapOvr>
    <a:masterClrMapping/>
  </p:clrMapOvr>
</p:sld>
</file>

<file path=ppt/theme/theme1.xml><?xml version="1.0" encoding="utf-8"?>
<a:theme xmlns:a="http://schemas.openxmlformats.org/drawingml/2006/main" name="Cacho">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ch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ach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1743</TotalTime>
  <Words>7790</Words>
  <Application>Microsoft Office PowerPoint</Application>
  <PresentationFormat>Widescreen</PresentationFormat>
  <Paragraphs>266</Paragraphs>
  <Slides>78</Slides>
  <Notes>0</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78</vt:i4>
      </vt:variant>
    </vt:vector>
  </HeadingPairs>
  <TitlesOfParts>
    <vt:vector size="82" baseType="lpstr">
      <vt:lpstr>Arial</vt:lpstr>
      <vt:lpstr>Century Gothic</vt:lpstr>
      <vt:lpstr>Wingdings 3</vt:lpstr>
      <vt:lpstr>Cacho</vt:lpstr>
      <vt:lpstr>  20ª aula de Metodologia da Análise Econômica  </vt:lpstr>
      <vt:lpstr>A controvérsia em torno do positivismo em economia: Terence Hutchison, Frank Knight e Fritz Machlup</vt:lpstr>
      <vt:lpstr>Influência do positivismo lógico</vt:lpstr>
      <vt:lpstr>Por uma economia mais empírica</vt:lpstr>
      <vt:lpstr>Teses defendidas por Hutchison</vt:lpstr>
      <vt:lpstr>Terence Wilmot Hutchison (1912-2007)</vt:lpstr>
      <vt:lpstr>O critério de cientificidade utilizado</vt:lpstr>
      <vt:lpstr>O teste imaginado pelo autor</vt:lpstr>
      <vt:lpstr>O método verdadeiramente científico</vt:lpstr>
      <vt:lpstr>Segundo capítulo</vt:lpstr>
      <vt:lpstr>Proposições condicionais X  proposições geradas por indução </vt:lpstr>
      <vt:lpstr>Proposições analíticas e proposições sintéticas</vt:lpstr>
      <vt:lpstr>Controvérsias sem significado</vt:lpstr>
      <vt:lpstr>Uso indiscriminado das cláusulas ceteris paribus</vt:lpstr>
      <vt:lpstr>Exceções especificáveis</vt:lpstr>
      <vt:lpstr>Terceiro capítulo</vt:lpstr>
      <vt:lpstr>A leis da economia</vt:lpstr>
      <vt:lpstr>A formulação de previsões.</vt:lpstr>
      <vt:lpstr>A ilusão com teorias parciais</vt:lpstr>
      <vt:lpstr>O quarto capítulo </vt:lpstr>
      <vt:lpstr>Teoria do equilíbrio</vt:lpstr>
      <vt:lpstr>Mudanças nas expectativas</vt:lpstr>
      <vt:lpstr>O quinto capítulo </vt:lpstr>
      <vt:lpstr>Contra o apriorismo</vt:lpstr>
      <vt:lpstr>Reação de Knight e Machlup </vt:lpstr>
      <vt:lpstr>Contra o positivismo</vt:lpstr>
      <vt:lpstr>Frank Hyneman Knight (1885-1972) </vt:lpstr>
      <vt:lpstr>O apriorismo de Knight </vt:lpstr>
      <vt:lpstr>Atividade empresarial</vt:lpstr>
      <vt:lpstr>O que é verdade em economia?</vt:lpstr>
      <vt:lpstr>Os propósitos e resultados das ações </vt:lpstr>
      <vt:lpstr>O fracasso empírico do positivismo</vt:lpstr>
      <vt:lpstr>O positivismo, sugere Knight, implica em dogmatismo</vt:lpstr>
      <vt:lpstr>O positivismo seria inaplicável à economia científica.</vt:lpstr>
      <vt:lpstr>Em relação a esta última, Knight afirma: </vt:lpstr>
      <vt:lpstr>A cor para um cego!</vt:lpstr>
      <vt:lpstr>Conhecimento a priori sobre o funcionamento da mente humana</vt:lpstr>
      <vt:lpstr>Objetividade e mensuração</vt:lpstr>
      <vt:lpstr>O método das ciências sociais, para Knight, é dedutivo.</vt:lpstr>
      <vt:lpstr>Pluralidade de métodos</vt:lpstr>
      <vt:lpstr>Apresentação do PowerPoint</vt:lpstr>
      <vt:lpstr>Ponto de vista motivacional</vt:lpstr>
      <vt:lpstr>A reação de Machlup</vt:lpstr>
      <vt:lpstr>Fritz Machlup(1902-1983)</vt:lpstr>
      <vt:lpstr>O problema da verificação em economia</vt:lpstr>
      <vt:lpstr>O ultraempirismo</vt:lpstr>
      <vt:lpstr>Definição dos termos </vt:lpstr>
      <vt:lpstr>O grau de generalidade da hipótese</vt:lpstr>
      <vt:lpstr>Erros do ultraempirismo</vt:lpstr>
      <vt:lpstr>A verificação das teorias envolve dois passos:</vt:lpstr>
      <vt:lpstr>O convencionalismo de Machlup</vt:lpstr>
      <vt:lpstr>Crença na capacidade explanatória</vt:lpstr>
      <vt:lpstr>Citando o filósofo Richard Braithwaite</vt:lpstr>
      <vt:lpstr>Hipóteses específicas</vt:lpstr>
      <vt:lpstr>As hipóteses mais amplas, por sua vez, não são intocáveis.</vt:lpstr>
      <vt:lpstr>O modelo de Machlup parte de uma analogia com uma máquina.</vt:lpstr>
      <vt:lpstr>Apresentação do PowerPoint</vt:lpstr>
      <vt:lpstr>A máquina possui diversas partes.</vt:lpstr>
      <vt:lpstr>Tanto as mudanças supostas quanto as deduzidas são passíveis de teste empírico.</vt:lpstr>
      <vt:lpstr>As partes fixas da máquina</vt:lpstr>
      <vt:lpstr>A controvérsia marginalista</vt:lpstr>
      <vt:lpstr>Artigo de Richard A. Lester</vt:lpstr>
      <vt:lpstr>Conclusões empíricas de Lester</vt:lpstr>
      <vt:lpstr>Empirismo ingênuo em economia</vt:lpstr>
      <vt:lpstr>Machlup assevera várias limitações na interpretação que Lester faz de seus achados.</vt:lpstr>
      <vt:lpstr>Série de réplicas e respostas</vt:lpstr>
      <vt:lpstr>Exame de mais alguns artigos do período, associados à controvérsia marginalista. </vt:lpstr>
      <vt:lpstr>A argumentação do autor faz uso de um paralelo com a teoria da evolução por seleção natural. Nas palavras do autor: </vt:lpstr>
      <vt:lpstr>Situação de ausência de racionalidade</vt:lpstr>
      <vt:lpstr>As restrições impostas pelo ambiente de certo modo sustentam a hipótese de otimização.</vt:lpstr>
      <vt:lpstr>Análise de Garry Becker</vt:lpstr>
      <vt:lpstr>Um exemplo</vt:lpstr>
      <vt:lpstr>Apresentação do PowerPoint</vt:lpstr>
      <vt:lpstr>O papel das hipóteses sobre racionalidade</vt:lpstr>
      <vt:lpstr>Modelagem explicitamente evolucionária</vt:lpstr>
      <vt:lpstr>Comentários de Kirzner</vt:lpstr>
      <vt:lpstr>Rejeita-se uma visão mecanicista do funcionamento do mercado</vt:lpstr>
      <vt:lpstr>Próxima aula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Filosofia das Ciências Físicas</dc:title>
  <dc:creator>Ricardo Luis Chaves Feijo</dc:creator>
  <cp:lastModifiedBy>Ricardo Feijó</cp:lastModifiedBy>
  <cp:revision>60</cp:revision>
  <dcterms:created xsi:type="dcterms:W3CDTF">2014-03-26T21:35:31Z</dcterms:created>
  <dcterms:modified xsi:type="dcterms:W3CDTF">2023-11-01T01:52:15Z</dcterms:modified>
</cp:coreProperties>
</file>