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6" r:id="rId2"/>
    <p:sldId id="312" r:id="rId3"/>
    <p:sldId id="306" r:id="rId4"/>
    <p:sldId id="307" r:id="rId5"/>
    <p:sldId id="313" r:id="rId6"/>
    <p:sldId id="314" r:id="rId7"/>
    <p:sldId id="315" r:id="rId8"/>
    <p:sldId id="316" r:id="rId9"/>
    <p:sldId id="317" r:id="rId10"/>
    <p:sldId id="263" r:id="rId11"/>
    <p:sldId id="300" r:id="rId12"/>
    <p:sldId id="305" r:id="rId13"/>
    <p:sldId id="267" r:id="rId14"/>
    <p:sldId id="297" r:id="rId15"/>
    <p:sldId id="298" r:id="rId16"/>
    <p:sldId id="299" r:id="rId17"/>
    <p:sldId id="319" r:id="rId18"/>
    <p:sldId id="318" r:id="rId19"/>
    <p:sldId id="320" r:id="rId20"/>
    <p:sldId id="268" r:id="rId21"/>
    <p:sldId id="274" r:id="rId22"/>
    <p:sldId id="275" r:id="rId23"/>
    <p:sldId id="301" r:id="rId24"/>
    <p:sldId id="302" r:id="rId25"/>
    <p:sldId id="276" r:id="rId26"/>
    <p:sldId id="303" r:id="rId27"/>
    <p:sldId id="277" r:id="rId28"/>
    <p:sldId id="278" r:id="rId29"/>
    <p:sldId id="304" r:id="rId30"/>
    <p:sldId id="284" r:id="rId31"/>
    <p:sldId id="272" r:id="rId32"/>
    <p:sldId id="308" r:id="rId33"/>
    <p:sldId id="309" r:id="rId34"/>
    <p:sldId id="310" r:id="rId35"/>
  </p:sldIdLst>
  <p:sldSz cx="9144000" cy="6858000" type="screen4x3"/>
  <p:notesSz cx="6858000" cy="9144000"/>
  <p:defaultTextStyle>
    <a:lvl1pPr marL="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>
      <p:cViewPr>
        <p:scale>
          <a:sx n="86" d="100"/>
          <a:sy n="86" d="100"/>
        </p:scale>
        <p:origin x="1584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  <a:extLst/>
          </a:lstStyle>
          <a:p>
            <a:fld id="{6E7D018D-748F-47BF-843A-40349A141CAC}" type="datetimeFigureOut">
              <a:rPr lang="pt-BR" smtClean="0"/>
              <a:pPr/>
              <a:t>14/09/2018</a:t>
            </a:fld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  <a:extLst/>
          </a:lstStyle>
          <a:p>
            <a:fld id="{04AC5213-BACC-41AB-9B61-B40CF6C529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49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  <a:extLst/>
          </a:lstStyle>
          <a:p>
            <a:fld id="{23E9B8FB-2ABD-42C9-A6DA-A6789EAF441D}" type="datetimeFigureOut">
              <a:rPr lang="pt-BR"/>
              <a:pPr/>
              <a:t>14/09/2018</a:t>
            </a:fld>
            <a:endParaRPr lang="pt-B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  <a:extLst/>
          </a:lstStyle>
          <a:p>
            <a:fld id="{BE2A7042-DEED-4AA1-9E89-4A16B2572577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87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64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78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03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a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pt-B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 de álbum de fotos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chemeClr val="bg1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pt-BR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pt-BR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pt-BR"/>
              <a:t>Clique para adicionar uma data ou outros detalhes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M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 Gra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2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: 1 Retrato com 3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3 Paisagem com 2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2 Paisagem com 3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2400" i="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pt-BR"/>
              <a:pPr/>
              <a:t>14/09/2018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pt-BR"/>
              <a:pPr/>
              <a:t>14/09/2018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CFF7-375D-4E4D-B420-80A5D0EFC9D5}" type="datetimeFigureOut">
              <a:rPr lang="pt-BR" smtClean="0"/>
              <a:pPr/>
              <a:t>14/09/2018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2F42-724B-4092-81CA-45E9B260283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tra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la Inteira da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pt-BR" i="0"/>
              <a:t>Clique no ícone para adicionar uma imagem de página inteira</a:t>
            </a:r>
            <a:endParaRPr kumimoji="0" lang="pt-BR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ção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pt-BR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subtítulo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pt-BR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 de seção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Mis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pt-BR" smtClean="0"/>
              <a:t>Clique para editar o estilo do título mestre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pt-BR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14/09/2018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pt-BR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pt-BR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pt-BR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pt-BR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pt-B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pt-B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pt-B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pt-B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pt-BR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6"/>
          </p:nvPr>
        </p:nvSpPr>
        <p:spPr>
          <a:xfrm>
            <a:off x="1907704" y="6309320"/>
            <a:ext cx="7086600" cy="381000"/>
          </a:xfrm>
          <a:noFill/>
        </p:spPr>
        <p:txBody>
          <a:bodyPr/>
          <a:lstStyle>
            <a:extLst/>
          </a:lstStyle>
          <a:p>
            <a:pPr algn="r"/>
            <a:r>
              <a:rPr lang="pt-BR" sz="1800" dirty="0" smtClean="0">
                <a:solidFill>
                  <a:schemeClr val="tx1"/>
                </a:solidFill>
              </a:rPr>
              <a:t>Profa</a:t>
            </a:r>
            <a:r>
              <a:rPr lang="pt-BR" sz="1800" dirty="0" smtClean="0">
                <a:solidFill>
                  <a:schemeClr val="tx1"/>
                </a:solidFill>
              </a:rPr>
              <a:t>. Joana Andrade 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1013792" y="4495800"/>
            <a:ext cx="7086600" cy="1295400"/>
          </a:xfrm>
        </p:spPr>
        <p:txBody>
          <a:bodyPr/>
          <a:lstStyle/>
          <a:p>
            <a:pPr algn="ctr"/>
            <a:r>
              <a:rPr lang="pt-BR" dirty="0">
                <a:latin typeface="Andalus" pitchFamily="18" charset="-78"/>
                <a:cs typeface="Andalus" pitchFamily="18" charset="-78"/>
              </a:rPr>
              <a:t>E a questão </a:t>
            </a:r>
            <a:r>
              <a:rPr lang="pt-BR" dirty="0" smtClean="0">
                <a:latin typeface="Andalus" pitchFamily="18" charset="-78"/>
                <a:cs typeface="Andalus" pitchFamily="18" charset="-78"/>
              </a:rPr>
              <a:t>da experimentação</a:t>
            </a:r>
            <a:endParaRPr lang="pt-B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19672" y="63375"/>
            <a:ext cx="5777543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6000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O Ensino de </a:t>
            </a:r>
          </a:p>
          <a:p>
            <a:pPr algn="ctr"/>
            <a:r>
              <a:rPr lang="pt-BR" sz="6000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Ciências no </a:t>
            </a:r>
            <a:r>
              <a:rPr lang="pt-BR" sz="6000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Brasil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38" y="2483722"/>
            <a:ext cx="2412254" cy="153072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068" y="2493401"/>
            <a:ext cx="2145060" cy="152104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l="10940" t="6422" r="8421" b="4527"/>
          <a:stretch/>
        </p:blipFill>
        <p:spPr>
          <a:xfrm>
            <a:off x="5927205" y="2483722"/>
            <a:ext cx="2101180" cy="15430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251520" y="188640"/>
            <a:ext cx="8208912" cy="4104456"/>
          </a:xfrm>
          <a:solidFill>
            <a:schemeClr val="bg1"/>
          </a:solidFill>
        </p:spPr>
        <p:txBody>
          <a:bodyPr>
            <a:noAutofit/>
          </a:bodyPr>
          <a:lstStyle>
            <a:extLst/>
          </a:lstStyle>
          <a:p>
            <a:r>
              <a:rPr lang="pt-BR" sz="2800" dirty="0" smtClean="0"/>
              <a:t>Ensino de ciências – mundo ocidental pós-guerra.</a:t>
            </a:r>
          </a:p>
          <a:p>
            <a:r>
              <a:rPr lang="pt-BR" sz="2800" dirty="0" smtClean="0"/>
              <a:t>Industrialização, desenvolvimento tecnológico e </a:t>
            </a:r>
          </a:p>
          <a:p>
            <a:pPr marL="0" indent="0">
              <a:buNone/>
            </a:pPr>
            <a:r>
              <a:rPr lang="pt-BR" sz="2800" dirty="0" smtClean="0"/>
              <a:t>científico.</a:t>
            </a:r>
          </a:p>
          <a:p>
            <a:r>
              <a:rPr lang="pt-BR" sz="2800" dirty="0" smtClean="0"/>
              <a:t>Ensino:</a:t>
            </a:r>
          </a:p>
          <a:p>
            <a:pPr>
              <a:buNone/>
            </a:pPr>
            <a:r>
              <a:rPr lang="pt-BR" sz="2800" dirty="0" smtClean="0"/>
              <a:t> </a:t>
            </a:r>
            <a:r>
              <a:rPr lang="pt-BR" sz="2800" b="1" dirty="0" smtClean="0"/>
              <a:t>Primário</a:t>
            </a:r>
            <a:r>
              <a:rPr lang="pt-BR" sz="2800" dirty="0" smtClean="0"/>
              <a:t> (1º-5º ano</a:t>
            </a:r>
            <a:r>
              <a:rPr lang="pt-BR" sz="2800" dirty="0" smtClean="0"/>
              <a:t>)</a:t>
            </a:r>
            <a:endParaRPr lang="pt-BR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pt-BR" sz="2800" b="1" dirty="0" smtClean="0">
                <a:sym typeface="Wingdings" pitchFamily="2" charset="2"/>
              </a:rPr>
              <a:t>                    Ginasial</a:t>
            </a:r>
            <a:r>
              <a:rPr lang="pt-BR" sz="2800" dirty="0" smtClean="0">
                <a:sym typeface="Wingdings" pitchFamily="2" charset="2"/>
              </a:rPr>
              <a:t> </a:t>
            </a:r>
            <a:r>
              <a:rPr lang="pt-BR" sz="2800" dirty="0" smtClean="0">
                <a:sym typeface="Wingdings" pitchFamily="2" charset="2"/>
              </a:rPr>
              <a:t>(6º a 9º ano)</a:t>
            </a:r>
            <a:r>
              <a:rPr lang="pt-BR" sz="2800" b="1" dirty="0" smtClean="0">
                <a:sym typeface="Wingdings" pitchFamily="2" charset="2"/>
              </a:rPr>
              <a:t> </a:t>
            </a:r>
            <a:endParaRPr lang="pt-BR" sz="2800" b="1" dirty="0" smtClean="0">
              <a:sym typeface="Wingdings" pitchFamily="2" charset="2"/>
            </a:endParaRPr>
          </a:p>
          <a:p>
            <a:pPr>
              <a:buNone/>
            </a:pPr>
            <a:r>
              <a:rPr lang="pt-BR" sz="2800" b="1" dirty="0" smtClean="0">
                <a:sym typeface="Wingdings" pitchFamily="2" charset="2"/>
              </a:rPr>
              <a:t>                                    Colegial</a:t>
            </a:r>
            <a:r>
              <a:rPr lang="pt-BR" sz="2800" dirty="0" smtClean="0">
                <a:sym typeface="Wingdings" pitchFamily="2" charset="2"/>
              </a:rPr>
              <a:t> </a:t>
            </a:r>
            <a:r>
              <a:rPr lang="pt-BR" sz="2800" dirty="0" smtClean="0">
                <a:sym typeface="Wingdings" pitchFamily="2" charset="2"/>
              </a:rPr>
              <a:t>(Ensino Médio)</a:t>
            </a:r>
          </a:p>
          <a:p>
            <a:pPr>
              <a:buNone/>
            </a:pPr>
            <a:endParaRPr lang="pt-BR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pt-BR" sz="2800" dirty="0" smtClean="0">
                <a:sym typeface="Wingdings" pitchFamily="2" charset="2"/>
              </a:rPr>
              <a:t>Ênfase histórica no ensino </a:t>
            </a:r>
            <a:r>
              <a:rPr lang="pt-BR" sz="2800" dirty="0" smtClean="0">
                <a:sym typeface="Wingdings" pitchFamily="2" charset="2"/>
              </a:rPr>
              <a:t>do:</a:t>
            </a:r>
          </a:p>
          <a:p>
            <a:pPr>
              <a:buNone/>
            </a:pPr>
            <a:r>
              <a:rPr lang="pt-BR" sz="2800" i="1" dirty="0" err="1" smtClean="0">
                <a:solidFill>
                  <a:schemeClr val="accent2"/>
                </a:solidFill>
                <a:sym typeface="Wingdings" pitchFamily="2" charset="2"/>
              </a:rPr>
              <a:t>Trivium</a:t>
            </a:r>
            <a:r>
              <a:rPr lang="pt-BR" sz="2800" dirty="0" smtClean="0">
                <a:solidFill>
                  <a:schemeClr val="accent2"/>
                </a:solidFill>
                <a:sym typeface="Wingdings" pitchFamily="2" charset="2"/>
              </a:rPr>
              <a:t>: lógica, gramática, retórica</a:t>
            </a:r>
          </a:p>
          <a:p>
            <a:pPr>
              <a:buNone/>
            </a:pPr>
            <a:r>
              <a:rPr lang="pt-BR" sz="2800" i="1" dirty="0" err="1" smtClean="0">
                <a:solidFill>
                  <a:schemeClr val="accent2"/>
                </a:solidFill>
                <a:sym typeface="Wingdings" pitchFamily="2" charset="2"/>
              </a:rPr>
              <a:t>Quadrivium</a:t>
            </a:r>
            <a:r>
              <a:rPr lang="pt-BR" sz="2800" dirty="0" smtClean="0">
                <a:solidFill>
                  <a:schemeClr val="accent2"/>
                </a:solidFill>
                <a:sym typeface="Wingdings" pitchFamily="2" charset="2"/>
              </a:rPr>
              <a:t>: aritmética, música, geometria, astronomia</a:t>
            </a:r>
          </a:p>
          <a:p>
            <a:pPr marL="0" indent="0">
              <a:buNone/>
            </a:pPr>
            <a:r>
              <a:rPr lang="pt-BR" sz="2800" i="1" dirty="0" smtClean="0">
                <a:solidFill>
                  <a:schemeClr val="tx1"/>
                </a:solidFill>
                <a:sym typeface="Wingdings" pitchFamily="2" charset="2"/>
              </a:rPr>
              <a:t> O latim tinha preponderância sobre as disciplinas científicas.</a:t>
            </a:r>
          </a:p>
          <a:p>
            <a:pPr>
              <a:buNone/>
            </a:pPr>
            <a:endParaRPr lang="pt-BR" sz="500" i="1" dirty="0" smtClean="0"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48" y="260648"/>
            <a:ext cx="7848600" cy="562074"/>
          </a:xfrm>
        </p:spPr>
        <p:txBody>
          <a:bodyPr>
            <a:normAutofit fontScale="90000"/>
          </a:bodyPr>
          <a:lstStyle/>
          <a:p>
            <a:r>
              <a:rPr lang="pt-BR" sz="3200" b="1" dirty="0"/>
              <a:t>1930</a:t>
            </a:r>
            <a:r>
              <a:rPr lang="pt-BR" sz="3200" dirty="0"/>
              <a:t> </a:t>
            </a:r>
            <a:r>
              <a:rPr lang="pt-BR" sz="3600" b="1" i="1" dirty="0" smtClean="0">
                <a:sym typeface="Wingdings" pitchFamily="2" charset="2"/>
              </a:rPr>
              <a:t>Manifesto </a:t>
            </a:r>
            <a:r>
              <a:rPr lang="pt-BR" sz="3600" b="1" i="1" dirty="0">
                <a:sym typeface="Wingdings" pitchFamily="2" charset="2"/>
              </a:rPr>
              <a:t>dos Pioneiros da </a:t>
            </a:r>
            <a:r>
              <a:rPr lang="pt-BR" sz="3600" b="1" i="1" dirty="0" smtClean="0">
                <a:sym typeface="Wingdings" pitchFamily="2" charset="2"/>
              </a:rPr>
              <a:t/>
            </a:r>
            <a:br>
              <a:rPr lang="pt-BR" sz="3600" b="1" i="1" dirty="0" smtClean="0">
                <a:sym typeface="Wingdings" pitchFamily="2" charset="2"/>
              </a:rPr>
            </a:br>
            <a:r>
              <a:rPr lang="pt-BR" sz="3600" b="1" i="1" dirty="0" smtClean="0">
                <a:sym typeface="Wingdings" pitchFamily="2" charset="2"/>
              </a:rPr>
              <a:t>Educação </a:t>
            </a:r>
            <a:r>
              <a:rPr lang="pt-BR" sz="3600" b="1" i="1" dirty="0">
                <a:sym typeface="Wingdings" pitchFamily="2" charset="2"/>
              </a:rPr>
              <a:t>Nova: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8748464" cy="4525963"/>
          </a:xfrm>
        </p:spPr>
        <p:txBody>
          <a:bodyPr>
            <a:noAutofit/>
          </a:bodyPr>
          <a:lstStyle/>
          <a:p>
            <a:pPr indent="-71438" algn="just">
              <a:buNone/>
            </a:pPr>
            <a:r>
              <a:rPr lang="pt-BR" sz="2400" i="1" dirty="0">
                <a:sym typeface="Wingdings" pitchFamily="2" charset="2"/>
              </a:rPr>
              <a:t> ”preconizava a educação em  ciências a  partir  do ensino médio e  superior,  que  acabou  prevalecendo,  com separação  do  ensino  médio  entre  os  cursos  </a:t>
            </a:r>
            <a:r>
              <a:rPr lang="pt-BR" sz="2400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“clássicos” </a:t>
            </a:r>
          </a:p>
          <a:p>
            <a:pPr indent="-71438" algn="just">
              <a:buNone/>
            </a:pPr>
            <a:r>
              <a:rPr lang="pt-BR" sz="2400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“científicos”,</a:t>
            </a:r>
            <a:r>
              <a:rPr lang="pt-BR" sz="2400" i="1" dirty="0">
                <a:sym typeface="Wingdings" pitchFamily="2" charset="2"/>
              </a:rPr>
              <a:t>  que  davam  acesso  à  educação  superior,  e  os  </a:t>
            </a:r>
            <a:endParaRPr lang="pt-BR" sz="2400" i="1" dirty="0" smtClean="0">
              <a:sym typeface="Wingdings" pitchFamily="2" charset="2"/>
            </a:endParaRPr>
          </a:p>
          <a:p>
            <a:pPr indent="-71438" algn="just">
              <a:buNone/>
            </a:pPr>
            <a:r>
              <a:rPr lang="pt-BR" sz="2400" i="1" dirty="0" smtClean="0">
                <a:sym typeface="Wingdings" pitchFamily="2" charset="2"/>
              </a:rPr>
              <a:t>cursos</a:t>
            </a:r>
            <a:r>
              <a:rPr lang="pt-BR" sz="2400" i="1" dirty="0">
                <a:sym typeface="Wingdings" pitchFamily="2" charset="2"/>
              </a:rPr>
              <a:t>  </a:t>
            </a:r>
            <a:r>
              <a:rPr lang="pt-BR" sz="2400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profissionais</a:t>
            </a:r>
            <a:r>
              <a:rPr lang="pt-BR" sz="2400" i="1" dirty="0">
                <a:sym typeface="Wingdings" pitchFamily="2" charset="2"/>
              </a:rPr>
              <a:t>  para  os  ofícios  da  indústria,  do  comércio  e  da  agricultura.”</a:t>
            </a:r>
          </a:p>
          <a:p>
            <a:pPr indent="-71438" algn="just">
              <a:buNone/>
            </a:pPr>
            <a:endParaRPr lang="pt-BR" sz="1100" i="1" dirty="0">
              <a:sym typeface="Wingdings" pitchFamily="2" charset="2"/>
            </a:endParaRPr>
          </a:p>
          <a:p>
            <a:pPr indent="-71438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A Escola Nova propõe que o ensino seja amparado nos conhecimentos da Sociologia, Psicologia e Pedagogia modernas. A influência desses pensamentos não modificou, entretanto, a maneira tradicional de ensinar.</a:t>
            </a:r>
            <a:endParaRPr lang="pt-BR" sz="2400" i="1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buNone/>
            </a:pPr>
            <a:endParaRPr lang="pt-BR" sz="1000" i="1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buNone/>
            </a:pPr>
            <a:r>
              <a:rPr lang="pt-BR" sz="2400" i="1" dirty="0">
                <a:sym typeface="Wingdings" pitchFamily="2" charset="2"/>
              </a:rPr>
              <a:t>       </a:t>
            </a:r>
            <a:r>
              <a:rPr lang="pt-BR" sz="2400" i="1" dirty="0">
                <a:solidFill>
                  <a:srgbClr val="FF0000"/>
                </a:solidFill>
                <a:sym typeface="Wingdings" pitchFamily="2" charset="2"/>
              </a:rPr>
              <a:t>1954 - IBECC (Instituto Brasileiro de Educação, Ciência e Cultura): atualização dos conteúdos ensinados no Brasil pela adoção de propostas internacionais</a:t>
            </a:r>
            <a:r>
              <a:rPr lang="pt-BR" sz="2400" i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pt-BR" sz="2400" i="1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648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109313"/>
            <a:ext cx="812628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Ou seja, o </a:t>
            </a:r>
            <a:r>
              <a:rPr lang="pt-BR" dirty="0" smtClean="0"/>
              <a:t>ensino de ciências no Brasil começou... </a:t>
            </a:r>
            <a:r>
              <a:rPr lang="pt-BR" dirty="0" smtClean="0"/>
              <a:t>Com forte demanda externa...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98630"/>
            <a:ext cx="3419872" cy="199744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149080"/>
            <a:ext cx="2334173" cy="23341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18" y="1340768"/>
            <a:ext cx="2060909" cy="30406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304" y="2861110"/>
            <a:ext cx="2985690" cy="3954022"/>
          </a:xfrm>
          <a:prstGeom prst="rect">
            <a:avLst/>
          </a:prstGeom>
        </p:spPr>
      </p:pic>
      <p:sp>
        <p:nvSpPr>
          <p:cNvPr id="11" name="Título 4"/>
          <p:cNvSpPr txBox="1">
            <a:spLocks/>
          </p:cNvSpPr>
          <p:nvPr/>
        </p:nvSpPr>
        <p:spPr>
          <a:xfrm>
            <a:off x="6984032" y="6213999"/>
            <a:ext cx="2159968" cy="612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pt-BR" sz="3200" smtClean="0"/>
              <a:t>1950-1960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97865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323528" y="260648"/>
            <a:ext cx="8208912" cy="4824536"/>
          </a:xfrm>
          <a:solidFill>
            <a:schemeClr val="bg1"/>
          </a:solidFill>
        </p:spPr>
        <p:txBody>
          <a:bodyPr>
            <a:noAutofit/>
          </a:bodyPr>
          <a:lstStyle>
            <a:extLst/>
          </a:lstStyle>
          <a:p>
            <a:r>
              <a:rPr lang="pt-BR" sz="2400" dirty="0" smtClean="0"/>
              <a:t>Nessa fase inicial de atuação do IBECC (SP) durante os anos de 1950, as propostas curriculares das escolas brasileiras eram centralizadas e rígidas. Além disso, os currículos oficiais prescreviam conteúdos que organizavam conhecimentos científicos de modo a facilitar a “</a:t>
            </a:r>
            <a:r>
              <a:rPr lang="pt-BR" sz="2400" b="1" dirty="0" smtClean="0"/>
              <a:t>transmissão cultural</a:t>
            </a:r>
            <a:r>
              <a:rPr lang="pt-BR" sz="2400" dirty="0" smtClean="0"/>
              <a:t>” dos resultados da ciência e </a:t>
            </a:r>
            <a:r>
              <a:rPr lang="pt-BR" sz="2400" b="1" dirty="0" smtClean="0"/>
              <a:t>ilustrar a aplicação prática </a:t>
            </a:r>
            <a:r>
              <a:rPr lang="pt-BR" sz="2400" dirty="0" smtClean="0"/>
              <a:t>desses conhecimentos (FRACALANZA; AMARAL &amp; GOUVEIA, 1987)</a:t>
            </a:r>
          </a:p>
          <a:p>
            <a:endParaRPr lang="pt-BR" sz="2800" dirty="0" smtClean="0"/>
          </a:p>
          <a:p>
            <a:r>
              <a:rPr lang="pt-BR" sz="2800" i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Ensino de Ciências</a:t>
            </a:r>
            <a:r>
              <a:rPr lang="pt-BR" sz="2800" i="1" dirty="0" smtClean="0">
                <a:sym typeface="Wingdings" pitchFamily="2" charset="2"/>
              </a:rPr>
              <a:t>: </a:t>
            </a:r>
            <a:r>
              <a:rPr lang="pt-BR" sz="2800" dirty="0" smtClean="0"/>
              <a:t>exposição oral, </a:t>
            </a:r>
          </a:p>
          <a:p>
            <a:r>
              <a:rPr lang="pt-BR" sz="2800" dirty="0" smtClean="0"/>
              <a:t>anotação dos alunos, exercícios de</a:t>
            </a:r>
          </a:p>
          <a:p>
            <a:r>
              <a:rPr lang="pt-BR" sz="2800" dirty="0" smtClean="0"/>
              <a:t> fixação e, eventualmente, </a:t>
            </a:r>
          </a:p>
          <a:p>
            <a:r>
              <a:rPr lang="pt-BR" sz="2800" dirty="0" smtClean="0"/>
              <a:t>demonstrações práticas do que </a:t>
            </a:r>
          </a:p>
          <a:p>
            <a:r>
              <a:rPr lang="pt-BR" sz="2800" dirty="0" smtClean="0"/>
              <a:t>havia sido ensinado.</a:t>
            </a:r>
            <a:endParaRPr lang="pt-BR" sz="2800" i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9" y="3374746"/>
            <a:ext cx="4139952" cy="30065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8600"/>
            <a:ext cx="8100391" cy="571161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848069" y="6062042"/>
            <a:ext cx="364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http://lemad.fflch.usp.br/node/8104</a:t>
            </a:r>
          </a:p>
        </p:txBody>
      </p:sp>
    </p:spTree>
    <p:extLst>
      <p:ext uri="{BB962C8B-B14F-4D97-AF65-F5344CB8AC3E}">
        <p14:creationId xmlns:p14="http://schemas.microsoft.com/office/powerpoint/2010/main" val="3727853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lemad.fflch.usp.br/sites/lemad.fflch.usp.br/files/jos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9" y="420523"/>
            <a:ext cx="81557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771800" y="6488668"/>
            <a:ext cx="364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http://lemad.fflch.usp.br/node/8104</a:t>
            </a:r>
          </a:p>
        </p:txBody>
      </p:sp>
    </p:spTree>
    <p:extLst>
      <p:ext uri="{BB962C8B-B14F-4D97-AF65-F5344CB8AC3E}">
        <p14:creationId xmlns:p14="http://schemas.microsoft.com/office/powerpoint/2010/main" val="1129925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85238"/>
            <a:ext cx="6983858" cy="524119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83568" y="58166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323232"/>
                </a:solidFill>
                <a:latin typeface="Tahoma" panose="020B0604030504040204" pitchFamily="34" charset="0"/>
              </a:rPr>
              <a:t>1895 - evolução militar na aula de ginástica, exclusivo para meninos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34280" y="6462981"/>
            <a:ext cx="364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http://lemad.fflch.usp.br/node/8104</a:t>
            </a:r>
          </a:p>
        </p:txBody>
      </p:sp>
    </p:spTree>
    <p:extLst>
      <p:ext uri="{BB962C8B-B14F-4D97-AF65-F5344CB8AC3E}">
        <p14:creationId xmlns:p14="http://schemas.microsoft.com/office/powerpoint/2010/main" val="2709639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Espaço Reservado para Imagem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3048000" y="4343400"/>
            <a:ext cx="2590800" cy="1676400"/>
          </a:xfrm>
        </p:spPr>
        <p:txBody>
          <a:bodyPr/>
          <a:lstStyle/>
          <a:p>
            <a:r>
              <a:rPr lang="pt-BR" dirty="0"/>
              <a:t>https://www.youtube.com/watch?v=ozhR3gBEP90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28598" y="4395439"/>
            <a:ext cx="2590800" cy="1676400"/>
          </a:xfrm>
        </p:spPr>
        <p:txBody>
          <a:bodyPr/>
          <a:lstStyle/>
          <a:p>
            <a:r>
              <a:rPr lang="pt-BR" dirty="0"/>
              <a:t>https://www.youtube.com/watch?v=_JEJilNY_Hs&amp;index=3&amp;list=PL8244E95C1F8A18F7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/>
              <a:t>https://www.youtube.com/watch?v=hiDGq3YZFrs&amp;list=PLEA3CE4636CFFAB92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33" y="1412776"/>
            <a:ext cx="2286731" cy="128628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042611"/>
            <a:ext cx="2724150" cy="28575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/>
          <a:srcRect l="9712" r="21130"/>
          <a:stretch/>
        </p:blipFill>
        <p:spPr>
          <a:xfrm>
            <a:off x="2971433" y="1245431"/>
            <a:ext cx="2592288" cy="2030338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6903103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1976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197628" y="158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1934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067944" y="-322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1966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0706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32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923928" y="6200147"/>
            <a:ext cx="925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Bretones</a:t>
            </a:r>
            <a:endParaRPr lang="pt-BR" dirty="0"/>
          </a:p>
          <a:p>
            <a:r>
              <a:rPr lang="pt-BR" dirty="0"/>
              <a:t>http://www.xveneq2010.unb.br/resumos/R0282-2.pdf</a:t>
            </a:r>
          </a:p>
        </p:txBody>
      </p:sp>
      <p:sp>
        <p:nvSpPr>
          <p:cNvPr id="7" name="Retângulo 6"/>
          <p:cNvSpPr/>
          <p:nvPr/>
        </p:nvSpPr>
        <p:spPr>
          <a:xfrm>
            <a:off x="5940152" y="980728"/>
            <a:ext cx="2232248" cy="792088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63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7" y="188640"/>
            <a:ext cx="913434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83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5" y="692696"/>
            <a:ext cx="8784013" cy="46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96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0"/>
            <a:ext cx="7848600" cy="850106"/>
          </a:xfrm>
        </p:spPr>
        <p:txBody>
          <a:bodyPr/>
          <a:lstStyle/>
          <a:p>
            <a:r>
              <a:rPr lang="pt-BR" dirty="0" smtClean="0"/>
              <a:t>1960-1970</a:t>
            </a:r>
            <a:endParaRPr lang="pt-BR" dirty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908720"/>
            <a:ext cx="8568952" cy="594928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>
            <a:extLst/>
          </a:lstStyle>
          <a:p>
            <a:r>
              <a:rPr lang="pt-BR" dirty="0" smtClean="0"/>
              <a:t>Guerra fria</a:t>
            </a:r>
          </a:p>
          <a:p>
            <a:r>
              <a:rPr lang="pt-BR" dirty="0" smtClean="0"/>
              <a:t>A </a:t>
            </a:r>
            <a:r>
              <a:rPr lang="pt-BR" dirty="0"/>
              <a:t>metodologia </a:t>
            </a:r>
            <a:r>
              <a:rPr lang="pt-BR" b="1" dirty="0">
                <a:solidFill>
                  <a:srgbClr val="FF0000"/>
                </a:solidFill>
              </a:rPr>
              <a:t>tecnicista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chega ao país, defendendo a reprodução de sequências padronizadas e de experimentos, que devem ser realizados tal como os cientistas os fizeram.</a:t>
            </a:r>
            <a:endParaRPr lang="pt-BR" dirty="0" smtClean="0"/>
          </a:p>
          <a:p>
            <a:r>
              <a:rPr lang="pt-BR" dirty="0" smtClean="0"/>
              <a:t>“método científico e formação do cidadão”: </a:t>
            </a:r>
            <a:r>
              <a:rPr lang="pt-BR" sz="2800" i="1" dirty="0" smtClean="0"/>
              <a:t>democratização do conhecimento </a:t>
            </a:r>
          </a:p>
          <a:p>
            <a:pPr>
              <a:buNone/>
            </a:pPr>
            <a:r>
              <a:rPr lang="pt-BR" sz="2800" i="1" dirty="0" smtClean="0"/>
              <a:t>científico para formação de futuros </a:t>
            </a:r>
          </a:p>
          <a:p>
            <a:pPr>
              <a:buNone/>
            </a:pPr>
            <a:r>
              <a:rPr lang="pt-BR" sz="2800" i="1" dirty="0" smtClean="0"/>
              <a:t>políticos, profissionais liberais, </a:t>
            </a:r>
          </a:p>
          <a:p>
            <a:pPr>
              <a:buNone/>
            </a:pPr>
            <a:r>
              <a:rPr lang="pt-BR" sz="2800" i="1" dirty="0" smtClean="0"/>
              <a:t>operários...</a:t>
            </a:r>
          </a:p>
          <a:p>
            <a:pPr>
              <a:buNone/>
            </a:pPr>
            <a:endParaRPr lang="pt-BR" sz="2800" i="1" dirty="0" smtClean="0"/>
          </a:p>
          <a:p>
            <a:pPr>
              <a:buNone/>
            </a:pPr>
            <a:endParaRPr lang="pt-BR" sz="2800" i="1" dirty="0" smtClean="0"/>
          </a:p>
          <a:p>
            <a:pPr>
              <a:buNone/>
            </a:pPr>
            <a:endParaRPr lang="pt-BR" sz="2800" i="1" dirty="0" smtClean="0"/>
          </a:p>
          <a:p>
            <a:pPr>
              <a:buNone/>
            </a:pPr>
            <a:r>
              <a:rPr lang="pt-BR" sz="2800" b="1" i="1" dirty="0" smtClean="0">
                <a:solidFill>
                  <a:srgbClr val="FF0000"/>
                </a:solidFill>
              </a:rPr>
              <a:t>Ensino de ciências: da observação </a:t>
            </a:r>
            <a:r>
              <a:rPr lang="pt-BR" sz="2800" b="1" i="1" dirty="0" smtClean="0">
                <a:solidFill>
                  <a:srgbClr val="FF0000"/>
                </a:solidFill>
                <a:sym typeface="Wingdings" pitchFamily="2" charset="2"/>
              </a:rPr>
              <a:t> para a investigação </a:t>
            </a:r>
            <a:endParaRPr lang="pt-BR" sz="28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3.bp.blogspot.com/_5Mrn5NzPKh0/S8-RTNa9DeI/AAAAAAAAAF8/836jZV5BbTA/s1600/Candangos+Brasi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161" y="3501008"/>
            <a:ext cx="3749375" cy="24180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6192688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Criação de Centros de Ciências (nas Universidades)</a:t>
            </a:r>
          </a:p>
          <a:p>
            <a:r>
              <a:rPr lang="pt-BR" dirty="0" smtClean="0"/>
              <a:t>Editoração de livros específicos</a:t>
            </a:r>
          </a:p>
          <a:p>
            <a:r>
              <a:rPr lang="pt-BR" dirty="0" smtClean="0"/>
              <a:t>Análise da sequência dos conteúdos ‘currículo’</a:t>
            </a:r>
          </a:p>
          <a:p>
            <a:r>
              <a:rPr lang="pt-BR" dirty="0" smtClean="0"/>
              <a:t>Cursos de atualização e treinamento de professores</a:t>
            </a:r>
          </a:p>
          <a:p>
            <a:endParaRPr lang="pt-BR" sz="800" dirty="0" smtClean="0"/>
          </a:p>
          <a:p>
            <a:r>
              <a:rPr lang="pt-BR" dirty="0"/>
              <a:t>Crítica à simples tradução de Programas Internacionais de Ciências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Jerome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Bruner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(psicologia cognitivista)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Jean Piaget  (construção do conhecimento)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chemeClr val="tx1"/>
                </a:solidFill>
              </a:rPr>
              <a:t>LDB - 5024/1961 – ampliação do currículo de disciplinas científicas. </a:t>
            </a:r>
            <a:r>
              <a:rPr lang="pt-BR" dirty="0">
                <a:solidFill>
                  <a:schemeClr val="tx1"/>
                </a:solidFill>
              </a:rPr>
              <a:t> </a:t>
            </a:r>
            <a:r>
              <a:rPr lang="pt-BR" dirty="0" smtClean="0">
                <a:solidFill>
                  <a:schemeClr val="tx1"/>
                </a:solidFill>
              </a:rPr>
              <a:t>Obrigatoriedade do ensino de ciências para o ginásio (5ª a 8º séries)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922114"/>
          </a:xfrm>
        </p:spPr>
        <p:txBody>
          <a:bodyPr/>
          <a:lstStyle/>
          <a:p>
            <a:r>
              <a:rPr lang="pt-BR" dirty="0" smtClean="0"/>
              <a:t>1970-1980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208912" cy="5256584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Crise energética mundial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Degradação ambiental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LDB – 5692/1971 – modernização com o ‘ensino técnico’ do país 3 + 1. Obrigatoriedade de Ciências da 1ª a 8ª </a:t>
            </a:r>
            <a:r>
              <a:rPr lang="pt-BR" dirty="0" smtClean="0">
                <a:solidFill>
                  <a:schemeClr val="tx1"/>
                </a:solidFill>
              </a:rPr>
              <a:t>séries.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(crítica) Fragmentação do conhecimento e do ensino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Emergência dos cursinhos preparatórios [escolas propedêuticas (escolas particulares) e apostilas (para os cursinhos)]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Sociedades Brasileiras: Q, F, M + SBPC se manifestam contra a </a:t>
            </a:r>
            <a:r>
              <a:rPr lang="pt-BR" b="1" dirty="0" smtClean="0">
                <a:solidFill>
                  <a:schemeClr val="tx1"/>
                </a:solidFill>
              </a:rPr>
              <a:t>Resolução 30/74 </a:t>
            </a:r>
            <a:r>
              <a:rPr lang="pt-BR" dirty="0" smtClean="0">
                <a:solidFill>
                  <a:schemeClr val="tx1"/>
                </a:solidFill>
              </a:rPr>
              <a:t>(licenciatura </a:t>
            </a:r>
            <a:r>
              <a:rPr lang="pt-BR" i="1" dirty="0" smtClean="0">
                <a:solidFill>
                  <a:schemeClr val="tx1"/>
                </a:solidFill>
              </a:rPr>
              <a:t>ciência integrada</a:t>
            </a:r>
            <a:r>
              <a:rPr lang="pt-BR" dirty="0" smtClean="0">
                <a:solidFill>
                  <a:schemeClr val="tx1"/>
                </a:solidFill>
              </a:rPr>
              <a:t> + complementação em química, física, biologia ou matemática)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9"/>
            <a:ext cx="8208912" cy="1944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dirty="0"/>
              <a:t>Até  a  criação dos primeiros programas de pós‐graduação no 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Brasil,</a:t>
            </a:r>
            <a:r>
              <a:rPr lang="pt-BR" sz="2400" dirty="0"/>
              <a:t> na década de 70, a  única maneira  de  se  formar em 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ciências</a:t>
            </a:r>
            <a:r>
              <a:rPr lang="pt-BR" sz="2400" dirty="0"/>
              <a:t>  no  país </a:t>
            </a:r>
            <a:r>
              <a:rPr lang="pt-BR" sz="2400" dirty="0" smtClean="0"/>
              <a:t>era</a:t>
            </a:r>
            <a:r>
              <a:rPr lang="pt-BR" sz="2400" dirty="0"/>
              <a:t> através  do  trabalho  direto  como 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discípulo</a:t>
            </a:r>
            <a:r>
              <a:rPr lang="pt-BR" sz="2400" dirty="0"/>
              <a:t>  de  um  pesquisador  já  estabelecido,  na  </a:t>
            </a:r>
            <a:r>
              <a:rPr lang="pt-BR" sz="2400" dirty="0" smtClean="0"/>
              <a:t>maior</a:t>
            </a:r>
            <a:r>
              <a:rPr lang="pt-BR" sz="2400" dirty="0"/>
              <a:t>  parte  dos  casos  formado do </a:t>
            </a:r>
            <a:r>
              <a:rPr lang="pt-BR" sz="2400" dirty="0" smtClean="0"/>
              <a:t>exterior.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564904"/>
            <a:ext cx="7488832" cy="403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6810375" cy="47148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38" y="692696"/>
            <a:ext cx="7180324" cy="5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r>
              <a:rPr lang="pt-BR" dirty="0" smtClean="0"/>
              <a:t>1980-1985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396" y="1412776"/>
            <a:ext cx="8064896" cy="324036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Muitos diplomas e pouca qualificação são apontados como ‘problemas educacionais’.</a:t>
            </a:r>
          </a:p>
          <a:p>
            <a:r>
              <a:rPr lang="pt-BR" dirty="0" smtClean="0"/>
              <a:t>Proposição de novos currículos.</a:t>
            </a:r>
          </a:p>
          <a:p>
            <a:r>
              <a:rPr lang="pt-BR" dirty="0" smtClean="0"/>
              <a:t>Crítica aos cursos ‘empresariais’ de formação de professores</a:t>
            </a:r>
          </a:p>
          <a:p>
            <a:r>
              <a:rPr lang="pt-BR" dirty="0" smtClean="0"/>
              <a:t>FMI, Banco Mundial : ‘mercantilização’ da educação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www.scielo.br/img/fbpe/spp/v14n1/9805q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5"/>
          <a:stretch/>
        </p:blipFill>
        <p:spPr bwMode="auto">
          <a:xfrm>
            <a:off x="246495" y="1417638"/>
            <a:ext cx="8270010" cy="33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08667" y="-931994"/>
            <a:ext cx="6192688" cy="901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2132856"/>
            <a:ext cx="85324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700808"/>
            <a:ext cx="8532440" cy="43204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492896"/>
            <a:ext cx="85324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140968"/>
            <a:ext cx="8532440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4077072"/>
            <a:ext cx="8532440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4725144"/>
            <a:ext cx="8532440" cy="7920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5517232"/>
            <a:ext cx="8532440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980728"/>
            <a:ext cx="9011698" cy="555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2420888"/>
            <a:ext cx="8820472" cy="6480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68960"/>
            <a:ext cx="8820472" cy="64807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717032"/>
            <a:ext cx="8820472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4365104"/>
            <a:ext cx="8820472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5013176"/>
            <a:ext cx="882047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5661248"/>
            <a:ext cx="88204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848600" cy="1143000"/>
          </a:xfrm>
        </p:spPr>
        <p:txBody>
          <a:bodyPr>
            <a:noAutofit/>
          </a:bodyPr>
          <a:lstStyle/>
          <a:p>
            <a:r>
              <a:rPr lang="pt-BR" sz="8800" dirty="0" smtClean="0">
                <a:solidFill>
                  <a:schemeClr val="accent6">
                    <a:lumMod val="75000"/>
                  </a:schemeClr>
                </a:solidFill>
              </a:rPr>
              <a:t>Ensino de....</a:t>
            </a:r>
            <a:endParaRPr lang="pt-BR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780928"/>
            <a:ext cx="784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 smtClean="0"/>
              <a:t>...química, física, matemática, biologia.</a:t>
            </a:r>
          </a:p>
          <a:p>
            <a:pPr marL="0" indent="0" algn="ctr">
              <a:buNone/>
            </a:pPr>
            <a:endParaRPr lang="pt-BR" sz="4800" dirty="0" smtClean="0"/>
          </a:p>
          <a:p>
            <a:pPr marL="0" indent="0" algn="ctr">
              <a:buNone/>
            </a:pPr>
            <a:r>
              <a:rPr lang="pt-BR" sz="4800" dirty="0" smtClean="0"/>
              <a:t>Que área é essa?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6082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0"/>
            <a:ext cx="5715000" cy="30003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-5374"/>
            <a:ext cx="8035549" cy="60266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39151"/>
            <a:ext cx="8875688" cy="6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0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0" y="646113"/>
            <a:ext cx="8502650" cy="5618162"/>
          </a:xfrm>
          <a:solidFill>
            <a:schemeClr val="bg1"/>
          </a:solidFill>
        </p:spPr>
        <p:txBody>
          <a:bodyPr/>
          <a:lstStyle/>
          <a:p>
            <a:pPr indent="-93663" algn="just">
              <a:buFontTx/>
              <a:buNone/>
              <a:defRPr/>
            </a:pPr>
            <a:r>
              <a:rPr lang="pt-BR" sz="2400" b="1" dirty="0" smtClean="0"/>
              <a:t>Objeto de estudo: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processo de ensino-aprendizagem do conhecimento químico.</a:t>
            </a:r>
          </a:p>
          <a:p>
            <a:pPr indent="-93663" algn="just">
              <a:buFontTx/>
              <a:buNone/>
              <a:defRPr/>
            </a:pPr>
            <a:r>
              <a:rPr lang="pt-BR" sz="2400" dirty="0" smtClean="0"/>
              <a:t>“Diferentemente das outras áreas da química, que basicamente preocupam-se com interações de átomos e moléculas, com a dinâmica e mecanismos de transformações químicas, nós, </a:t>
            </a:r>
            <a:r>
              <a:rPr lang="pt-BR" sz="2400" i="1" dirty="0" smtClean="0"/>
              <a:t>da área de educação química, </a:t>
            </a:r>
            <a:r>
              <a:rPr lang="pt-BR" sz="2400" b="1" i="1" dirty="0" smtClean="0"/>
              <a:t>nos envolvemos com interações de pessoas </a:t>
            </a:r>
          </a:p>
          <a:p>
            <a:pPr indent="-93663" algn="just">
              <a:buFontTx/>
              <a:buNone/>
              <a:defRPr/>
            </a:pPr>
            <a:r>
              <a:rPr lang="pt-BR" sz="2400" b="1" i="1" dirty="0" smtClean="0"/>
              <a:t>(alunos e professores) e </a:t>
            </a:r>
          </a:p>
          <a:p>
            <a:pPr indent="-93663" algn="just">
              <a:buFontTx/>
              <a:buNone/>
              <a:defRPr/>
            </a:pPr>
            <a:r>
              <a:rPr lang="pt-BR" sz="2400" b="1" i="1" dirty="0" smtClean="0"/>
              <a:t>com a dinâmica do </a:t>
            </a:r>
          </a:p>
          <a:p>
            <a:pPr indent="-93663" algn="just">
              <a:buFontTx/>
              <a:buNone/>
              <a:defRPr/>
            </a:pPr>
            <a:r>
              <a:rPr lang="pt-BR" sz="2400" b="1" i="1" dirty="0" smtClean="0"/>
              <a:t>conhecimento </a:t>
            </a:r>
          </a:p>
          <a:p>
            <a:pPr indent="-93663" algn="just">
              <a:buFontTx/>
              <a:buNone/>
              <a:defRPr/>
            </a:pPr>
            <a:r>
              <a:rPr lang="pt-BR" sz="2400" b="1" i="1" dirty="0" smtClean="0"/>
              <a:t>nas aulas de química</a:t>
            </a:r>
            <a:r>
              <a:rPr lang="pt-BR" sz="2400" i="1" dirty="0" smtClean="0"/>
              <a:t>.”</a:t>
            </a:r>
          </a:p>
          <a:p>
            <a:pPr indent="-93663" algn="just">
              <a:buFontTx/>
              <a:buNone/>
              <a:defRPr/>
            </a:pPr>
            <a:endParaRPr lang="pt-BR" sz="2400" i="1" dirty="0" smtClean="0"/>
          </a:p>
          <a:p>
            <a:pPr indent="-93663" algn="just">
              <a:buFontTx/>
              <a:buNone/>
              <a:defRPr/>
            </a:pPr>
            <a:r>
              <a:rPr lang="pt-BR" sz="1600" i="1" dirty="0" smtClean="0"/>
              <a:t>(</a:t>
            </a:r>
            <a:r>
              <a:rPr lang="pt-BR" sz="1600" i="1" dirty="0" err="1" smtClean="0"/>
              <a:t>Schnetzler</a:t>
            </a:r>
            <a:r>
              <a:rPr lang="pt-BR" sz="1600" i="1" dirty="0" smtClean="0"/>
              <a:t> e Aragão, </a:t>
            </a:r>
            <a:r>
              <a:rPr lang="pt-BR" sz="1600" dirty="0" smtClean="0"/>
              <a:t>1995)</a:t>
            </a:r>
          </a:p>
        </p:txBody>
      </p:sp>
      <p:pic>
        <p:nvPicPr>
          <p:cNvPr id="8195" name="Picture 4" descr="http://www.officinadamente.com.br/blog/Imagens/Do_ensino_a_aprendizag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128082"/>
            <a:ext cx="5292080" cy="355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/>
              <a:t>O que um(a) professor(a) de Química ensina para seus alunos(as) decorre da sua </a:t>
            </a:r>
            <a:r>
              <a:rPr lang="pt-BR" sz="2400" b="1" dirty="0"/>
              <a:t>visão epistemológica </a:t>
            </a:r>
            <a:r>
              <a:rPr lang="pt-BR" sz="2400" dirty="0"/>
              <a:t>dessa ciência, do </a:t>
            </a:r>
            <a:r>
              <a:rPr lang="pt-BR" sz="2400" b="1" dirty="0"/>
              <a:t>propósito educacional </a:t>
            </a:r>
            <a:r>
              <a:rPr lang="pt-BR" sz="2400" dirty="0"/>
              <a:t>que atribui ao seu ensino, de como </a:t>
            </a:r>
          </a:p>
          <a:p>
            <a:pPr algn="ctr">
              <a:defRPr/>
            </a:pPr>
            <a:r>
              <a:rPr lang="pt-BR" sz="2400" dirty="0"/>
              <a:t>se vê como  </a:t>
            </a:r>
            <a:r>
              <a:rPr lang="pt-BR" sz="2400" b="1" dirty="0"/>
              <a:t>educador(a)</a:t>
            </a:r>
            <a:r>
              <a:rPr lang="pt-BR" sz="2400" dirty="0"/>
              <a:t> (</a:t>
            </a:r>
            <a:r>
              <a:rPr lang="pt-BR" sz="2400" dirty="0" err="1"/>
              <a:t>Schnetzler</a:t>
            </a:r>
            <a:r>
              <a:rPr lang="pt-BR" sz="2400" dirty="0"/>
              <a:t>).</a:t>
            </a:r>
          </a:p>
        </p:txBody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5940152" y="4293096"/>
            <a:ext cx="2178298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Transposição </a:t>
            </a:r>
          </a:p>
          <a:p>
            <a:r>
              <a:rPr lang="pt-BR" sz="2400" b="1" dirty="0"/>
              <a:t>    </a:t>
            </a:r>
            <a:r>
              <a:rPr lang="pt-BR" sz="2400" b="1" dirty="0" smtClean="0"/>
              <a:t>didática</a:t>
            </a:r>
            <a:endParaRPr lang="pt-BR" sz="2400" dirty="0"/>
          </a:p>
        </p:txBody>
      </p:sp>
      <p:pic>
        <p:nvPicPr>
          <p:cNvPr id="10244" name="Picture 2" descr="http://www.gartic.com.br/imgs/mural/bi/bilaum/12221135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14541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lh4.ggpht.com/_Xk7uDiUkyyA/SgQruTKakhI/AAAAAAAAD4I/vies3HID-Js/s800/cabe%C3%A7a_vaz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13382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tângulo 12"/>
          <p:cNvSpPr>
            <a:spLocks noChangeArrowheads="1"/>
          </p:cNvSpPr>
          <p:nvPr/>
        </p:nvSpPr>
        <p:spPr bwMode="auto">
          <a:xfrm>
            <a:off x="251520" y="3284984"/>
            <a:ext cx="1789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b="1" dirty="0">
                <a:solidFill>
                  <a:srgbClr val="000000"/>
                </a:solidFill>
              </a:rPr>
              <a:t>Transmissão –</a:t>
            </a:r>
          </a:p>
          <a:p>
            <a:pPr algn="ctr"/>
            <a:r>
              <a:rPr lang="pt-BR" sz="1600" b="1" dirty="0">
                <a:solidFill>
                  <a:srgbClr val="000000"/>
                </a:solidFill>
              </a:rPr>
              <a:t>  Recepção</a:t>
            </a:r>
            <a:endParaRPr lang="pt-BR" b="1" dirty="0"/>
          </a:p>
        </p:txBody>
      </p:sp>
      <p:sp>
        <p:nvSpPr>
          <p:cNvPr id="10248" name="Retângulo 13"/>
          <p:cNvSpPr>
            <a:spLocks noChangeArrowheads="1"/>
          </p:cNvSpPr>
          <p:nvPr/>
        </p:nvSpPr>
        <p:spPr bwMode="auto">
          <a:xfrm>
            <a:off x="395536" y="4293096"/>
            <a:ext cx="2033587" cy="99257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</a:rPr>
              <a:t>Concepções alternativas</a:t>
            </a:r>
          </a:p>
          <a:p>
            <a:pPr algn="r"/>
            <a:endParaRPr lang="pt-BR" sz="1100" b="1" dirty="0">
              <a:solidFill>
                <a:srgbClr val="000000"/>
              </a:solidFill>
            </a:endParaRPr>
          </a:p>
        </p:txBody>
      </p:sp>
      <p:sp>
        <p:nvSpPr>
          <p:cNvPr id="10249" name="Retângulo 14"/>
          <p:cNvSpPr>
            <a:spLocks noChangeArrowheads="1"/>
          </p:cNvSpPr>
          <p:nvPr/>
        </p:nvSpPr>
        <p:spPr bwMode="auto">
          <a:xfrm>
            <a:off x="2771800" y="3212976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 dirty="0">
              <a:solidFill>
                <a:srgbClr val="000000"/>
              </a:solidFill>
            </a:endParaRPr>
          </a:p>
          <a:p>
            <a:r>
              <a:rPr lang="pt-BR" sz="1600" dirty="0" err="1">
                <a:solidFill>
                  <a:srgbClr val="000000"/>
                </a:solidFill>
              </a:rPr>
              <a:t>Tábula</a:t>
            </a:r>
            <a:r>
              <a:rPr lang="pt-BR" sz="1600" dirty="0">
                <a:solidFill>
                  <a:srgbClr val="000000"/>
                </a:solidFill>
              </a:rPr>
              <a:t> rasa</a:t>
            </a:r>
          </a:p>
        </p:txBody>
      </p:sp>
      <p:sp>
        <p:nvSpPr>
          <p:cNvPr id="10252" name="CaixaDeTexto 18"/>
          <p:cNvSpPr txBox="1">
            <a:spLocks noChangeArrowheads="1"/>
          </p:cNvSpPr>
          <p:nvPr/>
        </p:nvSpPr>
        <p:spPr bwMode="auto">
          <a:xfrm>
            <a:off x="6988175" y="3344863"/>
            <a:ext cx="160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Cientista mirim </a:t>
            </a:r>
          </a:p>
        </p:txBody>
      </p:sp>
      <p:sp>
        <p:nvSpPr>
          <p:cNvPr id="10253" name="Retângulo 19"/>
          <p:cNvSpPr>
            <a:spLocks noChangeArrowheads="1"/>
          </p:cNvSpPr>
          <p:nvPr/>
        </p:nvSpPr>
        <p:spPr bwMode="auto">
          <a:xfrm>
            <a:off x="4860032" y="2420888"/>
            <a:ext cx="1730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 dirty="0">
              <a:solidFill>
                <a:srgbClr val="000000"/>
              </a:solidFill>
            </a:endParaRPr>
          </a:p>
          <a:p>
            <a:pPr algn="ctr"/>
            <a:r>
              <a:rPr lang="pt-BR" sz="1600" b="1" dirty="0">
                <a:solidFill>
                  <a:srgbClr val="000000"/>
                </a:solidFill>
              </a:rPr>
              <a:t>Aprendizagem por redescoberta </a:t>
            </a:r>
          </a:p>
        </p:txBody>
      </p:sp>
      <p:pic>
        <p:nvPicPr>
          <p:cNvPr id="1025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1863725"/>
            <a:ext cx="2200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347864" y="4365104"/>
            <a:ext cx="1569789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00"/>
                </a:solidFill>
              </a:rPr>
              <a:t>Mudança </a:t>
            </a:r>
          </a:p>
          <a:p>
            <a:r>
              <a:rPr lang="pt-BR" sz="2400" b="1" dirty="0" smtClean="0">
                <a:solidFill>
                  <a:srgbClr val="000000"/>
                </a:solidFill>
              </a:rPr>
              <a:t>conceitual </a:t>
            </a:r>
            <a:endParaRPr lang="pt-BR" sz="2400" b="1" dirty="0">
              <a:solidFill>
                <a:srgbClr val="0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5380672"/>
            <a:ext cx="23097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Jean Piaget</a:t>
            </a:r>
          </a:p>
          <a:p>
            <a:r>
              <a:rPr lang="pt-BR" dirty="0" smtClean="0"/>
              <a:t>David </a:t>
            </a:r>
            <a:r>
              <a:rPr lang="pt-BR" dirty="0" err="1" smtClean="0"/>
              <a:t>Ausubel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Importância dos </a:t>
            </a:r>
          </a:p>
          <a:p>
            <a:r>
              <a:rPr lang="pt-BR" i="1" dirty="0" smtClean="0"/>
              <a:t>conhecimentos prévios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03848" y="5229200"/>
            <a:ext cx="19609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Posner</a:t>
            </a:r>
            <a:endParaRPr lang="pt-BR" b="1" dirty="0" smtClean="0"/>
          </a:p>
          <a:p>
            <a:r>
              <a:rPr lang="pt-BR" b="1" dirty="0" smtClean="0"/>
              <a:t>Eduardo </a:t>
            </a:r>
            <a:r>
              <a:rPr lang="pt-BR" b="1" dirty="0" err="1" smtClean="0"/>
              <a:t>Mortimer</a:t>
            </a:r>
            <a:endParaRPr lang="pt-BR" b="1" dirty="0" smtClean="0"/>
          </a:p>
          <a:p>
            <a:r>
              <a:rPr lang="pt-BR" i="1" dirty="0" smtClean="0"/>
              <a:t>Conflito Cognitivo</a:t>
            </a:r>
          </a:p>
          <a:p>
            <a:pPr>
              <a:buFontTx/>
              <a:buChar char="-"/>
            </a:pPr>
            <a:r>
              <a:rPr lang="pt-BR" dirty="0" smtClean="0"/>
              <a:t>Evolutivo</a:t>
            </a:r>
          </a:p>
          <a:p>
            <a:pPr>
              <a:buFontTx/>
              <a:buChar char="-"/>
            </a:pPr>
            <a:r>
              <a:rPr lang="pt-BR" dirty="0" smtClean="0"/>
              <a:t> Radical</a:t>
            </a:r>
            <a:endParaRPr lang="pt-BR" dirty="0"/>
          </a:p>
        </p:txBody>
      </p:sp>
      <p:cxnSp>
        <p:nvCxnSpPr>
          <p:cNvPr id="17" name="Conector reto 16"/>
          <p:cNvCxnSpPr>
            <a:stCxn id="10248" idx="3"/>
            <a:endCxn id="16" idx="1"/>
          </p:cNvCxnSpPr>
          <p:nvPr/>
        </p:nvCxnSpPr>
        <p:spPr>
          <a:xfrm flipV="1">
            <a:off x="2429123" y="4780603"/>
            <a:ext cx="918741" cy="8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012160" y="5157192"/>
            <a:ext cx="2870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Varret</a:t>
            </a:r>
            <a:endParaRPr lang="pt-BR" b="1" dirty="0" smtClean="0"/>
          </a:p>
          <a:p>
            <a:r>
              <a:rPr lang="pt-BR" b="1" dirty="0" err="1" smtClean="0"/>
              <a:t>Chevallard</a:t>
            </a:r>
            <a:endParaRPr lang="pt-BR" b="1" dirty="0" smtClean="0"/>
          </a:p>
          <a:p>
            <a:r>
              <a:rPr lang="pt-BR" i="1" dirty="0" smtClean="0"/>
              <a:t>Transformação</a:t>
            </a:r>
            <a:r>
              <a:rPr lang="pt-BR" dirty="0" smtClean="0"/>
              <a:t> do objeto de </a:t>
            </a:r>
          </a:p>
          <a:p>
            <a:r>
              <a:rPr lang="pt-BR" dirty="0" smtClean="0"/>
              <a:t>conhecimento cientifico em </a:t>
            </a:r>
          </a:p>
          <a:p>
            <a:r>
              <a:rPr lang="pt-BR" dirty="0" smtClean="0"/>
              <a:t>objeto de ensino.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7" grpId="0"/>
      <p:bldP spid="10248" grpId="0" animBg="1"/>
      <p:bldP spid="10249" grpId="0"/>
      <p:bldP spid="10252" grpId="0"/>
      <p:bldP spid="10253" grpId="0"/>
      <p:bldP spid="16" grpId="0" animBg="1"/>
      <p:bldP spid="13" grpId="0"/>
      <p:bldP spid="14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Ensino de química hoje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2332855"/>
          </a:xfrm>
        </p:spPr>
        <p:txBody>
          <a:bodyPr/>
          <a:lstStyle/>
          <a:p>
            <a:r>
              <a:rPr lang="pt-BR" dirty="0" smtClean="0"/>
              <a:t>Ensino Fundamental: 9º ano (química e física)</a:t>
            </a:r>
          </a:p>
          <a:p>
            <a:r>
              <a:rPr lang="pt-BR" dirty="0" smtClean="0"/>
              <a:t>Estadual: 2 aulas semanais</a:t>
            </a:r>
          </a:p>
          <a:p>
            <a:r>
              <a:rPr lang="pt-BR" dirty="0" smtClean="0"/>
              <a:t>Particular: 3 aulas </a:t>
            </a:r>
            <a:r>
              <a:rPr lang="pt-BR" dirty="0" smtClean="0"/>
              <a:t>semanais (?)</a:t>
            </a:r>
            <a:endParaRPr lang="pt-BR" dirty="0"/>
          </a:p>
        </p:txBody>
      </p:sp>
      <p:pic>
        <p:nvPicPr>
          <p:cNvPr id="3074" name="Picture 2" descr="Resultado de imagem para proposta curricular sp qui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2827"/>
            <a:ext cx="1895872" cy="2458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798462"/>
            <a:ext cx="2880320" cy="30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6632"/>
            <a:ext cx="6558186" cy="63864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6491637"/>
            <a:ext cx="8604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http://www.rededosaber.sp.gov.br/portais/Portals/18/arquivos/Prop_QUI_COMP_red_md_20_03.pdf</a:t>
            </a:r>
          </a:p>
        </p:txBody>
      </p:sp>
    </p:spTree>
    <p:extLst>
      <p:ext uri="{BB962C8B-B14F-4D97-AF65-F5344CB8AC3E}">
        <p14:creationId xmlns:p14="http://schemas.microsoft.com/office/powerpoint/2010/main" val="16554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933056"/>
            <a:ext cx="3960440" cy="260522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57539"/>
            <a:ext cx="8076108" cy="32434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645024"/>
            <a:ext cx="2271992" cy="30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723" y="2492896"/>
            <a:ext cx="1947376" cy="15028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951627" cy="22579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59" y="2708920"/>
            <a:ext cx="2811272" cy="161942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4507453"/>
            <a:ext cx="1349446" cy="156695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88" y="507442"/>
            <a:ext cx="1775998" cy="169105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5877" y="2060848"/>
            <a:ext cx="1647626" cy="164762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4128" y="476672"/>
            <a:ext cx="2619375" cy="17526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1887" y="4259386"/>
            <a:ext cx="4037856" cy="173051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99792" y="6253520"/>
            <a:ext cx="33532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OS BENEFÍCIOS FORAM MUITOS...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2602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o Brasil precisava se atualizar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4005064"/>
            <a:ext cx="3034680" cy="720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Criação da TV brasileira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06726"/>
            <a:ext cx="3570761" cy="23042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71" y="2844384"/>
            <a:ext cx="5364088" cy="4023066"/>
          </a:xfrm>
          <a:prstGeom prst="rect">
            <a:avLst/>
          </a:prstGeom>
        </p:spPr>
      </p:pic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860032" y="2093968"/>
            <a:ext cx="3610744" cy="720080"/>
          </a:xfrm>
          <a:prstGeom prst="rect">
            <a:avLst/>
          </a:prstGeom>
        </p:spPr>
        <p:txBody>
          <a:bodyPr vert="horz" rtlCol="0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pt-BR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pt-B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pt-B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pt-B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pt-B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Arial"/>
              <a:buNone/>
            </a:pPr>
            <a:r>
              <a:rPr lang="pt-BR" dirty="0" smtClean="0"/>
              <a:t>Construção de Brasília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741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8894" t="9401" r="20075" b="6600"/>
          <a:stretch/>
        </p:blipFill>
        <p:spPr>
          <a:xfrm>
            <a:off x="498757" y="116632"/>
            <a:ext cx="8249707" cy="638687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148064" y="658503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/>
              <a:t>http://www.scielo.br/pdf/es/v23n81/13930.pdf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619672" y="3645024"/>
            <a:ext cx="4392488" cy="2304256"/>
            <a:chOff x="1619672" y="3645024"/>
            <a:chExt cx="4392488" cy="2304256"/>
          </a:xfrm>
        </p:grpSpPr>
        <p:sp>
          <p:nvSpPr>
            <p:cNvPr id="6" name="Retângulo 5"/>
            <p:cNvSpPr/>
            <p:nvPr/>
          </p:nvSpPr>
          <p:spPr>
            <a:xfrm>
              <a:off x="1619672" y="3645024"/>
              <a:ext cx="4335084" cy="720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 rot="5400000">
              <a:off x="4860032" y="4797152"/>
              <a:ext cx="2232248" cy="720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423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8280920" cy="60486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Para promover o </a:t>
            </a:r>
            <a:r>
              <a:rPr lang="pt-BR" b="1" dirty="0"/>
              <a:t>Programa de Reconstrução Nacional do Governo de Getúlio Dornelles Vargas </a:t>
            </a:r>
            <a:r>
              <a:rPr lang="pt-BR" dirty="0"/>
              <a:t>(1930-1954), os Ministros da Educação e Saúde </a:t>
            </a:r>
            <a:r>
              <a:rPr lang="pt-BR" dirty="0" smtClean="0"/>
              <a:t>Pública: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accent2"/>
                </a:solidFill>
              </a:rPr>
              <a:t>Francisco </a:t>
            </a:r>
            <a:r>
              <a:rPr lang="pt-BR" dirty="0">
                <a:solidFill>
                  <a:schemeClr val="accent2"/>
                </a:solidFill>
              </a:rPr>
              <a:t>Luís da Silva Campos (1930-1932</a:t>
            </a:r>
            <a:r>
              <a:rPr lang="pt-BR" dirty="0" smtClean="0">
                <a:solidFill>
                  <a:schemeClr val="accent2"/>
                </a:solidFill>
              </a:rPr>
              <a:t>),</a:t>
            </a:r>
          </a:p>
          <a:p>
            <a:pPr marL="0" indent="0" algn="ctr">
              <a:buNone/>
            </a:pPr>
            <a:r>
              <a:rPr lang="pt-BR" dirty="0" err="1" smtClean="0">
                <a:solidFill>
                  <a:schemeClr val="accent2"/>
                </a:solidFill>
              </a:rPr>
              <a:t>Belisário</a:t>
            </a:r>
            <a:r>
              <a:rPr lang="pt-BR" dirty="0" smtClean="0">
                <a:solidFill>
                  <a:schemeClr val="accent2"/>
                </a:solidFill>
              </a:rPr>
              <a:t> </a:t>
            </a:r>
            <a:r>
              <a:rPr lang="pt-BR" dirty="0">
                <a:solidFill>
                  <a:schemeClr val="accent2"/>
                </a:solidFill>
              </a:rPr>
              <a:t>Augusto de Oliveira Penna (1932-1933), </a:t>
            </a:r>
            <a:endParaRPr lang="pt-BR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accent2"/>
                </a:solidFill>
              </a:rPr>
              <a:t>Washington </a:t>
            </a:r>
            <a:r>
              <a:rPr lang="pt-BR" dirty="0">
                <a:solidFill>
                  <a:schemeClr val="accent2"/>
                </a:solidFill>
              </a:rPr>
              <a:t>Ferreira Pires (1934) e </a:t>
            </a:r>
            <a:endParaRPr lang="pt-BR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accent2"/>
                </a:solidFill>
              </a:rPr>
              <a:t>Gustavo </a:t>
            </a:r>
            <a:r>
              <a:rPr lang="pt-BR" dirty="0">
                <a:solidFill>
                  <a:schemeClr val="accent2"/>
                </a:solidFill>
              </a:rPr>
              <a:t>Capanema (1934-1945) </a:t>
            </a:r>
            <a:endParaRPr lang="pt-BR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pt-BR" dirty="0" smtClean="0"/>
              <a:t>estabeleceram </a:t>
            </a:r>
            <a:r>
              <a:rPr lang="pt-BR" b="1" dirty="0">
                <a:solidFill>
                  <a:schemeClr val="accent2"/>
                </a:solidFill>
              </a:rPr>
              <a:t>políticas nacionais </a:t>
            </a:r>
            <a:r>
              <a:rPr lang="pt-BR" dirty="0"/>
              <a:t>para as quais se subordinariam os sistemas estaduais de educação e saúde. A educação escolar caberia ramificar-se pela cultura nacional em seu amplo espectro de ensinamentos valorativos e de atributos </a:t>
            </a:r>
            <a:r>
              <a:rPr lang="pt-BR" dirty="0" smtClean="0"/>
              <a:t>morais.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75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232" y="0"/>
            <a:ext cx="7848600" cy="114300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tx1"/>
                </a:solidFill>
              </a:rPr>
              <a:t>Para esse alcance político e ideológico, sucessivamente foram sendo criados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525779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Conselho </a:t>
            </a:r>
            <a:r>
              <a:rPr lang="pt-BR" dirty="0"/>
              <a:t>Nacional de Educação (1931),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Diretoria </a:t>
            </a:r>
            <a:r>
              <a:rPr lang="pt-BR" dirty="0"/>
              <a:t>Nacional de Assistência Médico-Social (1933</a:t>
            </a:r>
            <a:r>
              <a:rPr lang="pt-B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Plano </a:t>
            </a:r>
            <a:r>
              <a:rPr lang="pt-BR" dirty="0"/>
              <a:t>Nacional de Educação (</a:t>
            </a:r>
            <a:r>
              <a:rPr lang="pt-BR" dirty="0" smtClean="0"/>
              <a:t>1937)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Instituto </a:t>
            </a:r>
            <a:r>
              <a:rPr lang="pt-BR" dirty="0"/>
              <a:t>Nacional de Saúde (1937</a:t>
            </a:r>
            <a:r>
              <a:rPr lang="pt-B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Serviço </a:t>
            </a:r>
            <a:r>
              <a:rPr lang="pt-BR" dirty="0"/>
              <a:t>de Patrimônio Histórico Cultural e Artístico Nacional (1937</a:t>
            </a:r>
            <a:r>
              <a:rPr lang="pt-B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Serviço </a:t>
            </a:r>
            <a:r>
              <a:rPr lang="pt-BR" dirty="0"/>
              <a:t>de Radiodifusão Educativo (1937</a:t>
            </a:r>
            <a:r>
              <a:rPr lang="pt-B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Instituto </a:t>
            </a:r>
            <a:r>
              <a:rPr lang="pt-BR" dirty="0"/>
              <a:t>Nacional de Cinema Educativo (1937</a:t>
            </a:r>
            <a:r>
              <a:rPr lang="pt-B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Instituto </a:t>
            </a:r>
            <a:r>
              <a:rPr lang="pt-BR" dirty="0"/>
              <a:t>Nacional do Livro (1937</a:t>
            </a:r>
            <a:r>
              <a:rPr lang="pt-B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Conservatório </a:t>
            </a:r>
            <a:r>
              <a:rPr lang="pt-BR" dirty="0"/>
              <a:t>Nacional de Canto Orfeônico (1938</a:t>
            </a:r>
            <a:r>
              <a:rPr lang="pt-B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Instituto </a:t>
            </a:r>
            <a:r>
              <a:rPr lang="pt-BR" dirty="0"/>
              <a:t>Nacional de Estudos Pedagógicos (1938</a:t>
            </a:r>
            <a:r>
              <a:rPr lang="pt-B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Departamento </a:t>
            </a:r>
            <a:r>
              <a:rPr lang="pt-BR" dirty="0"/>
              <a:t>Nacional da Criança (1941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 smtClean="0"/>
              <a:t>dentre </a:t>
            </a:r>
            <a:r>
              <a:rPr lang="pt-BR" dirty="0"/>
              <a:t>outros órgãos públicos</a:t>
            </a:r>
          </a:p>
        </p:txBody>
      </p:sp>
    </p:spTree>
    <p:extLst>
      <p:ext uri="{BB962C8B-B14F-4D97-AF65-F5344CB8AC3E}">
        <p14:creationId xmlns:p14="http://schemas.microsoft.com/office/powerpoint/2010/main" val="13882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3790196"/>
          </a:xfrm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Dada a </a:t>
            </a:r>
            <a:r>
              <a:rPr lang="pt-BR" b="1" dirty="0"/>
              <a:t>urgência assumida pelos problemas da educação no pós-guerra</a:t>
            </a:r>
            <a:r>
              <a:rPr lang="pt-BR" dirty="0"/>
              <a:t>, e considerando a noção de planejamento elaborada e difundida internacionalmente pela Organização das Nações Unidas para a Educação, a Ciência e a Cultura (UNESCO), são emblemáticas as palavras de Teixeira (1952, p. 79) ao assumir a direção do Instituto Nacional de Estudos e Pesquisas Educacionais (INEP): </a:t>
            </a:r>
            <a:r>
              <a:rPr lang="pt-BR" b="1" dirty="0"/>
              <a:t>sua intenção era incentivar investigações científicas sobre a realidade educacional brasileira, lançando assim as “bases de nossa ciência da educação”</a:t>
            </a:r>
            <a:r>
              <a:rPr lang="pt-BR" dirty="0"/>
              <a:t>. </a:t>
            </a:r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20282" y="3645024"/>
            <a:ext cx="9124874" cy="2852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dirty="0"/>
              <a:t>Os centros de pesquisas significavam um passo decisivo no processo de renovação educacional desencadeado nos anos de 1930. Para renovar a educação, era preciso, antes de tudo, olhar os fatos escolares por intermédio da ciência, o que possibilitaria planejar racionalmente as ações político-administrativas voltadas à superação dos entraves nessa área.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4283968" y="6488668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http://www.scielo.br/pdf/rbedu/n25/n25a10.pdf</a:t>
            </a:r>
          </a:p>
        </p:txBody>
      </p:sp>
    </p:spTree>
    <p:extLst>
      <p:ext uri="{BB962C8B-B14F-4D97-AF65-F5344CB8AC3E}">
        <p14:creationId xmlns:p14="http://schemas.microsoft.com/office/powerpoint/2010/main" val="40081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1060</Words>
  <Application>Microsoft Office PowerPoint</Application>
  <PresentationFormat>Apresentação na tela (4:3)</PresentationFormat>
  <Paragraphs>159</Paragraphs>
  <Slides>34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Andalus</vt:lpstr>
      <vt:lpstr>Arial</vt:lpstr>
      <vt:lpstr>Calibri</vt:lpstr>
      <vt:lpstr>Tahoma</vt:lpstr>
      <vt:lpstr>Wingdings</vt:lpstr>
      <vt:lpstr>ContemporaryPhotoAlbum</vt:lpstr>
      <vt:lpstr>Apresentação do PowerPoint</vt:lpstr>
      <vt:lpstr>Apresentação do PowerPoint</vt:lpstr>
      <vt:lpstr>Apresentação do PowerPoint</vt:lpstr>
      <vt:lpstr>Apresentação do PowerPoint</vt:lpstr>
      <vt:lpstr>E o Brasil precisava se atualizar</vt:lpstr>
      <vt:lpstr>Apresentação do PowerPoint</vt:lpstr>
      <vt:lpstr>Apresentação do PowerPoint</vt:lpstr>
      <vt:lpstr>Para esse alcance político e ideológico, sucessivamente foram sendo criados </vt:lpstr>
      <vt:lpstr>Apresentação do PowerPoint</vt:lpstr>
      <vt:lpstr>Apresentação do PowerPoint</vt:lpstr>
      <vt:lpstr>1930 Manifesto dos Pioneiros da  Educação Nova: </vt:lpstr>
      <vt:lpstr>Ou seja, o ensino de ciências no Brasil começou... Com forte demanda externa...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1960-1970</vt:lpstr>
      <vt:lpstr>Apresentação do PowerPoint</vt:lpstr>
      <vt:lpstr>1970-1980</vt:lpstr>
      <vt:lpstr>Apresentação do PowerPoint</vt:lpstr>
      <vt:lpstr>Apresentação do PowerPoint</vt:lpstr>
      <vt:lpstr>1980-1985</vt:lpstr>
      <vt:lpstr>Apresentação do PowerPoint</vt:lpstr>
      <vt:lpstr>Apresentação do PowerPoint</vt:lpstr>
      <vt:lpstr>Apresentação do PowerPoint</vt:lpstr>
      <vt:lpstr>Ensino de....</vt:lpstr>
      <vt:lpstr>Apresentação do PowerPoint</vt:lpstr>
      <vt:lpstr>Apresentação do PowerPoint</vt:lpstr>
      <vt:lpstr>Ensino de química hoje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2012-03-22T23:20:42Z</dcterms:created>
  <dcterms:modified xsi:type="dcterms:W3CDTF">2018-09-14T23:40:12Z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1046</vt:i4>
  </property>
  <property fmtid="{D5CDD505-2E9C-101B-9397-08002B2CF9AE}" pid="3" name="_Version">
    <vt:lpwstr>12.0.4518</vt:lpwstr>
  </property>
</Properties>
</file>