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57" r:id="rId4"/>
    <p:sldId id="263" r:id="rId5"/>
    <p:sldId id="264" r:id="rId6"/>
    <p:sldId id="258" r:id="rId7"/>
    <p:sldId id="259" r:id="rId8"/>
    <p:sldId id="289" r:id="rId9"/>
    <p:sldId id="29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84205-A85E-4639-B974-B5DADC03B6B8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EDB44-5CA8-431A-97C1-7D0DC4AFAA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42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EDB44-5CA8-431A-97C1-7D0DC4AFAAB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47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Interessante notar que </a:t>
            </a:r>
            <a:r>
              <a:rPr lang="pt-BR" dirty="0" err="1"/>
              <a:t>Mattheson</a:t>
            </a:r>
            <a:r>
              <a:rPr lang="pt-BR" dirty="0"/>
              <a:t> reproduz as informações de </a:t>
            </a:r>
            <a:r>
              <a:rPr lang="pt-BR" dirty="0" err="1"/>
              <a:t>Kircher</a:t>
            </a:r>
            <a:r>
              <a:rPr lang="pt-BR" dirty="0"/>
              <a:t>, porém exclui a sonata de sua lista de peças fantásticas.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EDB44-5CA8-431A-97C1-7D0DC4AFAAB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56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5B68-F31C-4FDF-B019-52F90F39078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1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5B68-F31C-4FDF-B019-52F90F39078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26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EDB44-5CA8-431A-97C1-7D0DC4AFAAB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30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Questões da sonata: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EDB44-5CA8-431A-97C1-7D0DC4AFAAB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4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E697A-C6C0-DA50-EFF8-3748C50A4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5293DA-3D1F-5583-031B-A0C53ABA0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27319B-74C3-3C02-BF0B-E7ECDB6E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0A86F4-B63C-0089-6711-0AFA2DC0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108557-5B97-FC50-6755-B52EB1E4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78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C7F09-3E45-0E84-905D-6DC8E7A4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17A566-9C77-0082-9BCA-97FA13018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3D2224-EB7E-0B81-8010-911F729C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443FC9-62A7-ECA8-8DC5-C0CD330F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0D771F-A646-BB97-8DEC-01FF8779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9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5C7CAF-0A2F-5EE2-1624-FFA852398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7DF8D3-948A-FCA5-0DAD-9DF372A77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D8BBC2-E9BF-BE2D-9342-667D004C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CBF4E5-32BD-BB93-C366-05864EE6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C96B1-1DAE-2AB7-A76E-87F6FADC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24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1A227-D205-D225-7AE3-09A28A6C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0F0D64-2726-CE6F-34BC-EA852733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36002-1929-9512-297A-A12AF7B4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09860F-5C9A-662D-8EDB-85663F9B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AE7FA-D49E-68C8-EF0B-D2A89278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51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BE8D9-944D-21DA-7F09-97E1AC8F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66408E-19BC-2F2A-F32D-FC161D62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C2F657-CB1B-B6D7-E200-92B541AB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1B6EA5-301D-5F23-1F8B-D1759EFF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D5C9A2-C45D-6B1F-2BDC-C3E7BFC9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00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D5E25-B27D-1424-09B6-A6FDB307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31AF67-59BC-3375-7DE8-345DB043C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E95B77-6B51-2458-3BF7-505A66F7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080BA1-D09C-ACE1-0AB1-E3FFE2B7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529931-1DBF-DC92-ABDC-70A168F5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4C330B-F287-2446-00C4-EC257EE6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89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DE1C2-FC2A-BDE4-1E1C-C2CC0691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6143EA-9DC4-8640-E047-25D72E5ED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D0E9F5-29A2-39B3-6CB7-5CF448554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E8C5B55-1E87-6214-A6B6-51346B943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663E41-7F10-A459-A60B-CF81E2CB8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4036455-8EB1-2824-2B63-B40FC746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9F8816-B9E5-55E7-0349-812B69CC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2E0E3C-2EB5-CC2A-7DC2-64648039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40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1F6C1-E541-9AD3-54BF-D484E680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B6BE55E-3CB8-EA6E-8805-173B3809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419657-36FA-42D3-3617-DD5998EB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6B987B-4C0B-95A0-A6A4-62D24AE2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08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A7EBFF-5158-5B50-0416-C0CC3306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CF1D26-B3FB-075F-41FA-82149834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B7B5B3-6F1B-C5B7-C880-14025706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39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FDE0C-4C1C-4DAB-557B-660B9470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A0ECB-FCDE-2616-C760-AAE496DD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86F02C-1842-16B5-08DB-6FF9FCF8A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94A2AA-F5F5-9169-1CCA-8F41CFFA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1E3675-B24B-C34F-ABE4-28010E57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56B230-2E32-EA14-714C-C68DB5C9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7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EFDCD-4A7E-8D8C-AE4B-6B9905A4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4AA704-B1D0-2E6C-1082-54C3AAC56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36AF13-0CB1-6E14-010C-EB9499F12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375D59-A5EC-AF99-44A9-99417815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F8995D-D5D3-3E8B-76E0-D3CFEA16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865A98-0681-DD88-50C5-7AB2B661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39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7D362CD-0766-F57B-EF9A-258781BA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7E7B65-88EA-D19C-DF5D-DED648619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24458-807A-7A90-F583-3B5AA72F6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0D09-4952-4283-BD63-69DBA00FFAA1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0FFAEF-DE78-3F14-11A7-D09138DEE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275D0D-9C75-21D9-7A29-C7D727F78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1910-A310-4949-AEED-796442D23A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95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-LSPVdJyt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a9TsjNXk5q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2i90tTf_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8qJ-ced312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7ABA5BF-007F-99E5-D927-E6AD529EFE2D}"/>
              </a:ext>
            </a:extLst>
          </p:cNvPr>
          <p:cNvSpPr txBox="1"/>
          <p:nvPr/>
        </p:nvSpPr>
        <p:spPr>
          <a:xfrm>
            <a:off x="1587062" y="1807778"/>
            <a:ext cx="8481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AULA 7: GÊNEROS INSTRUMENTAIS NO SÉC. XVIII 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</a:rPr>
              <a:t>SONATAS, DUOS, TRIOS</a:t>
            </a:r>
          </a:p>
        </p:txBody>
      </p:sp>
    </p:spTree>
    <p:extLst>
      <p:ext uri="{BB962C8B-B14F-4D97-AF65-F5344CB8AC3E}">
        <p14:creationId xmlns:p14="http://schemas.microsoft.com/office/powerpoint/2010/main" val="284983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7B77623-2F73-4AFA-A848-1B7D77B334AC}"/>
              </a:ext>
            </a:extLst>
          </p:cNvPr>
          <p:cNvSpPr/>
          <p:nvPr/>
        </p:nvSpPr>
        <p:spPr>
          <a:xfrm>
            <a:off x="0" y="0"/>
            <a:ext cx="12192000" cy="1080655"/>
          </a:xfrm>
          <a:prstGeom prst="rect">
            <a:avLst/>
          </a:prstGeom>
          <a:solidFill>
            <a:srgbClr val="F4D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D18E5F-0393-42D7-A6F3-6AB8B0AB6F65}"/>
              </a:ext>
            </a:extLst>
          </p:cNvPr>
          <p:cNvSpPr txBox="1"/>
          <p:nvPr/>
        </p:nvSpPr>
        <p:spPr>
          <a:xfrm>
            <a:off x="333615" y="1137380"/>
            <a:ext cx="33196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Estilo sacro: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Matéria: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Afetos sérios, elevados, contidos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Escrita: 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Estrita (ligada,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Regras do contraponto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Regularidade de figuras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Ornamentação contida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Dissonâncias preparadas e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resolvidas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Gêneros: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moteto, oratório, fuga,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ricercare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prelúdio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coral etc.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46E6B4-673B-4A08-B7B6-9767D4F17AFF}"/>
              </a:ext>
            </a:extLst>
          </p:cNvPr>
          <p:cNvSpPr txBox="1"/>
          <p:nvPr/>
        </p:nvSpPr>
        <p:spPr>
          <a:xfrm>
            <a:off x="7225344" y="1138687"/>
            <a:ext cx="4875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Estilo teatral: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atéria: </a:t>
            </a:r>
            <a:endParaRPr lang="pt-BR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Afetos extremos e intensos</a:t>
            </a:r>
          </a:p>
          <a:p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Escrita: </a:t>
            </a:r>
          </a:p>
          <a:p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ivre (desligada, galante)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Regras da harmonia, liberdade na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condução dos encadeamentos (contraponto)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Variedade de figurações rítmicas e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melódicas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Ênfase na melodia, ornamentação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Dissonâncias não preparadas ou sem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resolução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Modulações livres e frequentes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Gêneros: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tragédia e comédia [“ópera”]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8E0AD6-31EB-4BDA-BE62-5A5650E295AA}"/>
              </a:ext>
            </a:extLst>
          </p:cNvPr>
          <p:cNvSpPr txBox="1"/>
          <p:nvPr/>
        </p:nvSpPr>
        <p:spPr>
          <a:xfrm>
            <a:off x="4091009" y="1138687"/>
            <a:ext cx="2947100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Estilo camerístico: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Matéria: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Afetos delicados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Escrita: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Mista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Liberdade de escritas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Elaboração, detalhamento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Exige audição atenta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Gêneros: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sonata,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concerto, 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sinfonia, cantata,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fantasia etc.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497A62-A26C-420F-A81D-328CE692E970}"/>
              </a:ext>
            </a:extLst>
          </p:cNvPr>
          <p:cNvSpPr txBox="1"/>
          <p:nvPr/>
        </p:nvSpPr>
        <p:spPr>
          <a:xfrm>
            <a:off x="4636655" y="274291"/>
            <a:ext cx="317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Critérios de naturalidade</a:t>
            </a:r>
          </a:p>
        </p:txBody>
      </p:sp>
      <p:pic>
        <p:nvPicPr>
          <p:cNvPr id="9" name="Picture 2" descr="Johann Mattheson - Der vollkommene Capellmeister - 1739 - Catawiki">
            <a:extLst>
              <a:ext uri="{FF2B5EF4-FFF2-40B4-BE49-F238E27FC236}">
                <a16:creationId xmlns:a16="http://schemas.microsoft.com/office/drawing/2014/main" id="{0B19BAA9-25B5-48A0-877A-A3EDD11DE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6025" r="7728" b="3490"/>
          <a:stretch/>
        </p:blipFill>
        <p:spPr bwMode="auto">
          <a:xfrm>
            <a:off x="534308" y="0"/>
            <a:ext cx="712129" cy="10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4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2CF66E8-DBCD-6EA0-573D-90862B5F7742}"/>
              </a:ext>
            </a:extLst>
          </p:cNvPr>
          <p:cNvSpPr txBox="1"/>
          <p:nvPr/>
        </p:nvSpPr>
        <p:spPr>
          <a:xfrm>
            <a:off x="3499945" y="197346"/>
            <a:ext cx="8170392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“O estilo fantástico é o método mais livre de composição, livre das restrições do texto ou de harmonia pré-determinada, [e serve] para exibir o engenho. Foi estabelecido para revelar a razão oculta da harmonia e se divide em categorias chamadas comumente </a:t>
            </a:r>
            <a:r>
              <a:rPr lang="pt-BR" i="1" dirty="0"/>
              <a:t>fantasias</a:t>
            </a:r>
            <a:r>
              <a:rPr lang="pt-BR" dirty="0"/>
              <a:t>, </a:t>
            </a:r>
            <a:r>
              <a:rPr lang="pt-BR" i="1" dirty="0" err="1"/>
              <a:t>ricercares</a:t>
            </a:r>
            <a:r>
              <a:rPr lang="pt-BR" dirty="0"/>
              <a:t>, </a:t>
            </a:r>
            <a:r>
              <a:rPr lang="pt-BR" i="1" dirty="0" err="1"/>
              <a:t>toccatas</a:t>
            </a:r>
            <a:r>
              <a:rPr lang="pt-BR" dirty="0"/>
              <a:t> e </a:t>
            </a:r>
            <a:r>
              <a:rPr lang="pt-BR" b="1" i="1" dirty="0">
                <a:solidFill>
                  <a:srgbClr val="FF0000"/>
                </a:solidFill>
              </a:rPr>
              <a:t>sonatas</a:t>
            </a:r>
            <a:r>
              <a:rPr lang="pt-BR" b="1" dirty="0">
                <a:solidFill>
                  <a:srgbClr val="FF0000"/>
                </a:solidFill>
              </a:rPr>
              <a:t>.</a:t>
            </a:r>
            <a:r>
              <a:rPr lang="pt-BR" dirty="0"/>
              <a:t>” (</a:t>
            </a:r>
            <a:r>
              <a:rPr lang="pt-BR" dirty="0" err="1"/>
              <a:t>Athanasius</a:t>
            </a:r>
            <a:r>
              <a:rPr lang="pt-BR" dirty="0"/>
              <a:t> </a:t>
            </a:r>
            <a:r>
              <a:rPr lang="pt-BR" dirty="0" err="1"/>
              <a:t>Kircher</a:t>
            </a:r>
            <a:r>
              <a:rPr lang="pt-BR" dirty="0"/>
              <a:t>, </a:t>
            </a:r>
            <a:r>
              <a:rPr lang="pt-BR" dirty="0" err="1"/>
              <a:t>Musurgia</a:t>
            </a:r>
            <a:r>
              <a:rPr lang="pt-BR" dirty="0"/>
              <a:t> </a:t>
            </a:r>
            <a:r>
              <a:rPr lang="pt-BR" dirty="0" err="1"/>
              <a:t>Universalis</a:t>
            </a:r>
            <a:r>
              <a:rPr lang="pt-BR" dirty="0"/>
              <a:t>, 1650).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Estilo antigo: 		</a:t>
            </a:r>
            <a:r>
              <a:rPr lang="pt-BR" dirty="0" err="1"/>
              <a:t>ricercare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Estilo italiano moderno: 	</a:t>
            </a:r>
            <a:r>
              <a:rPr lang="pt-BR" dirty="0" err="1"/>
              <a:t>toccata</a:t>
            </a:r>
            <a:r>
              <a:rPr lang="pt-BR" dirty="0"/>
              <a:t> (instrumento harmônico solo), </a:t>
            </a:r>
          </a:p>
          <a:p>
            <a:pPr algn="just"/>
            <a:r>
              <a:rPr lang="pt-BR" dirty="0"/>
              <a:t>			sonata (instrumento melódico e </a:t>
            </a:r>
            <a:r>
              <a:rPr lang="pt-BR" dirty="0" err="1"/>
              <a:t>b.c</a:t>
            </a:r>
            <a:r>
              <a:rPr lang="pt-BR" dirty="0"/>
              <a:t>.) , </a:t>
            </a:r>
          </a:p>
          <a:p>
            <a:pPr algn="just"/>
            <a:r>
              <a:rPr lang="pt-BR" dirty="0"/>
              <a:t>			cantata (voz e </a:t>
            </a:r>
            <a:r>
              <a:rPr lang="pt-BR" dirty="0" err="1"/>
              <a:t>b.c</a:t>
            </a:r>
            <a:r>
              <a:rPr lang="pt-BR" dirty="0"/>
              <a:t>.)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Estilo francês: 		dança/suíte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Girolamo </a:t>
            </a:r>
            <a:r>
              <a:rPr lang="pt-BR" dirty="0" err="1"/>
              <a:t>Frescobaldi</a:t>
            </a:r>
            <a:r>
              <a:rPr lang="pt-BR" dirty="0"/>
              <a:t>: </a:t>
            </a:r>
            <a:r>
              <a:rPr lang="pt-BR" dirty="0" err="1"/>
              <a:t>toccata</a:t>
            </a:r>
            <a:r>
              <a:rPr lang="pt-BR" dirty="0"/>
              <a:t> 2 (Livro 2, 1627): </a:t>
            </a:r>
          </a:p>
          <a:p>
            <a:pPr algn="just"/>
            <a:r>
              <a:rPr lang="pt-BR" dirty="0">
                <a:hlinkClick r:id="rId3"/>
              </a:rPr>
              <a:t>https://www.youtube.com/watch?v=Y-LSPVdJyt8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Isabella </a:t>
            </a:r>
            <a:r>
              <a:rPr lang="pt-BR" dirty="0" err="1"/>
              <a:t>Leonarda</a:t>
            </a:r>
            <a:r>
              <a:rPr lang="pt-BR" dirty="0"/>
              <a:t>: sonata op. 16 n. 10 (1693):</a:t>
            </a:r>
          </a:p>
          <a:p>
            <a:pPr algn="just"/>
            <a:r>
              <a:rPr lang="pt-BR" dirty="0">
                <a:hlinkClick r:id="rId4"/>
              </a:rPr>
              <a:t>https://www.youtube.com/watch?v=a9TsjNXk5qw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de-DE" dirty="0"/>
          </a:p>
        </p:txBody>
      </p:sp>
      <p:pic>
        <p:nvPicPr>
          <p:cNvPr id="4" name="Picture 2" descr="http://www.idehist.uu.se/distans/ilmh/Ren/holbein-ambassadors.jpg">
            <a:extLst>
              <a:ext uri="{FF2B5EF4-FFF2-40B4-BE49-F238E27FC236}">
                <a16:creationId xmlns:a16="http://schemas.microsoft.com/office/drawing/2014/main" id="{6FCA85F2-6E8E-9FFC-A168-26135304D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34790" r="23186"/>
          <a:stretch/>
        </p:blipFill>
        <p:spPr bwMode="auto">
          <a:xfrm>
            <a:off x="0" y="0"/>
            <a:ext cx="2879834" cy="686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918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dehist.uu.se/distans/ilmh/Ren/holbein-ambassad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550" y="124251"/>
            <a:ext cx="6591759" cy="6601979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524000" y="6093297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Hans Holbein. Os Embaixadores, 1533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28B4F74-2DDD-47E4-A92A-6870ADBB297F}"/>
              </a:ext>
            </a:extLst>
          </p:cNvPr>
          <p:cNvSpPr txBox="1"/>
          <p:nvPr/>
        </p:nvSpPr>
        <p:spPr>
          <a:xfrm>
            <a:off x="1703512" y="404664"/>
            <a:ext cx="2121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Fantástico</a:t>
            </a:r>
          </a:p>
          <a:p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Observação: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distância correta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ponto fixo adequado a cada gênero e obra </a:t>
            </a:r>
          </a:p>
        </p:txBody>
      </p:sp>
    </p:spTree>
    <p:extLst>
      <p:ext uri="{BB962C8B-B14F-4D97-AF65-F5344CB8AC3E}">
        <p14:creationId xmlns:p14="http://schemas.microsoft.com/office/powerpoint/2010/main" val="325819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d/dd/Holbein%27s_%22Ambassadors%22_-_skull_with_fixed_perspect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08" y="1844825"/>
            <a:ext cx="3295650" cy="290512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647728" y="537321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Holbein. Os Embaixadores – detalhe: anamorfose</a:t>
            </a: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DC1FB5-9B3C-268E-A3FB-86A4B3A37FC7}"/>
              </a:ext>
            </a:extLst>
          </p:cNvPr>
          <p:cNvSpPr txBox="1"/>
          <p:nvPr/>
        </p:nvSpPr>
        <p:spPr>
          <a:xfrm>
            <a:off x="3005608" y="1279109"/>
            <a:ext cx="8524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estilo fantástico inclui os denominados fantasia, capricho,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toccata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ricercare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etc., sejam eles escritos ou impressos. (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Mattheson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Mestre-de-capela perfeito, 1739)</a:t>
            </a:r>
          </a:p>
          <a:p>
            <a:pPr algn="just"/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música instrumental nada mais é que um discurso de sons ou linguagem de tons, e, sendo assim, sua atenção deve se dirigir inteiramente para um certo movimento de espírito, e para este movimento devem ser levados em consideração a ênfase nos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intevalos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 divisão adequada das frases, a progressão medida, etc.. (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Mattheson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1739)</a:t>
            </a:r>
          </a:p>
          <a:p>
            <a:pPr algn="just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1027" name="Picture 3" descr="Johann Mattheson | Spotify">
            <a:extLst>
              <a:ext uri="{FF2B5EF4-FFF2-40B4-BE49-F238E27FC236}">
                <a16:creationId xmlns:a16="http://schemas.microsoft.com/office/drawing/2014/main" id="{B9855568-E1F8-41B7-8654-C75FFB48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1204" cy="3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ohann Mattheson - Der vollkommene Capellmeister - 1739 - Catawiki">
            <a:extLst>
              <a:ext uri="{FF2B5EF4-FFF2-40B4-BE49-F238E27FC236}">
                <a16:creationId xmlns:a16="http://schemas.microsoft.com/office/drawing/2014/main" id="{ECB6424E-0941-3E9C-7391-09D54E0FB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6296" r="14818" b="7793"/>
          <a:stretch/>
        </p:blipFill>
        <p:spPr bwMode="auto">
          <a:xfrm>
            <a:off x="0" y="2805147"/>
            <a:ext cx="2491204" cy="405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6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1DF4AE-2224-F892-CCC1-5E4130ABAB5F}"/>
              </a:ext>
            </a:extLst>
          </p:cNvPr>
          <p:cNvSpPr txBox="1"/>
          <p:nvPr/>
        </p:nvSpPr>
        <p:spPr>
          <a:xfrm>
            <a:off x="3205399" y="106855"/>
            <a:ext cx="898660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Sonatas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peças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extensas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variadas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emoção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estilos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acordo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 a fantasia do compositor.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sonatas a 1, 2, 3, 4, 5, 6, 7 e 8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comumente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elas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violino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solo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2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violinos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 um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baixo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-continuo para 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cravo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frequentemente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acompanhadas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iola da gamba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fagote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etc.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Elas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exibem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variedade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infinita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estilos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possíveis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italianos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reduzem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geralmente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tipos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primeiro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compreende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Sonatas </a:t>
            </a:r>
            <a:r>
              <a:rPr lang="en-US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 chiesa 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próprias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a [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ocasiião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de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igreja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que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segundo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compreende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Sonatas </a:t>
            </a:r>
            <a:r>
              <a:rPr lang="en-US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 camera 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próprias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[a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ocasião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de camera.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sonata </a:t>
            </a:r>
            <a:r>
              <a:rPr lang="en-US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chiesa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adagios, largos etc.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misturados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fugas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constituem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allegros.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sonata </a:t>
            </a:r>
            <a:r>
              <a:rPr lang="en-US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camera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incluem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após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adagio,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peças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dança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allemande, a courante, a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sarabande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Como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consultar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Corelli. (Brossard,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Dictionaire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Musique, 1701)</a:t>
            </a:r>
          </a:p>
          <a:p>
            <a:pPr algn="just"/>
            <a:endParaRPr lang="en-US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Corelli: sonata op. 5 n. 2 (da chiesa):</a:t>
            </a:r>
          </a:p>
          <a:p>
            <a:pPr algn="just"/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https://www.youtube.com/watch?v=zP2i90tTf_c</a:t>
            </a:r>
            <a:endParaRPr lang="en-US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Corelli: sonata op. 5 n. 10 (da camera):</a:t>
            </a:r>
          </a:p>
          <a:p>
            <a:pPr algn="just"/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https://www.youtube.com/watch?v=8qJ-ced312s</a:t>
            </a:r>
            <a:endParaRPr lang="en-US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Outras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coleções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sonatas de Corelli: 	4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coleções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 12 trio-sonatas (op. 1 -4); </a:t>
            </a:r>
          </a:p>
          <a:p>
            <a:pPr algn="just"/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coleção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 12 concertos (op. 6)</a:t>
            </a:r>
          </a:p>
          <a:p>
            <a:endParaRPr lang="en-US" dirty="0">
              <a:solidFill>
                <a:srgbClr val="222222"/>
              </a:solidFill>
              <a:latin typeface="Lucida Grande"/>
            </a:endParaRPr>
          </a:p>
        </p:txBody>
      </p:sp>
      <p:pic>
        <p:nvPicPr>
          <p:cNvPr id="2052" name="Picture 4" descr="Sébastien de Brossard - Wikipedia">
            <a:extLst>
              <a:ext uri="{FF2B5EF4-FFF2-40B4-BE49-F238E27FC236}">
                <a16:creationId xmlns:a16="http://schemas.microsoft.com/office/drawing/2014/main" id="{3AE23F69-D593-9042-4922-4F2FFDA0C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9809" r="12275" b="43829"/>
          <a:stretch/>
        </p:blipFill>
        <p:spPr bwMode="auto">
          <a:xfrm>
            <a:off x="0" y="-76541"/>
            <a:ext cx="2779954" cy="27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ébastien de Brossard. Dictionaire de Musique, contenant Une | Lot #45299 |  Heritage Auctions">
            <a:extLst>
              <a:ext uri="{FF2B5EF4-FFF2-40B4-BE49-F238E27FC236}">
                <a16:creationId xmlns:a16="http://schemas.microsoft.com/office/drawing/2014/main" id="{FF0D2E3B-96F4-EBBF-4D7D-739A3FA07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"/>
          <a:stretch/>
        </p:blipFill>
        <p:spPr bwMode="auto">
          <a:xfrm>
            <a:off x="0" y="2627586"/>
            <a:ext cx="2795496" cy="4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1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52CCC00-4D50-D53D-AA47-4375E57C235A}"/>
              </a:ext>
            </a:extLst>
          </p:cNvPr>
          <p:cNvSpPr txBox="1"/>
          <p:nvPr/>
        </p:nvSpPr>
        <p:spPr>
          <a:xfrm>
            <a:off x="3226676" y="641131"/>
            <a:ext cx="7914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sonata deve gerar uma complacência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se ajusta a tudo. Deve haver variação  de afetos (alegria, ira, melancolia), mas sempre com delicadeza.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Deve nela predominar uma certa </a:t>
            </a:r>
            <a:r>
              <a:rPr lang="pt-B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complaissance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que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agrada a todos e serve para todos os ouvintes: o melanc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ólico deve encontrar nela algo triste, a pessoa voluptuosa encontrará algo alegre, o colérico encontrará algo violento etc. nas diferentes variedades de sonatas e nos seus diferentes movimentos.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maravilhamento, pela destreza técnica, também é um tipo de movimento de alma, que frequentemente gera inveja, mas sua verdadeira mãe é a ignor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ância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Mattheson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1739)</a:t>
            </a:r>
          </a:p>
          <a:p>
            <a:pPr algn="just"/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9138" algn="just"/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Picture 3" descr="Johann Mattheson | Spotify">
            <a:extLst>
              <a:ext uri="{FF2B5EF4-FFF2-40B4-BE49-F238E27FC236}">
                <a16:creationId xmlns:a16="http://schemas.microsoft.com/office/drawing/2014/main" id="{B2C1B14D-1DAF-4EF2-27EF-077EEE4C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1204" cy="3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Johann Mattheson - Der vollkommene Capellmeister - 1739 - Catawiki">
            <a:extLst>
              <a:ext uri="{FF2B5EF4-FFF2-40B4-BE49-F238E27FC236}">
                <a16:creationId xmlns:a16="http://schemas.microsoft.com/office/drawing/2014/main" id="{9E76219F-447D-0833-20BD-F952D3F7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6296" r="14818" b="7793"/>
          <a:stretch/>
        </p:blipFill>
        <p:spPr bwMode="auto">
          <a:xfrm>
            <a:off x="0" y="2805147"/>
            <a:ext cx="2491204" cy="405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7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6548A6B-0AAB-A534-977A-3C51E4DF7749}"/>
              </a:ext>
            </a:extLst>
          </p:cNvPr>
          <p:cNvSpPr txBox="1"/>
          <p:nvPr/>
        </p:nvSpPr>
        <p:spPr>
          <a:xfrm>
            <a:off x="4466898" y="441307"/>
            <a:ext cx="640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Sonata, o que queres de mim?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Bernard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Bovier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Fontenelle,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Rousseau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Encyclopédie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1765).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La musique dans l'Encyclopédie de Diderot et D'Alembert - ResMusicaResMusica">
            <a:extLst>
              <a:ext uri="{FF2B5EF4-FFF2-40B4-BE49-F238E27FC236}">
                <a16:creationId xmlns:a16="http://schemas.microsoft.com/office/drawing/2014/main" id="{933F6A00-CDD2-9483-9159-A745BB0D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92" y="0"/>
            <a:ext cx="419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49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925</Words>
  <Application>Microsoft Office PowerPoint</Application>
  <PresentationFormat>Widescreen</PresentationFormat>
  <Paragraphs>127</Paragraphs>
  <Slides>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Lucida Grande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Monica Lucas</dc:creator>
  <cp:lastModifiedBy>Monica Lucas</cp:lastModifiedBy>
  <cp:revision>1</cp:revision>
  <dcterms:created xsi:type="dcterms:W3CDTF">2022-09-29T09:15:50Z</dcterms:created>
  <dcterms:modified xsi:type="dcterms:W3CDTF">2022-09-29T13:41:28Z</dcterms:modified>
</cp:coreProperties>
</file>