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59" r:id="rId7"/>
    <p:sldId id="263" r:id="rId8"/>
    <p:sldId id="260" r:id="rId9"/>
    <p:sldId id="267" r:id="rId10"/>
    <p:sldId id="261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0"/>
    <p:restoredTop sz="94691"/>
  </p:normalViewPr>
  <p:slideViewPr>
    <p:cSldViewPr snapToGrid="0" snapToObjects="1">
      <p:cViewPr varScale="1">
        <p:scale>
          <a:sx n="83" d="100"/>
          <a:sy n="83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0058-2A5E-874C-AF62-8A90E5299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E6DED-03B8-9E48-B300-C793AA37E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61524-E078-2845-85E5-68D0A59D5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C8CA-C4C5-AA4D-9FF8-AF6AD155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AE90C-7EA1-EE4F-AED3-B53D328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99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5EC8-FB9A-5F48-AADF-FA8D4C10C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9DC4-9EED-2649-BCB2-973901B3A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8A4C9-8C9D-544C-AD00-13A3DCDD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27B59-11F0-3144-AB3A-126E732F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87F21-6A21-EA42-BC93-4888FB60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65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C0590A-ED48-B944-A4A3-3E1DAA4FE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3E2CE-94FA-494D-9DE5-F26B68F45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B039B-9E10-8F4B-A74A-F18AA89D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D1C26-C4D3-3F4D-8D52-29CD72DC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E380C-CDEB-5040-ABDE-2604575B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14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67344-740D-BF42-964C-69CFC6DE5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51774-53F6-7644-9453-392712EE0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1EF2D-398B-A244-B2BC-6CB4BE86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7E3CC-2E47-A04A-839F-BA02C8BA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EAE7A-7999-7F4B-9B99-CCDD3249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54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7DAA-26E1-2D42-89DE-01A1F87C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EFD6C-893C-6040-9B2E-F57CD381D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CA39-6C43-684A-AD1A-95664EEB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3C52A-3A90-934B-82CD-D8B8ABF5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AD6E1-AD4C-764C-87A1-A9126BD2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87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41114-8ED8-1742-BA8B-E83C9766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10EFB-69EC-DC48-B850-F7C186A3E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0A8D0-E00D-964A-8E3A-555552541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CC87C-44F0-B841-9333-3FC5B3DF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E0DB8-5356-1444-861B-2691534F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B6447-1018-E748-8A32-D7153928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1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8E99E-374F-DB47-8820-3BE93BCD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DA925-5F3C-254D-B49D-C2247FE52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CB6F8-356B-4A4C-8469-797AF5224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6E3CB-C491-F64E-9346-9CD366151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6B86B2-A466-3D44-957E-C68514C70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4F1A7-362C-B043-9BE9-F7AFDA4A4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FE497B-3688-3E40-A34E-EE1CD749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B7FB5-68DF-6945-8E3D-2DF97433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193E-767F-154E-8A4E-16BC3A3C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9E183-26F2-6A4B-AF96-CCB37D1D8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BE9D8B-0E9B-8248-BFA5-E881CEB2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65F62-79A0-F049-8A15-4EB99794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39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D3AB6D-F9D4-0644-A9A5-F03555344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30237C-68B9-DF4D-9731-E9C85DC0B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90335-454A-A04D-9118-C3C4C49C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70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7505-DFA5-B84C-85AF-AE03B160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F2512-59AE-484C-8D48-F57688CC0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95B9E-8EBB-3E41-AFDF-53E006161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A3472-5113-9C4C-9496-0C822508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4165F-6E04-3A41-95D4-7C72AF6A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E10F7-4D9C-B847-B17C-1FE892D3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58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FF41-271A-804A-AD8B-69D89114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3D1FF-9963-1748-B30D-D7F8EAC61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1D58B-BFFD-F84C-9FEE-57BC89328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FEFCE-9285-5946-8168-B49F3E24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06684-A47D-BD46-AA1F-3820B7FF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6F6C7-F521-9041-82B8-A442A897C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98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1B12D-5F4E-A341-999C-973703F74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1C508-244C-7F41-9C6A-1BF7D97B0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C8F22-5D2D-2E48-8B6F-C0795ABBE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16904-EB6F-5F42-9602-E846D329DBB8}" type="datetimeFigureOut">
              <a:rPr lang="pt-BR" smtClean="0"/>
              <a:t>24/08/20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E4E6E-B976-9F4A-9638-51F8E90DE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4C887-134B-7844-9EA8-B267FFBA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33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647F-E8C1-344D-A325-FDA0E91CF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Teoria das Relações Internacionais </a:t>
            </a:r>
            <a:r>
              <a:rPr lang="pt-BR" dirty="0" err="1"/>
              <a:t>I</a:t>
            </a:r>
            <a:r>
              <a:rPr lang="pt-BR" dirty="0"/>
              <a:t>: </a:t>
            </a:r>
            <a:br>
              <a:rPr lang="pt-BR" dirty="0"/>
            </a:br>
            <a:r>
              <a:rPr lang="pt-BR" dirty="0"/>
              <a:t>Teorias Clássicas</a:t>
            </a:r>
            <a:r>
              <a:rPr lang="en-US" sz="4400" dirty="0">
                <a:effectLst/>
              </a:rPr>
              <a:t> </a:t>
            </a:r>
            <a:endParaRPr lang="pt-BR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FD39F-762B-E94B-9564-05BF9E4FDC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3200" dirty="0"/>
              <a:t>Cristiane Lucena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83AD3C-28B6-7440-85B6-CC19F7EA9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5200" y="1909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2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8435D-F78D-584A-8F71-8762DE40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Hans </a:t>
            </a:r>
            <a:r>
              <a:rPr lang="pt-BR" sz="4000" dirty="0" err="1"/>
              <a:t>Morgenthau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4CB1E-B162-844C-A881-6367D5456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BR" dirty="0"/>
          </a:p>
          <a:p>
            <a:r>
              <a:rPr lang="pt-BR" dirty="0"/>
              <a:t>A política internacional como luta pelo poder</a:t>
            </a:r>
          </a:p>
          <a:p>
            <a:r>
              <a:rPr lang="pt-BR" dirty="0"/>
              <a:t>Política internacional v. ações políticas de repercussão internacional</a:t>
            </a:r>
          </a:p>
          <a:p>
            <a:pPr lvl="1"/>
            <a:r>
              <a:rPr lang="pt-BR" dirty="0"/>
              <a:t>“</a:t>
            </a:r>
            <a:r>
              <a:rPr lang="pt-BR" i="1" dirty="0"/>
              <a:t>High </a:t>
            </a:r>
            <a:r>
              <a:rPr lang="pt-BR" i="1" dirty="0" err="1"/>
              <a:t>politics</a:t>
            </a:r>
            <a:r>
              <a:rPr lang="pt-BR" i="1" dirty="0"/>
              <a:t> </a:t>
            </a:r>
            <a:r>
              <a:rPr lang="pt-BR" dirty="0"/>
              <a:t>v. </a:t>
            </a:r>
            <a:r>
              <a:rPr lang="pt-BR" i="1" dirty="0" err="1"/>
              <a:t>low</a:t>
            </a:r>
            <a:r>
              <a:rPr lang="pt-BR" i="1" dirty="0"/>
              <a:t> </a:t>
            </a:r>
            <a:r>
              <a:rPr lang="pt-BR" i="1" dirty="0" err="1"/>
              <a:t>politics</a:t>
            </a:r>
            <a:r>
              <a:rPr lang="pt-BR" dirty="0"/>
              <a:t>?”</a:t>
            </a:r>
          </a:p>
          <a:p>
            <a:pPr lvl="1"/>
            <a:r>
              <a:rPr lang="en-US" dirty="0"/>
              <a:t>“(…)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</a:t>
            </a:r>
            <a:r>
              <a:rPr lang="en-US" dirty="0" err="1"/>
              <a:t>ação</a:t>
            </a:r>
            <a:r>
              <a:rPr lang="en-US" dirty="0"/>
              <a:t> que um </a:t>
            </a:r>
            <a:r>
              <a:rPr lang="en-US" dirty="0" err="1"/>
              <a:t>país</a:t>
            </a:r>
            <a:r>
              <a:rPr lang="en-US" dirty="0"/>
              <a:t> </a:t>
            </a:r>
            <a:r>
              <a:rPr lang="en-US" dirty="0" err="1"/>
              <a:t>desenvolva</a:t>
            </a:r>
            <a:r>
              <a:rPr lang="en-US" dirty="0"/>
              <a:t> com </a:t>
            </a:r>
            <a:r>
              <a:rPr lang="en-US" dirty="0" err="1"/>
              <a:t>respeito</a:t>
            </a:r>
            <a:r>
              <a:rPr lang="en-US" dirty="0"/>
              <a:t> a um outro </a:t>
            </a:r>
            <a:r>
              <a:rPr lang="en-US" dirty="0" err="1"/>
              <a:t>será</a:t>
            </a:r>
            <a:r>
              <a:rPr lang="en-US" dirty="0"/>
              <a:t> de </a:t>
            </a:r>
            <a:r>
              <a:rPr lang="en-US" dirty="0" err="1"/>
              <a:t>natureza</a:t>
            </a:r>
            <a:r>
              <a:rPr lang="en-US" dirty="0"/>
              <a:t> </a:t>
            </a:r>
            <a:r>
              <a:rPr lang="en-US" dirty="0" err="1"/>
              <a:t>política</a:t>
            </a:r>
            <a:r>
              <a:rPr lang="en-US" dirty="0"/>
              <a:t>.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dessas</a:t>
            </a:r>
            <a:r>
              <a:rPr lang="en-US" dirty="0"/>
              <a:t> </a:t>
            </a:r>
            <a:r>
              <a:rPr lang="en-US" dirty="0" err="1"/>
              <a:t>atividades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tomadas</a:t>
            </a:r>
            <a:r>
              <a:rPr lang="en-US" dirty="0"/>
              <a:t> </a:t>
            </a:r>
            <a:r>
              <a:rPr lang="en-US" dirty="0" err="1"/>
              <a:t>normalmente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consideração</a:t>
            </a:r>
            <a:r>
              <a:rPr lang="en-US" dirty="0"/>
              <a:t> de </a:t>
            </a:r>
            <a:r>
              <a:rPr lang="en-US" dirty="0" err="1"/>
              <a:t>poder</a:t>
            </a:r>
            <a:r>
              <a:rPr lang="en-US" dirty="0"/>
              <a:t> 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afetam</a:t>
            </a:r>
            <a:r>
              <a:rPr lang="en-US" dirty="0"/>
              <a:t>, de </a:t>
            </a:r>
            <a:r>
              <a:rPr lang="en-US" dirty="0" err="1"/>
              <a:t>modo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, o </a:t>
            </a:r>
            <a:r>
              <a:rPr lang="en-US" dirty="0" err="1"/>
              <a:t>poder</a:t>
            </a:r>
            <a:r>
              <a:rPr lang="en-US" dirty="0"/>
              <a:t> da </a:t>
            </a:r>
            <a:r>
              <a:rPr lang="en-US" dirty="0" err="1"/>
              <a:t>nação</a:t>
            </a:r>
            <a:r>
              <a:rPr lang="en-US" dirty="0"/>
              <a:t> que as </a:t>
            </a:r>
            <a:r>
              <a:rPr lang="en-US" dirty="0" err="1"/>
              <a:t>realiza</a:t>
            </a:r>
            <a:r>
              <a:rPr lang="en-US" dirty="0"/>
              <a:t>. </a:t>
            </a:r>
            <a:r>
              <a:rPr lang="en-US" dirty="0" err="1"/>
              <a:t>Enquadram</a:t>
            </a:r>
            <a:r>
              <a:rPr lang="en-US" dirty="0"/>
              <a:t>-se </a:t>
            </a:r>
            <a:r>
              <a:rPr lang="en-US" dirty="0" err="1"/>
              <a:t>nesta</a:t>
            </a:r>
            <a:r>
              <a:rPr lang="en-US" dirty="0"/>
              <a:t> </a:t>
            </a:r>
            <a:r>
              <a:rPr lang="en-US" dirty="0" err="1"/>
              <a:t>categoria</a:t>
            </a:r>
            <a:r>
              <a:rPr lang="en-US" dirty="0"/>
              <a:t>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atividades</a:t>
            </a:r>
            <a:r>
              <a:rPr lang="en-US" dirty="0"/>
              <a:t> </a:t>
            </a:r>
            <a:r>
              <a:rPr lang="en-US" dirty="0" err="1"/>
              <a:t>legais</a:t>
            </a:r>
            <a:r>
              <a:rPr lang="en-US" dirty="0"/>
              <a:t>, </a:t>
            </a:r>
            <a:r>
              <a:rPr lang="en-US" dirty="0" err="1"/>
              <a:t>econômicas</a:t>
            </a:r>
            <a:r>
              <a:rPr lang="en-US" dirty="0"/>
              <a:t>, </a:t>
            </a:r>
            <a:r>
              <a:rPr lang="en-US" dirty="0" err="1"/>
              <a:t>humanitárias</a:t>
            </a:r>
            <a:r>
              <a:rPr lang="en-US" dirty="0"/>
              <a:t> e </a:t>
            </a:r>
            <a:r>
              <a:rPr lang="en-US" dirty="0" err="1"/>
              <a:t>culturais</a:t>
            </a:r>
            <a:r>
              <a:rPr lang="en-US" dirty="0"/>
              <a:t>. </a:t>
            </a:r>
            <a:r>
              <a:rPr lang="en-US" dirty="0" err="1"/>
              <a:t>Assim</a:t>
            </a:r>
            <a:r>
              <a:rPr lang="en-US" dirty="0"/>
              <a:t>, </a:t>
            </a:r>
            <a:r>
              <a:rPr lang="en-US" dirty="0" err="1"/>
              <a:t>normalmente</a:t>
            </a:r>
            <a:r>
              <a:rPr lang="en-US" dirty="0"/>
              <a:t>,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nação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estará</a:t>
            </a:r>
            <a:r>
              <a:rPr lang="en-US" dirty="0"/>
              <a:t> se </a:t>
            </a:r>
            <a:r>
              <a:rPr lang="en-US" dirty="0" err="1"/>
              <a:t>engajando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política</a:t>
            </a:r>
            <a:r>
              <a:rPr lang="en-US" dirty="0"/>
              <a:t> </a:t>
            </a:r>
            <a:r>
              <a:rPr lang="en-US" dirty="0" err="1"/>
              <a:t>internacional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concluir</a:t>
            </a:r>
            <a:r>
              <a:rPr lang="en-US" dirty="0"/>
              <a:t> um </a:t>
            </a:r>
            <a:r>
              <a:rPr lang="en-US" dirty="0" err="1"/>
              <a:t>tratado</a:t>
            </a:r>
            <a:r>
              <a:rPr lang="en-US" dirty="0"/>
              <a:t> de </a:t>
            </a:r>
            <a:r>
              <a:rPr lang="en-US" dirty="0" err="1"/>
              <a:t>extradição</a:t>
            </a:r>
            <a:r>
              <a:rPr lang="en-US" dirty="0"/>
              <a:t> com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outra</a:t>
            </a:r>
            <a:r>
              <a:rPr lang="en-US" dirty="0"/>
              <a:t>,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intercambiar</a:t>
            </a:r>
            <a:r>
              <a:rPr lang="en-US" dirty="0"/>
              <a:t> </a:t>
            </a:r>
            <a:r>
              <a:rPr lang="en-US" dirty="0" err="1"/>
              <a:t>mercadorias</a:t>
            </a:r>
            <a:r>
              <a:rPr lang="en-US" dirty="0"/>
              <a:t> e </a:t>
            </a:r>
            <a:r>
              <a:rPr lang="en-US" dirty="0" err="1"/>
              <a:t>serviços</a:t>
            </a:r>
            <a:r>
              <a:rPr lang="en-US" dirty="0"/>
              <a:t> com outros </a:t>
            </a:r>
            <a:r>
              <a:rPr lang="en-US" dirty="0" err="1"/>
              <a:t>povos</a:t>
            </a:r>
            <a:r>
              <a:rPr lang="en-US" dirty="0"/>
              <a:t>,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cooperar</a:t>
            </a:r>
            <a:r>
              <a:rPr lang="en-US" dirty="0"/>
              <a:t> com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nações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obtenção</a:t>
            </a:r>
            <a:r>
              <a:rPr lang="en-US" dirty="0"/>
              <a:t> de </a:t>
            </a:r>
            <a:r>
              <a:rPr lang="en-US" dirty="0" err="1"/>
              <a:t>auxílio</a:t>
            </a:r>
            <a:r>
              <a:rPr lang="en-US" dirty="0"/>
              <a:t> para </a:t>
            </a:r>
            <a:r>
              <a:rPr lang="en-US" dirty="0" err="1"/>
              <a:t>catástrofes</a:t>
            </a:r>
            <a:r>
              <a:rPr lang="en-US" dirty="0"/>
              <a:t> </a:t>
            </a:r>
            <a:r>
              <a:rPr lang="en-US" dirty="0" err="1"/>
              <a:t>naturais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promove</a:t>
            </a:r>
            <a:r>
              <a:rPr lang="en-US" dirty="0"/>
              <a:t> a </a:t>
            </a:r>
            <a:r>
              <a:rPr lang="en-US" dirty="0" err="1"/>
              <a:t>disseminação</a:t>
            </a:r>
            <a:r>
              <a:rPr lang="en-US" dirty="0"/>
              <a:t> de </a:t>
            </a:r>
            <a:r>
              <a:rPr lang="en-US" dirty="0" err="1"/>
              <a:t>realizações</a:t>
            </a:r>
            <a:r>
              <a:rPr lang="en-US" dirty="0"/>
              <a:t> </a:t>
            </a:r>
            <a:r>
              <a:rPr lang="en-US" dirty="0" err="1"/>
              <a:t>culturais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mundo</a:t>
            </a:r>
            <a:r>
              <a:rPr lang="en-US" dirty="0"/>
              <a:t> </a:t>
            </a:r>
            <a:r>
              <a:rPr lang="en-US" dirty="0" err="1"/>
              <a:t>afora</a:t>
            </a:r>
            <a:r>
              <a:rPr lang="en-US" dirty="0"/>
              <a:t>  (p. 50).”</a:t>
            </a:r>
            <a:endParaRPr lang="pt-B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12684D-49ED-0D42-89B7-9BA91484A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5655" y="1419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8BD5B-0935-BC4F-986F-E3A27DA0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Roteiro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3B3CE-7CA7-2D47-AA40-01263D27E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pPr lvl="1"/>
            <a:r>
              <a:rPr lang="pt-BR" sz="2800" dirty="0"/>
              <a:t>Aula anterior e </a:t>
            </a:r>
            <a:r>
              <a:rPr lang="pt-BR" sz="2800" i="1" dirty="0" err="1"/>
              <a:t>locus</a:t>
            </a:r>
            <a:r>
              <a:rPr lang="pt-BR" sz="2800" dirty="0"/>
              <a:t> deste texto e discussão no programa do curso</a:t>
            </a:r>
          </a:p>
          <a:p>
            <a:pPr lvl="1"/>
            <a:endParaRPr lang="pt-BR" sz="2800" dirty="0"/>
          </a:p>
          <a:p>
            <a:pPr lvl="1"/>
            <a:r>
              <a:rPr lang="pt-BR" sz="2800" dirty="0"/>
              <a:t>Hans </a:t>
            </a:r>
            <a:r>
              <a:rPr lang="pt-BR" sz="2800" dirty="0" err="1"/>
              <a:t>Morgenthau</a:t>
            </a:r>
            <a:r>
              <a:rPr lang="pt-BR" sz="2800" dirty="0"/>
              <a:t> (1948/2003)</a:t>
            </a:r>
          </a:p>
          <a:p>
            <a:pPr lvl="2"/>
            <a:r>
              <a:rPr lang="pt-BR" sz="2400" i="1" dirty="0"/>
              <a:t>A Política entre as Nações</a:t>
            </a:r>
            <a:r>
              <a:rPr lang="en-US" sz="2400" dirty="0"/>
              <a:t> </a:t>
            </a:r>
          </a:p>
          <a:p>
            <a:pPr lvl="1"/>
            <a:endParaRPr lang="pt-BR" dirty="0"/>
          </a:p>
          <a:p>
            <a:pPr lvl="1"/>
            <a:r>
              <a:rPr lang="pt-BR" sz="2800" dirty="0"/>
              <a:t>Questionário e organização dos grupos </a:t>
            </a:r>
          </a:p>
          <a:p>
            <a:pPr lvl="1"/>
            <a:endParaRPr lang="pt-BR" dirty="0"/>
          </a:p>
          <a:p>
            <a:pPr lvl="1"/>
            <a:endParaRPr lang="pt-BR" i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7FE518-F321-4444-9458-CE4D881C4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1119" y="169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4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29DE6-5510-1147-B128-785CCF83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Trajetória Acadêmica de </a:t>
            </a:r>
            <a:r>
              <a:rPr lang="pt-BR" dirty="0" err="1"/>
              <a:t>Morgenthau</a:t>
            </a:r>
            <a:endParaRPr lang="pt-B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EDEEBB-91B0-8B45-8B4E-D9434482B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21789"/>
            <a:ext cx="4324027" cy="28671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CE808-770E-0348-8F98-3012404FF79D}"/>
              </a:ext>
            </a:extLst>
          </p:cNvPr>
          <p:cNvSpPr txBox="1"/>
          <p:nvPr/>
        </p:nvSpPr>
        <p:spPr>
          <a:xfrm>
            <a:off x="838200" y="4757980"/>
            <a:ext cx="432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Graduate</a:t>
            </a:r>
            <a:r>
              <a:rPr lang="pt-BR" dirty="0"/>
              <a:t> Center, The New </a:t>
            </a:r>
            <a:r>
              <a:rPr lang="pt-BR" dirty="0" err="1"/>
              <a:t>School</a:t>
            </a:r>
            <a:r>
              <a:rPr lang="pt-BR" dirty="0"/>
              <a:t> for Social </a:t>
            </a:r>
            <a:r>
              <a:rPr lang="pt-BR" dirty="0" err="1"/>
              <a:t>Research</a:t>
            </a:r>
            <a:r>
              <a:rPr lang="pt-BR" dirty="0"/>
              <a:t> (New York City)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AB7978-25D0-8248-8598-82121463D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190" y="2495225"/>
            <a:ext cx="4592664" cy="38167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6AF048-5801-C24D-9A9F-A2E26DAD3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045" y="2805193"/>
            <a:ext cx="4533254" cy="35068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3D3847-04D8-5443-985C-103A42A0A4B9}"/>
              </a:ext>
            </a:extLst>
          </p:cNvPr>
          <p:cNvSpPr txBox="1"/>
          <p:nvPr/>
        </p:nvSpPr>
        <p:spPr>
          <a:xfrm>
            <a:off x="1828800" y="6312006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University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Chicago</a:t>
            </a:r>
          </a:p>
          <a:p>
            <a:endParaRPr lang="pt-B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197102-789E-4D42-91C8-7D893FFC4AB7}"/>
              </a:ext>
            </a:extLst>
          </p:cNvPr>
          <p:cNvSpPr txBox="1"/>
          <p:nvPr/>
        </p:nvSpPr>
        <p:spPr>
          <a:xfrm>
            <a:off x="7408190" y="6312006"/>
            <a:ext cx="4592664" cy="36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City </a:t>
            </a:r>
            <a:r>
              <a:rPr lang="pt-BR" dirty="0" err="1"/>
              <a:t>University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New York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7CBA2A-8767-2144-BA0E-8A14BD597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587" y="2158863"/>
            <a:ext cx="5160935" cy="3276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17B4F5-2695-2345-963E-28D8C474930B}"/>
              </a:ext>
            </a:extLst>
          </p:cNvPr>
          <p:cNvSpPr txBox="1"/>
          <p:nvPr/>
        </p:nvSpPr>
        <p:spPr>
          <a:xfrm>
            <a:off x="5160936" y="1737123"/>
            <a:ext cx="241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US </a:t>
            </a:r>
            <a:r>
              <a:rPr lang="pt-BR" dirty="0" err="1"/>
              <a:t>Department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State</a:t>
            </a:r>
            <a:endParaRPr lang="pt-BR" dirty="0"/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B8E635-0876-BA49-A2F7-0CF8FB4EA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46288" y="1399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5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12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A856C-B7EE-1B4A-B65C-1CED90E6F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Política Entre as Nações (1948)</a:t>
            </a:r>
            <a:br>
              <a:rPr lang="pt-BR" dirty="0"/>
            </a:br>
            <a:r>
              <a:rPr lang="pt-BR" sz="2800" dirty="0"/>
              <a:t>“The </a:t>
            </a:r>
            <a:r>
              <a:rPr lang="pt-BR" sz="2800" dirty="0" err="1"/>
              <a:t>Struggle</a:t>
            </a:r>
            <a:r>
              <a:rPr lang="pt-BR" sz="2800" dirty="0"/>
              <a:t> for Power </a:t>
            </a:r>
            <a:r>
              <a:rPr lang="pt-BR" sz="2800" dirty="0" err="1"/>
              <a:t>and</a:t>
            </a:r>
            <a:r>
              <a:rPr lang="pt-BR" sz="2800" dirty="0"/>
              <a:t> Peace”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8BF75-8E12-5344-B84E-9FCFC9931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Prefácio do Embaixador Ronaldo Sardenberg</a:t>
            </a:r>
          </a:p>
          <a:p>
            <a:r>
              <a:rPr lang="pt-BR" dirty="0"/>
              <a:t>Lugar do capítulo introdutório na obra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dirty="0"/>
              <a:t>A concepção de natureza humana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dirty="0" err="1"/>
              <a:t>Contratualismo</a:t>
            </a:r>
            <a:r>
              <a:rPr lang="pt-BR" dirty="0"/>
              <a:t> na filosofia política</a:t>
            </a:r>
          </a:p>
          <a:p>
            <a:pPr lvl="2">
              <a:buFont typeface="Wingdings" pitchFamily="2" charset="2"/>
              <a:buChar char="v"/>
            </a:pPr>
            <a:r>
              <a:rPr lang="pt-BR" dirty="0"/>
              <a:t> Thucydides, Maquiavel e Hobbes</a:t>
            </a:r>
          </a:p>
          <a:p>
            <a:pPr lvl="2">
              <a:buFont typeface="Wingdings" pitchFamily="2" charset="2"/>
              <a:buChar char="v"/>
            </a:pPr>
            <a:r>
              <a:rPr lang="pt-BR" dirty="0"/>
              <a:t> Rousseau e Kant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dirty="0"/>
              <a:t>O diálogo enviesado com outras visões teóricas</a:t>
            </a:r>
          </a:p>
          <a:p>
            <a:pPr marL="914400" lvl="1" indent="-457200">
              <a:buFont typeface="+mj-lt"/>
              <a:buAutoNum type="alphaLcPeriod"/>
            </a:pPr>
            <a:r>
              <a:rPr lang="pt-BR" u="sng" dirty="0"/>
              <a:t>Instabilidade</a:t>
            </a:r>
            <a:r>
              <a:rPr lang="pt-BR" dirty="0"/>
              <a:t> e </a:t>
            </a:r>
            <a:r>
              <a:rPr lang="pt-BR" u="sng" dirty="0"/>
              <a:t>precariedade</a:t>
            </a:r>
            <a:r>
              <a:rPr lang="pt-BR" dirty="0"/>
              <a:t> como características dominantes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79FF64-B2FF-DE4F-862C-91DF663AA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631" y="169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4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6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B9ED-2C9A-144A-BD05-9E51B954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E9496-A2F4-0E4A-9048-DA816BB23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pPr marL="457200" lvl="1" indent="0">
              <a:buNone/>
            </a:pPr>
            <a:r>
              <a:rPr lang="en-US" sz="2800" dirty="0"/>
              <a:t>“A </a:t>
            </a:r>
            <a:r>
              <a:rPr lang="en-US" sz="2800" dirty="0" err="1"/>
              <a:t>história</a:t>
            </a:r>
            <a:r>
              <a:rPr lang="en-US" sz="2800" dirty="0"/>
              <a:t> do </a:t>
            </a:r>
            <a:r>
              <a:rPr lang="en-US" sz="2800" dirty="0" err="1"/>
              <a:t>pensamento</a:t>
            </a:r>
            <a:r>
              <a:rPr lang="en-US" sz="2800" dirty="0"/>
              <a:t> </a:t>
            </a:r>
            <a:r>
              <a:rPr lang="en-US" sz="2800" dirty="0" err="1"/>
              <a:t>político</a:t>
            </a:r>
            <a:r>
              <a:rPr lang="en-US" sz="2800" dirty="0"/>
              <a:t> </a:t>
            </a:r>
            <a:r>
              <a:rPr lang="en-US" sz="2800" dirty="0" err="1"/>
              <a:t>moderno</a:t>
            </a:r>
            <a:r>
              <a:rPr lang="en-US" sz="2800" dirty="0"/>
              <a:t> </a:t>
            </a:r>
            <a:r>
              <a:rPr lang="en-US" sz="2800" dirty="0" err="1"/>
              <a:t>não</a:t>
            </a:r>
            <a:r>
              <a:rPr lang="en-US" sz="2800" dirty="0"/>
              <a:t> é </a:t>
            </a:r>
            <a:r>
              <a:rPr lang="en-US" sz="2800" dirty="0" err="1"/>
              <a:t>mais</a:t>
            </a:r>
            <a:r>
              <a:rPr lang="en-US" sz="2800" dirty="0"/>
              <a:t> do que a </a:t>
            </a:r>
            <a:r>
              <a:rPr lang="en-US" sz="2800" dirty="0" err="1"/>
              <a:t>crônica</a:t>
            </a:r>
            <a:r>
              <a:rPr lang="en-US" sz="2800" dirty="0"/>
              <a:t> da </a:t>
            </a:r>
            <a:r>
              <a:rPr lang="en-US" sz="2800" dirty="0" err="1"/>
              <a:t>contenda</a:t>
            </a:r>
            <a:r>
              <a:rPr lang="en-US" sz="2800" dirty="0"/>
              <a:t> entre </a:t>
            </a:r>
            <a:r>
              <a:rPr lang="en-US" sz="2800" dirty="0" err="1"/>
              <a:t>duas</a:t>
            </a:r>
            <a:r>
              <a:rPr lang="en-US" sz="2800" dirty="0"/>
              <a:t> </a:t>
            </a:r>
            <a:r>
              <a:rPr lang="en-US" sz="2800" dirty="0" err="1"/>
              <a:t>escolas</a:t>
            </a:r>
            <a:r>
              <a:rPr lang="en-US" sz="2800" dirty="0"/>
              <a:t> </a:t>
            </a:r>
            <a:r>
              <a:rPr lang="en-US" sz="2800" dirty="0" err="1"/>
              <a:t>doutrinárias</a:t>
            </a:r>
            <a:r>
              <a:rPr lang="en-US" sz="2800" dirty="0"/>
              <a:t> que </a:t>
            </a:r>
            <a:r>
              <a:rPr lang="en-US" sz="2800" dirty="0" err="1"/>
              <a:t>diferem</a:t>
            </a:r>
            <a:r>
              <a:rPr lang="en-US" sz="2800" dirty="0"/>
              <a:t> </a:t>
            </a:r>
            <a:r>
              <a:rPr lang="en-US" sz="2800" dirty="0" err="1"/>
              <a:t>fundamentalmente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suas</a:t>
            </a:r>
            <a:r>
              <a:rPr lang="en-US" sz="2800" dirty="0"/>
              <a:t> </a:t>
            </a:r>
            <a:r>
              <a:rPr lang="en-US" sz="2800" dirty="0" err="1"/>
              <a:t>concepções</a:t>
            </a:r>
            <a:r>
              <a:rPr lang="en-US" sz="2800" dirty="0"/>
              <a:t> da </a:t>
            </a:r>
            <a:r>
              <a:rPr lang="en-US" sz="2800" dirty="0" err="1"/>
              <a:t>natureza</a:t>
            </a:r>
            <a:r>
              <a:rPr lang="en-US" sz="2800" dirty="0"/>
              <a:t> do </a:t>
            </a:r>
            <a:r>
              <a:rPr lang="en-US" sz="2800" dirty="0" err="1"/>
              <a:t>homem</a:t>
            </a:r>
            <a:r>
              <a:rPr lang="en-US" sz="2800" dirty="0"/>
              <a:t>, da </a:t>
            </a:r>
            <a:r>
              <a:rPr lang="en-US" sz="2800" dirty="0" err="1"/>
              <a:t>sociedade</a:t>
            </a:r>
            <a:r>
              <a:rPr lang="en-US" sz="2800" dirty="0"/>
              <a:t> e da </a:t>
            </a:r>
            <a:r>
              <a:rPr lang="en-US" sz="2800" dirty="0" err="1"/>
              <a:t>política</a:t>
            </a:r>
            <a:r>
              <a:rPr lang="en-US" sz="2800" dirty="0"/>
              <a:t>.”</a:t>
            </a:r>
          </a:p>
          <a:p>
            <a:pPr marL="457200" lvl="1" indent="0">
              <a:buNone/>
            </a:pPr>
            <a:r>
              <a:rPr lang="en-US" dirty="0"/>
              <a:t>(Morgenthau 1948/2003, p. 3)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149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0C6CA-250D-9740-8667-193A4619F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Hans </a:t>
            </a:r>
            <a:r>
              <a:rPr lang="pt-BR" sz="4000" dirty="0" err="1"/>
              <a:t>Morgenthau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8D361-AEE3-D04D-801B-1ED6FFBBA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Dualidade de concepções teóricas</a:t>
            </a:r>
          </a:p>
          <a:p>
            <a:r>
              <a:rPr lang="pt-BR" dirty="0"/>
              <a:t>Princípios do Realismo: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BR" dirty="0"/>
              <a:t>A política é governada por leis objetivas que deitam suas raízes na natureza humana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pt-BR" sz="2000" dirty="0"/>
              <a:t>Existem visões distintas da natureza humana? Quais?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BR" dirty="0"/>
              <a:t>O interesse é definido em termos de poder</a:t>
            </a:r>
          </a:p>
          <a:p>
            <a:pPr lvl="3">
              <a:buFont typeface="Wingdings" pitchFamily="2" charset="2"/>
              <a:buChar char="Ø"/>
            </a:pPr>
            <a:r>
              <a:rPr lang="pt-BR" sz="2000" dirty="0"/>
              <a:t>Papel dos motivos e preferências ideológicas?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D354AB-6925-5E48-9A6F-D46964F5B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0122" y="169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4A7D-95C3-1D4C-A321-217A9EB4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Hans </a:t>
            </a:r>
            <a:r>
              <a:rPr lang="pt-BR" sz="4000" dirty="0" err="1"/>
              <a:t>Morgenthau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1F79C-F164-4847-99D3-7EF8D577B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pt-BR" dirty="0"/>
          </a:p>
          <a:p>
            <a:pPr lvl="1"/>
            <a:r>
              <a:rPr lang="pt-BR" sz="2800" dirty="0"/>
              <a:t>Princípios do Realismo (cont.):</a:t>
            </a:r>
          </a:p>
          <a:p>
            <a:pPr marL="457200" lvl="1" indent="0">
              <a:buNone/>
            </a:pPr>
            <a:endParaRPr lang="pt-BR" dirty="0"/>
          </a:p>
          <a:p>
            <a:pPr marL="914400" lvl="2" indent="0">
              <a:buNone/>
            </a:pPr>
            <a:r>
              <a:rPr lang="pt-BR" sz="2400" dirty="0"/>
              <a:t>3. O conceito chave de </a:t>
            </a:r>
            <a:r>
              <a:rPr lang="pt-BR" sz="2400" i="1" dirty="0"/>
              <a:t>interesse definido como poder </a:t>
            </a:r>
            <a:r>
              <a:rPr lang="pt-BR" sz="2400" dirty="0"/>
              <a:t>constitui uma categoria objetiva, universalmente válida</a:t>
            </a:r>
          </a:p>
          <a:p>
            <a:pPr lvl="3">
              <a:buFont typeface="Wingdings" pitchFamily="2" charset="2"/>
              <a:buChar char="Ø"/>
            </a:pPr>
            <a:r>
              <a:rPr lang="pt-BR" dirty="0"/>
              <a:t>     Que indicadores poderiam ser utilizados para mensurar poder de forma objetiva e universal?</a:t>
            </a:r>
          </a:p>
          <a:p>
            <a:pPr marL="914400" lvl="2" indent="0">
              <a:buNone/>
            </a:pPr>
            <a:r>
              <a:rPr lang="pt-BR" sz="2400" dirty="0"/>
              <a:t>4. O realismo político é consciente da significação moral da ação política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pt-BR" dirty="0"/>
              <a:t>	Qual a implicação deste princípio?</a:t>
            </a:r>
          </a:p>
          <a:p>
            <a:endParaRPr lang="pt-B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ACCD20-8D39-4046-939C-3ED882EAA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1634" y="169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8BE79-503C-3D45-B8B8-681D43F6F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Hans </a:t>
            </a:r>
            <a:r>
              <a:rPr lang="pt-BR" sz="4000" dirty="0" err="1"/>
              <a:t>Morgenthau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450DB-CFEB-DA40-9776-1112BB80C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Princípios do Realismo (cont.):</a:t>
            </a:r>
          </a:p>
          <a:p>
            <a:pPr marL="457200" lvl="1" indent="0">
              <a:buNone/>
            </a:pPr>
            <a:r>
              <a:rPr lang="pt-BR" dirty="0"/>
              <a:t>5. O realismo político recusa-se a identificar as aspirações morais de uma determinada nação com as leis morais que governam o universo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t-BR" dirty="0"/>
              <a:t>	É possível relativizar o conceito de moralidade?</a:t>
            </a:r>
          </a:p>
          <a:p>
            <a:pPr marL="457200" lvl="1" indent="0">
              <a:buNone/>
            </a:pPr>
            <a:r>
              <a:rPr lang="pt-BR" dirty="0"/>
              <a:t>6. Singularidade intelectual e moral do realismo político com relação a outras matérias ligadas à política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t-BR" dirty="0"/>
              <a:t>	Como outras matérias ligadas à política interagem com a moralidade? Esta moralidade é distinta daquela que </a:t>
            </a:r>
            <a:r>
              <a:rPr lang="pt-BR" dirty="0" err="1"/>
              <a:t>Morgenthau</a:t>
            </a:r>
            <a:r>
              <a:rPr lang="pt-BR" dirty="0"/>
              <a:t> reserva para o realismo político?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DCAB84-7870-3847-BBA4-DA5CEC5FA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5139" y="15657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0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E6913-CC13-5847-B5C7-DB26F978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50191-78A4-6845-8B89-A93C3776A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“</a:t>
            </a:r>
            <a:r>
              <a:rPr lang="en-US" dirty="0" err="1"/>
              <a:t>Intelectualmente</a:t>
            </a:r>
            <a:r>
              <a:rPr lang="en-US" dirty="0"/>
              <a:t>, o </a:t>
            </a:r>
            <a:r>
              <a:rPr lang="en-US" dirty="0" err="1"/>
              <a:t>realista</a:t>
            </a:r>
            <a:r>
              <a:rPr lang="en-US" dirty="0"/>
              <a:t> </a:t>
            </a:r>
            <a:r>
              <a:rPr lang="en-US" dirty="0" err="1"/>
              <a:t>político</a:t>
            </a:r>
            <a:r>
              <a:rPr lang="en-US" dirty="0"/>
              <a:t> </a:t>
            </a:r>
            <a:r>
              <a:rPr lang="en-US" dirty="0" err="1"/>
              <a:t>sustenta</a:t>
            </a:r>
            <a:r>
              <a:rPr lang="en-US" dirty="0"/>
              <a:t> a </a:t>
            </a:r>
            <a:r>
              <a:rPr lang="en-US" dirty="0" err="1"/>
              <a:t>autonomia</a:t>
            </a:r>
            <a:r>
              <a:rPr lang="en-US" dirty="0"/>
              <a:t> da </a:t>
            </a:r>
            <a:r>
              <a:rPr lang="en-US" dirty="0" err="1"/>
              <a:t>esfera</a:t>
            </a:r>
            <a:r>
              <a:rPr lang="en-US" dirty="0"/>
              <a:t> </a:t>
            </a:r>
            <a:r>
              <a:rPr lang="en-US" dirty="0" err="1"/>
              <a:t>política</a:t>
            </a:r>
            <a:r>
              <a:rPr lang="en-US" dirty="0"/>
              <a:t>, do </a:t>
            </a:r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modo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o </a:t>
            </a:r>
            <a:r>
              <a:rPr lang="en-US" dirty="0" err="1"/>
              <a:t>economista</a:t>
            </a:r>
            <a:r>
              <a:rPr lang="en-US" dirty="0"/>
              <a:t>, o </a:t>
            </a:r>
            <a:r>
              <a:rPr lang="en-US" dirty="0" err="1"/>
              <a:t>advogado</a:t>
            </a:r>
            <a:r>
              <a:rPr lang="en-US" dirty="0"/>
              <a:t> e o </a:t>
            </a:r>
            <a:r>
              <a:rPr lang="en-US" dirty="0" err="1"/>
              <a:t>moralista</a:t>
            </a:r>
            <a:r>
              <a:rPr lang="en-US" dirty="0"/>
              <a:t> </a:t>
            </a:r>
            <a:r>
              <a:rPr lang="en-US" dirty="0" err="1"/>
              <a:t>sustentam</a:t>
            </a:r>
            <a:r>
              <a:rPr lang="en-US" dirty="0"/>
              <a:t> as deles.” </a:t>
            </a:r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en-US" dirty="0"/>
              <a:t>“O </a:t>
            </a:r>
            <a:r>
              <a:rPr lang="en-US" dirty="0" err="1"/>
              <a:t>economista</a:t>
            </a:r>
            <a:r>
              <a:rPr lang="en-US" dirty="0"/>
              <a:t> </a:t>
            </a:r>
            <a:r>
              <a:rPr lang="en-US" dirty="0" err="1"/>
              <a:t>indaga</a:t>
            </a:r>
            <a:r>
              <a:rPr lang="en-US" dirty="0"/>
              <a:t>: ‘de que </a:t>
            </a:r>
            <a:r>
              <a:rPr lang="en-US" dirty="0" err="1"/>
              <a:t>modo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política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afetar</a:t>
            </a:r>
            <a:r>
              <a:rPr lang="en-US" dirty="0"/>
              <a:t> a </a:t>
            </a:r>
            <a:r>
              <a:rPr lang="en-US" dirty="0" err="1"/>
              <a:t>riqueza</a:t>
            </a:r>
            <a:r>
              <a:rPr lang="en-US" dirty="0"/>
              <a:t> da </a:t>
            </a:r>
            <a:r>
              <a:rPr lang="en-US" dirty="0" err="1"/>
              <a:t>sociedade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de um </a:t>
            </a:r>
            <a:r>
              <a:rPr lang="en-US" dirty="0" err="1"/>
              <a:t>segmento</a:t>
            </a:r>
            <a:r>
              <a:rPr lang="en-US" dirty="0"/>
              <a:t> </a:t>
            </a:r>
            <a:r>
              <a:rPr lang="en-US" dirty="0" err="1"/>
              <a:t>dela</a:t>
            </a:r>
            <a:r>
              <a:rPr lang="en-US" dirty="0"/>
              <a:t>?’ O </a:t>
            </a:r>
            <a:r>
              <a:rPr lang="en-US" dirty="0" err="1"/>
              <a:t>advogado</a:t>
            </a:r>
            <a:r>
              <a:rPr lang="en-US" dirty="0"/>
              <a:t> </a:t>
            </a:r>
            <a:r>
              <a:rPr lang="en-US" dirty="0" err="1"/>
              <a:t>quer</a:t>
            </a:r>
            <a:r>
              <a:rPr lang="en-US" dirty="0"/>
              <a:t> saber: ‘</a:t>
            </a:r>
            <a:r>
              <a:rPr lang="en-US" dirty="0" err="1"/>
              <a:t>estara</a:t>
            </a:r>
            <a:r>
              <a:rPr lang="en-US" dirty="0"/>
              <a:t>́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política</a:t>
            </a:r>
            <a:r>
              <a:rPr lang="en-US" dirty="0"/>
              <a:t> de </a:t>
            </a:r>
            <a:r>
              <a:rPr lang="en-US" dirty="0" err="1"/>
              <a:t>acordo</a:t>
            </a:r>
            <a:r>
              <a:rPr lang="en-US" dirty="0"/>
              <a:t> com as </a:t>
            </a:r>
            <a:r>
              <a:rPr lang="en-US" dirty="0" err="1"/>
              <a:t>normas</a:t>
            </a:r>
            <a:r>
              <a:rPr lang="en-US" dirty="0"/>
              <a:t> da lei?’ Já o </a:t>
            </a:r>
            <a:r>
              <a:rPr lang="en-US" dirty="0" err="1"/>
              <a:t>moralista</a:t>
            </a:r>
            <a:r>
              <a:rPr lang="en-US" dirty="0"/>
              <a:t> </a:t>
            </a:r>
            <a:r>
              <a:rPr lang="en-US" dirty="0" err="1"/>
              <a:t>pergunta</a:t>
            </a:r>
            <a:r>
              <a:rPr lang="en-US" dirty="0"/>
              <a:t>: ‘</a:t>
            </a:r>
            <a:r>
              <a:rPr lang="en-US" dirty="0" err="1"/>
              <a:t>esta</a:t>
            </a:r>
            <a:r>
              <a:rPr lang="en-US" dirty="0"/>
              <a:t>́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política</a:t>
            </a:r>
            <a:r>
              <a:rPr lang="en-US" dirty="0"/>
              <a:t> de </a:t>
            </a:r>
            <a:r>
              <a:rPr lang="en-US" dirty="0" err="1"/>
              <a:t>acordo</a:t>
            </a:r>
            <a:r>
              <a:rPr lang="en-US" dirty="0"/>
              <a:t> 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princípios</a:t>
            </a:r>
            <a:r>
              <a:rPr lang="en-US" dirty="0"/>
              <a:t> </a:t>
            </a:r>
            <a:r>
              <a:rPr lang="en-US" dirty="0" err="1"/>
              <a:t>morais</a:t>
            </a:r>
            <a:r>
              <a:rPr lang="en-US" dirty="0"/>
              <a:t>?’ E o </a:t>
            </a:r>
            <a:r>
              <a:rPr lang="en-US" dirty="0" err="1"/>
              <a:t>realista</a:t>
            </a:r>
            <a:r>
              <a:rPr lang="en-US" dirty="0"/>
              <a:t> </a:t>
            </a:r>
            <a:r>
              <a:rPr lang="en-US" dirty="0" err="1"/>
              <a:t>político</a:t>
            </a:r>
            <a:r>
              <a:rPr lang="en-US" dirty="0"/>
              <a:t> </a:t>
            </a:r>
            <a:r>
              <a:rPr lang="en-US" dirty="0" err="1"/>
              <a:t>questiona</a:t>
            </a:r>
            <a:r>
              <a:rPr lang="en-US" dirty="0"/>
              <a:t>: ‘de que </a:t>
            </a:r>
            <a:r>
              <a:rPr lang="en-US" dirty="0" err="1"/>
              <a:t>modo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política</a:t>
            </a:r>
            <a:r>
              <a:rPr lang="en-US" dirty="0"/>
              <a:t> </a:t>
            </a:r>
            <a:r>
              <a:rPr lang="en-US" dirty="0" err="1"/>
              <a:t>afetar</a:t>
            </a:r>
            <a:r>
              <a:rPr lang="en-US" dirty="0"/>
              <a:t> o </a:t>
            </a:r>
            <a:r>
              <a:rPr lang="en-US" dirty="0" err="1"/>
              <a:t>poder</a:t>
            </a:r>
            <a:r>
              <a:rPr lang="en-US" dirty="0"/>
              <a:t> da </a:t>
            </a:r>
            <a:r>
              <a:rPr lang="en-US" dirty="0" err="1"/>
              <a:t>nação</a:t>
            </a:r>
            <a:r>
              <a:rPr lang="en-US" dirty="0"/>
              <a:t>?’"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000" dirty="0"/>
              <a:t>(Morgenthau 1948/2003, p. 22)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5737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9961</TotalTime>
  <Words>628</Words>
  <Application>Microsoft Macintosh PowerPoint</Application>
  <PresentationFormat>Widescreen</PresentationFormat>
  <Paragraphs>64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Teoria das Relações Internacionais I:  Teorias Clássicas </vt:lpstr>
      <vt:lpstr>Roteiro</vt:lpstr>
      <vt:lpstr>Trajetória Acadêmica de Morgenthau</vt:lpstr>
      <vt:lpstr>A Política Entre as Nações (1948) “The Struggle for Power and Peace”</vt:lpstr>
      <vt:lpstr>PowerPoint Presentation</vt:lpstr>
      <vt:lpstr>Hans Morgenthau</vt:lpstr>
      <vt:lpstr>Hans Morgenthau</vt:lpstr>
      <vt:lpstr>Hans Morgenthau</vt:lpstr>
      <vt:lpstr>PowerPoint Presentation</vt:lpstr>
      <vt:lpstr>Hans Morgenthau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das Relações Internacionais I: Teorias Clássicas</dc:title>
  <dc:creator>Cristiane</dc:creator>
  <cp:lastModifiedBy>Cristiane</cp:lastModifiedBy>
  <cp:revision>67</cp:revision>
  <cp:lastPrinted>2018-08-09T21:25:41Z</cp:lastPrinted>
  <dcterms:created xsi:type="dcterms:W3CDTF">2018-08-02T19:58:24Z</dcterms:created>
  <dcterms:modified xsi:type="dcterms:W3CDTF">2020-08-25T23:53:37Z</dcterms:modified>
</cp:coreProperties>
</file>