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6" r:id="rId4"/>
    <p:sldId id="272" r:id="rId5"/>
    <p:sldId id="271" r:id="rId6"/>
    <p:sldId id="273" r:id="rId7"/>
    <p:sldId id="270" r:id="rId8"/>
    <p:sldId id="264" r:id="rId9"/>
    <p:sldId id="274" r:id="rId10"/>
    <p:sldId id="262" r:id="rId11"/>
    <p:sldId id="266" r:id="rId12"/>
    <p:sldId id="263" r:id="rId13"/>
    <p:sldId id="268" r:id="rId14"/>
    <p:sldId id="267" r:id="rId15"/>
    <p:sldId id="269" r:id="rId16"/>
    <p:sldId id="265" r:id="rId17"/>
    <p:sldId id="258" r:id="rId18"/>
    <p:sldId id="26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AE1E88"/>
    <a:srgbClr val="C42708"/>
    <a:srgbClr val="FF99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7B3C3-79D1-47E2-A0DB-192799FF145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6C4E4AB-F363-46F4-BDC4-4EEFA0C654F1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Consultoria</a:t>
          </a:r>
        </a:p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Colaborativa</a:t>
          </a:r>
          <a:endParaRPr lang="pt-BR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2E54E3-4EAB-42C5-9358-EB8D93E23145}" type="parTrans" cxnId="{6E92BB38-F67E-4BAB-9FD2-CE8EE15C7D27}">
      <dgm:prSet/>
      <dgm:spPr/>
      <dgm:t>
        <a:bodyPr/>
        <a:lstStyle/>
        <a:p>
          <a:endParaRPr lang="pt-BR"/>
        </a:p>
      </dgm:t>
    </dgm:pt>
    <dgm:pt modelId="{1FD136E7-D93F-43AA-9E1C-68A6B28B972C}" type="sibTrans" cxnId="{6E92BB38-F67E-4BAB-9FD2-CE8EE15C7D27}">
      <dgm:prSet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35D630A-5806-4A78-B9A9-BBFF807A3C27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Participação de diferentes profissionais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FB3E9-D3F8-46DB-8D9F-0569967C61BB}" type="parTrans" cxnId="{C80312E5-B6E7-4ED2-8B49-0ADBFA2AD44C}">
      <dgm:prSet/>
      <dgm:spPr/>
      <dgm:t>
        <a:bodyPr/>
        <a:lstStyle/>
        <a:p>
          <a:endParaRPr lang="pt-BR"/>
        </a:p>
      </dgm:t>
    </dgm:pt>
    <dgm:pt modelId="{8B31DB73-61BE-439D-AE17-CD1203500BB0}" type="sibTrans" cxnId="{C80312E5-B6E7-4ED2-8B49-0ADBFA2AD44C}">
      <dgm:prSet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pt-BR"/>
        </a:p>
      </dgm:t>
    </dgm:pt>
    <dgm:pt modelId="{35AF7049-1DE4-4A3A-AC2A-7361E3463BA6}">
      <dgm:prSet phldrT="[Texto]" custT="1"/>
      <dgm:spPr>
        <a:solidFill>
          <a:srgbClr val="002060"/>
        </a:solidFill>
        <a:ln>
          <a:solidFill>
            <a:srgbClr val="C00000"/>
          </a:solidFill>
        </a:ln>
      </dgm:spPr>
      <dgm:t>
        <a:bodyPr/>
        <a:lstStyle/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Inclusão</a:t>
          </a:r>
        </a:p>
        <a:p>
          <a:r>
            <a:rPr lang="pt-BR" sz="2000" dirty="0" smtClean="0">
              <a:latin typeface="Arial" panose="020B0604020202020204" pitchFamily="34" charset="0"/>
              <a:cs typeface="Arial" panose="020B0604020202020204" pitchFamily="34" charset="0"/>
            </a:rPr>
            <a:t>Escolar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A3D358-1CB2-497D-84A1-5B5CF8FDD3BD}" type="parTrans" cxnId="{9C2DEA1E-F4D9-4567-94FF-E73A9E012BBC}">
      <dgm:prSet/>
      <dgm:spPr/>
      <dgm:t>
        <a:bodyPr/>
        <a:lstStyle/>
        <a:p>
          <a:endParaRPr lang="pt-BR"/>
        </a:p>
      </dgm:t>
    </dgm:pt>
    <dgm:pt modelId="{2BC1DE07-16F8-44BD-A062-A89480487841}" type="sibTrans" cxnId="{9C2DEA1E-F4D9-4567-94FF-E73A9E012BBC}">
      <dgm:prSet/>
      <dgm:spPr/>
      <dgm:t>
        <a:bodyPr/>
        <a:lstStyle/>
        <a:p>
          <a:endParaRPr lang="pt-BR"/>
        </a:p>
      </dgm:t>
    </dgm:pt>
    <dgm:pt modelId="{A5666328-1A37-409B-89CF-9C0D3433A3CD}" type="pres">
      <dgm:prSet presAssocID="{08E7B3C3-79D1-47E2-A0DB-192799FF1451}" presName="Name0" presStyleCnt="0">
        <dgm:presLayoutVars>
          <dgm:dir/>
          <dgm:resizeHandles val="exact"/>
        </dgm:presLayoutVars>
      </dgm:prSet>
      <dgm:spPr/>
    </dgm:pt>
    <dgm:pt modelId="{EAB8CD9A-330D-416E-93E4-B22D028D7BB2}" type="pres">
      <dgm:prSet presAssocID="{F6C4E4AB-F363-46F4-BDC4-4EEFA0C654F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5DAA73-8E75-4FBB-A98D-848D3A148020}" type="pres">
      <dgm:prSet presAssocID="{1FD136E7-D93F-43AA-9E1C-68A6B28B972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C65E0FF5-177E-44D0-9CEF-141AB3D083F1}" type="pres">
      <dgm:prSet presAssocID="{1FD136E7-D93F-43AA-9E1C-68A6B28B972C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CEF842E3-4480-4EE2-AC94-6D6D9FBA5D72}" type="pres">
      <dgm:prSet presAssocID="{335D630A-5806-4A78-B9A9-BBFF807A3C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2D3DC86-3132-4E3B-A318-47D03D689E8F}" type="pres">
      <dgm:prSet presAssocID="{8B31DB73-61BE-439D-AE17-CD1203500BB0}" presName="sibTrans" presStyleLbl="sibTrans2D1" presStyleIdx="1" presStyleCnt="2"/>
      <dgm:spPr/>
      <dgm:t>
        <a:bodyPr/>
        <a:lstStyle/>
        <a:p>
          <a:endParaRPr lang="pt-BR"/>
        </a:p>
      </dgm:t>
    </dgm:pt>
    <dgm:pt modelId="{64F8730F-F949-4103-988C-19E5B2C7E494}" type="pres">
      <dgm:prSet presAssocID="{8B31DB73-61BE-439D-AE17-CD1203500BB0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49689BFC-5A84-4A20-9E17-C0876C2991FA}" type="pres">
      <dgm:prSet presAssocID="{35AF7049-1DE4-4A3A-AC2A-7361E3463B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1783FAC-08FE-41FC-890C-3F86F31171E8}" type="presOf" srcId="{335D630A-5806-4A78-B9A9-BBFF807A3C27}" destId="{CEF842E3-4480-4EE2-AC94-6D6D9FBA5D72}" srcOrd="0" destOrd="0" presId="urn:microsoft.com/office/officeart/2005/8/layout/process1"/>
    <dgm:cxn modelId="{DB299223-076D-4E13-B02D-A8CB3C7B9D8B}" type="presOf" srcId="{1FD136E7-D93F-43AA-9E1C-68A6B28B972C}" destId="{835DAA73-8E75-4FBB-A98D-848D3A148020}" srcOrd="0" destOrd="0" presId="urn:microsoft.com/office/officeart/2005/8/layout/process1"/>
    <dgm:cxn modelId="{92B5AFD6-A83B-4C36-BC8D-C35091A96F14}" type="presOf" srcId="{F6C4E4AB-F363-46F4-BDC4-4EEFA0C654F1}" destId="{EAB8CD9A-330D-416E-93E4-B22D028D7BB2}" srcOrd="0" destOrd="0" presId="urn:microsoft.com/office/officeart/2005/8/layout/process1"/>
    <dgm:cxn modelId="{C80312E5-B6E7-4ED2-8B49-0ADBFA2AD44C}" srcId="{08E7B3C3-79D1-47E2-A0DB-192799FF1451}" destId="{335D630A-5806-4A78-B9A9-BBFF807A3C27}" srcOrd="1" destOrd="0" parTransId="{F67FB3E9-D3F8-46DB-8D9F-0569967C61BB}" sibTransId="{8B31DB73-61BE-439D-AE17-CD1203500BB0}"/>
    <dgm:cxn modelId="{71A26D9E-1171-4D69-A54C-A8E5362D0D97}" type="presOf" srcId="{8B31DB73-61BE-439D-AE17-CD1203500BB0}" destId="{12D3DC86-3132-4E3B-A318-47D03D689E8F}" srcOrd="0" destOrd="0" presId="urn:microsoft.com/office/officeart/2005/8/layout/process1"/>
    <dgm:cxn modelId="{6F73FDBE-852A-4D96-B8C5-260411B6513B}" type="presOf" srcId="{08E7B3C3-79D1-47E2-A0DB-192799FF1451}" destId="{A5666328-1A37-409B-89CF-9C0D3433A3CD}" srcOrd="0" destOrd="0" presId="urn:microsoft.com/office/officeart/2005/8/layout/process1"/>
    <dgm:cxn modelId="{67220906-A5DA-4A4F-822B-4B92684F7892}" type="presOf" srcId="{1FD136E7-D93F-43AA-9E1C-68A6B28B972C}" destId="{C65E0FF5-177E-44D0-9CEF-141AB3D083F1}" srcOrd="1" destOrd="0" presId="urn:microsoft.com/office/officeart/2005/8/layout/process1"/>
    <dgm:cxn modelId="{6E92BB38-F67E-4BAB-9FD2-CE8EE15C7D27}" srcId="{08E7B3C3-79D1-47E2-A0DB-192799FF1451}" destId="{F6C4E4AB-F363-46F4-BDC4-4EEFA0C654F1}" srcOrd="0" destOrd="0" parTransId="{562E54E3-4EAB-42C5-9358-EB8D93E23145}" sibTransId="{1FD136E7-D93F-43AA-9E1C-68A6B28B972C}"/>
    <dgm:cxn modelId="{9E4FC151-9E9C-47A1-9B5E-6368E2124BB6}" type="presOf" srcId="{8B31DB73-61BE-439D-AE17-CD1203500BB0}" destId="{64F8730F-F949-4103-988C-19E5B2C7E494}" srcOrd="1" destOrd="0" presId="urn:microsoft.com/office/officeart/2005/8/layout/process1"/>
    <dgm:cxn modelId="{C26EBD45-AEE1-4CA4-8709-CD470F29F0FB}" type="presOf" srcId="{35AF7049-1DE4-4A3A-AC2A-7361E3463BA6}" destId="{49689BFC-5A84-4A20-9E17-C0876C2991FA}" srcOrd="0" destOrd="0" presId="urn:microsoft.com/office/officeart/2005/8/layout/process1"/>
    <dgm:cxn modelId="{9C2DEA1E-F4D9-4567-94FF-E73A9E012BBC}" srcId="{08E7B3C3-79D1-47E2-A0DB-192799FF1451}" destId="{35AF7049-1DE4-4A3A-AC2A-7361E3463BA6}" srcOrd="2" destOrd="0" parTransId="{77A3D358-1CB2-497D-84A1-5B5CF8FDD3BD}" sibTransId="{2BC1DE07-16F8-44BD-A062-A89480487841}"/>
    <dgm:cxn modelId="{6ADF4010-FDC8-41DA-8C0D-5A3C366C8341}" type="presParOf" srcId="{A5666328-1A37-409B-89CF-9C0D3433A3CD}" destId="{EAB8CD9A-330D-416E-93E4-B22D028D7BB2}" srcOrd="0" destOrd="0" presId="urn:microsoft.com/office/officeart/2005/8/layout/process1"/>
    <dgm:cxn modelId="{FF1C5D5F-D673-4967-A265-03809863ECD9}" type="presParOf" srcId="{A5666328-1A37-409B-89CF-9C0D3433A3CD}" destId="{835DAA73-8E75-4FBB-A98D-848D3A148020}" srcOrd="1" destOrd="0" presId="urn:microsoft.com/office/officeart/2005/8/layout/process1"/>
    <dgm:cxn modelId="{B4201C3C-5613-4585-928F-7B149B558767}" type="presParOf" srcId="{835DAA73-8E75-4FBB-A98D-848D3A148020}" destId="{C65E0FF5-177E-44D0-9CEF-141AB3D083F1}" srcOrd="0" destOrd="0" presId="urn:microsoft.com/office/officeart/2005/8/layout/process1"/>
    <dgm:cxn modelId="{6E649190-35F7-4E83-AC42-A72220669BF5}" type="presParOf" srcId="{A5666328-1A37-409B-89CF-9C0D3433A3CD}" destId="{CEF842E3-4480-4EE2-AC94-6D6D9FBA5D72}" srcOrd="2" destOrd="0" presId="urn:microsoft.com/office/officeart/2005/8/layout/process1"/>
    <dgm:cxn modelId="{2F617C69-D271-408A-BC3A-67995B72D0F4}" type="presParOf" srcId="{A5666328-1A37-409B-89CF-9C0D3433A3CD}" destId="{12D3DC86-3132-4E3B-A318-47D03D689E8F}" srcOrd="3" destOrd="0" presId="urn:microsoft.com/office/officeart/2005/8/layout/process1"/>
    <dgm:cxn modelId="{ECE65536-9694-4A2C-93C0-798256207542}" type="presParOf" srcId="{12D3DC86-3132-4E3B-A318-47D03D689E8F}" destId="{64F8730F-F949-4103-988C-19E5B2C7E494}" srcOrd="0" destOrd="0" presId="urn:microsoft.com/office/officeart/2005/8/layout/process1"/>
    <dgm:cxn modelId="{23DAF871-A611-4C01-A33E-B36FD77F5E25}" type="presParOf" srcId="{A5666328-1A37-409B-89CF-9C0D3433A3CD}" destId="{49689BFC-5A84-4A20-9E17-C0876C2991F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8CD9A-330D-416E-93E4-B22D028D7BB2}">
      <dsp:nvSpPr>
        <dsp:cNvPr id="0" name=""/>
        <dsp:cNvSpPr/>
      </dsp:nvSpPr>
      <dsp:spPr>
        <a:xfrm>
          <a:off x="7143" y="510326"/>
          <a:ext cx="2135187" cy="12811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Consultoria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Colaborativa</a:t>
          </a:r>
          <a:endParaRPr lang="pt-BR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665" y="547848"/>
        <a:ext cx="2060143" cy="1206068"/>
      </dsp:txXfrm>
    </dsp:sp>
    <dsp:sp modelId="{835DAA73-8E75-4FBB-A98D-848D3A148020}">
      <dsp:nvSpPr>
        <dsp:cNvPr id="0" name=""/>
        <dsp:cNvSpPr/>
      </dsp:nvSpPr>
      <dsp:spPr>
        <a:xfrm>
          <a:off x="2355850" y="88611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355850" y="992024"/>
        <a:ext cx="316861" cy="317716"/>
      </dsp:txXfrm>
    </dsp:sp>
    <dsp:sp modelId="{CEF842E3-4480-4EE2-AC94-6D6D9FBA5D72}">
      <dsp:nvSpPr>
        <dsp:cNvPr id="0" name=""/>
        <dsp:cNvSpPr/>
      </dsp:nvSpPr>
      <dsp:spPr>
        <a:xfrm>
          <a:off x="2996406" y="510326"/>
          <a:ext cx="2135187" cy="12811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Participação de diferentes profissionais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3928" y="547848"/>
        <a:ext cx="2060143" cy="1206068"/>
      </dsp:txXfrm>
    </dsp:sp>
    <dsp:sp modelId="{12D3DC86-3132-4E3B-A318-47D03D689E8F}">
      <dsp:nvSpPr>
        <dsp:cNvPr id="0" name=""/>
        <dsp:cNvSpPr/>
      </dsp:nvSpPr>
      <dsp:spPr>
        <a:xfrm>
          <a:off x="5345112" y="886119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5345112" y="992024"/>
        <a:ext cx="316861" cy="317716"/>
      </dsp:txXfrm>
    </dsp:sp>
    <dsp:sp modelId="{49689BFC-5A84-4A20-9E17-C0876C2991FA}">
      <dsp:nvSpPr>
        <dsp:cNvPr id="0" name=""/>
        <dsp:cNvSpPr/>
      </dsp:nvSpPr>
      <dsp:spPr>
        <a:xfrm>
          <a:off x="5985668" y="510326"/>
          <a:ext cx="2135187" cy="128111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Inclusão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Escolar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23190" y="547848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87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65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07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75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53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5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38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4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63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948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2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4760-C4C2-46CB-9226-EB25986C5CBD}" type="datetimeFigureOut">
              <a:rPr lang="pt-BR" smtClean="0"/>
              <a:t>25/04/2020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C379-2B73-41FF-AF37-3A724F058D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16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41.png"/><Relationship Id="rId5" Type="http://schemas.openxmlformats.org/officeDocument/2006/relationships/image" Target="../media/image4.jpg"/><Relationship Id="rId10" Type="http://schemas.openxmlformats.org/officeDocument/2006/relationships/image" Target="../media/image2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7668" y="393798"/>
            <a:ext cx="9953297" cy="461665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OHRT IX - Educação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99" y="262759"/>
            <a:ext cx="676604" cy="10930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5947213"/>
            <a:ext cx="1727473" cy="9107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017"/>
            <a:ext cx="802727" cy="107681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 rot="20849309">
            <a:off x="3123460" y="4564616"/>
            <a:ext cx="584375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Profa. Dra. Maria Paula </a:t>
            </a:r>
            <a:r>
              <a:rPr lang="pt-B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Panúncio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-Pinto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Ciências da Saúde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FMRP-USP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187667" y="1166648"/>
            <a:ext cx="9953297" cy="2246769"/>
          </a:xfrm>
          <a:prstGeom prst="rect">
            <a:avLst/>
          </a:prstGeom>
          <a:solidFill>
            <a:srgbClr val="FA5E4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22/04 Devolutiva das Atividades não Presencias: 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F1 “Extraordinário”: inclusão na perspectiva ocupacional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F2 Educação como direito e justiça ocupacional – a leia e a realidade</a:t>
            </a:r>
          </a:p>
          <a:p>
            <a:pPr algn="ctr"/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F3: Pratica Colaborativa na Escola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4" y="3648502"/>
            <a:ext cx="1790700" cy="2552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876" y="3649914"/>
            <a:ext cx="2154109" cy="26983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39" y="3648502"/>
            <a:ext cx="2338223" cy="11433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84" y="5455128"/>
            <a:ext cx="2116338" cy="1276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374" y="3582097"/>
            <a:ext cx="3770465" cy="170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289" y="226716"/>
            <a:ext cx="11645463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F3 - Consultoria Colaborativa na Escola, Inclusão Escolar e 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90" y="1287313"/>
            <a:ext cx="6295696" cy="4771697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726621" y="975707"/>
            <a:ext cx="5213131" cy="1754326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CONSULTORIA COLABORATIVA </a:t>
            </a:r>
          </a:p>
          <a:p>
            <a:pPr algn="ctr"/>
            <a:endParaRPr lang="pt-BR" b="1" dirty="0" smtClean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“processo interativo e dinâmico de colaboração e trabalho em equipe para identificar necessidades e fazer planejamentos e ações (KAMPWIRTH; POWERS, 2003</a:t>
            </a:r>
            <a:r>
              <a:rPr lang="pt-BR" i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)”.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768661" y="3405351"/>
            <a:ext cx="5129049" cy="2369880"/>
          </a:xfrm>
          <a:prstGeom prst="rect">
            <a:avLst/>
          </a:prstGeom>
          <a:solidFill>
            <a:srgbClr val="92D050"/>
          </a:solidFill>
          <a:ln>
            <a:solidFill>
              <a:srgbClr val="FF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CONSULTOR TREINADO</a:t>
            </a:r>
          </a:p>
          <a:p>
            <a:r>
              <a:rPr lang="pt-BR" i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i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relação igualitária com a equipe </a:t>
            </a:r>
            <a:r>
              <a:rPr lang="pt-BR" sz="1600" i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i="1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nos esforços de tomadas de </a:t>
            </a:r>
            <a:r>
              <a:rPr lang="pt-BR" sz="1600" i="1" dirty="0" smtClean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decisões</a:t>
            </a:r>
          </a:p>
          <a:p>
            <a:endParaRPr lang="pt-BR" sz="1600" i="1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implementações dos melhores planos </a:t>
            </a:r>
            <a:endParaRPr lang="pt-BR" sz="1600" i="1" dirty="0" smtClean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600" i="1" dirty="0">
              <a:solidFill>
                <a:srgbClr val="3939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i="1" dirty="0">
                <a:solidFill>
                  <a:srgbClr val="3939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interesse educacional do aluno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27424" y="1080412"/>
            <a:ext cx="3924812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CONSULTORIA COLABORATIVA : etapas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de demandas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em equipe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Ajustes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Implementação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73270" y="226716"/>
            <a:ext cx="11645462" cy="400110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F3 - Consultoria Colaborativa na Escola, Inclusão Escolar e TO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20" y="2788572"/>
            <a:ext cx="2695575" cy="1695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Seta para a Direita 9"/>
          <p:cNvSpPr/>
          <p:nvPr/>
        </p:nvSpPr>
        <p:spPr>
          <a:xfrm>
            <a:off x="4802756" y="1393877"/>
            <a:ext cx="2145056" cy="96695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do Projeto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598979" y="1080412"/>
            <a:ext cx="4319753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DESENVOVIMENTO DO PROJETO</a:t>
            </a:r>
          </a:p>
          <a:p>
            <a:pPr algn="ctr"/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Supervisão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Reavaliação =&gt; objetivos (?)</a:t>
            </a: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em equipe/Ajustes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 presenciais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Entrosamento da equipe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3975938" y="5378737"/>
            <a:ext cx="3899338" cy="9144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ESCOLAR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 rot="1340002">
            <a:off x="2175641" y="4862119"/>
            <a:ext cx="1624322" cy="69112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a Direita 13"/>
          <p:cNvSpPr/>
          <p:nvPr/>
        </p:nvSpPr>
        <p:spPr>
          <a:xfrm rot="8563377">
            <a:off x="7958484" y="4862118"/>
            <a:ext cx="1624322" cy="691123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3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72054" y="5692484"/>
            <a:ext cx="304800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identificação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demandas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efinição de estratégias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567538" y="5553984"/>
            <a:ext cx="1888142" cy="92333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Open Sans"/>
              </a:rPr>
              <a:t>PLANO PEDAGÓGICO </a:t>
            </a:r>
            <a:r>
              <a:rPr lang="pt-BR" b="1" dirty="0" smtClean="0">
                <a:latin typeface="Open Sans"/>
              </a:rPr>
              <a:t>SINGULAR</a:t>
            </a:r>
            <a:endParaRPr lang="pt-BR" b="1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49401461"/>
              </p:ext>
            </p:extLst>
          </p:nvPr>
        </p:nvGraphicFramePr>
        <p:xfrm>
          <a:off x="2007475" y="447402"/>
          <a:ext cx="8128000" cy="2301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7" y="2755485"/>
            <a:ext cx="2673793" cy="2403687"/>
          </a:xfrm>
          <a:prstGeom prst="rect">
            <a:avLst/>
          </a:prstGeom>
        </p:spPr>
      </p:pic>
      <p:sp>
        <p:nvSpPr>
          <p:cNvPr id="15" name="Seta para a Direita 14"/>
          <p:cNvSpPr/>
          <p:nvPr/>
        </p:nvSpPr>
        <p:spPr>
          <a:xfrm>
            <a:off x="4554318" y="3166569"/>
            <a:ext cx="4152452" cy="1542884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em conjunto (equipe)</a:t>
            </a:r>
          </a:p>
          <a:p>
            <a:pPr algn="ctr"/>
            <a:r>
              <a:rPr lang="pt-BR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assistência 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9427526" y="2919105"/>
            <a:ext cx="2291379" cy="1807284"/>
          </a:xfrm>
          <a:prstGeom prst="ellipse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MELHORES DECISÕES</a:t>
            </a:r>
            <a:endParaRPr lang="pt-BR" sz="1900" b="1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 rot="20485655">
            <a:off x="359296" y="942690"/>
            <a:ext cx="127470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i="1" dirty="0">
                <a:latin typeface="Open Sans"/>
              </a:rPr>
              <a:t>grupos de </a:t>
            </a:r>
            <a:endParaRPr lang="pt-BR" i="1" dirty="0" smtClean="0">
              <a:latin typeface="Open Sans"/>
            </a:endParaRPr>
          </a:p>
          <a:p>
            <a:pPr algn="ctr"/>
            <a:r>
              <a:rPr lang="pt-BR" i="1" dirty="0" smtClean="0">
                <a:latin typeface="Open Sans"/>
              </a:rPr>
              <a:t>pessoas</a:t>
            </a:r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491829" y="2594352"/>
            <a:ext cx="1159292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i="1" dirty="0">
                <a:latin typeface="Open Sans"/>
              </a:rPr>
              <a:t>soluções </a:t>
            </a:r>
            <a:endParaRPr lang="pt-BR" i="1" dirty="0" smtClean="0">
              <a:latin typeface="Open Sans"/>
            </a:endParaRPr>
          </a:p>
          <a:p>
            <a:pPr algn="ctr"/>
            <a:r>
              <a:rPr lang="pt-BR" i="1" dirty="0" smtClean="0">
                <a:latin typeface="Open Sans"/>
              </a:rPr>
              <a:t>criativas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241760" y="5692485"/>
            <a:ext cx="165942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necessidades 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habilidades 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rot="1584111">
            <a:off x="10638887" y="942690"/>
            <a:ext cx="14157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pt-BR" i="1" dirty="0">
                <a:latin typeface="Open Sans"/>
              </a:rPr>
              <a:t>habilidades </a:t>
            </a:r>
            <a:endParaRPr lang="pt-BR" i="1" dirty="0" smtClean="0">
              <a:latin typeface="Open Sans"/>
            </a:endParaRPr>
          </a:p>
          <a:p>
            <a:pPr algn="ctr"/>
            <a:r>
              <a:rPr lang="pt-BR" i="1" dirty="0" smtClean="0">
                <a:latin typeface="Open Sans"/>
              </a:rPr>
              <a:t>diversas</a:t>
            </a:r>
            <a:endParaRPr lang="pt-BR" dirty="0"/>
          </a:p>
        </p:txBody>
      </p:sp>
      <p:sp>
        <p:nvSpPr>
          <p:cNvPr id="27" name="Mais 26"/>
          <p:cNvSpPr/>
          <p:nvPr/>
        </p:nvSpPr>
        <p:spPr>
          <a:xfrm>
            <a:off x="4223707" y="5618123"/>
            <a:ext cx="914400" cy="914400"/>
          </a:xfrm>
          <a:prstGeom prst="mathPlus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Igual a 27"/>
          <p:cNvSpPr/>
          <p:nvPr/>
        </p:nvSpPr>
        <p:spPr>
          <a:xfrm>
            <a:off x="7168055" y="5553984"/>
            <a:ext cx="914400" cy="914400"/>
          </a:xfrm>
          <a:prstGeom prst="mathEqua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6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5974" y="28135"/>
            <a:ext cx="11729543" cy="30931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CONSULTORIA COLABORATIVA</a:t>
            </a:r>
          </a:p>
          <a:p>
            <a:pPr algn="just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1) é uma ajuda ou processo de resolução de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algn="just"/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2) ocorre entre alguém que recebe ajuda e alguém que dá ajuda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=&gt; responsabilidade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pelo bem-estar de uma terceira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pessoa</a:t>
            </a:r>
          </a:p>
          <a:p>
            <a:pPr algn="just"/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3) é uma relação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voluntária</a:t>
            </a:r>
          </a:p>
          <a:p>
            <a:pPr algn="just"/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4) tanto quem dá a ajuda quanto quem recebe compartilha a solução de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problemas</a:t>
            </a:r>
          </a:p>
          <a:p>
            <a:pPr algn="just"/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5) a meta é ajudar a resolver um problema de trabalho atual de quem busca a ajuda </a:t>
            </a:r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6) quem ajuda se beneficia da relação, 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1500" dirty="0">
                <a:latin typeface="Arial" panose="020B0604020202020204" pitchFamily="34" charset="0"/>
                <a:cs typeface="Arial" panose="020B0604020202020204" pitchFamily="34" charset="0"/>
              </a:rPr>
              <a:t>futuros problemas poderão ser controlados com mais sensibilidade e habilidade.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979887" y="3259145"/>
            <a:ext cx="7689630" cy="286232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PROMOVE</a:t>
            </a:r>
          </a:p>
          <a:p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de aprendizado e de convivência</a:t>
            </a:r>
          </a:p>
          <a:p>
            <a:endParaRPr lang="pt-BR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Empoderamento</a:t>
            </a: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: manejo coletivo de frustração e impotência diante das dificuldades</a:t>
            </a:r>
          </a:p>
          <a:p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profissional da equipe da escola</a:t>
            </a:r>
          </a:p>
          <a:p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  da diversidade</a:t>
            </a:r>
          </a:p>
          <a:p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Conscientização da necessidade do ambiente facilitar a inclusão das crianças com NEES</a:t>
            </a:r>
            <a:endParaRPr lang="pt-B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626" y="1276710"/>
            <a:ext cx="1656693" cy="134924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73" y="3991816"/>
            <a:ext cx="2204544" cy="17410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74" y="3819768"/>
            <a:ext cx="1581805" cy="174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0" y="2116384"/>
            <a:ext cx="2266950" cy="200977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0" y="161861"/>
            <a:ext cx="2017987" cy="16573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3653" y="161861"/>
            <a:ext cx="2017987" cy="1657301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5" name="CaixaDeTexto 14"/>
          <p:cNvSpPr txBox="1"/>
          <p:nvPr/>
        </p:nvSpPr>
        <p:spPr>
          <a:xfrm>
            <a:off x="2607060" y="161861"/>
            <a:ext cx="7198598" cy="1661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Terapia Ocupacional, </a:t>
            </a:r>
          </a:p>
          <a:p>
            <a:pPr algn="ctr"/>
            <a:r>
              <a:rPr lang="pt-BR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Consultoria Colaborativa e Inclusão</a:t>
            </a:r>
            <a:endParaRPr lang="pt-BR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5616" y="5230767"/>
            <a:ext cx="6705598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Propor diferentes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maneiras de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Redimensionar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 prática dos profissionais </a:t>
            </a: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Auxiliar no 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desenvolvimento de novas posturas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nas ações cotidianas 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 Explicativo em Nuvem 17"/>
          <p:cNvSpPr/>
          <p:nvPr/>
        </p:nvSpPr>
        <p:spPr>
          <a:xfrm rot="339842">
            <a:off x="3606890" y="2012280"/>
            <a:ext cx="8047241" cy="2828279"/>
          </a:xfrm>
          <a:prstGeom prst="cloudCallout">
            <a:avLst>
              <a:gd name="adj1" fmla="val -60635"/>
              <a:gd name="adj2" fmla="val 23231"/>
            </a:avLst>
          </a:prstGeom>
          <a:solidFill>
            <a:srgbClr val="C4270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i="1" dirty="0">
                <a:solidFill>
                  <a:schemeClr val="tx1"/>
                </a:solidFill>
                <a:latin typeface="Comic Sans MS" panose="030F0702030302020204" pitchFamily="66" charset="0"/>
              </a:rPr>
              <a:t>a ação da TO na escola não é clínica nem voltada somente para </a:t>
            </a:r>
            <a:r>
              <a:rPr lang="pt-BR" sz="16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pt-BR" sz="16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deficiência e para o convencimento de atitudes corretas ou questões pedagógicas</a:t>
            </a:r>
            <a:r>
              <a:rPr lang="pt-BR" sz="16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...mas </a:t>
            </a:r>
            <a:r>
              <a:rPr lang="pt-BR" sz="1600" i="1" dirty="0">
                <a:solidFill>
                  <a:schemeClr val="tx1"/>
                </a:solidFill>
                <a:latin typeface="Comic Sans MS" panose="030F0702030302020204" pitchFamily="66" charset="0"/>
              </a:rPr>
              <a:t>um trabalho realizado com educadores, alunos, pais e a comunidade, para fazer emergir dificuldades, sentimentos e </a:t>
            </a:r>
            <a:r>
              <a:rPr lang="pt-BR" sz="1600" i="1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emoções</a:t>
            </a:r>
            <a:r>
              <a:rPr lang="pt-BR" sz="16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e</a:t>
            </a:r>
            <a:r>
              <a:rPr lang="pt-BR" sz="1600" i="1" dirty="0">
                <a:solidFill>
                  <a:schemeClr val="tx1"/>
                </a:solidFill>
                <a:latin typeface="Comic Sans MS" panose="030F0702030302020204" pitchFamily="66" charset="0"/>
              </a:rPr>
              <a:t> facilitar o reconhecimento de  </a:t>
            </a:r>
            <a:r>
              <a:rPr lang="pt-BR" sz="1600" i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de</a:t>
            </a:r>
            <a:r>
              <a:rPr lang="pt-BR" sz="1600" i="1" dirty="0">
                <a:solidFill>
                  <a:schemeClr val="tx1"/>
                </a:solidFill>
                <a:latin typeface="Comic Sans MS" panose="030F0702030302020204" pitchFamily="66" charset="0"/>
              </a:rPr>
              <a:t> soluções, através de diferentes atividades de acordo com cada </a:t>
            </a:r>
            <a:r>
              <a:rPr lang="pt-BR" sz="16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realidade </a:t>
            </a:r>
            <a:endParaRPr lang="pt-BR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Retângulo 19"/>
          <p:cNvSpPr/>
          <p:nvPr/>
        </p:nvSpPr>
        <p:spPr>
          <a:xfrm rot="16200000">
            <a:off x="10659789" y="5092267"/>
            <a:ext cx="2218877" cy="2769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ROCHA, LUIZ ,ZULIAN 2003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have Esquerda 21"/>
          <p:cNvSpPr/>
          <p:nvPr/>
        </p:nvSpPr>
        <p:spPr>
          <a:xfrm rot="10800000" flipH="1">
            <a:off x="7104992" y="4981901"/>
            <a:ext cx="462456" cy="1709076"/>
          </a:xfrm>
          <a:prstGeom prst="leftBrace">
            <a:avLst>
              <a:gd name="adj1" fmla="val 8333"/>
              <a:gd name="adj2" fmla="val 4961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7701119" y="5056026"/>
            <a:ext cx="374415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Tecnologia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assistiva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Dinâmica de grupos</a:t>
            </a:r>
          </a:p>
          <a:p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Analise de facilitação de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AVDs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AIVDs</a:t>
            </a:r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 alternativa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1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441433" y="2011206"/>
            <a:ext cx="5276195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393939"/>
                </a:solidFill>
                <a:latin typeface="Open Sans"/>
              </a:rPr>
              <a:t> 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T.O.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profissional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essencial na equipe de consultoria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colaborativa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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 saúde-educação</a:t>
            </a:r>
            <a:r>
              <a:rPr lang="pt-BR" dirty="0" smtClean="0">
                <a:latin typeface="Open Sans"/>
              </a:rPr>
              <a:t>. 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3" y="161861"/>
            <a:ext cx="2017987" cy="16573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834" y="161862"/>
            <a:ext cx="2017987" cy="16573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28" y="5008414"/>
            <a:ext cx="3648404" cy="157275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607060" y="161861"/>
            <a:ext cx="7198598" cy="16619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Terapia Ocupacional, </a:t>
            </a:r>
          </a:p>
          <a:p>
            <a:pPr algn="ctr"/>
            <a:r>
              <a:rPr lang="pt-BR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Consultoria Colaborativa e Inclusão</a:t>
            </a:r>
            <a:endParaRPr lang="pt-BR" sz="3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411311" y="2021372"/>
            <a:ext cx="5501510" cy="61555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Consultoria colaborativa é um trabalho de equipe:</a:t>
            </a:r>
          </a:p>
          <a:p>
            <a:pPr algn="ctr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TODES contribuem com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sua visão e conhecimentos.</a:t>
            </a:r>
            <a:r>
              <a:rPr lang="pt-BR" sz="17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4645" y="2855055"/>
            <a:ext cx="11508175" cy="1792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Diante de dificuldades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de inserção e participação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o Terapeuta Ocupacional oferece dispositivos para ampliar:</a:t>
            </a:r>
          </a:p>
          <a:p>
            <a:pPr algn="ctr"/>
            <a:endParaRPr lang="pt-BR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o entorno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(escola-criança-família)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 autonomia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(evitar o </a:t>
            </a:r>
            <a:r>
              <a:rPr lang="pt-B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e a rejeição)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qualidade </a:t>
            </a:r>
            <a: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vida (ocupações chave: brincar, estudar, participar)</a:t>
            </a:r>
            <a:endParaRPr lang="pt-B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rredondar Retângulo em um Canto Diagonal 17"/>
          <p:cNvSpPr/>
          <p:nvPr/>
        </p:nvSpPr>
        <p:spPr>
          <a:xfrm>
            <a:off x="5844447" y="4869510"/>
            <a:ext cx="1941515" cy="1735801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Sujeito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Educadores</a:t>
            </a:r>
            <a:endParaRPr lang="pt-B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Estudantes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 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Comunidade 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Sociedade 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866" y="3178017"/>
            <a:ext cx="2187795" cy="1416975"/>
          </a:xfrm>
          <a:prstGeom prst="rect">
            <a:avLst/>
          </a:prstGeom>
        </p:spPr>
      </p:pic>
      <p:sp>
        <p:nvSpPr>
          <p:cNvPr id="21" name="Seta para a Direita 20"/>
          <p:cNvSpPr/>
          <p:nvPr/>
        </p:nvSpPr>
        <p:spPr>
          <a:xfrm>
            <a:off x="8077268" y="5221124"/>
            <a:ext cx="1564495" cy="946277"/>
          </a:xfrm>
          <a:prstGeom prst="rightArrow">
            <a:avLst/>
          </a:prstGeom>
          <a:solidFill>
            <a:srgbClr val="AE1E8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estratégias e ações</a:t>
            </a:r>
          </a:p>
        </p:txBody>
      </p:sp>
      <p:sp>
        <p:nvSpPr>
          <p:cNvPr id="23" name="Arredondar Retângulo em um Canto Diagonal 22"/>
          <p:cNvSpPr/>
          <p:nvPr/>
        </p:nvSpPr>
        <p:spPr>
          <a:xfrm>
            <a:off x="9933069" y="4845371"/>
            <a:ext cx="1941515" cy="1735801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B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mobilização 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acolher/incluir todos </a:t>
            </a:r>
          </a:p>
        </p:txBody>
      </p:sp>
      <p:sp>
        <p:nvSpPr>
          <p:cNvPr id="25" name="Elipse 24"/>
          <p:cNvSpPr/>
          <p:nvPr/>
        </p:nvSpPr>
        <p:spPr>
          <a:xfrm rot="20881607">
            <a:off x="2642378" y="422664"/>
            <a:ext cx="3846787" cy="86996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DIREITOS HUMANOS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JUSTIÇA OCUPACIONAL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26" name="Elipse 25"/>
          <p:cNvSpPr/>
          <p:nvPr/>
        </p:nvSpPr>
        <p:spPr>
          <a:xfrm rot="516933">
            <a:off x="6525476" y="422664"/>
            <a:ext cx="3846787" cy="869966"/>
          </a:xfrm>
          <a:prstGeom prst="ellipse">
            <a:avLst/>
          </a:prstGeom>
          <a:solidFill>
            <a:schemeClr val="tx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ATUAÇÃO POLÍTICA</a:t>
            </a:r>
          </a:p>
          <a:p>
            <a:pPr algn="ctr"/>
            <a:r>
              <a:rPr lang="pt-BR" sz="1600" dirty="0" smtClean="0">
                <a:latin typeface="Comic Sans MS" panose="030F0702030302020204" pitchFamily="66" charset="0"/>
              </a:rPr>
              <a:t>MACRO x MICRO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36330" y="409084"/>
            <a:ext cx="1154035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 trabalho em conjunto de professores, psicólogos, fonoaudiólogos, educadores físicos, fisioterapeutas e terapeutas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ocupacionais,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que qualificam e articulam iniciativas para tornar a educação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inclusiva.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41435" y="1525553"/>
            <a:ext cx="11540359" cy="646331"/>
          </a:xfrm>
          <a:prstGeom prst="rect">
            <a:avLst/>
          </a:prstGeom>
          <a:solidFill>
            <a:srgbClr val="AE1E8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consultoria colaborativa, a atuação dos profissionais é uma cooperativa, onde todos são responsáveis por todo o processo, compartilhando metas, decisões, instruções e resoluções de problemas. 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8" y="3198265"/>
            <a:ext cx="2600325" cy="214312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34" y="3198264"/>
            <a:ext cx="2705100" cy="21431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669" y="31982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2" y="1271752"/>
            <a:ext cx="6905297" cy="434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87668" y="362267"/>
            <a:ext cx="9953297" cy="369332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OHRT IX – Educação 22/04 Devolutiva das Atividades não Presencias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5699" y="262759"/>
            <a:ext cx="676604" cy="109307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6114688"/>
            <a:ext cx="1727473" cy="9107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7" y="279017"/>
            <a:ext cx="802727" cy="107681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994933" y="5234941"/>
            <a:ext cx="584375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Profa. Dra. Maria Paula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Panúncio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-Pinto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de Ciências da Saúde</a:t>
            </a:r>
          </a:p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FMRP-USP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6" y="1956337"/>
            <a:ext cx="1790700" cy="25527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001" y="2998272"/>
            <a:ext cx="2154109" cy="26983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12" y="1261595"/>
            <a:ext cx="2338223" cy="11433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94" y="1318161"/>
            <a:ext cx="2116338" cy="1276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296" y="1536311"/>
            <a:ext cx="2866576" cy="84005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944">
            <a:off x="329723" y="3724532"/>
            <a:ext cx="2257425" cy="202882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89" y="2670251"/>
            <a:ext cx="4235669" cy="200902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97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79" y="4624476"/>
            <a:ext cx="2143125" cy="1990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054" y="4711753"/>
            <a:ext cx="2295525" cy="19907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797583"/>
            <a:ext cx="2695575" cy="169545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1" y="857578"/>
            <a:ext cx="1168948" cy="169545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179" y="857578"/>
            <a:ext cx="2438400" cy="169545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891079" y="2986059"/>
            <a:ext cx="10365500" cy="646331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Muito feliz e grata por ter aceito o desafio de ministrar esta OHRT </a:t>
            </a:r>
          </a:p>
          <a:p>
            <a:pPr algn="ctr"/>
            <a:r>
              <a:rPr lang="pt-BR" dirty="0" smtClean="0">
                <a:latin typeface="Comic Sans MS" panose="030F0702030302020204" pitchFamily="66" charset="0"/>
                <a:cs typeface="Arial" panose="020B0604020202020204" pitchFamily="34" charset="0"/>
              </a:rPr>
              <a:t> OPORTUNIDADE DE APRENDER E ME RENOVAR EM MEIO A UMA CRISE</a:t>
            </a:r>
            <a:endParaRPr lang="pt-BR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Texto Explicativo em Nuvem 10"/>
          <p:cNvSpPr/>
          <p:nvPr/>
        </p:nvSpPr>
        <p:spPr>
          <a:xfrm>
            <a:off x="4267201" y="4060271"/>
            <a:ext cx="4151586" cy="2499311"/>
          </a:xfrm>
          <a:prstGeom prst="cloudCallout">
            <a:avLst>
              <a:gd name="adj1" fmla="val -88046"/>
              <a:gd name="adj2" fmla="val 1139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i="1" dirty="0" smtClean="0">
                <a:latin typeface="Comic Sans MS" panose="030F0702030302020204" pitchFamily="66" charset="0"/>
              </a:rPr>
              <a:t>Muito satisfeita com o resultado: empenho, dedicação de vocês e excelente participação!</a:t>
            </a:r>
          </a:p>
          <a:p>
            <a:pPr algn="ctr"/>
            <a:r>
              <a:rPr lang="pt-BR" sz="1900" b="1" i="1" dirty="0" smtClean="0">
                <a:latin typeface="Comic Sans MS" panose="030F0702030302020204" pitchFamily="66" charset="0"/>
              </a:rPr>
              <a:t>Gratidão!</a:t>
            </a:r>
            <a:endParaRPr lang="pt-BR" sz="19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5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9" y="1843742"/>
            <a:ext cx="5010150" cy="35909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055" y="1843742"/>
            <a:ext cx="4393324" cy="35909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aixaDeTexto 1"/>
          <p:cNvSpPr txBox="1"/>
          <p:nvPr/>
        </p:nvSpPr>
        <p:spPr>
          <a:xfrm>
            <a:off x="684979" y="672662"/>
            <a:ext cx="1087639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Escolar: F1 - Extraordinário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8405" y="166696"/>
            <a:ext cx="1172954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Escolar: F1 - Extraordinário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57" y="835777"/>
            <a:ext cx="1790700" cy="23083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64506" y="856933"/>
            <a:ext cx="4204137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Olhares peculiares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formas de participação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Textos muito bons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Bons argumentos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Análise-síntese bem feitas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0174" y="728055"/>
            <a:ext cx="524893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Algumas observações</a:t>
            </a:r>
          </a:p>
          <a:p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Conto de fadas: </a:t>
            </a:r>
            <a:r>
              <a:rPr lang="pt-B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contexto social econômico cultural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criança “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diferente” ou com necessidades especiais: impacta o cotidiano e as ocupações de todos na família </a:t>
            </a:r>
            <a:r>
              <a:rPr lang="pt-B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 MÃE – CULPA – GÊNERO).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0173" y="3388476"/>
            <a:ext cx="5248931" cy="1477328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Solidão da irmã: </a:t>
            </a:r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papel da avó (Sonia Braga – idosa)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Relações sociais e familiares: complexidade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no lar X educação na escola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 rot="20404422">
            <a:off x="5190368" y="3257330"/>
            <a:ext cx="1660634" cy="1177159"/>
          </a:xfrm>
          <a:prstGeom prst="ellipse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Família:</a:t>
            </a:r>
          </a:p>
          <a:p>
            <a:pPr algn="ctr"/>
            <a:r>
              <a:rPr lang="pt-BR" dirty="0" smtClean="0"/>
              <a:t>Valores</a:t>
            </a:r>
          </a:p>
          <a:p>
            <a:pPr algn="ctr"/>
            <a:r>
              <a:rPr lang="pt-BR" dirty="0" smtClean="0"/>
              <a:t>Amado</a:t>
            </a:r>
          </a:p>
          <a:p>
            <a:pPr algn="ctr"/>
            <a:r>
              <a:rPr lang="pt-BR" dirty="0" smtClean="0"/>
              <a:t>Aceito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 rot="19662588">
            <a:off x="6520932" y="2755057"/>
            <a:ext cx="1948768" cy="132724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Escola:</a:t>
            </a:r>
          </a:p>
          <a:p>
            <a:pPr algn="ctr"/>
            <a:r>
              <a:rPr lang="pt-BR" dirty="0" smtClean="0"/>
              <a:t>Socialização</a:t>
            </a:r>
          </a:p>
          <a:p>
            <a:pPr algn="ctr"/>
            <a:r>
              <a:rPr lang="pt-BR" dirty="0" smtClean="0"/>
              <a:t>Barreiras </a:t>
            </a:r>
          </a:p>
          <a:p>
            <a:pPr algn="ctr"/>
            <a:r>
              <a:rPr lang="pt-BR" dirty="0" smtClean="0"/>
              <a:t>Preconceito</a:t>
            </a:r>
          </a:p>
          <a:p>
            <a:pPr algn="ctr"/>
            <a:r>
              <a:rPr lang="pt-BR" dirty="0" smtClean="0"/>
              <a:t>VIP 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624998" y="2978028"/>
            <a:ext cx="31661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diversas novas habilidades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papéis ocupacionais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regulação emocional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social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anejo de problemas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rustração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82092" y="4960622"/>
            <a:ext cx="116994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Ocupação educação depende de muitas e diferentes variáveis: acesso, apoio, limitações (físicas, cognitivas,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), contexto sócio econômico, políticas públicas e legislação.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Iniquidades como obstáculos à inclusão ( olhar concomitante para o individual e para o coletivo: 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POLÍTICA)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85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2" grpId="0" animBg="1"/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8405" y="166696"/>
            <a:ext cx="1172954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Inclusão Escolar: F1 - Extraordinário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8" y="849940"/>
            <a:ext cx="1790700" cy="230832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34" y="3736099"/>
            <a:ext cx="3114675" cy="1466850"/>
          </a:xfrm>
          <a:prstGeom prst="rect">
            <a:avLst/>
          </a:prstGeom>
        </p:spPr>
      </p:pic>
      <p:sp>
        <p:nvSpPr>
          <p:cNvPr id="15" name="Texto Explicativo em Nuvem 14"/>
          <p:cNvSpPr/>
          <p:nvPr/>
        </p:nvSpPr>
        <p:spPr>
          <a:xfrm>
            <a:off x="6400799" y="1776248"/>
            <a:ext cx="5454869" cy="2987986"/>
          </a:xfrm>
          <a:prstGeom prst="cloudCallout">
            <a:avLst>
              <a:gd name="adj1" fmla="val -103226"/>
              <a:gd name="adj2" fmla="val 53268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smtClean="0">
                <a:latin typeface="Comic Sans MS" panose="030F0702030302020204" pitchFamily="66" charset="0"/>
              </a:rPr>
              <a:t>Ninguém é ordinário... Todos merecemos ser aplaudidos de pé ao menos uma vez na vida.</a:t>
            </a:r>
            <a:endParaRPr lang="pt-BR" sz="2400" b="1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8405" y="166696"/>
            <a:ext cx="11729544" cy="461665"/>
          </a:xfrm>
          <a:prstGeom prst="rect">
            <a:avLst/>
          </a:prstGeom>
          <a:solidFill>
            <a:srgbClr val="C4270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– Ocupação Fundamental e Direito: F2 – A lei e a realidade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97" y="882868"/>
            <a:ext cx="10541875" cy="554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16" y="234989"/>
            <a:ext cx="2857500" cy="207551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3" y="336331"/>
            <a:ext cx="2828925" cy="19741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4" y="2659450"/>
            <a:ext cx="2828924" cy="17811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16" y="2581444"/>
            <a:ext cx="2857500" cy="185918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1738" y="5071241"/>
            <a:ext cx="11708523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concordamos que avançamos em termos de legislação (Brasil últimos 40 anos)</a:t>
            </a:r>
          </a:p>
          <a:p>
            <a:pPr algn="ctr"/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Também concordamos que existem uma defasagem entre a Lei e a Realidade.</a:t>
            </a:r>
            <a:endParaRPr lang="pt-BR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327" y="2659450"/>
            <a:ext cx="2828925" cy="1902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aixaDeTexto 11"/>
          <p:cNvSpPr txBox="1"/>
          <p:nvPr/>
        </p:nvSpPr>
        <p:spPr>
          <a:xfrm>
            <a:off x="7484844" y="234988"/>
            <a:ext cx="4204137" cy="2169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Olhares peculiares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 formas de participação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Textos muito bons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Bons argumentos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Análise-síntese bem feitas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58405" y="166696"/>
            <a:ext cx="11729544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– Ocupação Fundamental e Direito: F2 – A lei e a realidade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" y="760927"/>
            <a:ext cx="3910505" cy="272661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497978" y="830683"/>
            <a:ext cx="7500032" cy="1261884"/>
          </a:xfrm>
          <a:prstGeom prst="rect">
            <a:avLst/>
          </a:prstGeom>
          <a:solidFill>
            <a:srgbClr val="9933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base nas declarações e tratados internacionais o Brasil avança na legislação de garantia universal de educação </a:t>
            </a:r>
          </a:p>
          <a:p>
            <a:pPr algn="ctr"/>
            <a:r>
              <a:rPr lang="pt-BR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inclusiva – resultado do esforço global para dar oportunidade de acesso</a:t>
            </a:r>
            <a:endParaRPr lang="pt-BR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rot="20999957">
            <a:off x="1522763" y="3781688"/>
            <a:ext cx="240137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 X Regular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20784271">
            <a:off x="4257884" y="2098241"/>
            <a:ext cx="14346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906617">
            <a:off x="5783835" y="2150665"/>
            <a:ext cx="14346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Equidade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54" y="2294889"/>
            <a:ext cx="2257425" cy="202882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877559" y="2700605"/>
            <a:ext cx="147144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Iniquidades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307442" y="2247816"/>
            <a:ext cx="2143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Acesso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smtClean="0"/>
              <a:t>Permanência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501166" y="2755686"/>
            <a:ext cx="2999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Oportunidade de aprender</a:t>
            </a:r>
          </a:p>
        </p:txBody>
      </p:sp>
      <p:sp>
        <p:nvSpPr>
          <p:cNvPr id="18" name="Elipse 17"/>
          <p:cNvSpPr/>
          <p:nvPr/>
        </p:nvSpPr>
        <p:spPr>
          <a:xfrm>
            <a:off x="5070333" y="3899527"/>
            <a:ext cx="2861665" cy="914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Inclusão não diz respeito apenas à deficiências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8405" y="5160579"/>
            <a:ext cx="130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708452" y="4760402"/>
            <a:ext cx="456213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Direito ao acesso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Todos aprendem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Processo singular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Socialização escolar =&gt; benefícios para todos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Angulado 21"/>
          <p:cNvCxnSpPr>
            <a:endCxn id="24" idx="1"/>
          </p:cNvCxnSpPr>
          <p:nvPr/>
        </p:nvCxnSpPr>
        <p:spPr>
          <a:xfrm>
            <a:off x="7563155" y="4264426"/>
            <a:ext cx="2149564" cy="26161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9712719" y="4264426"/>
            <a:ext cx="196389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Muito maior que isso</a:t>
            </a:r>
          </a:p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Diferenças: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712720" y="4945136"/>
            <a:ext cx="1963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Étnicas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Sociais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Culturais 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Físicas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Sensoriais 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Intelectuais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Gênero </a:t>
            </a:r>
          </a:p>
          <a:p>
            <a:pPr algn="ctr"/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Orientação Sexual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have Esquerda 25"/>
          <p:cNvSpPr/>
          <p:nvPr/>
        </p:nvSpPr>
        <p:spPr>
          <a:xfrm>
            <a:off x="1508936" y="4760402"/>
            <a:ext cx="199516" cy="14773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4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 animBg="1"/>
      <p:bldP spid="19" grpId="0"/>
      <p:bldP spid="20" grpId="0"/>
      <p:bldP spid="24" grpId="0" animBg="1"/>
      <p:bldP spid="25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58405" y="166696"/>
            <a:ext cx="11729544" cy="46166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Educação – Ocupação Fundamental e Direito: F2 – A lei e a realidade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" y="760927"/>
            <a:ext cx="3910505" cy="272661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 rot="20784271">
            <a:off x="2460614" y="1945967"/>
            <a:ext cx="14346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574" y="891955"/>
            <a:ext cx="2619375" cy="17430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466458" y="968314"/>
            <a:ext cx="4561927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Barreiras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Texto legal: </a:t>
            </a:r>
            <a:r>
              <a:rPr lang="pt-BR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preferencialmente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Despreparo dos RH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Arquitetônicas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didático e recursos adaptativos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Atitudes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8405" y="3807271"/>
            <a:ext cx="382576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Participar na ocupação “Educação”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ferente de 7"/>
          <p:cNvSpPr/>
          <p:nvPr/>
        </p:nvSpPr>
        <p:spPr>
          <a:xfrm>
            <a:off x="4199285" y="3709916"/>
            <a:ext cx="781623" cy="522444"/>
          </a:xfrm>
          <a:prstGeom prst="mathNotEqual">
            <a:avLst>
              <a:gd name="adj1" fmla="val 23520"/>
              <a:gd name="adj2" fmla="val 6600000"/>
              <a:gd name="adj3" fmla="val 4854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132070" y="3786472"/>
            <a:ext cx="1839310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Estar Presente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9368574" y="2841209"/>
            <a:ext cx="261937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Igualdade de Oportunidades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368574" y="3765358"/>
            <a:ext cx="2619375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Valorização das diferenças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122542" y="3614245"/>
            <a:ext cx="2064046" cy="914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Padrão de Desempenho</a:t>
            </a: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81874" y="4908331"/>
            <a:ext cx="409903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Tornar a lei realidade =&gt; papel político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5597208" y="4635797"/>
            <a:ext cx="1433762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</a:t>
            </a:r>
          </a:p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/>
            <a:r>
              <a:rPr lang="pt-B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endParaRPr 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450097" y="5620914"/>
            <a:ext cx="27959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Justiça Ocupacional 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76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1003</Words>
  <Application>Microsoft Office PowerPoint</Application>
  <PresentationFormat>Widescreen</PresentationFormat>
  <Paragraphs>229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Open Sans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42</cp:revision>
  <dcterms:created xsi:type="dcterms:W3CDTF">2020-04-22T02:02:59Z</dcterms:created>
  <dcterms:modified xsi:type="dcterms:W3CDTF">2020-04-25T21:50:52Z</dcterms:modified>
</cp:coreProperties>
</file>