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82" r:id="rId6"/>
    <p:sldId id="290" r:id="rId7"/>
    <p:sldId id="263" r:id="rId8"/>
    <p:sldId id="262" r:id="rId9"/>
    <p:sldId id="281" r:id="rId10"/>
    <p:sldId id="260" r:id="rId11"/>
    <p:sldId id="291" r:id="rId12"/>
    <p:sldId id="264" r:id="rId13"/>
    <p:sldId id="265" r:id="rId14"/>
    <p:sldId id="266" r:id="rId15"/>
    <p:sldId id="267" r:id="rId16"/>
    <p:sldId id="268" r:id="rId17"/>
    <p:sldId id="269" r:id="rId18"/>
    <p:sldId id="279" r:id="rId19"/>
    <p:sldId id="270" r:id="rId20"/>
    <p:sldId id="271" r:id="rId21"/>
    <p:sldId id="272" r:id="rId22"/>
    <p:sldId id="278" r:id="rId23"/>
    <p:sldId id="273" r:id="rId24"/>
    <p:sldId id="274" r:id="rId25"/>
    <p:sldId id="275" r:id="rId26"/>
    <p:sldId id="283" r:id="rId27"/>
    <p:sldId id="284" r:id="rId28"/>
    <p:sldId id="285" r:id="rId29"/>
    <p:sldId id="286" r:id="rId30"/>
    <p:sldId id="276" r:id="rId31"/>
    <p:sldId id="277" r:id="rId32"/>
    <p:sldId id="280" r:id="rId33"/>
    <p:sldId id="288" r:id="rId34"/>
    <p:sldId id="289" r:id="rId35"/>
    <p:sldId id="287"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 autoAdjust="0"/>
    <p:restoredTop sz="94660"/>
  </p:normalViewPr>
  <p:slideViewPr>
    <p:cSldViewPr>
      <p:cViewPr varScale="1">
        <p:scale>
          <a:sx n="109" d="100"/>
          <a:sy n="109" d="100"/>
        </p:scale>
        <p:origin x="-43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512704C-68DF-44E8-ACAA-A0A8B15E3A4A}"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D1D8ECDB-AF69-417F-8DC3-7ABAA885B0C4}"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2704C-68DF-44E8-ACAA-A0A8B15E3A4A}"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8ECDB-AF69-417F-8DC3-7ABAA885B0C4}"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918648" cy="1470025"/>
          </a:xfrm>
        </p:spPr>
        <p:txBody>
          <a:bodyPr>
            <a:normAutofit/>
          </a:bodyPr>
          <a:lstStyle/>
          <a:p>
            <a:r>
              <a:rPr lang="en-US" sz="8000" b="1" dirty="0" smtClean="0">
                <a:effectLst>
                  <a:outerShdw blurRad="38100" dist="38100" dir="2700000" algn="tl">
                    <a:srgbClr val="000000">
                      <a:alpha val="43137"/>
                    </a:srgbClr>
                  </a:outerShdw>
                </a:effectLst>
              </a:rPr>
              <a:t>ESCOLHA PÚBLICA</a:t>
            </a:r>
            <a:endParaRPr lang="pt-BR" sz="8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902624"/>
          </a:xfrm>
        </p:spPr>
        <p:txBody>
          <a:bodyPr>
            <a:normAutofit fontScale="70000" lnSpcReduction="20000"/>
          </a:bodyPr>
          <a:lstStyle/>
          <a:p>
            <a:r>
              <a:rPr lang="en-US" sz="2600" b="1" u="sng" dirty="0" smtClean="0">
                <a:effectLst>
                  <a:outerShdw blurRad="38100" dist="38100" dir="2700000" algn="tl">
                    <a:srgbClr val="000000">
                      <a:alpha val="43137"/>
                    </a:srgbClr>
                  </a:outerShdw>
                </a:effectLst>
              </a:rPr>
              <a:t>UM CONGRESSISTA QUANDO VOTA É SUPOSTO REFLETIR A VISÃO DE SEUS ELEITORES, NÃO JUSTAMENTE SUA PRÓPRIA VISÃO. TODAVIA, HÁ VÁRIOS PROBLEMAS NESSE SUPOSTO</a:t>
            </a:r>
            <a:r>
              <a:rPr lang="en-US" sz="2600" b="1" dirty="0" smtClean="0">
                <a:effectLst>
                  <a:outerShdw blurRad="38100" dist="38100" dir="2700000" algn="tl">
                    <a:srgbClr val="000000">
                      <a:alpha val="43137"/>
                    </a:srgbClr>
                  </a:outerShdw>
                </a:effectLst>
              </a:rPr>
              <a:t>:</a:t>
            </a:r>
          </a:p>
          <a:p>
            <a:endParaRPr lang="en-US" sz="2000" b="1" dirty="0" smtClean="0"/>
          </a:p>
          <a:p>
            <a:r>
              <a:rPr lang="en-US" sz="2000" dirty="0" smtClean="0"/>
              <a:t>          </a:t>
            </a:r>
            <a:r>
              <a:rPr lang="en-US" sz="2000" b="1" dirty="0" smtClean="0">
                <a:effectLst>
                  <a:outerShdw blurRad="38100" dist="38100" dir="2700000" algn="tl">
                    <a:srgbClr val="000000">
                      <a:alpha val="43137"/>
                    </a:srgbClr>
                  </a:outerShdw>
                </a:effectLst>
              </a:rPr>
              <a:t>(1)</a:t>
            </a:r>
            <a:r>
              <a:rPr lang="en-US" sz="2000" dirty="0" smtClean="0"/>
              <a:t> ELE PRECISA DISCERNIR PRECISAMENTE  QUAIS  SÃO AS VISÕES  DE SEUS  ELEITORES EM CADA QUESTÃO QUE </a:t>
            </a:r>
          </a:p>
          <a:p>
            <a:r>
              <a:rPr lang="en-US" sz="2000" dirty="0"/>
              <a:t> </a:t>
            </a:r>
            <a:r>
              <a:rPr lang="en-US" sz="2000" dirty="0" smtClean="0"/>
              <a:t>               EXIGE SEU VOTO. </a:t>
            </a:r>
          </a:p>
          <a:p>
            <a:endParaRPr lang="en-US" sz="2000" dirty="0" smtClean="0"/>
          </a:p>
          <a:p>
            <a:r>
              <a:rPr lang="en-US" sz="2000" dirty="0" smtClean="0"/>
              <a:t>          </a:t>
            </a:r>
            <a:r>
              <a:rPr lang="en-US" sz="2000" b="1" dirty="0" smtClean="0">
                <a:effectLst>
                  <a:outerShdw blurRad="38100" dist="38100" dir="2700000" algn="tl">
                    <a:srgbClr val="000000">
                      <a:alpha val="43137"/>
                    </a:srgbClr>
                  </a:outerShdw>
                </a:effectLst>
              </a:rPr>
              <a:t>(2)</a:t>
            </a:r>
            <a:r>
              <a:rPr lang="en-US" sz="2000" dirty="0" smtClean="0"/>
              <a:t> ELE PRECISA </a:t>
            </a:r>
            <a:r>
              <a:rPr lang="en-US" sz="2000" dirty="0" smtClean="0"/>
              <a:t>ATRIBUIR</a:t>
            </a:r>
            <a:r>
              <a:rPr lang="en-US" sz="2000" dirty="0" smtClean="0"/>
              <a:t> </a:t>
            </a:r>
            <a:r>
              <a:rPr lang="en-US" sz="2000" dirty="0" smtClean="0"/>
              <a:t>O PESO QUE DEVE ATRIBUIR ÀS VÁRIAS POSIÇÕES ASSUMIDAS PELOS SEUS </a:t>
            </a:r>
            <a:r>
              <a:rPr lang="en-US" sz="2000" dirty="0" smtClean="0"/>
              <a:t>ELEITORES</a:t>
            </a:r>
            <a:r>
              <a:rPr lang="en-US" sz="2000" dirty="0" smtClean="0"/>
              <a:t>.</a:t>
            </a:r>
          </a:p>
          <a:p>
            <a:endParaRPr lang="en-US" sz="2000" dirty="0" smtClean="0"/>
          </a:p>
          <a:p>
            <a:r>
              <a:rPr lang="en-US" sz="2000" dirty="0" smtClean="0"/>
              <a:t>           </a:t>
            </a:r>
            <a:r>
              <a:rPr lang="en-US" sz="2000" b="1" dirty="0" smtClean="0">
                <a:effectLst>
                  <a:outerShdw blurRad="38100" dist="38100" dir="2700000" algn="tl">
                    <a:srgbClr val="000000">
                      <a:alpha val="43137"/>
                    </a:srgbClr>
                  </a:outerShdw>
                </a:effectLst>
              </a:rPr>
              <a:t>(3)</a:t>
            </a:r>
            <a:r>
              <a:rPr lang="en-US" sz="2000" b="1" dirty="0" smtClean="0"/>
              <a:t> </a:t>
            </a:r>
            <a:r>
              <a:rPr lang="en-US" sz="2000" dirty="0" smtClean="0"/>
              <a:t>OS ELEITORES RARAMENTE VOTAM EM POLÍTICAS EXPLÍCITAS, MAS SIM EM DELEGADOS (POLÍTICOS) QUE </a:t>
            </a:r>
          </a:p>
          <a:p>
            <a:r>
              <a:rPr lang="en-US" sz="2000" dirty="0"/>
              <a:t> </a:t>
            </a:r>
            <a:r>
              <a:rPr lang="en-US" sz="2000" dirty="0" smtClean="0"/>
              <a:t>                SUPOSTAMENTE REPRESENTAM SUAS ESCOLHAS POLÍTICAS (RELAÇÃO AGENTE-PRINCIPAL).</a:t>
            </a:r>
          </a:p>
          <a:p>
            <a:endParaRPr lang="en-US" sz="2000" dirty="0" smtClean="0"/>
          </a:p>
          <a:p>
            <a:r>
              <a:rPr lang="en-US" sz="2000" dirty="0" smtClean="0"/>
              <a:t>            </a:t>
            </a:r>
            <a:r>
              <a:rPr lang="en-US" sz="2000" b="1" dirty="0" smtClean="0">
                <a:effectLst>
                  <a:outerShdw blurRad="38100" dist="38100" dir="2700000" algn="tl">
                    <a:srgbClr val="000000">
                      <a:alpha val="43137"/>
                    </a:srgbClr>
                  </a:outerShdw>
                </a:effectLst>
              </a:rPr>
              <a:t>(4)</a:t>
            </a:r>
            <a:r>
              <a:rPr lang="en-US" sz="2000" dirty="0" smtClean="0"/>
              <a:t> ENQUANTO OS CONSUMIDORES NOS MERCADOS PRIVADOS RECONSIDERAM SUAS ESCOLHAS A CADA </a:t>
            </a:r>
          </a:p>
          <a:p>
            <a:r>
              <a:rPr lang="en-US" sz="2000" dirty="0"/>
              <a:t> </a:t>
            </a:r>
            <a:r>
              <a:rPr lang="en-US" sz="2000" dirty="0" smtClean="0"/>
              <a:t>                 MOMENTO, OS CIDADÃOS ESCOLHEM OU RECONSIDERAM SUAS ESCOLHAS SOBRE DELEGADOS POLÍTICOS </a:t>
            </a:r>
          </a:p>
          <a:p>
            <a:r>
              <a:rPr lang="en-US" sz="2000" dirty="0"/>
              <a:t> </a:t>
            </a:r>
            <a:r>
              <a:rPr lang="en-US" sz="2000" dirty="0" smtClean="0"/>
              <a:t>                 SOMENTE EM PERÍODOS ELEITORAIS, MUITO DISTANTES ENTRE SI (GERALMENTE MEDIDO EM ANOS).</a:t>
            </a:r>
          </a:p>
          <a:p>
            <a:endParaRPr lang="en-US" sz="2000" dirty="0"/>
          </a:p>
          <a:p>
            <a:r>
              <a:rPr lang="en-US" sz="2000" dirty="0" smtClean="0"/>
              <a:t>            </a:t>
            </a:r>
            <a:r>
              <a:rPr lang="en-US" sz="2000" b="1" dirty="0" smtClean="0">
                <a:effectLst>
                  <a:outerShdw blurRad="38100" dist="38100" dir="2700000" algn="tl">
                    <a:srgbClr val="000000">
                      <a:alpha val="43137"/>
                    </a:srgbClr>
                  </a:outerShdw>
                </a:effectLst>
              </a:rPr>
              <a:t>(5)</a:t>
            </a:r>
            <a:r>
              <a:rPr lang="en-US" sz="2000" dirty="0" smtClean="0"/>
              <a:t> AS PESSOAS TEM INFORMAÇÃO BASTANTE IMPERFEITA COM RELAÇÃO AOS TEMAS E AO PRÓPRIO </a:t>
            </a:r>
          </a:p>
          <a:p>
            <a:r>
              <a:rPr lang="en-US" sz="2000" dirty="0"/>
              <a:t> </a:t>
            </a:r>
            <a:r>
              <a:rPr lang="en-US" sz="2000" dirty="0" smtClean="0"/>
              <a:t>                 SIGNIFICADO DAS POLÍTICAS EM DISCUSSÃO. ASSIM COMO, TEM INFORMAÇÃO IMPERFEITA E ENFRENTAM </a:t>
            </a:r>
          </a:p>
          <a:p>
            <a:r>
              <a:rPr lang="en-US" sz="2000" dirty="0"/>
              <a:t> </a:t>
            </a:r>
            <a:r>
              <a:rPr lang="en-US" sz="2000" dirty="0" smtClean="0"/>
              <a:t>                 ENORMES CUSTOS EM ACOMPANHAR E INFLUIR NO VOTO DE SEUS REPRESENTANTES. PORTANTO, </a:t>
            </a:r>
          </a:p>
          <a:p>
            <a:r>
              <a:rPr lang="en-US" sz="2000" dirty="0"/>
              <a:t> </a:t>
            </a:r>
            <a:r>
              <a:rPr lang="en-US" sz="2000" dirty="0" smtClean="0"/>
              <a:t>               MANTÉM-SE RACIONALMENTE DESINFORMADAS </a:t>
            </a:r>
            <a:r>
              <a:rPr lang="en-US" sz="2000" dirty="0"/>
              <a:t> </a:t>
            </a:r>
            <a:r>
              <a:rPr lang="en-US" sz="2000" dirty="0" smtClean="0"/>
              <a:t>E  ESTÃO SUJEITAS AO PROBLEMA DO BEM COMUM, ISTO É</a:t>
            </a:r>
            <a:r>
              <a:rPr lang="en-US" sz="2000" dirty="0" smtClean="0"/>
              <a:t>,</a:t>
            </a:r>
          </a:p>
          <a:p>
            <a:r>
              <a:rPr lang="en-US" sz="2000" dirty="0"/>
              <a:t> </a:t>
            </a:r>
            <a:r>
              <a:rPr lang="en-US" sz="2000" dirty="0" smtClean="0"/>
              <a:t>              </a:t>
            </a:r>
            <a:r>
              <a:rPr lang="en-US" sz="2000" dirty="0" smtClean="0"/>
              <a:t> </a:t>
            </a:r>
            <a:r>
              <a:rPr lang="en-US" sz="2000" dirty="0" smtClean="0"/>
              <a:t>AO OLHAREM </a:t>
            </a:r>
            <a:r>
              <a:rPr lang="en-US" sz="2000" dirty="0"/>
              <a:t>SEUS CUSTOS E </a:t>
            </a:r>
            <a:r>
              <a:rPr lang="en-US" sz="2000" dirty="0" smtClean="0"/>
              <a:t>BENEFÍCIOS </a:t>
            </a:r>
            <a:r>
              <a:rPr lang="en-US" sz="2000" dirty="0"/>
              <a:t>PRIVADOS</a:t>
            </a:r>
            <a:r>
              <a:rPr lang="en-US" sz="2000" dirty="0" smtClean="0"/>
              <a:t>,</a:t>
            </a:r>
            <a:r>
              <a:rPr lang="en-US" sz="2000" dirty="0" smtClean="0"/>
              <a:t> NOTAM QUE HÁ </a:t>
            </a:r>
            <a:r>
              <a:rPr lang="en-US" sz="2000" dirty="0" smtClean="0"/>
              <a:t>POUCO  INCENTIVO PARA OS </a:t>
            </a:r>
            <a:endParaRPr lang="en-US" sz="2000" dirty="0" smtClean="0"/>
          </a:p>
          <a:p>
            <a:r>
              <a:rPr lang="en-US" sz="2000" dirty="0"/>
              <a:t> </a:t>
            </a:r>
            <a:r>
              <a:rPr lang="en-US" sz="2000" dirty="0" smtClean="0"/>
              <a:t>               </a:t>
            </a:r>
            <a:r>
              <a:rPr lang="en-US" sz="2000" dirty="0" smtClean="0"/>
              <a:t>INDIVÍDUOS </a:t>
            </a:r>
            <a:r>
              <a:rPr lang="en-US" sz="2000" dirty="0" smtClean="0"/>
              <a:t>QUE </a:t>
            </a:r>
            <a:r>
              <a:rPr lang="en-US" sz="2000" dirty="0" smtClean="0"/>
              <a:t>PARTILHAM </a:t>
            </a:r>
            <a:r>
              <a:rPr lang="en-US" sz="2000" dirty="0" smtClean="0"/>
              <a:t>DE UM INTERESSE COMUM, </a:t>
            </a:r>
            <a:r>
              <a:rPr lang="en-US" sz="2000" dirty="0" smtClean="0"/>
              <a:t>EM </a:t>
            </a:r>
            <a:r>
              <a:rPr lang="en-US" sz="2000" dirty="0" smtClean="0"/>
              <a:t>COMPARTILHAR </a:t>
            </a:r>
            <a:r>
              <a:rPr lang="en-US" sz="2000" dirty="0" smtClean="0"/>
              <a:t>OS </a:t>
            </a:r>
            <a:r>
              <a:rPr lang="en-US" sz="2000" dirty="0" smtClean="0"/>
              <a:t>CUSTOS DO ESFORÇO </a:t>
            </a:r>
            <a:endParaRPr lang="en-US" sz="2000" dirty="0" smtClean="0"/>
          </a:p>
          <a:p>
            <a:r>
              <a:rPr lang="en-US" sz="2000" dirty="0"/>
              <a:t> </a:t>
            </a:r>
            <a:r>
              <a:rPr lang="en-US" sz="2000" dirty="0" smtClean="0"/>
              <a:t>               </a:t>
            </a:r>
            <a:r>
              <a:rPr lang="en-US" sz="2000" dirty="0" smtClean="0"/>
              <a:t>NECESSÁRIO </a:t>
            </a:r>
            <a:r>
              <a:rPr lang="en-US" sz="2000" dirty="0" smtClean="0"/>
              <a:t>PARA ATINGIR </a:t>
            </a:r>
            <a:r>
              <a:rPr lang="en-US" sz="2000" dirty="0" smtClean="0"/>
              <a:t>O INTERESSE COMUM </a:t>
            </a:r>
            <a:r>
              <a:rPr lang="en-US" sz="2000" dirty="0" smtClean="0"/>
              <a:t>EM FOCO.   </a:t>
            </a:r>
          </a:p>
          <a:p>
            <a:endParaRPr lang="en-US" sz="2000" dirty="0" smtClean="0"/>
          </a:p>
          <a:p>
            <a:endParaRPr lang="en-US" sz="2000" b="1" dirty="0" smtClean="0"/>
          </a:p>
          <a:p>
            <a:endParaRPr lang="en-US" sz="2000" b="1" dirty="0"/>
          </a:p>
          <a:p>
            <a:endParaRPr lang="pt-BR" sz="2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5496" y="0"/>
            <a:ext cx="9108504" cy="6741368"/>
          </a:xfrm>
        </p:spPr>
        <p:txBody>
          <a:bodyPr>
            <a:normAutofit/>
          </a:bodyPr>
          <a:lstStyle/>
          <a:p>
            <a:r>
              <a:rPr lang="en-US" sz="2400" b="1" u="heavy" dirty="0">
                <a:effectLst>
                  <a:outerShdw blurRad="38100" dist="38100" dir="2700000" algn="tl">
                    <a:srgbClr val="000000">
                      <a:alpha val="43137"/>
                    </a:srgbClr>
                  </a:outerShdw>
                </a:effectLst>
              </a:rPr>
              <a:t>EM SUMA</a:t>
            </a:r>
            <a:r>
              <a:rPr lang="en-US" sz="2400" b="1" dirty="0">
                <a:effectLst>
                  <a:outerShdw blurRad="38100" dist="38100" dir="2700000" algn="tl">
                    <a:srgbClr val="000000">
                      <a:alpha val="43137"/>
                    </a:srgbClr>
                  </a:outerShdw>
                </a:effectLst>
              </a:rPr>
              <a:t>, </a:t>
            </a:r>
            <a:endParaRPr lang="en-US" sz="2400" b="1" dirty="0" smtClean="0">
              <a:effectLst>
                <a:outerShdw blurRad="38100" dist="38100" dir="2700000" algn="tl">
                  <a:srgbClr val="000000">
                    <a:alpha val="43137"/>
                  </a:srgbClr>
                </a:outerShdw>
              </a:effectLst>
            </a:endParaRPr>
          </a:p>
          <a:p>
            <a:r>
              <a:rPr lang="en-US" sz="2400" b="1" u="heavy" dirty="0" smtClean="0">
                <a:effectLst>
                  <a:outerShdw blurRad="38100" dist="38100" dir="2700000" algn="tl">
                    <a:srgbClr val="000000">
                      <a:alpha val="43137"/>
                    </a:srgbClr>
                  </a:outerShdw>
                </a:effectLst>
              </a:rPr>
              <a:t>A </a:t>
            </a:r>
            <a:r>
              <a:rPr lang="en-US" sz="2400" b="1" u="heavy" dirty="0">
                <a:effectLst>
                  <a:outerShdw blurRad="38100" dist="38100" dir="2700000" algn="tl">
                    <a:srgbClr val="000000">
                      <a:alpha val="43137"/>
                    </a:srgbClr>
                  </a:outerShdw>
                </a:effectLst>
              </a:rPr>
              <a:t>RELAÇÃO AGENTE-PRINCIPAL</a:t>
            </a:r>
            <a:r>
              <a:rPr lang="en-US" sz="2400" b="1" dirty="0">
                <a:effectLst>
                  <a:outerShdw blurRad="38100" dist="38100" dir="2700000" algn="tl">
                    <a:srgbClr val="000000">
                      <a:alpha val="43137"/>
                    </a:srgbClr>
                  </a:outerShdw>
                </a:effectLst>
              </a:rPr>
              <a:t> EM QUE SE BASEIA O PROCESSO POLÍTICO DE ALOCAÇÃO DE RECURSOS NA ESFERA PÚBLICA </a:t>
            </a:r>
            <a:r>
              <a:rPr lang="en-US" sz="2400" b="1" u="sng" dirty="0">
                <a:effectLst>
                  <a:outerShdw blurRad="38100" dist="38100" dir="2700000" algn="tl">
                    <a:srgbClr val="000000">
                      <a:alpha val="43137"/>
                    </a:srgbClr>
                  </a:outerShdw>
                </a:effectLst>
              </a:rPr>
              <a:t>É CARACTERIZADA POR FRACO CONTROLE DO PRINCIPAL (CIDADÃOS) SOBRE O AGENTE (POLÍTICOS &amp; ADMINISTRADORES PÚBLICOS</a:t>
            </a:r>
            <a:r>
              <a:rPr lang="en-US" sz="2400" b="1" u="sng" dirty="0" smtClean="0">
                <a:effectLst>
                  <a:outerShdw blurRad="38100" dist="38100" dir="2700000" algn="tl">
                    <a:srgbClr val="000000">
                      <a:alpha val="43137"/>
                    </a:srgbClr>
                  </a:outerShdw>
                </a:effectLst>
              </a:rPr>
              <a:t>)</a:t>
            </a:r>
            <a:r>
              <a:rPr lang="en-US" sz="2400" b="1" dirty="0" smtClean="0">
                <a:effectLst>
                  <a:outerShdw blurRad="38100" dist="38100" dir="2700000" algn="tl">
                    <a:srgbClr val="000000">
                      <a:alpha val="43137"/>
                    </a:srgbClr>
                  </a:outerShdw>
                </a:effectLst>
              </a:rPr>
              <a:t>,</a:t>
            </a:r>
          </a:p>
          <a:p>
            <a:endParaRPr lang="en-US" sz="2400" b="1" dirty="0"/>
          </a:p>
          <a:p>
            <a:r>
              <a:rPr lang="en-US" sz="2400" b="1" dirty="0" smtClean="0"/>
              <a:t> </a:t>
            </a:r>
            <a:r>
              <a:rPr lang="en-US" sz="2800" b="1" u="heavy" dirty="0">
                <a:effectLst>
                  <a:outerShdw blurRad="38100" dist="38100" dir="2700000" algn="tl">
                    <a:srgbClr val="000000">
                      <a:alpha val="43137"/>
                    </a:srgbClr>
                  </a:outerShdw>
                </a:effectLst>
              </a:rPr>
              <a:t>O QUE LEVA</a:t>
            </a:r>
            <a:r>
              <a:rPr lang="en-US" sz="2400" b="1" dirty="0">
                <a:effectLst>
                  <a:outerShdw blurRad="38100" dist="38100" dir="2700000" algn="tl">
                    <a:srgbClr val="000000">
                      <a:alpha val="43137"/>
                    </a:srgbClr>
                  </a:outerShdw>
                </a:effectLst>
              </a:rPr>
              <a:t>, MESMO NUMA DEMOCRACIA REPRESENTATIVA (I.E., DE VOTO DE MAIORIA), </a:t>
            </a:r>
            <a:r>
              <a:rPr lang="en-US" sz="2400" b="1" u="sng" dirty="0">
                <a:effectLst>
                  <a:outerShdw blurRad="38100" dist="38100" dir="2700000" algn="tl">
                    <a:srgbClr val="000000">
                      <a:alpha val="43137"/>
                    </a:srgbClr>
                  </a:outerShdw>
                </a:effectLst>
              </a:rPr>
              <a:t>À VIOLACÃO DAS PREFERÊNCIAS DOS CIDADÃOS E À BUSCA EXCESSIVA</a:t>
            </a:r>
            <a:r>
              <a:rPr lang="en-US" sz="2400" b="1" dirty="0">
                <a:effectLst>
                  <a:outerShdw blurRad="38100" dist="38100" dir="2700000" algn="tl">
                    <a:srgbClr val="000000">
                      <a:alpha val="43137"/>
                    </a:srgbClr>
                  </a:outerShdw>
                </a:effectLst>
              </a:rPr>
              <a:t>, MESMO NA PRESENÇA DE COMPETICÃO POLÍTICA, </a:t>
            </a:r>
            <a:r>
              <a:rPr lang="en-US" sz="2400" b="1" u="sng" dirty="0">
                <a:effectLst>
                  <a:outerShdw blurRad="38100" dist="38100" dir="2700000" algn="tl">
                    <a:srgbClr val="000000">
                      <a:alpha val="43137"/>
                    </a:srgbClr>
                  </a:outerShdw>
                </a:effectLst>
              </a:rPr>
              <a:t>DA AUTO-SATISFAÇÃO E SATISFAÇÃO DE INTERESSES PRIVADOS (I.E., GRUPOS DE INTERESSE ESPECIAL)</a:t>
            </a:r>
            <a:r>
              <a:rPr lang="en-US" sz="2400" b="1" dirty="0">
                <a:effectLst>
                  <a:outerShdw blurRad="38100" dist="38100" dir="2700000" algn="tl">
                    <a:srgbClr val="000000">
                      <a:alpha val="43137"/>
                    </a:srgbClr>
                  </a:outerShdw>
                </a:effectLst>
              </a:rPr>
              <a:t>, AO INVÉS DO ATENDIMENTO DO INTERESSE COLETIVO, POR PARTE DOS DELEGADOS POLÍTICOS.</a:t>
            </a:r>
            <a:endParaRPr lang="pt-B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1825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504056"/>
          </a:xfrm>
        </p:spPr>
        <p:txBody>
          <a:bodyPr>
            <a:normAutofit fontScale="90000"/>
          </a:bodyPr>
          <a:lstStyle/>
          <a:p>
            <a:r>
              <a:rPr lang="en-US" sz="4000" b="1" u="sng" dirty="0" smtClean="0">
                <a:effectLst>
                  <a:outerShdw blurRad="38100" dist="38100" dir="2700000" algn="tl">
                    <a:srgbClr val="000000">
                      <a:alpha val="43137"/>
                    </a:srgbClr>
                  </a:outerShdw>
                </a:effectLst>
              </a:rPr>
              <a:t>O PROBLEMA DO VOTO</a:t>
            </a:r>
            <a:endParaRPr lang="pt-BR" sz="40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237312"/>
          </a:xfrm>
        </p:spPr>
        <p:txBody>
          <a:bodyPr>
            <a:normAutofit fontScale="77500" lnSpcReduction="20000"/>
          </a:bodyPr>
          <a:lstStyle/>
          <a:p>
            <a:r>
              <a:rPr lang="en-US" sz="2000" b="1" dirty="0" smtClean="0">
                <a:effectLst>
                  <a:outerShdw blurRad="38100" dist="38100" dir="2700000" algn="tl">
                    <a:srgbClr val="000000">
                      <a:alpha val="43137"/>
                    </a:srgbClr>
                  </a:outerShdw>
                </a:effectLst>
              </a:rPr>
              <a:t>NUMA DEMOCRACIA OS CIDADÃOS POSSUEM O PODER FUNDAMENTAL DE ESCOLHA DE SEUS REPRESENTANTES POR MEIO DO VOTO. PORTANTO, UMA QUESTÃO INICIAL DIZ RESPEITO À PRÓPRIA DECISÃO DE VOTAR.</a:t>
            </a:r>
          </a:p>
          <a:p>
            <a:endParaRPr lang="en-US" sz="2000" dirty="0" smtClean="0"/>
          </a:p>
          <a:p>
            <a:r>
              <a:rPr lang="en-US" sz="2000" dirty="0" smtClean="0"/>
              <a:t>          </a:t>
            </a:r>
            <a:r>
              <a:rPr lang="en-US" sz="2000" b="1" u="sng" dirty="0" smtClean="0"/>
              <a:t>EM PRIMEIRO LUGAR</a:t>
            </a:r>
            <a:r>
              <a:rPr lang="en-US" sz="2000" dirty="0" smtClean="0"/>
              <a:t>, </a:t>
            </a:r>
            <a:r>
              <a:rPr lang="en-US" sz="2000" b="1" dirty="0" smtClean="0"/>
              <a:t>A EFETIVIDADE DO VOTO</a:t>
            </a:r>
            <a:r>
              <a:rPr lang="en-US" sz="2000" dirty="0" smtClean="0"/>
              <a:t> DE UM CIDADÃO INDIVIDUAL </a:t>
            </a:r>
          </a:p>
          <a:p>
            <a:r>
              <a:rPr lang="en-US" sz="2000" dirty="0" smtClean="0"/>
              <a:t>          EM INFLUENCIAR UM RESULTADO ELEITORAL </a:t>
            </a:r>
            <a:r>
              <a:rPr lang="en-US" sz="2000" b="1" dirty="0" smtClean="0"/>
              <a:t>É TÃO DIMINUTA</a:t>
            </a:r>
            <a:r>
              <a:rPr lang="en-US" sz="2000" dirty="0" smtClean="0"/>
              <a:t> (I.E., QUANTO MAIOR FOR</a:t>
            </a:r>
          </a:p>
          <a:p>
            <a:r>
              <a:rPr lang="en-US" sz="2000" dirty="0" smtClean="0"/>
              <a:t>          O ELEITORADO) QUE, EM PRINCÍPIO, </a:t>
            </a:r>
            <a:r>
              <a:rPr lang="en-US" sz="2000" b="1" dirty="0" smtClean="0"/>
              <a:t>DO PONTO DE VISTA RACIONAL DEVERIA EXISTIR</a:t>
            </a:r>
          </a:p>
          <a:p>
            <a:r>
              <a:rPr lang="en-US" sz="2000" b="1" dirty="0" smtClean="0"/>
              <a:t>          POUCA MOTIVAÇÃO INDIVIDUAL  </a:t>
            </a:r>
            <a:r>
              <a:rPr lang="en-US" sz="2000" dirty="0" smtClean="0"/>
              <a:t>PARA EXERCER O DIREITO AO VOTO.</a:t>
            </a:r>
          </a:p>
          <a:p>
            <a:endParaRPr lang="en-US" sz="2000" dirty="0" smtClean="0"/>
          </a:p>
          <a:p>
            <a:r>
              <a:rPr lang="en-US" sz="2000" dirty="0" smtClean="0"/>
              <a:t>         </a:t>
            </a:r>
            <a:r>
              <a:rPr lang="en-US" sz="2000" b="1" u="sng" dirty="0" smtClean="0"/>
              <a:t>POR OUTRO LADO</a:t>
            </a:r>
            <a:r>
              <a:rPr lang="en-US" sz="2000" dirty="0" smtClean="0"/>
              <a:t>, NA ÁREA POLÍTICA É MUITO FREQUENTE ELEGER UM </a:t>
            </a:r>
          </a:p>
          <a:p>
            <a:r>
              <a:rPr lang="en-US" sz="2000" dirty="0" smtClean="0"/>
              <a:t>         REPRESENTANTE POLÍTICO QUE NÃO CUMPRE O PROMETIDO, POIS HÁ ENORMES </a:t>
            </a:r>
          </a:p>
          <a:p>
            <a:r>
              <a:rPr lang="en-US" sz="2000" dirty="0" smtClean="0"/>
              <a:t>         CUSTOS PARA UM CIDADÃO INDIVIDUAL EXIGIR DO SEU CANDIDATO O </a:t>
            </a:r>
          </a:p>
          <a:p>
            <a:r>
              <a:rPr lang="en-US" sz="2000" dirty="0" smtClean="0"/>
              <a:t>         COMPORTAMENTO PROMETIDO NAS URNAS (“Moral Hazard”). ASSIM SENDO, </a:t>
            </a:r>
          </a:p>
          <a:p>
            <a:r>
              <a:rPr lang="en-US" sz="2000" dirty="0"/>
              <a:t> </a:t>
            </a:r>
            <a:r>
              <a:rPr lang="en-US" sz="2000" dirty="0" smtClean="0"/>
              <a:t>        EM VISTA DAS GRANDES DIFICULDADES QUE UM CIDADÃO TEM EM ENCONTRAR E </a:t>
            </a:r>
          </a:p>
          <a:p>
            <a:r>
              <a:rPr lang="en-US" sz="2000" dirty="0"/>
              <a:t> </a:t>
            </a:r>
            <a:r>
              <a:rPr lang="en-US" sz="2000" dirty="0" smtClean="0"/>
              <a:t>        ELEGER UM CANDIDATO QUE DEFENDA O CONJUNTO COMPLETO DE SUAS PREFERÊNCIAS, </a:t>
            </a:r>
          </a:p>
          <a:p>
            <a:r>
              <a:rPr lang="en-US" sz="2000" dirty="0"/>
              <a:t> </a:t>
            </a:r>
            <a:r>
              <a:rPr lang="en-US" sz="2000" dirty="0" smtClean="0"/>
              <a:t>        E TAMBÉM PELO FATO DE HAVER ELEVADOS CUSTOS (INFORMACIONAIS E OUTROS) EM </a:t>
            </a:r>
          </a:p>
          <a:p>
            <a:r>
              <a:rPr lang="en-US" sz="2000" dirty="0"/>
              <a:t> </a:t>
            </a:r>
            <a:r>
              <a:rPr lang="en-US" sz="2000" dirty="0" smtClean="0"/>
              <a:t>        DETERMINAR QUAIS SÃO SUAS PREFERÊNCIAS, ASSIM COMO HÁ ELEVADOS CUSTOS PARA SE </a:t>
            </a:r>
          </a:p>
          <a:p>
            <a:r>
              <a:rPr lang="en-US" sz="2000" dirty="0"/>
              <a:t> </a:t>
            </a:r>
            <a:r>
              <a:rPr lang="en-US" sz="2000" dirty="0" smtClean="0"/>
              <a:t>        ASSEGURAR QUE ESSE CANDIDATO, UMA VEZ ELEITO, CUMPRA O PROMETIDO NAS URNAS, </a:t>
            </a:r>
          </a:p>
          <a:p>
            <a:r>
              <a:rPr lang="en-US" sz="2000" dirty="0"/>
              <a:t> </a:t>
            </a:r>
            <a:r>
              <a:rPr lang="en-US" sz="2000" dirty="0" smtClean="0"/>
              <a:t>        </a:t>
            </a:r>
            <a:r>
              <a:rPr lang="en-US" sz="2000" dirty="0" smtClean="0"/>
              <a:t>RESULTA, ENTÃO DISSO TUDO, </a:t>
            </a:r>
            <a:r>
              <a:rPr lang="en-US" sz="2000" dirty="0" smtClean="0"/>
              <a:t>QUE </a:t>
            </a:r>
            <a:r>
              <a:rPr lang="en-US" sz="2000" b="1" dirty="0" smtClean="0"/>
              <a:t>PARECE SER NÃO COMPENSADOR PARA UM CIDADÃO </a:t>
            </a:r>
          </a:p>
          <a:p>
            <a:r>
              <a:rPr lang="en-US" sz="2000" b="1" dirty="0"/>
              <a:t> </a:t>
            </a:r>
            <a:r>
              <a:rPr lang="en-US" sz="2000" b="1" dirty="0" smtClean="0"/>
              <a:t>        INDIVIDUAL QUE ELE INVESTA MUITO PARA DETERMINAR A MELHOR ESCOLHA PARTIDÁRIA E </a:t>
            </a:r>
          </a:p>
          <a:p>
            <a:r>
              <a:rPr lang="en-US" sz="2000" b="1" dirty="0"/>
              <a:t> </a:t>
            </a:r>
            <a:r>
              <a:rPr lang="en-US" sz="2000" b="1" dirty="0" smtClean="0"/>
              <a:t>        DE </a:t>
            </a:r>
            <a:r>
              <a:rPr lang="en-US" sz="2000" b="1" dirty="0" smtClean="0"/>
              <a:t>CANDIDATO PARA SEU VOTO NUMA ELEIÇÃO</a:t>
            </a:r>
            <a:r>
              <a:rPr lang="en-US" sz="2000" dirty="0" smtClean="0"/>
              <a:t>. </a:t>
            </a:r>
            <a:endParaRPr lang="en-US" sz="2000" dirty="0" smtClean="0"/>
          </a:p>
          <a:p>
            <a:r>
              <a:rPr lang="en-US" sz="2000" dirty="0" smtClean="0"/>
              <a:t>                </a:t>
            </a:r>
          </a:p>
          <a:p>
            <a:r>
              <a:rPr lang="en-US" sz="2000" dirty="0" smtClean="0"/>
              <a:t>                         </a:t>
            </a:r>
            <a:r>
              <a:rPr lang="en-US" sz="2000" b="1" u="sng" dirty="0" smtClean="0">
                <a:effectLst>
                  <a:outerShdw blurRad="38100" dist="38100" dir="2700000" algn="tl">
                    <a:srgbClr val="000000">
                      <a:alpha val="43137"/>
                    </a:srgbClr>
                  </a:outerShdw>
                </a:effectLst>
              </a:rPr>
              <a:t>O ATO DE VOTAR PROPRIAMENTE DITO É DE BAIXO CUSTO, MAS VOTAR DE </a:t>
            </a:r>
          </a:p>
          <a:p>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FORMA “INTELIGENTE” PODE SER MUITO CUSTOSO.</a:t>
            </a:r>
          </a:p>
          <a:p>
            <a:r>
              <a:rPr lang="en-US" sz="2000" dirty="0" smtClean="0"/>
              <a:t>       </a:t>
            </a:r>
            <a:endParaRPr lang="pt-B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000" b="1" dirty="0" smtClean="0">
                <a:effectLst>
                  <a:outerShdw blurRad="38100" dist="38100" dir="2700000" algn="tl">
                    <a:srgbClr val="000000">
                      <a:alpha val="43137"/>
                    </a:srgbClr>
                  </a:outerShdw>
                </a:effectLst>
              </a:rPr>
              <a:t>PORTANTO, HÁ UMA FALHA SUTÍL NO PROCESSO POLÍTICO </a:t>
            </a:r>
            <a:r>
              <a:rPr lang="en-US" sz="2000" b="1" dirty="0" smtClean="0">
                <a:effectLst>
                  <a:outerShdw blurRad="38100" dist="38100" dir="2700000" algn="tl">
                    <a:srgbClr val="000000">
                      <a:alpha val="43137"/>
                    </a:srgbClr>
                  </a:outerShdw>
                </a:effectLst>
              </a:rPr>
              <a:t>DEMOCRÁTICO DE VOTO DE MAIORIA, </a:t>
            </a:r>
            <a:r>
              <a:rPr lang="en-US" sz="2000" b="1" dirty="0" smtClean="0">
                <a:effectLst>
                  <a:outerShdw blurRad="38100" dist="38100" dir="2700000" algn="tl">
                    <a:srgbClr val="000000">
                      <a:alpha val="43137"/>
                    </a:srgbClr>
                  </a:outerShdw>
                </a:effectLst>
              </a:rPr>
              <a:t>A QUAL É QUE OS CIDADÃOS TÍPICOS ENTENDEM SER PERFEITAMENTE RACIONAL PERMANECER “MAL-INFORMADOS” (I.E,  OBTÉM INFORMAÇÃO SOMENTE ATÉ O PONTO EM O </a:t>
            </a:r>
            <a:r>
              <a:rPr lang="en-US" sz="2000" b="1" dirty="0" err="1" smtClean="0">
                <a:effectLst>
                  <a:outerShdw blurRad="38100" dist="38100" dir="2700000" algn="tl">
                    <a:srgbClr val="000000">
                      <a:alpha val="43137"/>
                    </a:srgbClr>
                  </a:outerShdw>
                </a:effectLst>
              </a:rPr>
              <a:t>BMg</a:t>
            </a:r>
            <a:r>
              <a:rPr lang="en-US" sz="2000" b="1" dirty="0" smtClean="0">
                <a:effectLst>
                  <a:outerShdw blurRad="38100" dist="38100" dir="2700000" algn="tl">
                    <a:srgbClr val="000000">
                      <a:alpha val="43137"/>
                    </a:srgbClr>
                  </a:outerShdw>
                </a:effectLst>
              </a:rPr>
              <a:t> = </a:t>
            </a:r>
            <a:r>
              <a:rPr lang="en-US" sz="2000" b="1" dirty="0" err="1" smtClean="0">
                <a:effectLst>
                  <a:outerShdw blurRad="38100" dist="38100" dir="2700000" algn="tl">
                    <a:srgbClr val="000000">
                      <a:alpha val="43137"/>
                    </a:srgbClr>
                  </a:outerShdw>
                </a:effectLst>
              </a:rPr>
              <a:t>CMg</a:t>
            </a:r>
            <a:r>
              <a:rPr lang="en-US" sz="2000" b="1" dirty="0" smtClean="0">
                <a:effectLst>
                  <a:outerShdw blurRad="38100" dist="38100" dir="2700000" algn="tl">
                    <a:srgbClr val="000000">
                      <a:alpha val="43137"/>
                    </a:srgbClr>
                  </a:outerShdw>
                </a:effectLst>
              </a:rPr>
              <a:t>  DA INFORMAÇÃO ADICIONAL, </a:t>
            </a:r>
            <a:r>
              <a:rPr lang="en-US" sz="2000" b="1" dirty="0" smtClean="0">
                <a:effectLst>
                  <a:outerShdw blurRad="38100" dist="38100" dir="2700000" algn="tl">
                    <a:srgbClr val="000000">
                      <a:alpha val="43137"/>
                    </a:srgbClr>
                  </a:outerShdw>
                </a:effectLst>
              </a:rPr>
              <a:t>OU SEJA, </a:t>
            </a:r>
            <a:r>
              <a:rPr lang="en-US" sz="2000" b="1" dirty="0" smtClean="0">
                <a:effectLst>
                  <a:outerShdw blurRad="38100" dist="38100" dir="2700000" algn="tl">
                    <a:srgbClr val="000000">
                      <a:alpha val="43137"/>
                    </a:srgbClr>
                  </a:outerShdw>
                </a:effectLst>
              </a:rPr>
              <a:t>NÃO </a:t>
            </a:r>
            <a:r>
              <a:rPr lang="en-US" sz="2000" b="1" dirty="0" smtClean="0">
                <a:effectLst>
                  <a:outerShdw blurRad="38100" dist="38100" dir="2700000" algn="tl">
                    <a:srgbClr val="000000">
                      <a:alpha val="43137"/>
                    </a:srgbClr>
                  </a:outerShdw>
                </a:effectLst>
              </a:rPr>
              <a:t>BUSCAM A INFORMAÇÃO COMPLETA) SOBRE AS QUESTÕES EM DISCUSSÃO E EM VOTAÇÃO PÚBLICA.</a:t>
            </a:r>
            <a:r>
              <a:rPr lang="en-US" sz="2000" b="1" dirty="0" smtClean="0"/>
              <a:t>  </a:t>
            </a:r>
          </a:p>
          <a:p>
            <a:endParaRPr lang="en-US" sz="2000" b="1" dirty="0" smtClean="0"/>
          </a:p>
          <a:p>
            <a:r>
              <a:rPr lang="en-US" sz="2000" b="1" dirty="0" smtClean="0"/>
              <a:t>                </a:t>
            </a:r>
            <a:r>
              <a:rPr lang="en-US" sz="2000" dirty="0" smtClean="0"/>
              <a:t> A “DESINFORMAÇÃO” (RACIONAL) É EM SI MESMO UM PROBLEMA SÉRIO E A MESMA </a:t>
            </a:r>
          </a:p>
          <a:p>
            <a:r>
              <a:rPr lang="en-US" sz="2000" dirty="0" smtClean="0"/>
              <a:t>                 LEVA A DISFUNÇÕES NO PROCESSO DEMOCRÁTICO DE VOTO POR MAIORIA.</a:t>
            </a:r>
          </a:p>
          <a:p>
            <a:endParaRPr lang="en-US" sz="2000" dirty="0" smtClean="0"/>
          </a:p>
          <a:p>
            <a:r>
              <a:rPr lang="en-US" sz="2000" b="1" dirty="0" smtClean="0">
                <a:effectLst>
                  <a:outerShdw blurRad="38100" dist="38100" dir="2700000" algn="tl">
                    <a:srgbClr val="000000">
                      <a:alpha val="43137"/>
                    </a:srgbClr>
                  </a:outerShdw>
                </a:effectLst>
              </a:rPr>
              <a:t>EM SUMA, </a:t>
            </a:r>
            <a:r>
              <a:rPr lang="en-US" sz="2000" b="1" u="sng" dirty="0" smtClean="0">
                <a:effectLst>
                  <a:outerShdw blurRad="38100" dist="38100" dir="2700000" algn="tl">
                    <a:srgbClr val="000000">
                      <a:alpha val="43137"/>
                    </a:srgbClr>
                  </a:outerShdw>
                </a:effectLst>
              </a:rPr>
              <a:t>SE A PROBABILIDADE DE AFETAR O RESULTADO FINAL COM VOTO DE UM CIDADÃO INDIVIDUAL É NEGLIGÍVEL E SE A POLÍTICA DE FATO SEGUIDA </a:t>
            </a:r>
            <a:r>
              <a:rPr lang="en-US" sz="2000" b="1" u="sng" dirty="0" smtClean="0">
                <a:effectLst>
                  <a:outerShdw blurRad="38100" dist="38100" dir="2700000" algn="tl">
                    <a:srgbClr val="000000">
                      <a:alpha val="43137"/>
                    </a:srgbClr>
                  </a:outerShdw>
                </a:effectLst>
              </a:rPr>
              <a:t>PELO GOVERNO APÓS </a:t>
            </a:r>
            <a:r>
              <a:rPr lang="en-US" sz="2000" b="1" u="sng" dirty="0" smtClean="0">
                <a:effectLst>
                  <a:outerShdw blurRad="38100" dist="38100" dir="2700000" algn="tl">
                    <a:srgbClr val="000000">
                      <a:alpha val="43137"/>
                    </a:srgbClr>
                  </a:outerShdw>
                </a:effectLst>
              </a:rPr>
              <a:t>AS ELEIÇÕES É IMPREDIZÍVEL, POR QUE TANTAS PESSOAS VOTAM</a:t>
            </a:r>
            <a:r>
              <a:rPr lang="en-US" sz="2000" b="1" dirty="0" smtClean="0">
                <a:effectLst>
                  <a:outerShdw blurRad="38100" dist="38100" dir="2700000" algn="tl">
                    <a:srgbClr val="000000">
                      <a:alpha val="43137"/>
                    </a:srgbClr>
                  </a:outerShdw>
                </a:effectLst>
              </a:rPr>
              <a:t>? </a:t>
            </a:r>
            <a:endParaRPr lang="en-US" sz="2000" b="1" dirty="0" smtClean="0">
              <a:effectLst>
                <a:outerShdw blurRad="38100" dist="38100" dir="2700000" algn="tl">
                  <a:srgbClr val="000000">
                    <a:alpha val="43137"/>
                  </a:srgbClr>
                </a:outerShdw>
              </a:effectLst>
            </a:endParaRP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POIS</a:t>
            </a:r>
            <a:r>
              <a:rPr lang="en-US" sz="2000" dirty="0" smtClean="0">
                <a:effectLst>
                  <a:outerShdw blurRad="38100" dist="38100" dir="2700000" algn="tl">
                    <a:srgbClr val="000000">
                      <a:alpha val="43137"/>
                    </a:srgbClr>
                  </a:outerShdw>
                </a:effectLst>
              </a:rPr>
              <a:t>, SENDO OS CUSTOS DE VOTAR DE FORMA “INTELIGENTE” PARA UM CIDADÃO </a:t>
            </a:r>
            <a:endParaRPr lang="en-US" sz="2000" dirty="0" smtClean="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INDIVIDUAL </a:t>
            </a:r>
            <a:r>
              <a:rPr lang="en-US" sz="2000" dirty="0" smtClean="0">
                <a:effectLst>
                  <a:outerShdw blurRad="38100" dist="38100" dir="2700000" algn="tl">
                    <a:srgbClr val="000000">
                      <a:alpha val="43137"/>
                    </a:srgbClr>
                  </a:outerShdw>
                </a:effectLst>
              </a:rPr>
              <a:t>POSITIVOS E OS BENEFÍCIOS ESPERADOS (COMO CONSEQUÊNCIA DE AFETAR </a:t>
            </a:r>
            <a:endParaRPr lang="en-US" sz="2000" dirty="0" smtClean="0">
              <a:effectLst>
                <a:outerShdw blurRad="38100" dist="38100" dir="2700000" algn="tl">
                  <a:srgbClr val="000000">
                    <a:alpha val="43137"/>
                  </a:srgbClr>
                </a:outerShdw>
              </a:effectLst>
            </a:endParaRPr>
          </a:p>
          <a:p>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E </a:t>
            </a:r>
            <a:r>
              <a:rPr lang="en-US" sz="2000" dirty="0" smtClean="0">
                <a:effectLst>
                  <a:outerShdw blurRad="38100" dist="38100" dir="2700000" algn="tl">
                    <a:srgbClr val="000000">
                      <a:alpha val="43137"/>
                    </a:srgbClr>
                  </a:outerShdw>
                </a:effectLst>
              </a:rPr>
              <a:t>GARANTIR O RESULTADO PRETENDIDO DE POLÍTICAS)  PRÓXIMOS DE ZERO</a:t>
            </a:r>
            <a:r>
              <a:rPr lang="en-US" sz="2000" b="1" dirty="0" smtClean="0"/>
              <a:t>, </a:t>
            </a:r>
            <a:r>
              <a:rPr lang="en-US" sz="2000" b="1" u="sng" dirty="0" smtClean="0">
                <a:effectLst>
                  <a:outerShdw blurRad="38100" dist="38100" dir="2700000" algn="tl">
                    <a:srgbClr val="000000">
                      <a:alpha val="43137"/>
                    </a:srgbClr>
                  </a:outerShdw>
                </a:effectLst>
              </a:rPr>
              <a:t>O </a:t>
            </a:r>
            <a:r>
              <a:rPr lang="en-US" sz="2000" b="1" u="sng" dirty="0" smtClean="0">
                <a:effectLst>
                  <a:outerShdw blurRad="38100" dist="38100" dir="2700000" algn="tl">
                    <a:srgbClr val="000000">
                      <a:alpha val="43137"/>
                    </a:srgbClr>
                  </a:outerShdw>
                </a:effectLst>
              </a:rPr>
              <a:t>RACIONAL</a:t>
            </a: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SERIA NÃO VOTAR, OU PELO MENOS NÃO VOTAR DE FORMA “INTELIGENTE”</a:t>
            </a:r>
            <a:r>
              <a:rPr lang="en-US" sz="2000" b="1" dirty="0" smtClean="0"/>
              <a:t>.  </a:t>
            </a:r>
          </a:p>
          <a:p>
            <a:r>
              <a:rPr lang="en-US" sz="2000" dirty="0" smtClean="0"/>
              <a:t>          </a:t>
            </a:r>
          </a:p>
          <a:p>
            <a:r>
              <a:rPr lang="en-US" sz="2000" dirty="0" smtClean="0"/>
              <a:t>                </a:t>
            </a:r>
            <a:r>
              <a:rPr lang="en-US" sz="2000" dirty="0" smtClean="0">
                <a:effectLst>
                  <a:outerShdw blurRad="38100" dist="38100" dir="2700000" algn="tl">
                    <a:srgbClr val="000000">
                      <a:alpha val="43137"/>
                    </a:srgbClr>
                  </a:outerShdw>
                </a:effectLst>
              </a:rPr>
              <a:t>A RESPOSTA A ESSA QUESTÃO E SUPONDO QUE OS CIDADÃOS SÃO RACIONAIS, É DE QUE</a:t>
            </a:r>
          </a:p>
          <a:p>
            <a:r>
              <a:rPr lang="en-US" sz="2000" dirty="0" smtClean="0">
                <a:effectLst>
                  <a:outerShdw blurRad="38100" dist="38100" dir="2700000" algn="tl">
                    <a:srgbClr val="000000">
                      <a:alpha val="43137"/>
                    </a:srgbClr>
                  </a:outerShdw>
                </a:effectLst>
              </a:rPr>
              <a:t>                O VOTO PROPRIAMENTE DITO (I.E., O VOTO NÃO “INTELIGENTE”) TEM CUSTO MUITO</a:t>
            </a:r>
          </a:p>
          <a:p>
            <a:r>
              <a:rPr lang="en-US" sz="2000" dirty="0" smtClean="0">
                <a:effectLst>
                  <a:outerShdw blurRad="38100" dist="38100" dir="2700000" algn="tl">
                    <a:srgbClr val="000000">
                      <a:alpha val="43137"/>
                    </a:srgbClr>
                  </a:outerShdw>
                </a:effectLst>
              </a:rPr>
              <a:t>                BAIXO. POR OUTRO LADO, O VOTO “INTELIGENTE”, POR SER MUITO CUSTOSO E SEM </a:t>
            </a:r>
          </a:p>
          <a:p>
            <a:r>
              <a:rPr lang="en-US" sz="2000" dirty="0" smtClean="0">
                <a:effectLst>
                  <a:outerShdw blurRad="38100" dist="38100" dir="2700000" algn="tl">
                    <a:srgbClr val="000000">
                      <a:alpha val="43137"/>
                    </a:srgbClr>
                  </a:outerShdw>
                </a:effectLst>
              </a:rPr>
              <a:t>                GARANTIAS, TENDE A SER ALGO NÃO USUAL NO PROCESSO POLÍTICO DEMOCRÁTICO.</a:t>
            </a:r>
          </a:p>
          <a:p>
            <a:endParaRPr lang="en-US" sz="2000" dirty="0" smtClean="0"/>
          </a:p>
          <a:p>
            <a:r>
              <a:rPr lang="en-US" sz="2000" b="1" u="sng" dirty="0" smtClean="0">
                <a:effectLst>
                  <a:outerShdw blurRad="38100" dist="38100" dir="2700000" algn="tl">
                    <a:srgbClr val="000000">
                      <a:alpha val="43137"/>
                    </a:srgbClr>
                  </a:outerShdw>
                </a:effectLst>
              </a:rPr>
              <a:t>EM VISTA DISTO</a:t>
            </a:r>
            <a:r>
              <a:rPr lang="en-US" sz="2000" b="1" dirty="0" smtClean="0">
                <a:effectLst>
                  <a:outerShdw blurRad="38100" dist="38100" dir="2700000" algn="tl">
                    <a:srgbClr val="000000">
                      <a:alpha val="43137"/>
                    </a:srgbClr>
                  </a:outerShdw>
                </a:effectLst>
              </a:rPr>
              <a:t>, SE TODOS OS CIDADÃOS COMUNGASSEM DESSE RACIOCÍNIO E SE O CUSTO DE VOTAR FOSSE SIGNIFICATIVO, </a:t>
            </a:r>
            <a:r>
              <a:rPr lang="en-US" sz="2000" b="1" u="sng" dirty="0" smtClean="0">
                <a:effectLst>
                  <a:outerShdw blurRad="38100" dist="38100" dir="2700000" algn="tl">
                    <a:srgbClr val="000000">
                      <a:alpha val="43137"/>
                    </a:srgbClr>
                  </a:outerShdw>
                </a:effectLst>
              </a:rPr>
              <a:t>UMA DEMOCRACIA NÃO SERIA CAPAZ DE FUNCIONAR</a:t>
            </a:r>
            <a:r>
              <a:rPr lang="en-US" sz="2000" b="1"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POIS NINGUÉM VOTARIA DE MODO VOLUNTÁRIO</a:t>
            </a:r>
            <a:r>
              <a:rPr lang="en-US" sz="2000" b="1" dirty="0" smtClean="0">
                <a:effectLst>
                  <a:outerShdw blurRad="38100" dist="38100" dir="2700000" algn="tl">
                    <a:srgbClr val="000000">
                      <a:alpha val="43137"/>
                    </a:srgbClr>
                  </a:outerShdw>
                </a:effectLst>
              </a:rPr>
              <a:t>. POR ISSO MESMO, </a:t>
            </a:r>
            <a:r>
              <a:rPr lang="en-US" sz="2000" b="1" u="sng" dirty="0" smtClean="0">
                <a:effectLst>
                  <a:outerShdw blurRad="38100" dist="38100" dir="2700000" algn="tl">
                    <a:srgbClr val="000000">
                      <a:alpha val="43137"/>
                    </a:srgbClr>
                  </a:outerShdw>
                </a:effectLst>
              </a:rPr>
              <a:t>MUITAS DEMOCRACIAS TORNAM O VOTO OBRIGATÓRIO AOS CIDADÃOS</a:t>
            </a:r>
            <a:r>
              <a:rPr lang="en-US" sz="2000" b="1" dirty="0" smtClean="0">
                <a:effectLst>
                  <a:outerShdw blurRad="38100" dist="38100" dir="2700000" algn="tl">
                    <a:srgbClr val="000000">
                      <a:alpha val="43137"/>
                    </a:srgbClr>
                  </a:outerShdw>
                </a:effectLst>
              </a:rPr>
              <a:t>, ATÉ MESMO PARA EVITAR O COMPORTAMENTO FREE-RIDER DE NÃO-VOTANTES EM RELAÇÃO AOS VOTANTES QUE O VOTO VOLUNTÁRIO PODE ENSEJAR.</a:t>
            </a:r>
            <a:endParaRPr lang="pt-BR" sz="2000" b="1"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384"/>
            <a:ext cx="8712968" cy="504056"/>
          </a:xfrm>
        </p:spPr>
        <p:txBody>
          <a:bodyPr>
            <a:normAutofit fontScale="90000"/>
          </a:bodyPr>
          <a:lstStyle/>
          <a:p>
            <a:r>
              <a:rPr lang="en-US" sz="3600" b="1" u="sng" dirty="0" smtClean="0">
                <a:effectLst>
                  <a:outerShdw blurRad="38100" dist="38100" dir="2700000" algn="tl">
                    <a:srgbClr val="000000">
                      <a:alpha val="43137"/>
                    </a:srgbClr>
                  </a:outerShdw>
                </a:effectLst>
              </a:rPr>
              <a:t>O PROBLEMA DE SINALIZAÇÃO DA ELEIÇÃO</a:t>
            </a:r>
            <a:endParaRPr lang="pt-BR" sz="36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476672"/>
            <a:ext cx="9144000" cy="6381328"/>
          </a:xfrm>
        </p:spPr>
        <p:txBody>
          <a:bodyPr>
            <a:normAutofit fontScale="70000" lnSpcReduction="20000"/>
          </a:bodyPr>
          <a:lstStyle/>
          <a:p>
            <a:r>
              <a:rPr lang="en-US" sz="2300" b="1" dirty="0" smtClean="0">
                <a:effectLst>
                  <a:outerShdw blurRad="38100" dist="38100" dir="2700000" algn="tl">
                    <a:srgbClr val="000000">
                      <a:alpha val="43137"/>
                    </a:srgbClr>
                  </a:outerShdw>
                </a:effectLst>
              </a:rPr>
              <a:t>A QUESTÃO QUE AQUI SE TRATA É SE O RESULTADO DE UMA ELEIÇÃO REVELA AS PREFERÊNCIAS DOS CIDADÃOS A RESPEITO DAS POLÍTICAS PÚBLICAS DESEJADAS NA SOCIEDADE?</a:t>
            </a:r>
          </a:p>
          <a:p>
            <a:endParaRPr lang="en-US" sz="2000" dirty="0" smtClean="0"/>
          </a:p>
          <a:p>
            <a:r>
              <a:rPr lang="en-US" sz="2000" dirty="0" smtClean="0"/>
              <a:t>               </a:t>
            </a:r>
            <a:r>
              <a:rPr lang="en-US" sz="1800" dirty="0" smtClean="0"/>
              <a:t> </a:t>
            </a:r>
            <a:r>
              <a:rPr lang="en-US" sz="1800" dirty="0" smtClean="0"/>
              <a:t>  </a:t>
            </a:r>
            <a:r>
              <a:rPr lang="en-US" sz="1800" u="sng" dirty="0" smtClean="0">
                <a:effectLst>
                  <a:outerShdw blurRad="38100" dist="38100" dir="2700000" algn="tl">
                    <a:srgbClr val="000000">
                      <a:alpha val="43137"/>
                    </a:srgbClr>
                  </a:outerShdw>
                </a:effectLst>
              </a:rPr>
              <a:t>EM </a:t>
            </a:r>
            <a:r>
              <a:rPr lang="en-US" sz="1800" u="sng" dirty="0" smtClean="0">
                <a:effectLst>
                  <a:outerShdw blurRad="38100" dist="38100" dir="2700000" algn="tl">
                    <a:srgbClr val="000000">
                      <a:alpha val="43137"/>
                    </a:srgbClr>
                  </a:outerShdw>
                </a:effectLst>
              </a:rPr>
              <a:t>NÍVEL FEDERAL, AS ELEIÇÕES GERAM SOMENTE INFORMAÇÃO LIMITADA SOBRE AS </a:t>
            </a:r>
          </a:p>
          <a:p>
            <a:r>
              <a:rPr lang="en-US" sz="1800" dirty="0" smtClean="0">
                <a:effectLst>
                  <a:outerShdw blurRad="38100" dist="38100" dir="2700000" algn="tl">
                    <a:srgbClr val="000000">
                      <a:alpha val="43137"/>
                    </a:srgbClr>
                  </a:outerShdw>
                </a:effectLst>
              </a:rPr>
              <a:t>                   </a:t>
            </a:r>
            <a:r>
              <a:rPr lang="en-US" sz="1800" u="sng" dirty="0" smtClean="0">
                <a:effectLst>
                  <a:outerShdw blurRad="38100" dist="38100" dir="2700000" algn="tl">
                    <a:srgbClr val="000000">
                      <a:alpha val="43137"/>
                    </a:srgbClr>
                  </a:outerShdw>
                </a:effectLst>
              </a:rPr>
              <a:t>PREFERÊNCIAS DOS ELEITORES</a:t>
            </a:r>
            <a:r>
              <a:rPr lang="en-US" sz="1800" dirty="0" smtClean="0">
                <a:effectLst>
                  <a:outerShdw blurRad="38100" dist="38100" dir="2700000" algn="tl">
                    <a:srgbClr val="000000">
                      <a:alpha val="43137"/>
                    </a:srgbClr>
                  </a:outerShdw>
                </a:effectLst>
              </a:rPr>
              <a:t> </a:t>
            </a:r>
            <a:r>
              <a:rPr lang="en-US" sz="1800" dirty="0" smtClean="0"/>
              <a:t>COM RESPEITO A POLÍTICAS E BENS PÚBLICOS</a:t>
            </a:r>
          </a:p>
          <a:p>
            <a:r>
              <a:rPr lang="en-US" sz="1800" dirty="0" smtClean="0"/>
              <a:t>                   ESPECÍFICOS DESEJADOS. </a:t>
            </a:r>
          </a:p>
          <a:p>
            <a:r>
              <a:rPr lang="en-US" sz="1800" b="1" dirty="0"/>
              <a:t> </a:t>
            </a:r>
            <a:r>
              <a:rPr lang="en-US" sz="1800" b="1" dirty="0" smtClean="0"/>
              <a:t>                  UMA RAZÃO</a:t>
            </a:r>
            <a:r>
              <a:rPr lang="en-US" sz="1800" dirty="0" smtClean="0"/>
              <a:t> DISTO É QUE AS PROPOSTAS ELEITORAIS, EM NÍVEL</a:t>
            </a:r>
          </a:p>
          <a:p>
            <a:r>
              <a:rPr lang="en-US" sz="1800" dirty="0" smtClean="0"/>
              <a:t>                   FEDERAL, SEMPRE O SÃO EM TERMOS DE POLÍTICAS GERAIS (NÃO ESPECÍFICAS). </a:t>
            </a:r>
          </a:p>
          <a:p>
            <a:r>
              <a:rPr lang="en-US" sz="1800" b="1" dirty="0"/>
              <a:t> </a:t>
            </a:r>
            <a:r>
              <a:rPr lang="en-US" sz="1800" b="1" dirty="0" smtClean="0"/>
              <a:t>                 UMA OUTRA RAZÃO</a:t>
            </a:r>
            <a:r>
              <a:rPr lang="en-US" sz="1800" dirty="0" smtClean="0"/>
              <a:t> É, COMO JÁ FOI MENCIONADO, O FATO DE QUE ELEITOR DECIDE SEU VOTO COM </a:t>
            </a:r>
          </a:p>
          <a:p>
            <a:r>
              <a:rPr lang="en-US" sz="1800" dirty="0" smtClean="0"/>
              <a:t>                   INFORMACÃO INCOMPLETA  (“DESINFORMAÇÃO RACIONAL”). </a:t>
            </a:r>
          </a:p>
          <a:p>
            <a:r>
              <a:rPr lang="en-US" sz="1800" b="1" dirty="0"/>
              <a:t> </a:t>
            </a:r>
            <a:r>
              <a:rPr lang="en-US" sz="1800" b="1" dirty="0" smtClean="0"/>
              <a:t>                  FINALMENTE, UMA TERCEIRA RAZÃO</a:t>
            </a:r>
            <a:r>
              <a:rPr lang="en-US" sz="1800" dirty="0" smtClean="0"/>
              <a:t> RESULTA DO FATO DE QUE DEMANDAR POLÍTICAS IMPLICAM EM SUPORTAR </a:t>
            </a:r>
          </a:p>
          <a:p>
            <a:r>
              <a:rPr lang="en-US" sz="1800" dirty="0"/>
              <a:t> </a:t>
            </a:r>
            <a:r>
              <a:rPr lang="en-US" sz="1800" dirty="0" smtClean="0"/>
              <a:t>                  OS SEUS CUSTOS (TRIBUTOS E OUTROS ENCARGOS), PARA PELO MENOS OS CIDADÃOS QUE AS DEMANDAM. </a:t>
            </a:r>
          </a:p>
          <a:p>
            <a:r>
              <a:rPr lang="en-US" sz="1800" dirty="0"/>
              <a:t> </a:t>
            </a:r>
            <a:r>
              <a:rPr lang="en-US" sz="1800" dirty="0" smtClean="0"/>
              <a:t>                  ISSO, PORTANTO, LEVA A QUE MUITOS ELEITORES </a:t>
            </a:r>
            <a:r>
              <a:rPr lang="en-US" sz="1800" dirty="0" smtClean="0"/>
              <a:t>PREFIRAM </a:t>
            </a:r>
            <a:r>
              <a:rPr lang="en-US" sz="1800" dirty="0" smtClean="0"/>
              <a:t>A NÃO EXPLICITAR CERTAS DEMANDAS POLÍTICAS </a:t>
            </a:r>
          </a:p>
          <a:p>
            <a:r>
              <a:rPr lang="en-US" sz="1800" dirty="0"/>
              <a:t> </a:t>
            </a:r>
            <a:r>
              <a:rPr lang="en-US" sz="1800" dirty="0" smtClean="0"/>
              <a:t>                   PARA NÃO PARTILHAR DE SEUS ENCARGOS (AGEM MAIS COMO FREE-RIDERS).  </a:t>
            </a:r>
          </a:p>
          <a:p>
            <a:endParaRPr lang="en-US" sz="1800" dirty="0" smtClean="0"/>
          </a:p>
          <a:p>
            <a:r>
              <a:rPr lang="en-US" sz="1800" dirty="0" smtClean="0"/>
              <a:t>                  </a:t>
            </a:r>
            <a:r>
              <a:rPr lang="en-US" sz="1800" u="sng" dirty="0" smtClean="0">
                <a:effectLst>
                  <a:outerShdw blurRad="38100" dist="38100" dir="2700000" algn="tl">
                    <a:srgbClr val="000000">
                      <a:alpha val="43137"/>
                    </a:srgbClr>
                  </a:outerShdw>
                </a:effectLst>
              </a:rPr>
              <a:t>EM NÍVEL  LOCAL, AS PROPOSTAS ELEITORAIS  SÃO MAIS ESPECÍFICAS,  MAS  </a:t>
            </a:r>
            <a:r>
              <a:rPr lang="en-US" sz="1800" u="sng" dirty="0" smtClean="0">
                <a:effectLst>
                  <a:outerShdw blurRad="38100" dist="38100" dir="2700000" algn="tl">
                    <a:srgbClr val="000000">
                      <a:alpha val="43137"/>
                    </a:srgbClr>
                  </a:outerShdw>
                </a:effectLst>
              </a:rPr>
              <a:t>NÃO O SÃO </a:t>
            </a:r>
            <a:endParaRPr lang="en-US" sz="1800" u="sng" dirty="0" smtClean="0">
              <a:effectLst>
                <a:outerShdw blurRad="38100" dist="38100" dir="2700000" algn="tl">
                  <a:srgbClr val="000000">
                    <a:alpha val="43137"/>
                  </a:srgbClr>
                </a:outerShdw>
              </a:effectLst>
            </a:endParaRPr>
          </a:p>
          <a:p>
            <a:r>
              <a:rPr lang="en-US" sz="1800" dirty="0" smtClean="0">
                <a:effectLst>
                  <a:outerShdw blurRad="38100" dist="38100" dir="2700000" algn="tl">
                    <a:srgbClr val="000000">
                      <a:alpha val="43137"/>
                    </a:srgbClr>
                  </a:outerShdw>
                </a:effectLst>
              </a:rPr>
              <a:t>                  </a:t>
            </a:r>
            <a:r>
              <a:rPr lang="en-US" sz="1800" u="sng" dirty="0" smtClean="0">
                <a:effectLst>
                  <a:outerShdw blurRad="38100" dist="38100" dir="2700000" algn="tl">
                    <a:srgbClr val="000000">
                      <a:alpha val="43137"/>
                    </a:srgbClr>
                  </a:outerShdw>
                </a:effectLst>
              </a:rPr>
              <a:t>TOTALMENTE  E, POR ISSO MESMO, A INFORMAÇÃO OBTIDA TAMBÉM É LIMITADA</a:t>
            </a:r>
            <a:r>
              <a:rPr lang="en-US" sz="1800" dirty="0" smtClean="0"/>
              <a:t>. </a:t>
            </a:r>
            <a:endParaRPr lang="en-US" sz="1800" dirty="0" smtClean="0"/>
          </a:p>
          <a:p>
            <a:endParaRPr lang="en-US" sz="1800" dirty="0"/>
          </a:p>
          <a:p>
            <a:endParaRPr lang="en-US" sz="1800" dirty="0" smtClean="0"/>
          </a:p>
          <a:p>
            <a:r>
              <a:rPr lang="en-US" sz="1800" b="1" dirty="0" smtClean="0">
                <a:effectLst>
                  <a:outerShdw blurRad="38100" dist="38100" dir="2700000" algn="tl">
                    <a:srgbClr val="000000">
                      <a:alpha val="43137"/>
                    </a:srgbClr>
                  </a:outerShdw>
                </a:effectLst>
              </a:rPr>
              <a:t>EM SUMA, </a:t>
            </a:r>
            <a:r>
              <a:rPr lang="en-US" sz="1800" b="1" dirty="0" smtClean="0">
                <a:effectLst>
                  <a:outerShdw blurRad="38100" dist="38100" dir="2700000" algn="tl">
                    <a:srgbClr val="000000">
                      <a:alpha val="43137"/>
                    </a:srgbClr>
                  </a:outerShdw>
                </a:effectLst>
              </a:rPr>
              <a:t>A </a:t>
            </a:r>
            <a:r>
              <a:rPr lang="en-US" sz="1800" b="1" dirty="0" smtClean="0">
                <a:effectLst>
                  <a:outerShdw blurRad="38100" dist="38100" dir="2700000" algn="tl">
                    <a:srgbClr val="000000">
                      <a:alpha val="43137"/>
                    </a:srgbClr>
                  </a:outerShdw>
                </a:effectLst>
              </a:rPr>
              <a:t>INFORMAÇÃO </a:t>
            </a:r>
            <a:r>
              <a:rPr lang="en-US" sz="1800" b="1" dirty="0" smtClean="0">
                <a:effectLst>
                  <a:outerShdw blurRad="38100" dist="38100" dir="2700000" algn="tl">
                    <a:srgbClr val="000000">
                      <a:alpha val="43137"/>
                    </a:srgbClr>
                  </a:outerShdw>
                </a:effectLst>
              </a:rPr>
              <a:t>NÃO COMPLETA NA DECISÃO DE VOTO E A NÃO REVELAÇÃO DAS VERDADEIRAS </a:t>
            </a:r>
            <a:r>
              <a:rPr lang="en-US" sz="1800" b="1" dirty="0" smtClean="0">
                <a:effectLst>
                  <a:outerShdw blurRad="38100" dist="38100" dir="2700000" algn="tl">
                    <a:srgbClr val="000000">
                      <a:alpha val="43137"/>
                    </a:srgbClr>
                  </a:outerShdw>
                </a:effectLst>
              </a:rPr>
              <a:t>PREFERÊNCIAS POR </a:t>
            </a:r>
            <a:r>
              <a:rPr lang="en-US" sz="1800" b="1" dirty="0" smtClean="0">
                <a:effectLst>
                  <a:outerShdw blurRad="38100" dist="38100" dir="2700000" algn="tl">
                    <a:srgbClr val="000000">
                      <a:alpha val="43137"/>
                    </a:srgbClr>
                  </a:outerShdw>
                </a:effectLst>
              </a:rPr>
              <a:t>PELO MENOS UMA PARCELA DOS ELEITORES,  </a:t>
            </a:r>
            <a:r>
              <a:rPr lang="en-US" sz="1800" b="1" dirty="0" smtClean="0">
                <a:effectLst>
                  <a:outerShdw blurRad="38100" dist="38100" dir="2700000" algn="tl">
                    <a:srgbClr val="000000">
                      <a:alpha val="43137"/>
                    </a:srgbClr>
                  </a:outerShdw>
                </a:effectLst>
              </a:rPr>
              <a:t>AMBOS  FATORES ATUAM </a:t>
            </a:r>
            <a:r>
              <a:rPr lang="en-US" sz="1800" b="1" dirty="0" smtClean="0">
                <a:effectLst>
                  <a:outerShdw blurRad="38100" dist="38100" dir="2700000" algn="tl">
                    <a:srgbClr val="000000">
                      <a:alpha val="43137"/>
                    </a:srgbClr>
                  </a:outerShdw>
                </a:effectLst>
              </a:rPr>
              <a:t>PARA UMA SINALIZAÇÃO IMPERFEITA DE </a:t>
            </a:r>
            <a:r>
              <a:rPr lang="en-US" sz="1800" b="1" dirty="0" smtClean="0">
                <a:effectLst>
                  <a:outerShdw blurRad="38100" dist="38100" dir="2700000" algn="tl">
                    <a:srgbClr val="000000">
                      <a:alpha val="43137"/>
                    </a:srgbClr>
                  </a:outerShdw>
                </a:effectLst>
              </a:rPr>
              <a:t>PREFERÊNCIAS </a:t>
            </a:r>
            <a:r>
              <a:rPr lang="en-US" sz="1800" b="1" dirty="0" smtClean="0">
                <a:effectLst>
                  <a:outerShdw blurRad="38100" dist="38100" dir="2700000" algn="tl">
                    <a:srgbClr val="000000">
                      <a:alpha val="43137"/>
                    </a:srgbClr>
                  </a:outerShdw>
                </a:effectLst>
              </a:rPr>
              <a:t>PELAS ELEIÇÕES.  </a:t>
            </a:r>
          </a:p>
          <a:p>
            <a:pPr>
              <a:buNone/>
            </a:pPr>
            <a:endParaRPr lang="en-US" sz="2000" dirty="0" smtClean="0"/>
          </a:p>
          <a:p>
            <a:pPr>
              <a:buNone/>
            </a:pPr>
            <a:endParaRPr lang="en-US" sz="2000" dirty="0" smtClean="0"/>
          </a:p>
          <a:p>
            <a:r>
              <a:rPr lang="en-US" sz="2300" dirty="0" smtClean="0">
                <a:effectLst>
                  <a:outerShdw blurRad="38100" dist="38100" dir="2700000" algn="tl">
                    <a:srgbClr val="000000">
                      <a:alpha val="43137"/>
                    </a:srgbClr>
                  </a:outerShdw>
                </a:effectLst>
              </a:rPr>
              <a:t>POR OUTRO LADO, HÁ TAMBÉM QUE SE CONSIDERAR QUE SE UMA MAIORIA VOTOU POR UM DETERMINADO PROGRAMA, ISTO SIGNIFICA QUE PARA PELO MENOS A METADE DOS ELEITORES EXISTE A PERCEPÇÃO DE QUE HÁ AUMENTO DE BEM-ESTAR (BENEFÍCIOS MAIORES QUE CUSTOS), MAS ISTO NÃO SIGNIFICA QUE PARA A SOCIEDADE COMO UM TODO A SOMA DOS BENEFÍCIOS EXCEDE OS CUSTOS DESTE PROGRAMA</a:t>
            </a:r>
            <a:r>
              <a:rPr lang="en-US" sz="2300" dirty="0" smtClean="0"/>
              <a:t>.</a:t>
            </a:r>
          </a:p>
          <a:p>
            <a:pPr marL="0" indent="0">
              <a:buNone/>
            </a:pPr>
            <a:r>
              <a:rPr lang="en-US" sz="2000" dirty="0" smtClean="0"/>
              <a:t> </a:t>
            </a:r>
            <a:endParaRPr lang="pt-B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188640"/>
            <a:ext cx="8712968" cy="6480720"/>
          </a:xfrm>
        </p:spPr>
        <p:txBody>
          <a:bodyPr>
            <a:normAutofit/>
          </a:bodyPr>
          <a:lstStyle/>
          <a:p>
            <a:r>
              <a:rPr lang="en-US" sz="2000" b="1" dirty="0" smtClean="0">
                <a:effectLst>
                  <a:outerShdw blurRad="38100" dist="38100" dir="2700000" algn="tl">
                    <a:srgbClr val="000000">
                      <a:alpha val="43137"/>
                    </a:srgbClr>
                  </a:outerShdw>
                </a:effectLst>
              </a:rPr>
              <a:t>DESTE CONJUNTO DE PROBLEMAS SURGE O QUESTIONAMENTO SOBRE SE HÁ OU NÃO INCENTIVOS PARA QUE OS ELEITORES REVELEM COM VERACIDADE AS SUAS PREFERÊNCIAS?</a:t>
            </a:r>
          </a:p>
          <a:p>
            <a:endParaRPr lang="en-US" sz="2000" dirty="0" smtClean="0"/>
          </a:p>
          <a:p>
            <a:r>
              <a:rPr lang="en-US" sz="2000" u="sng" dirty="0" smtClean="0"/>
              <a:t>OU SEJA, EXISTE ALGUM MECANISMO PELO QUAL OS INDIVÍDUOS SÃO INDUZIDOS A REVELAR COM VERACIDADE SUAS PREFERÊNCIAS SOBRE BENS E POLÍTICAS PÚBLICAS</a:t>
            </a:r>
            <a:r>
              <a:rPr lang="en-US" sz="2000" dirty="0" smtClean="0"/>
              <a:t>?</a:t>
            </a:r>
          </a:p>
          <a:p>
            <a:endParaRPr lang="en-US" sz="2000" dirty="0" smtClean="0"/>
          </a:p>
          <a:p>
            <a:r>
              <a:rPr lang="en-US" sz="2000" dirty="0" smtClean="0"/>
              <a:t>               </a:t>
            </a:r>
            <a:r>
              <a:rPr lang="en-US" sz="2000" b="1" dirty="0" smtClean="0"/>
              <a:t>NOS MERCADOS PRIVADOS</a:t>
            </a:r>
            <a:r>
              <a:rPr lang="en-US" sz="2000" dirty="0" smtClean="0"/>
              <a:t> OS INDIVÍDUOS EXPRESSAM DE MODO </a:t>
            </a:r>
          </a:p>
          <a:p>
            <a:r>
              <a:rPr lang="en-US" sz="2000" dirty="0" smtClean="0"/>
              <a:t>               SIMPLES (COM VERACIDADE E COMPLETUDE) SUAS PREFERÊNCIAS: </a:t>
            </a:r>
          </a:p>
          <a:p>
            <a:r>
              <a:rPr lang="en-US" sz="2000" dirty="0" smtClean="0"/>
              <a:t>              DECIDEM COMPRAR UM BEM OU UM OUTRO BEM (</a:t>
            </a:r>
            <a:r>
              <a:rPr lang="en-US" sz="2000" b="1" dirty="0" smtClean="0"/>
              <a:t>“PREFERÊNCIA </a:t>
            </a:r>
          </a:p>
          <a:p>
            <a:r>
              <a:rPr lang="en-US" sz="2000" b="1" dirty="0" smtClean="0"/>
              <a:t>              REVELADA”</a:t>
            </a:r>
            <a:r>
              <a:rPr lang="en-US" sz="2000" dirty="0" smtClean="0"/>
              <a:t>).</a:t>
            </a:r>
          </a:p>
          <a:p>
            <a:endParaRPr lang="en-US" sz="2000" dirty="0" smtClean="0"/>
          </a:p>
          <a:p>
            <a:r>
              <a:rPr lang="en-US" sz="2000" dirty="0" smtClean="0"/>
              <a:t>               </a:t>
            </a:r>
            <a:r>
              <a:rPr lang="en-US" sz="2000" b="1" dirty="0" smtClean="0"/>
              <a:t>NO SETOR PÚBLICO</a:t>
            </a:r>
            <a:r>
              <a:rPr lang="en-US" sz="2000" dirty="0" smtClean="0"/>
              <a:t> NÃO HÁ UM MECANISMO (ANÁLOGO AO DOS</a:t>
            </a:r>
          </a:p>
          <a:p>
            <a:r>
              <a:rPr lang="en-US" sz="2000" dirty="0" smtClean="0"/>
              <a:t>               MERCADOS PRIVADOS) PELO QUAL OS CIDADÃOS POSSAM </a:t>
            </a:r>
          </a:p>
          <a:p>
            <a:r>
              <a:rPr lang="en-US" sz="2000" dirty="0" smtClean="0"/>
              <a:t>               EXPRESSAR (COM VERACIDADE E COM COMPLETUDE) SUAS </a:t>
            </a:r>
          </a:p>
          <a:p>
            <a:r>
              <a:rPr lang="en-US" sz="2000" dirty="0" smtClean="0"/>
              <a:t>               PREFERÊNCIAS SOBRE UM BEM PÚBLICO OU OUTRO. </a:t>
            </a:r>
            <a:r>
              <a:rPr lang="en-US" sz="2000" b="1" dirty="0" smtClean="0"/>
              <a:t>A ELEIÇÃO, </a:t>
            </a:r>
          </a:p>
          <a:p>
            <a:r>
              <a:rPr lang="en-US" sz="2000" b="1" dirty="0" smtClean="0"/>
              <a:t>              COMO VIMOS ACIMA, É UM MECANISMO MUITO IMPERFEITO</a:t>
            </a:r>
            <a:r>
              <a:rPr lang="en-US" sz="2000" dirty="0" smtClean="0"/>
              <a:t>.</a:t>
            </a:r>
            <a:endParaRPr lang="pt-B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6512" y="0"/>
            <a:ext cx="9180512" cy="6858000"/>
          </a:xfrm>
        </p:spPr>
        <p:txBody>
          <a:bodyPr>
            <a:normAutofit fontScale="92500" lnSpcReduction="20000"/>
          </a:bodyPr>
          <a:lstStyle/>
          <a:p>
            <a:r>
              <a:rPr lang="en-US" sz="2000" b="1" u="sng" dirty="0" smtClean="0">
                <a:effectLst>
                  <a:outerShdw blurRad="38100" dist="38100" dir="2700000" algn="tl">
                    <a:srgbClr val="000000">
                      <a:alpha val="43137"/>
                    </a:srgbClr>
                  </a:outerShdw>
                </a:effectLst>
              </a:rPr>
              <a:t>UMA QUESTÃO ADICIONAL CONSISTE DO PROBLEMA DE AGREGAÇÃO DE PREFERÊNCIAS.</a:t>
            </a:r>
            <a:r>
              <a:rPr lang="en-US" sz="2000" b="1" dirty="0" smtClean="0">
                <a:effectLst>
                  <a:outerShdw blurRad="38100" dist="38100" dir="2700000" algn="tl">
                    <a:srgbClr val="000000">
                      <a:alpha val="43137"/>
                    </a:srgbClr>
                  </a:outerShdw>
                </a:effectLst>
              </a:rPr>
              <a:t> POIS, MESMO SE SUPUSERMOS QUE OS ELEITORES REVELEM CORRETAMENTE SUAS PREFERÊNCIAS, MAS COMO PARA INDIVÍDUOS DISTINTOS ELAS (QUASE SEMPRE) DIVERGEM, TEMOS O PROBLEMA DE AGREGAÇÃO DAS MESMAS PARA UMA TOMADA DE DECISÃO COLETIVA.</a:t>
            </a:r>
          </a:p>
          <a:p>
            <a:endParaRPr lang="en-US" sz="2000" b="1" dirty="0" smtClean="0"/>
          </a:p>
          <a:p>
            <a:pPr marL="0" indent="0">
              <a:buNone/>
            </a:pPr>
            <a:r>
              <a:rPr lang="en-US" sz="2000" b="1" dirty="0"/>
              <a:t> </a:t>
            </a:r>
            <a:r>
              <a:rPr lang="en-US" sz="2000" b="1" dirty="0" smtClean="0"/>
              <a:t>      </a:t>
            </a:r>
            <a:r>
              <a:rPr lang="en-US" sz="2000" u="sng" dirty="0" smtClean="0">
                <a:effectLst>
                  <a:outerShdw blurRad="38100" dist="38100" dir="2700000" algn="tl">
                    <a:srgbClr val="000000">
                      <a:alpha val="43137"/>
                    </a:srgbClr>
                  </a:outerShdw>
                </a:effectLst>
              </a:rPr>
              <a:t>OU SEJA, DADO QUE DIFERENTES PESSOAS QUEREM DIFERENTES COISAS, COMO É </a:t>
            </a:r>
          </a:p>
          <a:p>
            <a:pPr marL="0" indent="0">
              <a:buNone/>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QUE A PARTIR DE VISÕES DIVERGENTES SOBRE A “COISA PÚBLICA” PODE HAVER </a:t>
            </a:r>
          </a:p>
          <a:p>
            <a:pPr marL="0" indent="0">
              <a:buNone/>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t>
            </a:r>
            <a:r>
              <a:rPr lang="en-US" sz="2000" u="sng" dirty="0" smtClean="0">
                <a:effectLst>
                  <a:outerShdw blurRad="38100" dist="38100" dir="2700000" algn="tl">
                    <a:srgbClr val="000000">
                      <a:alpha val="43137"/>
                    </a:srgbClr>
                  </a:outerShdw>
                </a:effectLst>
              </a:rPr>
              <a:t>UMA DECISÃO SOCIAL (COLETIVA)</a:t>
            </a:r>
            <a:r>
              <a:rPr lang="en-US" sz="2000" dirty="0" smtClean="0">
                <a:effectLst>
                  <a:outerShdw blurRad="38100" dist="38100" dir="2700000" algn="tl">
                    <a:srgbClr val="000000">
                      <a:alpha val="43137"/>
                    </a:srgbClr>
                  </a:outerShdw>
                </a:effectLst>
              </a:rPr>
              <a:t>?</a:t>
            </a:r>
          </a:p>
          <a:p>
            <a:endParaRPr lang="en-US" sz="2000" dirty="0" smtClean="0"/>
          </a:p>
          <a:p>
            <a:r>
              <a:rPr lang="en-US" sz="2000" dirty="0" smtClean="0"/>
              <a:t>ESSA QUESTÃO SURGE NO SETOR PÚBLICO EM RAZÃO DE QUE, DIFERENTEMENTE DOS MERCADOS PRIVADOS ONDE AS DECISÕES SÃO EFETUADAS INDIVIDUALMENTE, </a:t>
            </a:r>
            <a:r>
              <a:rPr lang="en-US" sz="2000" b="1" dirty="0" smtClean="0">
                <a:effectLst>
                  <a:outerShdw blurRad="38100" dist="38100" dir="2700000" algn="tl">
                    <a:srgbClr val="000000">
                      <a:alpha val="43137"/>
                    </a:srgbClr>
                  </a:outerShdw>
                </a:effectLst>
              </a:rPr>
              <a:t>NO SETOR PÚBLICO AS DECISÕES PRECISAM SER FEITAS COLETIVAMENTE</a:t>
            </a:r>
            <a:r>
              <a:rPr lang="en-US" sz="2000" dirty="0" smtClean="0">
                <a:effectLst>
                  <a:outerShdw blurRad="38100" dist="38100" dir="2700000" algn="tl">
                    <a:srgbClr val="000000">
                      <a:alpha val="43137"/>
                    </a:srgbClr>
                  </a:outerShdw>
                </a:effectLst>
              </a:rPr>
              <a:t>.</a:t>
            </a:r>
            <a:r>
              <a:rPr lang="en-US" sz="2000" dirty="0" smtClean="0"/>
              <a:t> </a:t>
            </a:r>
            <a:endParaRPr lang="en-US" sz="2000" dirty="0" smtClean="0"/>
          </a:p>
          <a:p>
            <a:pPr marL="0" indent="0">
              <a:buNone/>
            </a:pPr>
            <a:r>
              <a:rPr lang="en-US" sz="2000" b="1" dirty="0" smtClean="0"/>
              <a:t>                       E</a:t>
            </a:r>
            <a:r>
              <a:rPr lang="en-US" sz="2000" b="1" dirty="0" smtClean="0"/>
              <a:t>, POR ISSO, PRECISAMOS DE UM MECANISMO DE AGREGAÇÃO DE </a:t>
            </a:r>
            <a:endParaRPr lang="en-US" sz="2000" b="1" dirty="0" smtClean="0"/>
          </a:p>
          <a:p>
            <a:pPr marL="0" indent="0">
              <a:buNone/>
            </a:pPr>
            <a:r>
              <a:rPr lang="en-US" sz="2000" b="1" dirty="0"/>
              <a:t> </a:t>
            </a:r>
            <a:r>
              <a:rPr lang="en-US" sz="2000" b="1" dirty="0" smtClean="0"/>
              <a:t>                       </a:t>
            </a:r>
            <a:r>
              <a:rPr lang="en-US" sz="2000" b="1" dirty="0" smtClean="0"/>
              <a:t>PREFERÊNCIAS </a:t>
            </a:r>
            <a:r>
              <a:rPr lang="en-US" sz="2000" b="1" dirty="0" smtClean="0"/>
              <a:t>INDIVIDUAIS SOBRE BENS E POLÍTICAS PÚBLICAS.</a:t>
            </a:r>
          </a:p>
          <a:p>
            <a:endParaRPr lang="en-US" sz="2000" dirty="0" smtClean="0"/>
          </a:p>
          <a:p>
            <a:r>
              <a:rPr lang="en-US" sz="2000" dirty="0" smtClean="0"/>
              <a:t>                   </a:t>
            </a:r>
            <a:r>
              <a:rPr lang="en-US" sz="2000" b="1" dirty="0" smtClean="0"/>
              <a:t>NUMA DITADURA A RESPOSTA É SIMPLES</a:t>
            </a:r>
            <a:r>
              <a:rPr lang="en-US" sz="2000" dirty="0" smtClean="0"/>
              <a:t>: É A PREFERÊNCIA DO DITADOR</a:t>
            </a:r>
          </a:p>
          <a:p>
            <a:r>
              <a:rPr lang="en-US" sz="2000" dirty="0" smtClean="0"/>
              <a:t>                   QUE DOMINA. MAS</a:t>
            </a:r>
            <a:r>
              <a:rPr lang="en-US" sz="2000" b="1" dirty="0" smtClean="0"/>
              <a:t> NUMA DEMOCRACIA </a:t>
            </a:r>
            <a:r>
              <a:rPr lang="en-US" sz="2000" dirty="0" smtClean="0"/>
              <a:t>A RESOLUÇÃO DESSE PROBLEMA</a:t>
            </a:r>
          </a:p>
          <a:p>
            <a:r>
              <a:rPr lang="en-US" sz="2000" dirty="0" smtClean="0"/>
              <a:t>                   </a:t>
            </a:r>
            <a:r>
              <a:rPr lang="en-US" sz="2000" dirty="0" smtClean="0"/>
              <a:t> É </a:t>
            </a:r>
            <a:r>
              <a:rPr lang="en-US" sz="2000" dirty="0" smtClean="0"/>
              <a:t>POR MEIO DO VOTO DOS CIDADÃOS OU DE REPRESENTANTES, MAS SUA</a:t>
            </a:r>
          </a:p>
          <a:p>
            <a:r>
              <a:rPr lang="en-US" sz="2000" dirty="0" smtClean="0"/>
              <a:t>                  </a:t>
            </a:r>
            <a:r>
              <a:rPr lang="en-US" sz="2000" dirty="0" smtClean="0"/>
              <a:t>  JUSTIFICAÇÃO </a:t>
            </a:r>
            <a:r>
              <a:rPr lang="en-US" sz="2000" dirty="0" smtClean="0"/>
              <a:t>NÃO É SEM AMBIGUIDADES .</a:t>
            </a:r>
          </a:p>
          <a:p>
            <a:endParaRPr lang="en-US" sz="2000" dirty="0" smtClean="0"/>
          </a:p>
          <a:p>
            <a:r>
              <a:rPr lang="en-US" sz="2000" b="1" u="sng" dirty="0" smtClean="0"/>
              <a:t>UM NÚMERO DE REGRAS DE VOTAÇÃO</a:t>
            </a:r>
            <a:r>
              <a:rPr lang="en-US" sz="2000" u="sng" dirty="0" smtClean="0"/>
              <a:t> TEM SIDO SUGERIDAS PARA SOCIEDADES DEMOCRÁTICAS</a:t>
            </a:r>
            <a:r>
              <a:rPr lang="en-US" sz="2000" dirty="0" smtClean="0"/>
              <a:t>: VOTO DE UNANIMIDADE, VOTO DE MAIORIA ABSOLUTA, VOTO DE MAIORIA QUALIFICADA (2/3, 3/4, ETC). </a:t>
            </a:r>
            <a:r>
              <a:rPr lang="en-US" sz="2000" b="1" dirty="0" smtClean="0"/>
              <a:t>A MAIS AMPLAMENTE UTILIZADA PARA A TOMADA DE DECISÃO DEMOCRÁTICA É O VOTO DE MAIORIA ABSOLUTA (50% +1)</a:t>
            </a:r>
            <a:r>
              <a:rPr lang="en-US" sz="2000" dirty="0" smtClean="0"/>
              <a:t>.</a:t>
            </a:r>
          </a:p>
          <a:p>
            <a:endParaRPr lang="en-US" sz="2000" dirty="0" smtClean="0"/>
          </a:p>
          <a:p>
            <a:endParaRPr lang="pt-B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9392"/>
            <a:ext cx="8229600" cy="432048"/>
          </a:xfrm>
        </p:spPr>
        <p:txBody>
          <a:bodyPr>
            <a:normAutofit fontScale="90000"/>
          </a:bodyPr>
          <a:lstStyle/>
          <a:p>
            <a:r>
              <a:rPr lang="en-US" sz="2800" b="1" u="sng" dirty="0" smtClean="0">
                <a:effectLst>
                  <a:outerShdw blurRad="38100" dist="38100" dir="2700000" algn="tl">
                    <a:srgbClr val="000000">
                      <a:alpha val="43137"/>
                    </a:srgbClr>
                  </a:outerShdw>
                </a:effectLst>
              </a:rPr>
              <a:t>O VOTO DE MAIORIA (ABSOLUTA) </a:t>
            </a:r>
            <a:r>
              <a:rPr lang="en-US" sz="2800" b="1" u="sng" dirty="0" smtClean="0"/>
              <a:t> </a:t>
            </a:r>
            <a:endParaRPr lang="pt-BR" sz="2800" b="1" u="sng" dirty="0"/>
          </a:p>
        </p:txBody>
      </p:sp>
      <p:sp>
        <p:nvSpPr>
          <p:cNvPr id="3" name="Espaço Reservado para Conteúdo 2"/>
          <p:cNvSpPr>
            <a:spLocks noGrp="1"/>
          </p:cNvSpPr>
          <p:nvPr>
            <p:ph idx="1"/>
          </p:nvPr>
        </p:nvSpPr>
        <p:spPr>
          <a:xfrm>
            <a:off x="0" y="332656"/>
            <a:ext cx="9144000" cy="6525344"/>
          </a:xfrm>
        </p:spPr>
        <p:txBody>
          <a:bodyPr>
            <a:normAutofit fontScale="85000" lnSpcReduction="20000"/>
          </a:bodyPr>
          <a:lstStyle/>
          <a:p>
            <a:r>
              <a:rPr lang="en-US" sz="1900" b="1" dirty="0" smtClean="0">
                <a:effectLst>
                  <a:outerShdw blurRad="38100" dist="38100" dir="2700000" algn="tl">
                    <a:srgbClr val="000000">
                      <a:alpha val="43137"/>
                    </a:srgbClr>
                  </a:outerShdw>
                </a:effectLst>
              </a:rPr>
              <a:t>(I) </a:t>
            </a:r>
            <a:r>
              <a:rPr lang="en-US" sz="1900" b="1" u="sng" dirty="0" smtClean="0">
                <a:effectLst>
                  <a:outerShdw blurRad="38100" dist="38100" dir="2700000" algn="tl">
                    <a:srgbClr val="000000">
                      <a:alpha val="43137"/>
                    </a:srgbClr>
                  </a:outerShdw>
                </a:effectLst>
              </a:rPr>
              <a:t>DECISÃO DE VOTO:</a:t>
            </a:r>
            <a:r>
              <a:rPr lang="en-US" sz="1700" b="1" dirty="0" smtClean="0">
                <a:effectLst>
                  <a:outerShdw blurRad="38100" dist="38100" dir="2700000" algn="tl">
                    <a:srgbClr val="000000">
                      <a:alpha val="43137"/>
                    </a:srgbClr>
                  </a:outerShdw>
                </a:effectLst>
              </a:rPr>
              <a:t> EM TESE, O CIDADÃO </a:t>
            </a:r>
            <a:r>
              <a:rPr lang="en-US" sz="1700" b="1" u="sng" dirty="0" smtClean="0">
                <a:effectLst>
                  <a:outerShdw blurRad="38100" dist="38100" dir="2700000" algn="tl">
                    <a:srgbClr val="000000">
                      <a:alpha val="43137"/>
                    </a:srgbClr>
                  </a:outerShdw>
                </a:effectLst>
              </a:rPr>
              <a:t>AVALIA E CONHECE</a:t>
            </a:r>
            <a:r>
              <a:rPr lang="en-US" sz="1700" b="1" dirty="0" smtClean="0">
                <a:effectLst>
                  <a:outerShdw blurRad="38100" dist="38100" dir="2700000" algn="tl">
                    <a:srgbClr val="000000">
                      <a:alpha val="43137"/>
                    </a:srgbClr>
                  </a:outerShdw>
                </a:effectLst>
              </a:rPr>
              <a:t> TODOS OS BENEFÍCIOS E OS CUSTOS ADICIONAIS QUE TERÁ DE SUPORTAR</a:t>
            </a:r>
            <a:r>
              <a:rPr lang="en-US" sz="2000" b="1" dirty="0" smtClean="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E ELE DECIDE EM AUTO BENEFÍCIO: </a:t>
            </a:r>
            <a:r>
              <a:rPr lang="en-US" sz="1600" b="1" dirty="0" err="1" smtClean="0">
                <a:effectLst>
                  <a:outerShdw blurRad="38100" dist="38100" dir="2700000" algn="tl">
                    <a:srgbClr val="000000">
                      <a:alpha val="43137"/>
                    </a:srgbClr>
                  </a:outerShdw>
                </a:effectLst>
              </a:rPr>
              <a:t>BMg</a:t>
            </a:r>
            <a:r>
              <a:rPr lang="en-US" sz="1600" b="1" dirty="0" smtClean="0">
                <a:effectLst>
                  <a:outerShdw blurRad="38100" dist="38100" dir="2700000" algn="tl">
                    <a:srgbClr val="000000">
                      <a:alpha val="43137"/>
                    </a:srgbClr>
                  </a:outerShdw>
                </a:effectLst>
              </a:rPr>
              <a:t>   ≥  </a:t>
            </a:r>
            <a:r>
              <a:rPr lang="en-US" sz="1600" b="1" dirty="0" err="1" smtClean="0">
                <a:effectLst>
                  <a:outerShdw blurRad="38100" dist="38100" dir="2700000" algn="tl">
                    <a:srgbClr val="000000">
                      <a:alpha val="43137"/>
                    </a:srgbClr>
                  </a:outerShdw>
                </a:effectLst>
              </a:rPr>
              <a:t>CMg</a:t>
            </a:r>
            <a:r>
              <a:rPr lang="en-US" sz="1600" b="1" dirty="0" smtClean="0">
                <a:effectLst>
                  <a:outerShdw blurRad="38100" dist="38100" dir="2700000" algn="tl">
                    <a:srgbClr val="000000">
                      <a:alpha val="43137"/>
                    </a:srgbClr>
                  </a:outerShdw>
                </a:effectLst>
              </a:rPr>
              <a:t>, IMPLICANDO UTILIDADE TOTAL MÁXIMA.</a:t>
            </a:r>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r>
              <a:rPr lang="en-US" sz="1700" b="1" u="sng" dirty="0" smtClean="0">
                <a:effectLst>
                  <a:outerShdw blurRad="38100" dist="38100" dir="2700000" algn="tl">
                    <a:srgbClr val="000000">
                      <a:alpha val="43137"/>
                    </a:srgbClr>
                  </a:outerShdw>
                </a:effectLst>
              </a:rPr>
              <a:t>EXISTEM TRÊS FATORES QUE DETERMINAM A ATITUDE INDIVIDUAL</a:t>
            </a:r>
            <a:r>
              <a:rPr lang="en-US" sz="1700" b="1" dirty="0" smtClean="0">
                <a:effectLst>
                  <a:outerShdw blurRad="38100" dist="38100" dir="2700000" algn="tl">
                    <a:srgbClr val="000000">
                      <a:alpha val="43137"/>
                    </a:srgbClr>
                  </a:outerShdw>
                </a:effectLst>
              </a:rPr>
              <a:t>:</a:t>
            </a:r>
          </a:p>
          <a:p>
            <a:r>
              <a:rPr lang="en-US" sz="1700" dirty="0" smtClean="0"/>
              <a:t> </a:t>
            </a:r>
            <a:r>
              <a:rPr lang="en-US" sz="1700" b="1" dirty="0" smtClean="0"/>
              <a:t>(1)</a:t>
            </a:r>
            <a:r>
              <a:rPr lang="en-US" sz="1700" dirty="0" smtClean="0"/>
              <a:t> </a:t>
            </a:r>
            <a:r>
              <a:rPr lang="en-US" sz="1700" u="sng" dirty="0" smtClean="0"/>
              <a:t>ALGUNS INDIVÍDUOS PREFEREM BENS PÚBLICOS</a:t>
            </a:r>
            <a:r>
              <a:rPr lang="en-US" sz="1700" dirty="0" smtClean="0"/>
              <a:t> MAIS DO QUE OUTROS.</a:t>
            </a:r>
          </a:p>
          <a:p>
            <a:endParaRPr lang="en-US" sz="1700" dirty="0" smtClean="0"/>
          </a:p>
          <a:p>
            <a:pPr>
              <a:buNone/>
            </a:pPr>
            <a:r>
              <a:rPr lang="en-US" sz="1700" dirty="0" smtClean="0"/>
              <a:t>         </a:t>
            </a:r>
            <a:r>
              <a:rPr lang="en-US" sz="1700" b="1" dirty="0" smtClean="0"/>
              <a:t>(2)</a:t>
            </a:r>
            <a:r>
              <a:rPr lang="en-US" sz="1700" dirty="0" smtClean="0"/>
              <a:t> </a:t>
            </a:r>
            <a:r>
              <a:rPr lang="en-US" sz="1700" u="sng" dirty="0" smtClean="0"/>
              <a:t>AS RENDAS INDIVIDUAIS DIFEREM: A </a:t>
            </a:r>
            <a:r>
              <a:rPr lang="en-US" sz="1700" b="1" u="sng" dirty="0" err="1" smtClean="0"/>
              <a:t>BMg</a:t>
            </a:r>
            <a:r>
              <a:rPr lang="en-US" sz="1700" b="1" u="sng" dirty="0" smtClean="0"/>
              <a:t> DO BEM PRIVADO É MAIOR PARA O POBRE DO QUE  PARA O RICO</a:t>
            </a:r>
            <a:r>
              <a:rPr lang="en-US" sz="1700" dirty="0" smtClean="0"/>
              <a:t>, OU</a:t>
            </a:r>
          </a:p>
          <a:p>
            <a:pPr>
              <a:buNone/>
            </a:pPr>
            <a:r>
              <a:rPr lang="en-US" sz="1700" dirty="0" smtClean="0"/>
              <a:t>              SEJA, A </a:t>
            </a:r>
            <a:r>
              <a:rPr lang="en-US" sz="1700" dirty="0" err="1" smtClean="0"/>
              <a:t>TxMgSusbt</a:t>
            </a:r>
            <a:r>
              <a:rPr lang="en-US" sz="1700" dirty="0" smtClean="0"/>
              <a:t>. (QUANTO DE BEM PRIVADO DESEJA CEDER PARA OBTER 1 UNIDADE ADICIONAL DE BEM</a:t>
            </a:r>
          </a:p>
          <a:p>
            <a:pPr>
              <a:buNone/>
            </a:pPr>
            <a:r>
              <a:rPr lang="en-US" sz="1700" dirty="0" smtClean="0"/>
              <a:t>             PÚBLICO) É MENOR PARA INDIVÍDUOS POBRES. COMO RESULTADO DISSO, SOB TRIBUTAÇÃO UNIFORME OS </a:t>
            </a:r>
          </a:p>
          <a:p>
            <a:pPr>
              <a:buNone/>
            </a:pPr>
            <a:r>
              <a:rPr lang="en-US" sz="1700" dirty="0" smtClean="0"/>
              <a:t>             INDIVÍDUOS RICOS PREFERIRÃO MAIOR DISPÊNDIO EM BENS PÚBLICOS.</a:t>
            </a:r>
          </a:p>
          <a:p>
            <a:pPr>
              <a:buNone/>
            </a:pPr>
            <a:endParaRPr lang="en-US" sz="1700" dirty="0" smtClean="0"/>
          </a:p>
          <a:p>
            <a:pPr>
              <a:buNone/>
            </a:pPr>
            <a:r>
              <a:rPr lang="en-US" sz="1700" dirty="0" smtClean="0"/>
              <a:t>          </a:t>
            </a:r>
            <a:r>
              <a:rPr lang="en-US" sz="1700" b="1" dirty="0" smtClean="0"/>
              <a:t>(3)</a:t>
            </a:r>
            <a:r>
              <a:rPr lang="en-US" sz="1700" dirty="0" smtClean="0"/>
              <a:t> </a:t>
            </a:r>
            <a:r>
              <a:rPr lang="en-US" sz="1700" u="sng" dirty="0" smtClean="0"/>
              <a:t>A NATUREZA DO SISTEMA TRIBUTÁRIO DETERMINA QUAL A FRAÇÃO DO CUSTO ADICIONAL COM AUMENTO DE </a:t>
            </a:r>
          </a:p>
          <a:p>
            <a:pPr>
              <a:buNone/>
            </a:pPr>
            <a:r>
              <a:rPr lang="en-US" sz="1700" dirty="0" smtClean="0"/>
              <a:t>                </a:t>
            </a:r>
            <a:r>
              <a:rPr lang="en-US" sz="1700" u="sng" dirty="0" smtClean="0"/>
              <a:t>BENS PÚBLICOS QUE RECAI SOBRE O INDIVÍDUO</a:t>
            </a:r>
            <a:r>
              <a:rPr lang="en-US" sz="1700" dirty="0" smtClean="0"/>
              <a:t>. PORTANTO, </a:t>
            </a:r>
            <a:r>
              <a:rPr lang="en-US" sz="1700" b="1" dirty="0" smtClean="0"/>
              <a:t>SOB SISTEMA TRIBUTÁRIO DE INCIDÊNCIA </a:t>
            </a:r>
          </a:p>
          <a:p>
            <a:pPr>
              <a:buNone/>
            </a:pPr>
            <a:r>
              <a:rPr lang="en-US" sz="1700" b="1" dirty="0" smtClean="0"/>
              <a:t>                UNIFORME OU REGRESSIVA O INDIVÍDUO  POBRE É PROVÁVEL PREFERIR MENOS DE BENS PÚBLICOS</a:t>
            </a:r>
            <a:r>
              <a:rPr lang="en-US" sz="1700" dirty="0" smtClean="0"/>
              <a:t>. POR </a:t>
            </a:r>
          </a:p>
          <a:p>
            <a:pPr>
              <a:buNone/>
            </a:pPr>
            <a:r>
              <a:rPr lang="en-US" sz="1700" dirty="0" smtClean="0"/>
              <a:t>                OUTRO LADO, QUANTO MAIS PROGRESSIVO É O SISTEMA TRIBUTÁRIO MENOR É O CUSTO SUPORTADO PELO </a:t>
            </a:r>
          </a:p>
          <a:p>
            <a:pPr>
              <a:buNone/>
            </a:pPr>
            <a:r>
              <a:rPr lang="en-US" sz="1700" dirty="0" smtClean="0"/>
              <a:t>                POBRE. OBVIAMENTE, SE UM INDIVÍDUO NÃO SUPORTA QUALQUER INCIDÊNCIA DA TRIBUTAÇÃO (E SÓ RECEBE </a:t>
            </a:r>
          </a:p>
          <a:p>
            <a:pPr>
              <a:buNone/>
            </a:pPr>
            <a:r>
              <a:rPr lang="en-US" sz="1700" dirty="0" smtClean="0"/>
              <a:t>                BENEFÍCIOS), ENTÃO ELE PREFERIRÁ O MAIOR NÍVEL DE BENS PÚBLICOS POSSÍVEL.</a:t>
            </a:r>
          </a:p>
          <a:p>
            <a:r>
              <a:rPr lang="en-US" sz="1800" dirty="0" smtClean="0"/>
              <a:t> </a:t>
            </a:r>
            <a:endParaRPr lang="pt-BR" sz="1800" dirty="0"/>
          </a:p>
        </p:txBody>
      </p:sp>
      <p:cxnSp>
        <p:nvCxnSpPr>
          <p:cNvPr id="5" name="Conector de seta reta 4"/>
          <p:cNvCxnSpPr/>
          <p:nvPr/>
        </p:nvCxnSpPr>
        <p:spPr>
          <a:xfrm rot="5400000" flipH="1" flipV="1">
            <a:off x="1906513" y="1988443"/>
            <a:ext cx="187300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843808" y="2924944"/>
            <a:ext cx="3312368"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a:off x="3203848" y="1268760"/>
            <a:ext cx="1800200" cy="12241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flipV="1">
            <a:off x="3203848" y="1340768"/>
            <a:ext cx="1728192" cy="10801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5004048" y="2420888"/>
            <a:ext cx="432048" cy="246221"/>
          </a:xfrm>
          <a:prstGeom prst="rect">
            <a:avLst/>
          </a:prstGeom>
          <a:solidFill>
            <a:srgbClr val="FFC000"/>
          </a:solidFill>
          <a:ln w="19050">
            <a:solidFill>
              <a:schemeClr val="tx1"/>
            </a:solidFill>
          </a:ln>
        </p:spPr>
        <p:txBody>
          <a:bodyPr wrap="square" rtlCol="0">
            <a:spAutoFit/>
          </a:bodyPr>
          <a:lstStyle/>
          <a:p>
            <a:r>
              <a:rPr lang="en-US" sz="1000" b="1" dirty="0" err="1" smtClean="0"/>
              <a:t>BMg</a:t>
            </a:r>
            <a:endParaRPr lang="pt-BR" sz="1000" b="1" dirty="0"/>
          </a:p>
        </p:txBody>
      </p:sp>
      <p:sp>
        <p:nvSpPr>
          <p:cNvPr id="13" name="CaixaDeTexto 12"/>
          <p:cNvSpPr txBox="1"/>
          <p:nvPr/>
        </p:nvSpPr>
        <p:spPr>
          <a:xfrm>
            <a:off x="4932040" y="1052736"/>
            <a:ext cx="1872208" cy="523220"/>
          </a:xfrm>
          <a:prstGeom prst="rect">
            <a:avLst/>
          </a:prstGeom>
          <a:solidFill>
            <a:srgbClr val="FFC000"/>
          </a:solidFill>
          <a:ln w="19050">
            <a:solidFill>
              <a:schemeClr val="tx1"/>
            </a:solidFill>
          </a:ln>
        </p:spPr>
        <p:txBody>
          <a:bodyPr wrap="square" rtlCol="0">
            <a:spAutoFit/>
          </a:bodyPr>
          <a:lstStyle/>
          <a:p>
            <a:r>
              <a:rPr lang="en-US" sz="1000" b="1" dirty="0" err="1" smtClean="0"/>
              <a:t>CMg</a:t>
            </a:r>
            <a:r>
              <a:rPr lang="en-US" sz="1000" b="1" dirty="0" smtClean="0"/>
              <a:t> =</a:t>
            </a:r>
          </a:p>
          <a:p>
            <a:r>
              <a:rPr lang="en-US" sz="800" b="1" dirty="0" smtClean="0"/>
              <a:t>UTIL. CONSUMO PERDIDO DE B.PRIV.  =</a:t>
            </a:r>
          </a:p>
          <a:p>
            <a:r>
              <a:rPr lang="en-US" sz="1000" b="1" dirty="0" smtClean="0"/>
              <a:t>CUST.OPORT. BENS PÚBLICOS</a:t>
            </a:r>
            <a:r>
              <a:rPr lang="en-US" sz="800" b="1" dirty="0" smtClean="0"/>
              <a:t> </a:t>
            </a:r>
            <a:endParaRPr lang="pt-BR" sz="800" b="1" dirty="0"/>
          </a:p>
        </p:txBody>
      </p:sp>
      <p:cxnSp>
        <p:nvCxnSpPr>
          <p:cNvPr id="15" name="Conector reto 14"/>
          <p:cNvCxnSpPr/>
          <p:nvPr/>
        </p:nvCxnSpPr>
        <p:spPr>
          <a:xfrm rot="5400000">
            <a:off x="3563888" y="2420888"/>
            <a:ext cx="100811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CaixaDeTexto 15"/>
          <p:cNvSpPr txBox="1"/>
          <p:nvPr/>
        </p:nvSpPr>
        <p:spPr>
          <a:xfrm>
            <a:off x="3347864" y="2924944"/>
            <a:ext cx="1512168" cy="400110"/>
          </a:xfrm>
          <a:prstGeom prst="rect">
            <a:avLst/>
          </a:prstGeom>
          <a:noFill/>
        </p:spPr>
        <p:txBody>
          <a:bodyPr wrap="square" rtlCol="0">
            <a:spAutoFit/>
          </a:bodyPr>
          <a:lstStyle/>
          <a:p>
            <a:r>
              <a:rPr lang="en-US" sz="1000" b="1" dirty="0" smtClean="0"/>
              <a:t>DISP.DESEJADO  (G*)  = </a:t>
            </a:r>
          </a:p>
          <a:p>
            <a:r>
              <a:rPr lang="en-US" sz="1000" b="1" dirty="0" smtClean="0"/>
              <a:t>MÁX. UTILIDADE TOTAL</a:t>
            </a:r>
            <a:endParaRPr lang="pt-BR" sz="1000" b="1" dirty="0"/>
          </a:p>
        </p:txBody>
      </p:sp>
      <p:sp>
        <p:nvSpPr>
          <p:cNvPr id="17" name="CaixaDeTexto 16"/>
          <p:cNvSpPr txBox="1"/>
          <p:nvPr/>
        </p:nvSpPr>
        <p:spPr>
          <a:xfrm>
            <a:off x="5148064" y="2924944"/>
            <a:ext cx="864096" cy="400110"/>
          </a:xfrm>
          <a:prstGeom prst="rect">
            <a:avLst/>
          </a:prstGeom>
          <a:noFill/>
        </p:spPr>
        <p:txBody>
          <a:bodyPr wrap="square" rtlCol="0">
            <a:spAutoFit/>
          </a:bodyPr>
          <a:lstStyle/>
          <a:p>
            <a:r>
              <a:rPr lang="en-US" sz="1000" b="1" dirty="0" smtClean="0"/>
              <a:t>DISPÊNDIOS PÚBLICOS</a:t>
            </a:r>
            <a:endParaRPr lang="pt-BR" sz="1000" b="1" dirty="0"/>
          </a:p>
        </p:txBody>
      </p:sp>
      <p:cxnSp>
        <p:nvCxnSpPr>
          <p:cNvPr id="21" name="Conector reto 20"/>
          <p:cNvCxnSpPr/>
          <p:nvPr/>
        </p:nvCxnSpPr>
        <p:spPr>
          <a:xfrm flipV="1">
            <a:off x="2987824" y="1196752"/>
            <a:ext cx="1152128" cy="86409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3491880" y="930206"/>
            <a:ext cx="1296144" cy="338554"/>
          </a:xfrm>
          <a:prstGeom prst="rect">
            <a:avLst/>
          </a:prstGeom>
          <a:noFill/>
        </p:spPr>
        <p:txBody>
          <a:bodyPr wrap="square" rtlCol="0">
            <a:spAutoFit/>
          </a:bodyPr>
          <a:lstStyle/>
          <a:p>
            <a:r>
              <a:rPr lang="en-US" sz="800" b="1" u="sng" dirty="0" err="1" smtClean="0"/>
              <a:t>CMg</a:t>
            </a:r>
            <a:r>
              <a:rPr lang="en-US" sz="800" b="1" u="sng" dirty="0" smtClean="0"/>
              <a:t>   do  POBRE</a:t>
            </a:r>
          </a:p>
          <a:p>
            <a:r>
              <a:rPr lang="en-US" sz="800" b="1" dirty="0" smtClean="0"/>
              <a:t>SIST.TRIB. REGRESSIVO</a:t>
            </a:r>
            <a:endParaRPr lang="pt-BR" sz="800" b="1" dirty="0"/>
          </a:p>
        </p:txBody>
      </p:sp>
      <p:cxnSp>
        <p:nvCxnSpPr>
          <p:cNvPr id="24" name="Conector reto 23"/>
          <p:cNvCxnSpPr/>
          <p:nvPr/>
        </p:nvCxnSpPr>
        <p:spPr>
          <a:xfrm flipV="1">
            <a:off x="3851920" y="1916832"/>
            <a:ext cx="1224136" cy="72008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5076056" y="1722294"/>
            <a:ext cx="1224136" cy="338554"/>
          </a:xfrm>
          <a:prstGeom prst="rect">
            <a:avLst/>
          </a:prstGeom>
          <a:noFill/>
        </p:spPr>
        <p:txBody>
          <a:bodyPr wrap="square" rtlCol="0">
            <a:spAutoFit/>
          </a:bodyPr>
          <a:lstStyle/>
          <a:p>
            <a:r>
              <a:rPr lang="en-US" sz="800" b="1" u="sng" dirty="0" err="1" smtClean="0"/>
              <a:t>CMg</a:t>
            </a:r>
            <a:r>
              <a:rPr lang="en-US" sz="800" b="1" u="sng" dirty="0" smtClean="0"/>
              <a:t>   do  POBRE</a:t>
            </a:r>
          </a:p>
          <a:p>
            <a:r>
              <a:rPr lang="en-US" sz="800" b="1" dirty="0" smtClean="0"/>
              <a:t>SIST.TRIB.PROGRESSIVO</a:t>
            </a:r>
            <a:endParaRPr lang="pt-BR" sz="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en-US" sz="1400" b="1" u="sng" dirty="0" smtClean="0">
                <a:effectLst>
                  <a:outerShdw blurRad="38100" dist="38100" dir="2700000" algn="tl">
                    <a:srgbClr val="000000">
                      <a:alpha val="43137"/>
                    </a:srgbClr>
                  </a:outerShdw>
                </a:effectLst>
              </a:rPr>
              <a:t>EXEMPLO DE DERIVAÇÃO DE DEMANDA POR BEM PÚBLICO PARA GRUPOS SOCIAIS DISTINTOS (RICO x POBRE)</a:t>
            </a:r>
            <a:r>
              <a:rPr lang="en-US" sz="1400" b="1" dirty="0" smtClean="0">
                <a:effectLst>
                  <a:outerShdw blurRad="38100" dist="38100" dir="2700000" algn="tl">
                    <a:srgbClr val="000000">
                      <a:alpha val="43137"/>
                    </a:srgbClr>
                  </a:outerShdw>
                </a:effectLst>
              </a:rPr>
              <a:t>:</a:t>
            </a:r>
          </a:p>
          <a:p>
            <a:r>
              <a:rPr lang="en-US" sz="1400" dirty="0" smtClean="0"/>
              <a:t>SUPONHA RENDA:  </a:t>
            </a:r>
            <a:r>
              <a:rPr lang="en-US" sz="1400" b="1" dirty="0" smtClean="0">
                <a:effectLst>
                  <a:outerShdw blurRad="38100" dist="38100" dir="2700000" algn="tl">
                    <a:srgbClr val="000000">
                      <a:alpha val="43137"/>
                    </a:srgbClr>
                  </a:outerShdw>
                </a:effectLst>
              </a:rPr>
              <a:t>Y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priv</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Q</a:t>
            </a:r>
            <a:r>
              <a:rPr lang="en-US" sz="1400" b="1" baseline="-25000" dirty="0" err="1" smtClean="0">
                <a:effectLst>
                  <a:outerShdw blurRad="38100" dist="38100" dir="2700000" algn="tl">
                    <a:srgbClr val="000000">
                      <a:alpha val="43137"/>
                    </a:srgbClr>
                  </a:outerShdw>
                </a:effectLst>
              </a:rPr>
              <a:t>priv</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pub</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Q</a:t>
            </a:r>
            <a:r>
              <a:rPr lang="en-US" sz="1400" b="1" baseline="-25000" dirty="0" err="1" smtClean="0">
                <a:effectLst>
                  <a:outerShdw blurRad="38100" dist="38100" dir="2700000" algn="tl">
                    <a:srgbClr val="000000">
                      <a:alpha val="43137"/>
                    </a:srgbClr>
                  </a:outerShdw>
                </a:effectLst>
              </a:rPr>
              <a:t>pub</a:t>
            </a:r>
            <a:endParaRPr lang="en-US" sz="1400" b="1" dirty="0" smtClean="0">
              <a:effectLst>
                <a:outerShdw blurRad="38100" dist="38100" dir="2700000" algn="tl">
                  <a:srgbClr val="000000">
                    <a:alpha val="43137"/>
                  </a:srgbClr>
                </a:outerShdw>
              </a:effectLst>
            </a:endParaRPr>
          </a:p>
          <a:p>
            <a:r>
              <a:rPr lang="en-US" sz="1400" dirty="0" smtClean="0"/>
              <a:t>                    RENDA REAL: </a:t>
            </a:r>
            <a:r>
              <a:rPr lang="en-US" sz="1400" b="1" dirty="0" smtClean="0">
                <a:effectLst>
                  <a:outerShdw blurRad="38100" dist="38100" dir="2700000" algn="tl">
                    <a:srgbClr val="000000">
                      <a:alpha val="43137"/>
                    </a:srgbClr>
                  </a:outerShdw>
                </a:effectLst>
              </a:rPr>
              <a:t>y = Q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pub</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priv</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Q</a:t>
            </a:r>
            <a:r>
              <a:rPr lang="en-US" sz="1400" b="1" baseline="-25000" dirty="0" err="1" smtClean="0">
                <a:effectLst>
                  <a:outerShdw blurRad="38100" dist="38100" dir="2700000" algn="tl">
                    <a:srgbClr val="000000">
                      <a:alpha val="43137"/>
                    </a:srgbClr>
                  </a:outerShdw>
                </a:effectLst>
              </a:rPr>
              <a:t>pub</a:t>
            </a:r>
            <a:r>
              <a:rPr lang="en-US" sz="1400" dirty="0" smtClean="0"/>
              <a:t> ,   ONDE: (</a:t>
            </a:r>
            <a:r>
              <a:rPr lang="en-US" sz="1400" dirty="0" err="1" smtClean="0"/>
              <a:t>P</a:t>
            </a:r>
            <a:r>
              <a:rPr lang="en-US" sz="1400" baseline="-25000" dirty="0" err="1" smtClean="0"/>
              <a:t>pub</a:t>
            </a:r>
            <a:r>
              <a:rPr lang="en-US" sz="1400" dirty="0" smtClean="0"/>
              <a:t> / </a:t>
            </a:r>
            <a:r>
              <a:rPr lang="en-US" sz="1400" dirty="0" err="1" smtClean="0"/>
              <a:t>P</a:t>
            </a:r>
            <a:r>
              <a:rPr lang="en-US" sz="1400" baseline="-25000" dirty="0" err="1" smtClean="0"/>
              <a:t>priv</a:t>
            </a:r>
            <a:r>
              <a:rPr lang="en-US" sz="1400" dirty="0" smtClean="0"/>
              <a:t> ) = PR = PREÇO RELATIVO DO BEM PÚBLICO </a:t>
            </a:r>
          </a:p>
          <a:p>
            <a:endParaRPr lang="en-US" sz="1400" dirty="0" smtClean="0"/>
          </a:p>
          <a:p>
            <a:r>
              <a:rPr lang="en-US" sz="1400" dirty="0" smtClean="0"/>
              <a:t>SE TRIBUTAÇÃO É </a:t>
            </a:r>
            <a:r>
              <a:rPr lang="en-US" sz="1400" b="1" dirty="0" smtClean="0">
                <a:effectLst>
                  <a:outerShdw blurRad="38100" dist="38100" dir="2700000" algn="tl">
                    <a:srgbClr val="000000">
                      <a:alpha val="43137"/>
                    </a:srgbClr>
                  </a:outerShdw>
                </a:effectLst>
              </a:rPr>
              <a:t>UNIFORME</a:t>
            </a:r>
            <a:r>
              <a:rPr lang="en-US" sz="1400" dirty="0" smtClean="0"/>
              <a:t> (“UNIF”), ENTÃO: </a:t>
            </a:r>
            <a:r>
              <a:rPr lang="en-US" sz="1400" b="1" dirty="0" smtClean="0">
                <a:effectLst>
                  <a:outerShdw blurRad="38100" dist="38100" dir="2700000" algn="tl">
                    <a:srgbClr val="000000">
                      <a:alpha val="43137"/>
                    </a:srgbClr>
                  </a:outerShdw>
                </a:effectLst>
              </a:rPr>
              <a:t>(PR)</a:t>
            </a:r>
            <a:r>
              <a:rPr lang="en-US" sz="1400" b="1" baseline="30000" dirty="0" smtClean="0">
                <a:effectLst>
                  <a:outerShdw blurRad="38100" dist="38100" dir="2700000" algn="tl">
                    <a:srgbClr val="000000">
                      <a:alpha val="43137"/>
                    </a:srgbClr>
                  </a:outerShdw>
                </a:effectLst>
              </a:rPr>
              <a:t>RICO</a:t>
            </a:r>
            <a:r>
              <a:rPr lang="en-US" sz="1400" b="1" dirty="0" smtClean="0">
                <a:effectLst>
                  <a:outerShdw blurRad="38100" dist="38100" dir="2700000" algn="tl">
                    <a:srgbClr val="000000">
                      <a:alpha val="43137"/>
                    </a:srgbClr>
                  </a:outerShdw>
                </a:effectLst>
              </a:rPr>
              <a:t>  =  (PR)</a:t>
            </a:r>
            <a:r>
              <a:rPr lang="en-US" sz="1400" b="1" baseline="30000" dirty="0" smtClean="0">
                <a:effectLst>
                  <a:outerShdw blurRad="38100" dist="38100" dir="2700000" algn="tl">
                    <a:srgbClr val="000000">
                      <a:alpha val="43137"/>
                    </a:srgbClr>
                  </a:outerShdw>
                </a:effectLst>
              </a:rPr>
              <a:t>POBRE</a:t>
            </a:r>
            <a:r>
              <a:rPr lang="en-US" sz="1400" b="1" dirty="0" smtClean="0">
                <a:effectLst>
                  <a:outerShdw blurRad="38100" dist="38100" dir="2700000" algn="tl">
                    <a:srgbClr val="000000">
                      <a:alpha val="43137"/>
                    </a:srgbClr>
                  </a:outerShdw>
                </a:effectLst>
              </a:rPr>
              <a:t>  = (PR) </a:t>
            </a:r>
          </a:p>
          <a:p>
            <a:r>
              <a:rPr lang="en-US" sz="1400" dirty="0" smtClean="0"/>
              <a:t>                                 </a:t>
            </a:r>
            <a:r>
              <a:rPr lang="en-US" sz="1400" b="1" dirty="0" smtClean="0">
                <a:effectLst>
                  <a:outerShdw blurRad="38100" dist="38100" dir="2700000" algn="tl">
                    <a:srgbClr val="000000">
                      <a:alpha val="43137"/>
                    </a:srgbClr>
                  </a:outerShdw>
                </a:effectLst>
              </a:rPr>
              <a:t>REGRESSIVA</a:t>
            </a:r>
            <a:r>
              <a:rPr lang="en-US" sz="1400" dirty="0" smtClean="0"/>
              <a:t> (“REG.”), ENTÃO: </a:t>
            </a:r>
            <a:r>
              <a:rPr lang="en-US" sz="1400" b="1" dirty="0" smtClean="0">
                <a:effectLst>
                  <a:outerShdw blurRad="38100" dist="38100" dir="2700000" algn="tl">
                    <a:srgbClr val="000000">
                      <a:alpha val="43137"/>
                    </a:srgbClr>
                  </a:outerShdw>
                </a:effectLst>
              </a:rPr>
              <a:t>(PR)</a:t>
            </a:r>
            <a:r>
              <a:rPr lang="en-US" sz="1400" b="1" baseline="30000" dirty="0" smtClean="0">
                <a:effectLst>
                  <a:outerShdw blurRad="38100" dist="38100" dir="2700000" algn="tl">
                    <a:srgbClr val="000000">
                      <a:alpha val="43137"/>
                    </a:srgbClr>
                  </a:outerShdw>
                </a:effectLst>
              </a:rPr>
              <a:t>RICO</a:t>
            </a:r>
            <a:r>
              <a:rPr lang="en-US" sz="1400" b="1" dirty="0" smtClean="0">
                <a:effectLst>
                  <a:outerShdw blurRad="38100" dist="38100" dir="2700000" algn="tl">
                    <a:srgbClr val="000000">
                      <a:alpha val="43137"/>
                    </a:srgbClr>
                  </a:outerShdw>
                </a:effectLst>
              </a:rPr>
              <a:t>  &lt;  (PR)</a:t>
            </a:r>
            <a:r>
              <a:rPr lang="en-US" sz="1400" b="1" baseline="30000" dirty="0" smtClean="0">
                <a:effectLst>
                  <a:outerShdw blurRad="38100" dist="38100" dir="2700000" algn="tl">
                    <a:srgbClr val="000000">
                      <a:alpha val="43137"/>
                    </a:srgbClr>
                  </a:outerShdw>
                </a:effectLst>
              </a:rPr>
              <a:t>POBRE</a:t>
            </a:r>
            <a:r>
              <a:rPr lang="en-US" sz="1400" dirty="0" smtClean="0"/>
              <a:t> </a:t>
            </a:r>
          </a:p>
          <a:p>
            <a:r>
              <a:rPr lang="en-US" sz="1400" dirty="0" smtClean="0"/>
              <a:t>                                 </a:t>
            </a:r>
            <a:r>
              <a:rPr lang="en-US" sz="1400" b="1" dirty="0" smtClean="0">
                <a:effectLst>
                  <a:outerShdw blurRad="38100" dist="38100" dir="2700000" algn="tl">
                    <a:srgbClr val="000000">
                      <a:alpha val="43137"/>
                    </a:srgbClr>
                  </a:outerShdw>
                </a:effectLst>
              </a:rPr>
              <a:t>PROGRESSIVA</a:t>
            </a:r>
            <a:r>
              <a:rPr lang="en-US" sz="1400" dirty="0" smtClean="0"/>
              <a:t> (“PRO”), ENTÃO: </a:t>
            </a:r>
            <a:r>
              <a:rPr lang="en-US" sz="1400" b="1" dirty="0" smtClean="0">
                <a:effectLst>
                  <a:outerShdw blurRad="38100" dist="38100" dir="2700000" algn="tl">
                    <a:srgbClr val="000000">
                      <a:alpha val="43137"/>
                    </a:srgbClr>
                  </a:outerShdw>
                </a:effectLst>
              </a:rPr>
              <a:t>(PR)</a:t>
            </a:r>
            <a:r>
              <a:rPr lang="en-US" sz="1400" b="1" baseline="30000" dirty="0" smtClean="0">
                <a:effectLst>
                  <a:outerShdw blurRad="38100" dist="38100" dir="2700000" algn="tl">
                    <a:srgbClr val="000000">
                      <a:alpha val="43137"/>
                    </a:srgbClr>
                  </a:outerShdw>
                </a:effectLst>
              </a:rPr>
              <a:t>RICO</a:t>
            </a:r>
            <a:r>
              <a:rPr lang="en-US" sz="1400" b="1" dirty="0" smtClean="0">
                <a:effectLst>
                  <a:outerShdw blurRad="38100" dist="38100" dir="2700000" algn="tl">
                    <a:srgbClr val="000000">
                      <a:alpha val="43137"/>
                    </a:srgbClr>
                  </a:outerShdw>
                </a:effectLst>
              </a:rPr>
              <a:t>  &gt;  (PR)</a:t>
            </a:r>
            <a:r>
              <a:rPr lang="en-US" sz="1400" b="1" baseline="30000" dirty="0" smtClean="0">
                <a:effectLst>
                  <a:outerShdw blurRad="38100" dist="38100" dir="2700000" algn="tl">
                    <a:srgbClr val="000000">
                      <a:alpha val="43137"/>
                    </a:srgbClr>
                  </a:outerShdw>
                </a:effectLst>
              </a:rPr>
              <a:t>POBRE</a:t>
            </a:r>
            <a:r>
              <a:rPr lang="en-US" sz="1400" b="1" dirty="0" smtClean="0">
                <a:effectLst>
                  <a:outerShdw blurRad="38100" dist="38100" dir="2700000" algn="tl">
                    <a:srgbClr val="000000">
                      <a:alpha val="43137"/>
                    </a:srgbClr>
                  </a:outerShdw>
                </a:effectLst>
              </a:rPr>
              <a:t> </a:t>
            </a:r>
          </a:p>
          <a:p>
            <a:endParaRPr lang="en-US" sz="1400" dirty="0" smtClean="0"/>
          </a:p>
          <a:p>
            <a:r>
              <a:rPr lang="en-US" sz="1400" dirty="0" smtClean="0"/>
              <a:t>PORTANTO, DADO A RENDA REAL DO INDIVÍDUO, A CESTA (BEM PRIV., BEM PÚB.) ÓTIMA ESCOLHIDA DEPENDERÁ DO SISTEMA TRIBUTÁRIO (NO GRÁFICO ABAIXO É SUPOSTO </a:t>
            </a:r>
            <a:r>
              <a:rPr lang="en-US" sz="1400" u="sng" dirty="0" smtClean="0"/>
              <a:t>TRIBUTAÇÃO UNIFORME: (PR)</a:t>
            </a:r>
            <a:r>
              <a:rPr lang="en-US" sz="1400" u="sng" baseline="30000" dirty="0" smtClean="0"/>
              <a:t>RICO</a:t>
            </a:r>
            <a:r>
              <a:rPr lang="en-US" sz="1400" u="sng" dirty="0" smtClean="0"/>
              <a:t>  =  (PR)</a:t>
            </a:r>
            <a:r>
              <a:rPr lang="en-US" sz="1400" u="sng" baseline="30000" dirty="0" smtClean="0"/>
              <a:t>POBRE</a:t>
            </a:r>
            <a:r>
              <a:rPr lang="en-US" sz="1400" u="sng" dirty="0" smtClean="0"/>
              <a:t> )</a:t>
            </a:r>
            <a:r>
              <a:rPr lang="en-US" sz="1400" dirty="0" smtClean="0"/>
              <a:t>:</a:t>
            </a:r>
          </a:p>
          <a:p>
            <a:endParaRPr lang="pt-BR" sz="1400" dirty="0"/>
          </a:p>
        </p:txBody>
      </p:sp>
      <p:cxnSp>
        <p:nvCxnSpPr>
          <p:cNvPr id="5" name="Conector de seta reta 4"/>
          <p:cNvCxnSpPr/>
          <p:nvPr/>
        </p:nvCxnSpPr>
        <p:spPr>
          <a:xfrm rot="5400000" flipH="1" flipV="1">
            <a:off x="1835696" y="3356198"/>
            <a:ext cx="172819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699792" y="4221088"/>
            <a:ext cx="266429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16200000" flipH="1">
            <a:off x="2627783" y="3501009"/>
            <a:ext cx="792088" cy="6480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rot="16200000" flipH="1">
            <a:off x="2627784" y="2708921"/>
            <a:ext cx="1584176" cy="1440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3995936" y="4221088"/>
            <a:ext cx="1152128" cy="246221"/>
          </a:xfrm>
          <a:prstGeom prst="rect">
            <a:avLst/>
          </a:prstGeom>
          <a:noFill/>
          <a:ln w="19050">
            <a:solidFill>
              <a:schemeClr val="tx1"/>
            </a:solidFill>
          </a:ln>
        </p:spPr>
        <p:txBody>
          <a:bodyPr wrap="square" rtlCol="0">
            <a:spAutoFit/>
          </a:bodyPr>
          <a:lstStyle/>
          <a:p>
            <a:r>
              <a:rPr lang="en-US" sz="1000" b="1" dirty="0" smtClean="0"/>
              <a:t>QTDE BENS PÚBL.</a:t>
            </a:r>
            <a:endParaRPr lang="pt-BR" sz="1000" b="1" dirty="0"/>
          </a:p>
        </p:txBody>
      </p:sp>
      <p:sp>
        <p:nvSpPr>
          <p:cNvPr id="14" name="Arco 13"/>
          <p:cNvSpPr/>
          <p:nvPr/>
        </p:nvSpPr>
        <p:spPr>
          <a:xfrm rot="11251049">
            <a:off x="2814285" y="2445391"/>
            <a:ext cx="1584176" cy="165618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5" name="Arco 14"/>
          <p:cNvSpPr/>
          <p:nvPr/>
        </p:nvSpPr>
        <p:spPr>
          <a:xfrm rot="11600051">
            <a:off x="3216305" y="2191685"/>
            <a:ext cx="1944216" cy="158417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8" name="Conector reto 17"/>
          <p:cNvCxnSpPr/>
          <p:nvPr/>
        </p:nvCxnSpPr>
        <p:spPr>
          <a:xfrm rot="5400000">
            <a:off x="2771800" y="4005064"/>
            <a:ext cx="4320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rot="10800000">
            <a:off x="2699792" y="3789040"/>
            <a:ext cx="28803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rot="10800000">
            <a:off x="2699792" y="3429000"/>
            <a:ext cx="72008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rot="5400000">
            <a:off x="3023828" y="3825044"/>
            <a:ext cx="79208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1187624" y="2852936"/>
            <a:ext cx="1368152" cy="246221"/>
          </a:xfrm>
          <a:prstGeom prst="rect">
            <a:avLst/>
          </a:prstGeom>
          <a:noFill/>
          <a:ln w="19050">
            <a:solidFill>
              <a:schemeClr val="tx1"/>
            </a:solidFill>
          </a:ln>
        </p:spPr>
        <p:txBody>
          <a:bodyPr wrap="square" rtlCol="0">
            <a:spAutoFit/>
          </a:bodyPr>
          <a:lstStyle/>
          <a:p>
            <a:r>
              <a:rPr lang="en-US" sz="1000" b="1" dirty="0" smtClean="0"/>
              <a:t>RESTRIÇÃO ORÇ. RICO</a:t>
            </a:r>
            <a:endParaRPr lang="pt-BR" sz="1000" b="1" dirty="0"/>
          </a:p>
        </p:txBody>
      </p:sp>
      <p:sp>
        <p:nvSpPr>
          <p:cNvPr id="26" name="CaixaDeTexto 25"/>
          <p:cNvSpPr txBox="1"/>
          <p:nvPr/>
        </p:nvSpPr>
        <p:spPr>
          <a:xfrm>
            <a:off x="899592" y="3501008"/>
            <a:ext cx="1512168" cy="246221"/>
          </a:xfrm>
          <a:prstGeom prst="rect">
            <a:avLst/>
          </a:prstGeom>
          <a:noFill/>
          <a:ln w="19050">
            <a:solidFill>
              <a:schemeClr val="tx1"/>
            </a:solidFill>
          </a:ln>
        </p:spPr>
        <p:txBody>
          <a:bodyPr wrap="square" rtlCol="0">
            <a:spAutoFit/>
          </a:bodyPr>
          <a:lstStyle/>
          <a:p>
            <a:r>
              <a:rPr lang="en-US" sz="1000" b="1" dirty="0" smtClean="0"/>
              <a:t>RESTRIÇÃO ORÇ.POBRE</a:t>
            </a:r>
            <a:endParaRPr lang="pt-BR" sz="1000" b="1" dirty="0"/>
          </a:p>
        </p:txBody>
      </p:sp>
      <p:sp>
        <p:nvSpPr>
          <p:cNvPr id="27" name="CaixaDeTexto 26"/>
          <p:cNvSpPr txBox="1"/>
          <p:nvPr/>
        </p:nvSpPr>
        <p:spPr>
          <a:xfrm>
            <a:off x="3851920" y="2780928"/>
            <a:ext cx="3168352" cy="553998"/>
          </a:xfrm>
          <a:prstGeom prst="rect">
            <a:avLst/>
          </a:prstGeom>
          <a:solidFill>
            <a:srgbClr val="FFC000"/>
          </a:solidFill>
          <a:ln w="19050">
            <a:solidFill>
              <a:schemeClr val="tx1"/>
            </a:solidFill>
          </a:ln>
        </p:spPr>
        <p:txBody>
          <a:bodyPr wrap="square" rtlCol="0">
            <a:spAutoFit/>
          </a:bodyPr>
          <a:lstStyle/>
          <a:p>
            <a:r>
              <a:rPr lang="en-US" sz="1000" b="1" u="sng" dirty="0" smtClean="0"/>
              <a:t>RENDA REAL DEFINE RESTRIÇÃO ORÇAMENTÁRIA</a:t>
            </a:r>
            <a:r>
              <a:rPr lang="en-US" sz="1000" b="1" dirty="0" smtClean="0"/>
              <a:t>:</a:t>
            </a:r>
          </a:p>
          <a:p>
            <a:r>
              <a:rPr lang="en-US" sz="1000" b="1" dirty="0" smtClean="0"/>
              <a:t>TRIBUTAÇAO UNIFORME  IMPLICA QUE </a:t>
            </a:r>
          </a:p>
          <a:p>
            <a:r>
              <a:rPr lang="en-US" sz="1000" b="1" dirty="0" smtClean="0"/>
              <a:t>RESTRIÇ.ORÇ. RICO E POBRE TEM MESMA INCLINÇÃO</a:t>
            </a:r>
            <a:endParaRPr lang="pt-BR" sz="1000" b="1" dirty="0"/>
          </a:p>
        </p:txBody>
      </p:sp>
      <p:cxnSp>
        <p:nvCxnSpPr>
          <p:cNvPr id="29" name="Conector de seta reta 28"/>
          <p:cNvCxnSpPr>
            <a:stCxn id="25" idx="3"/>
          </p:cNvCxnSpPr>
          <p:nvPr/>
        </p:nvCxnSpPr>
        <p:spPr>
          <a:xfrm>
            <a:off x="2555776" y="2976047"/>
            <a:ext cx="360040" cy="209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a:stCxn id="26" idx="3"/>
          </p:cNvCxnSpPr>
          <p:nvPr/>
        </p:nvCxnSpPr>
        <p:spPr>
          <a:xfrm>
            <a:off x="2411760" y="3624119"/>
            <a:ext cx="432048" cy="2090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CaixaDeTexto 31"/>
          <p:cNvSpPr txBox="1"/>
          <p:nvPr/>
        </p:nvSpPr>
        <p:spPr>
          <a:xfrm>
            <a:off x="3275856" y="4221088"/>
            <a:ext cx="314510" cy="246221"/>
          </a:xfrm>
          <a:prstGeom prst="rect">
            <a:avLst/>
          </a:prstGeom>
          <a:noFill/>
        </p:spPr>
        <p:txBody>
          <a:bodyPr wrap="none" rtlCol="0">
            <a:spAutoFit/>
          </a:bodyPr>
          <a:lstStyle/>
          <a:p>
            <a:r>
              <a:rPr lang="en-US" sz="1000" b="1" dirty="0" smtClean="0"/>
              <a:t>G</a:t>
            </a:r>
            <a:r>
              <a:rPr lang="en-US" sz="1000" b="1" baseline="30000" dirty="0" smtClean="0"/>
              <a:t>R</a:t>
            </a:r>
            <a:endParaRPr lang="pt-BR" sz="1000" b="1" dirty="0"/>
          </a:p>
        </p:txBody>
      </p:sp>
      <p:sp>
        <p:nvSpPr>
          <p:cNvPr id="33" name="CaixaDeTexto 32"/>
          <p:cNvSpPr txBox="1"/>
          <p:nvPr/>
        </p:nvSpPr>
        <p:spPr>
          <a:xfrm>
            <a:off x="2843808" y="4221088"/>
            <a:ext cx="360040" cy="246221"/>
          </a:xfrm>
          <a:prstGeom prst="rect">
            <a:avLst/>
          </a:prstGeom>
          <a:noFill/>
        </p:spPr>
        <p:txBody>
          <a:bodyPr wrap="square" rtlCol="0">
            <a:spAutoFit/>
          </a:bodyPr>
          <a:lstStyle/>
          <a:p>
            <a:r>
              <a:rPr lang="en-US" sz="1000" b="1" dirty="0" smtClean="0"/>
              <a:t>G</a:t>
            </a:r>
            <a:r>
              <a:rPr lang="en-US" sz="1000" b="1" baseline="30000" dirty="0" smtClean="0"/>
              <a:t>P</a:t>
            </a:r>
            <a:endParaRPr lang="pt-BR" sz="1000" b="1" dirty="0"/>
          </a:p>
        </p:txBody>
      </p:sp>
      <p:cxnSp>
        <p:nvCxnSpPr>
          <p:cNvPr id="35" name="Conector de seta reta 34"/>
          <p:cNvCxnSpPr/>
          <p:nvPr/>
        </p:nvCxnSpPr>
        <p:spPr>
          <a:xfrm rot="5400000" flipH="1" flipV="1">
            <a:off x="1439652" y="5408426"/>
            <a:ext cx="194421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Conector de seta reta 36"/>
          <p:cNvCxnSpPr/>
          <p:nvPr/>
        </p:nvCxnSpPr>
        <p:spPr>
          <a:xfrm>
            <a:off x="2411760" y="6381328"/>
            <a:ext cx="388843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Arco 37"/>
          <p:cNvSpPr/>
          <p:nvPr/>
        </p:nvSpPr>
        <p:spPr>
          <a:xfrm rot="12111785">
            <a:off x="2401030" y="5122276"/>
            <a:ext cx="3888432" cy="1080120"/>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9" name="Arco 38"/>
          <p:cNvSpPr/>
          <p:nvPr/>
        </p:nvSpPr>
        <p:spPr>
          <a:xfrm rot="11440315">
            <a:off x="3796598" y="4572947"/>
            <a:ext cx="4392488" cy="1368152"/>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42" name="Conector reto 41"/>
          <p:cNvCxnSpPr/>
          <p:nvPr/>
        </p:nvCxnSpPr>
        <p:spPr>
          <a:xfrm>
            <a:off x="2411760" y="5517232"/>
            <a:ext cx="216024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a:xfrm rot="5400000">
            <a:off x="2483768" y="5949280"/>
            <a:ext cx="86409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a:xfrm rot="5400000">
            <a:off x="4139952" y="5949280"/>
            <a:ext cx="86409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CaixaDeTexto 48"/>
          <p:cNvSpPr txBox="1"/>
          <p:nvPr/>
        </p:nvSpPr>
        <p:spPr>
          <a:xfrm>
            <a:off x="2051720" y="5373216"/>
            <a:ext cx="360040" cy="276999"/>
          </a:xfrm>
          <a:prstGeom prst="rect">
            <a:avLst/>
          </a:prstGeom>
          <a:noFill/>
        </p:spPr>
        <p:txBody>
          <a:bodyPr wrap="square" rtlCol="0">
            <a:spAutoFit/>
          </a:bodyPr>
          <a:lstStyle/>
          <a:p>
            <a:r>
              <a:rPr lang="en-US" sz="1200" b="1" dirty="0" smtClean="0">
                <a:effectLst>
                  <a:outerShdw blurRad="38100" dist="38100" dir="2700000" algn="tl">
                    <a:srgbClr val="000000">
                      <a:alpha val="43137"/>
                    </a:srgbClr>
                  </a:outerShdw>
                </a:effectLst>
              </a:rPr>
              <a:t>PR</a:t>
            </a:r>
            <a:endParaRPr lang="pt-BR" sz="1200" b="1" dirty="0">
              <a:effectLst>
                <a:outerShdw blurRad="38100" dist="38100" dir="2700000" algn="tl">
                  <a:srgbClr val="000000">
                    <a:alpha val="43137"/>
                  </a:srgbClr>
                </a:outerShdw>
              </a:effectLst>
            </a:endParaRPr>
          </a:p>
        </p:txBody>
      </p:sp>
      <p:sp>
        <p:nvSpPr>
          <p:cNvPr id="50" name="CaixaDeTexto 49"/>
          <p:cNvSpPr txBox="1"/>
          <p:nvPr/>
        </p:nvSpPr>
        <p:spPr>
          <a:xfrm>
            <a:off x="611560" y="5703059"/>
            <a:ext cx="1800200" cy="246221"/>
          </a:xfrm>
          <a:prstGeom prst="rect">
            <a:avLst/>
          </a:prstGeom>
          <a:solidFill>
            <a:srgbClr val="FFC000"/>
          </a:solidFill>
          <a:ln w="19050">
            <a:solidFill>
              <a:schemeClr val="tx1"/>
            </a:solidFill>
          </a:ln>
        </p:spPr>
        <p:txBody>
          <a:bodyPr wrap="square" rtlCol="0">
            <a:spAutoFit/>
          </a:bodyPr>
          <a:lstStyle/>
          <a:p>
            <a:r>
              <a:rPr lang="en-US" sz="1000" b="1" dirty="0" smtClean="0"/>
              <a:t>HIPÓTESE:   PR</a:t>
            </a:r>
            <a:r>
              <a:rPr lang="en-US" sz="1000" b="1" baseline="30000" dirty="0" smtClean="0"/>
              <a:t>P</a:t>
            </a:r>
            <a:r>
              <a:rPr lang="en-US" sz="1000" b="1" baseline="-25000" dirty="0" smtClean="0"/>
              <a:t>PRO</a:t>
            </a:r>
            <a:r>
              <a:rPr lang="en-US" sz="1000" b="1" dirty="0" smtClean="0"/>
              <a:t>  =   PR</a:t>
            </a:r>
            <a:r>
              <a:rPr lang="en-US" sz="1000" b="1" baseline="30000" dirty="0" smtClean="0"/>
              <a:t>R</a:t>
            </a:r>
            <a:r>
              <a:rPr lang="en-US" sz="1000" b="1" baseline="-25000" dirty="0" smtClean="0"/>
              <a:t>REG</a:t>
            </a:r>
            <a:r>
              <a:rPr lang="en-US" sz="1000" b="1" dirty="0" smtClean="0"/>
              <a:t> </a:t>
            </a:r>
            <a:endParaRPr lang="pt-BR" sz="1000" b="1" dirty="0"/>
          </a:p>
        </p:txBody>
      </p:sp>
      <p:sp>
        <p:nvSpPr>
          <p:cNvPr id="51" name="CaixaDeTexto 50"/>
          <p:cNvSpPr txBox="1"/>
          <p:nvPr/>
        </p:nvSpPr>
        <p:spPr>
          <a:xfrm>
            <a:off x="611560" y="5013176"/>
            <a:ext cx="1800200" cy="246221"/>
          </a:xfrm>
          <a:prstGeom prst="rect">
            <a:avLst/>
          </a:prstGeom>
          <a:solidFill>
            <a:srgbClr val="FFC000"/>
          </a:solidFill>
          <a:ln w="19050">
            <a:solidFill>
              <a:schemeClr val="tx1"/>
            </a:solidFill>
          </a:ln>
        </p:spPr>
        <p:txBody>
          <a:bodyPr wrap="square" rtlCol="0">
            <a:spAutoFit/>
          </a:bodyPr>
          <a:lstStyle/>
          <a:p>
            <a:r>
              <a:rPr lang="en-US" sz="1000" b="1" dirty="0" smtClean="0"/>
              <a:t>HIPÓTESE:   PR</a:t>
            </a:r>
            <a:r>
              <a:rPr lang="en-US" sz="1000" b="1" baseline="30000" dirty="0" smtClean="0"/>
              <a:t>P</a:t>
            </a:r>
            <a:r>
              <a:rPr lang="en-US" sz="1000" b="1" baseline="-25000" dirty="0" smtClean="0"/>
              <a:t>REG </a:t>
            </a:r>
            <a:r>
              <a:rPr lang="en-US" sz="1000" b="1" dirty="0" smtClean="0"/>
              <a:t> =   PR</a:t>
            </a:r>
            <a:r>
              <a:rPr lang="en-US" sz="1000" b="1" baseline="30000" dirty="0" smtClean="0"/>
              <a:t>R</a:t>
            </a:r>
            <a:r>
              <a:rPr lang="en-US" sz="1000" b="1" baseline="-25000" dirty="0" smtClean="0"/>
              <a:t>PRO</a:t>
            </a:r>
            <a:endParaRPr lang="pt-BR" sz="1000" b="1" dirty="0"/>
          </a:p>
        </p:txBody>
      </p:sp>
      <p:sp>
        <p:nvSpPr>
          <p:cNvPr id="52" name="CaixaDeTexto 51"/>
          <p:cNvSpPr txBox="1"/>
          <p:nvPr/>
        </p:nvSpPr>
        <p:spPr>
          <a:xfrm>
            <a:off x="4283968" y="6381328"/>
            <a:ext cx="487634" cy="246221"/>
          </a:xfrm>
          <a:prstGeom prst="rect">
            <a:avLst/>
          </a:prstGeom>
          <a:solidFill>
            <a:srgbClr val="FF0000"/>
          </a:solidFill>
        </p:spPr>
        <p:txBody>
          <a:bodyPr wrap="none" rtlCol="0">
            <a:spAutoFit/>
          </a:bodyPr>
          <a:lstStyle/>
          <a:p>
            <a:r>
              <a:rPr lang="en-US" sz="1000" b="1" dirty="0" smtClean="0">
                <a:effectLst>
                  <a:outerShdw blurRad="38100" dist="38100" dir="2700000" algn="tl">
                    <a:srgbClr val="000000">
                      <a:alpha val="43137"/>
                    </a:srgbClr>
                  </a:outerShdw>
                </a:effectLst>
              </a:rPr>
              <a:t>G</a:t>
            </a:r>
            <a:r>
              <a:rPr lang="en-US" sz="1000" b="1" baseline="30000" dirty="0" smtClean="0">
                <a:effectLst>
                  <a:outerShdw blurRad="38100" dist="38100" dir="2700000" algn="tl">
                    <a:srgbClr val="000000">
                      <a:alpha val="43137"/>
                    </a:srgbClr>
                  </a:outerShdw>
                </a:effectLst>
              </a:rPr>
              <a:t>R</a:t>
            </a:r>
            <a:r>
              <a:rPr lang="en-US" sz="1000" b="1" baseline="-25000" dirty="0" smtClean="0">
                <a:effectLst>
                  <a:outerShdw blurRad="38100" dist="38100" dir="2700000" algn="tl">
                    <a:srgbClr val="000000">
                      <a:alpha val="43137"/>
                    </a:srgbClr>
                  </a:outerShdw>
                </a:effectLst>
              </a:rPr>
              <a:t>UNIF</a:t>
            </a:r>
            <a:endParaRPr lang="pt-BR" sz="1000" b="1" dirty="0">
              <a:effectLst>
                <a:outerShdw blurRad="38100" dist="38100" dir="2700000" algn="tl">
                  <a:srgbClr val="000000">
                    <a:alpha val="43137"/>
                  </a:srgbClr>
                </a:outerShdw>
              </a:effectLst>
            </a:endParaRPr>
          </a:p>
        </p:txBody>
      </p:sp>
      <p:sp>
        <p:nvSpPr>
          <p:cNvPr id="53" name="CaixaDeTexto 52"/>
          <p:cNvSpPr txBox="1"/>
          <p:nvPr/>
        </p:nvSpPr>
        <p:spPr>
          <a:xfrm>
            <a:off x="2699792" y="6381328"/>
            <a:ext cx="484428" cy="246221"/>
          </a:xfrm>
          <a:prstGeom prst="rect">
            <a:avLst/>
          </a:prstGeom>
          <a:solidFill>
            <a:srgbClr val="FF0000"/>
          </a:solidFill>
        </p:spPr>
        <p:txBody>
          <a:bodyPr wrap="none" rtlCol="0">
            <a:spAutoFit/>
          </a:bodyPr>
          <a:lstStyle/>
          <a:p>
            <a:r>
              <a:rPr lang="en-US" sz="1000" b="1" dirty="0" smtClean="0">
                <a:effectLst>
                  <a:outerShdw blurRad="38100" dist="38100" dir="2700000" algn="tl">
                    <a:srgbClr val="000000">
                      <a:alpha val="43137"/>
                    </a:srgbClr>
                  </a:outerShdw>
                </a:effectLst>
              </a:rPr>
              <a:t>G</a:t>
            </a:r>
            <a:r>
              <a:rPr lang="en-US" sz="1000" b="1" baseline="30000" dirty="0" smtClean="0">
                <a:effectLst>
                  <a:outerShdw blurRad="38100" dist="38100" dir="2700000" algn="tl">
                    <a:srgbClr val="000000">
                      <a:alpha val="43137"/>
                    </a:srgbClr>
                  </a:outerShdw>
                </a:effectLst>
              </a:rPr>
              <a:t>P</a:t>
            </a:r>
            <a:r>
              <a:rPr lang="en-US" sz="1000" b="1" baseline="-25000" dirty="0" smtClean="0">
                <a:effectLst>
                  <a:outerShdw blurRad="38100" dist="38100" dir="2700000" algn="tl">
                    <a:srgbClr val="000000">
                      <a:alpha val="43137"/>
                    </a:srgbClr>
                  </a:outerShdw>
                </a:effectLst>
              </a:rPr>
              <a:t>UNIF</a:t>
            </a:r>
            <a:endParaRPr lang="pt-BR" sz="1000" b="1" dirty="0">
              <a:effectLst>
                <a:outerShdw blurRad="38100" dist="38100" dir="2700000" algn="tl">
                  <a:srgbClr val="000000">
                    <a:alpha val="43137"/>
                  </a:srgbClr>
                </a:outerShdw>
              </a:effectLst>
            </a:endParaRPr>
          </a:p>
        </p:txBody>
      </p:sp>
      <p:sp>
        <p:nvSpPr>
          <p:cNvPr id="54" name="CaixaDeTexto 53"/>
          <p:cNvSpPr txBox="1"/>
          <p:nvPr/>
        </p:nvSpPr>
        <p:spPr>
          <a:xfrm>
            <a:off x="5868144" y="5775067"/>
            <a:ext cx="1152128" cy="246221"/>
          </a:xfrm>
          <a:prstGeom prst="rect">
            <a:avLst/>
          </a:prstGeom>
          <a:solidFill>
            <a:srgbClr val="00B050"/>
          </a:solidFill>
          <a:ln w="19050">
            <a:solidFill>
              <a:schemeClr val="tx1"/>
            </a:solidFill>
          </a:ln>
        </p:spPr>
        <p:txBody>
          <a:bodyPr wrap="square" rtlCol="0">
            <a:spAutoFit/>
          </a:bodyPr>
          <a:lstStyle/>
          <a:p>
            <a:r>
              <a:rPr lang="en-US" sz="1000" b="1" dirty="0" smtClean="0"/>
              <a:t>DEMANDA RICO</a:t>
            </a:r>
            <a:endParaRPr lang="pt-BR" sz="1000" b="1" dirty="0"/>
          </a:p>
        </p:txBody>
      </p:sp>
      <p:sp>
        <p:nvSpPr>
          <p:cNvPr id="55" name="CaixaDeTexto 54"/>
          <p:cNvSpPr txBox="1"/>
          <p:nvPr/>
        </p:nvSpPr>
        <p:spPr>
          <a:xfrm>
            <a:off x="4139952" y="6063099"/>
            <a:ext cx="1152128" cy="246221"/>
          </a:xfrm>
          <a:prstGeom prst="rect">
            <a:avLst/>
          </a:prstGeom>
          <a:solidFill>
            <a:srgbClr val="FFFF00"/>
          </a:solidFill>
          <a:ln w="19050">
            <a:solidFill>
              <a:schemeClr val="tx1"/>
            </a:solidFill>
          </a:ln>
        </p:spPr>
        <p:txBody>
          <a:bodyPr wrap="square" rtlCol="0">
            <a:spAutoFit/>
          </a:bodyPr>
          <a:lstStyle/>
          <a:p>
            <a:r>
              <a:rPr lang="en-US" sz="1000" b="1" dirty="0" smtClean="0"/>
              <a:t>DEMANDA POBRE</a:t>
            </a:r>
            <a:endParaRPr lang="pt-BR" sz="1000" b="1" dirty="0"/>
          </a:p>
        </p:txBody>
      </p:sp>
      <p:cxnSp>
        <p:nvCxnSpPr>
          <p:cNvPr id="59" name="Conector reto 58"/>
          <p:cNvCxnSpPr>
            <a:stCxn id="50" idx="3"/>
          </p:cNvCxnSpPr>
          <p:nvPr/>
        </p:nvCxnSpPr>
        <p:spPr>
          <a:xfrm flipV="1">
            <a:off x="2411760" y="5805264"/>
            <a:ext cx="2952328" cy="2090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Conector reto 60"/>
          <p:cNvCxnSpPr/>
          <p:nvPr/>
        </p:nvCxnSpPr>
        <p:spPr>
          <a:xfrm>
            <a:off x="2411760" y="5136287"/>
            <a:ext cx="1584176" cy="20905"/>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7" name="CaixaDeTexto 66"/>
          <p:cNvSpPr txBox="1"/>
          <p:nvPr/>
        </p:nvSpPr>
        <p:spPr>
          <a:xfrm>
            <a:off x="3707904" y="6381908"/>
            <a:ext cx="432048" cy="215444"/>
          </a:xfrm>
          <a:prstGeom prst="rect">
            <a:avLst/>
          </a:prstGeom>
          <a:solidFill>
            <a:srgbClr val="00B0F0"/>
          </a:solidFill>
        </p:spPr>
        <p:txBody>
          <a:bodyPr wrap="square" rtlCol="0">
            <a:spAutoFit/>
          </a:bodyPr>
          <a:lstStyle/>
          <a:p>
            <a:r>
              <a:rPr lang="en-US" sz="800" b="1" dirty="0" smtClean="0"/>
              <a:t>G</a:t>
            </a:r>
            <a:r>
              <a:rPr lang="en-US" sz="800" b="1" baseline="30000" dirty="0" smtClean="0"/>
              <a:t>R</a:t>
            </a:r>
            <a:r>
              <a:rPr lang="en-US" sz="800" b="1" baseline="-25000" dirty="0" smtClean="0"/>
              <a:t>PRO</a:t>
            </a:r>
            <a:endParaRPr lang="pt-BR" sz="800" b="1" dirty="0"/>
          </a:p>
        </p:txBody>
      </p:sp>
      <p:sp>
        <p:nvSpPr>
          <p:cNvPr id="68" name="CaixaDeTexto 67"/>
          <p:cNvSpPr txBox="1"/>
          <p:nvPr/>
        </p:nvSpPr>
        <p:spPr>
          <a:xfrm>
            <a:off x="5148064" y="6381328"/>
            <a:ext cx="432048" cy="215444"/>
          </a:xfrm>
          <a:prstGeom prst="rect">
            <a:avLst/>
          </a:prstGeom>
          <a:solidFill>
            <a:srgbClr val="92D050"/>
          </a:solidFill>
        </p:spPr>
        <p:txBody>
          <a:bodyPr wrap="square" rtlCol="0">
            <a:spAutoFit/>
          </a:bodyPr>
          <a:lstStyle/>
          <a:p>
            <a:r>
              <a:rPr lang="en-US" sz="800" b="1" dirty="0" smtClean="0"/>
              <a:t>G</a:t>
            </a:r>
            <a:r>
              <a:rPr lang="en-US" sz="800" b="1" baseline="30000" dirty="0" smtClean="0"/>
              <a:t>R</a:t>
            </a:r>
            <a:r>
              <a:rPr lang="en-US" sz="800" b="1" baseline="-25000" dirty="0" smtClean="0"/>
              <a:t>REG</a:t>
            </a:r>
            <a:endParaRPr lang="pt-BR" sz="800" b="1" dirty="0"/>
          </a:p>
        </p:txBody>
      </p:sp>
      <p:cxnSp>
        <p:nvCxnSpPr>
          <p:cNvPr id="70" name="Conector reto 69"/>
          <p:cNvCxnSpPr/>
          <p:nvPr/>
        </p:nvCxnSpPr>
        <p:spPr>
          <a:xfrm rot="5400000">
            <a:off x="3311860" y="5769260"/>
            <a:ext cx="122413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Conector reto 71"/>
          <p:cNvCxnSpPr/>
          <p:nvPr/>
        </p:nvCxnSpPr>
        <p:spPr>
          <a:xfrm rot="5400000">
            <a:off x="5076056" y="6093296"/>
            <a:ext cx="57606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5" name="Conector reto 74"/>
          <p:cNvCxnSpPr/>
          <p:nvPr/>
        </p:nvCxnSpPr>
        <p:spPr>
          <a:xfrm rot="5400000">
            <a:off x="3131840" y="6093296"/>
            <a:ext cx="57606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Conector reto 76"/>
          <p:cNvCxnSpPr/>
          <p:nvPr/>
        </p:nvCxnSpPr>
        <p:spPr>
          <a:xfrm rot="5400000">
            <a:off x="1943708" y="5769260"/>
            <a:ext cx="122413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8" name="CaixaDeTexto 77"/>
          <p:cNvSpPr txBox="1"/>
          <p:nvPr/>
        </p:nvSpPr>
        <p:spPr>
          <a:xfrm>
            <a:off x="2339752" y="6381908"/>
            <a:ext cx="432048" cy="215444"/>
          </a:xfrm>
          <a:prstGeom prst="rect">
            <a:avLst/>
          </a:prstGeom>
          <a:solidFill>
            <a:srgbClr val="92D050"/>
          </a:solidFill>
        </p:spPr>
        <p:txBody>
          <a:bodyPr wrap="square" rtlCol="0">
            <a:spAutoFit/>
          </a:bodyPr>
          <a:lstStyle/>
          <a:p>
            <a:r>
              <a:rPr lang="en-US" sz="800" b="1" dirty="0" smtClean="0"/>
              <a:t>G</a:t>
            </a:r>
            <a:r>
              <a:rPr lang="en-US" sz="800" b="1" baseline="30000" dirty="0" smtClean="0"/>
              <a:t>P</a:t>
            </a:r>
            <a:r>
              <a:rPr lang="en-US" sz="800" b="1" baseline="-25000" dirty="0" smtClean="0"/>
              <a:t>REG</a:t>
            </a:r>
            <a:endParaRPr lang="pt-BR" sz="800" b="1" dirty="0"/>
          </a:p>
        </p:txBody>
      </p:sp>
      <p:sp>
        <p:nvSpPr>
          <p:cNvPr id="79" name="CaixaDeTexto 78"/>
          <p:cNvSpPr txBox="1"/>
          <p:nvPr/>
        </p:nvSpPr>
        <p:spPr>
          <a:xfrm>
            <a:off x="3203848" y="6381908"/>
            <a:ext cx="432048" cy="215444"/>
          </a:xfrm>
          <a:prstGeom prst="rect">
            <a:avLst/>
          </a:prstGeom>
          <a:solidFill>
            <a:srgbClr val="00B0F0"/>
          </a:solidFill>
        </p:spPr>
        <p:txBody>
          <a:bodyPr wrap="square" rtlCol="0">
            <a:spAutoFit/>
          </a:bodyPr>
          <a:lstStyle/>
          <a:p>
            <a:r>
              <a:rPr lang="en-US" sz="800" b="1" dirty="0" smtClean="0"/>
              <a:t>G</a:t>
            </a:r>
            <a:r>
              <a:rPr lang="en-US" sz="800" b="1" baseline="30000" dirty="0" smtClean="0"/>
              <a:t>P</a:t>
            </a:r>
            <a:r>
              <a:rPr lang="en-US" sz="800" b="1" baseline="-25000" dirty="0" smtClean="0"/>
              <a:t>PRO</a:t>
            </a:r>
            <a:endParaRPr lang="pt-BR" sz="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7504" y="0"/>
            <a:ext cx="8928992" cy="6858000"/>
          </a:xfrm>
        </p:spPr>
        <p:txBody>
          <a:bodyPr>
            <a:normAutofit fontScale="70000" lnSpcReduction="20000"/>
          </a:bodyPr>
          <a:lstStyle/>
          <a:p>
            <a:r>
              <a:rPr lang="en-US" sz="2900" b="1" dirty="0" smtClean="0">
                <a:effectLst>
                  <a:outerShdw blurRad="38100" dist="38100" dir="2700000" algn="tl">
                    <a:srgbClr val="000000">
                      <a:alpha val="43137"/>
                    </a:srgbClr>
                  </a:outerShdw>
                </a:effectLst>
              </a:rPr>
              <a:t>(II) </a:t>
            </a:r>
            <a:r>
              <a:rPr lang="en-US" sz="2900" b="1" u="sng" dirty="0" smtClean="0">
                <a:effectLst>
                  <a:outerShdw blurRad="38100" dist="38100" dir="2700000" algn="tl">
                    <a:srgbClr val="000000">
                      <a:alpha val="43137"/>
                    </a:srgbClr>
                  </a:outerShdw>
                </a:effectLst>
              </a:rPr>
              <a:t>ELEITOR MEDIANO</a:t>
            </a:r>
            <a:r>
              <a:rPr lang="en-US" sz="2900" b="1" dirty="0" smtClean="0">
                <a:effectLst>
                  <a:outerShdw blurRad="38100" dist="38100" dir="2700000" algn="tl">
                    <a:srgbClr val="000000">
                      <a:alpha val="43137"/>
                    </a:srgbClr>
                  </a:outerShdw>
                </a:effectLst>
              </a:rPr>
              <a:t>:</a:t>
            </a:r>
          </a:p>
          <a:p>
            <a:endParaRPr lang="en-US" sz="2000" b="1" dirty="0" smtClean="0"/>
          </a:p>
          <a:p>
            <a:r>
              <a:rPr lang="en-US" sz="2000" b="1" u="heavy" dirty="0" smtClean="0"/>
              <a:t>O ELEITOR MEDIANO É</a:t>
            </a:r>
            <a:r>
              <a:rPr lang="en-US" sz="2000" b="1" dirty="0" smtClean="0"/>
              <a:t> AQUELE INDIVÍDUO PARA O QUAL O</a:t>
            </a:r>
            <a:r>
              <a:rPr lang="en-US" sz="3000" b="1" dirty="0" smtClean="0"/>
              <a:t> NÚMERO</a:t>
            </a:r>
            <a:r>
              <a:rPr lang="en-US" sz="2000" b="1" dirty="0" smtClean="0"/>
              <a:t> DE ELEITORES QUE PREFEREM UM NÍVEL MAIS ALTO DE DISPÊNDIO PÚBLICO É EXATAMENTE IGUAL AO NÚMERO DE ELEITORES QUE PREFEREM UM NÍVEL MAIS BAIXO DE DISPÊNDIO PÚBLICO.</a:t>
            </a:r>
          </a:p>
          <a:p>
            <a:endParaRPr lang="en-US" sz="2000" b="1" dirty="0" smtClean="0"/>
          </a:p>
          <a:p>
            <a:r>
              <a:rPr lang="en-US" sz="2000" u="heavy" dirty="0" smtClean="0"/>
              <a:t>ASSIM SENDO</a:t>
            </a:r>
            <a:r>
              <a:rPr lang="en-US" sz="2000" dirty="0" smtClean="0"/>
              <a:t>, </a:t>
            </a:r>
            <a:r>
              <a:rPr lang="en-US" sz="2000" b="1" dirty="0" smtClean="0"/>
              <a:t>PELO VOTO DE MAIORIA (ABSOLUTA)</a:t>
            </a:r>
            <a:r>
              <a:rPr lang="en-US" sz="2000" dirty="0" smtClean="0"/>
              <a:t> </a:t>
            </a:r>
            <a:r>
              <a:rPr lang="en-US" sz="2000" b="1" dirty="0" smtClean="0"/>
              <a:t>O NÍVEL DE EQUILÍBRIO DOS DISPÊNDIOS PÚBLICOS É AQUELE QUE É O MAIS PREFERIDO PELO ELEITOR MEDIANO.</a:t>
            </a:r>
          </a:p>
          <a:p>
            <a:endParaRPr lang="en-US" sz="2000" b="1" dirty="0" smtClean="0"/>
          </a:p>
          <a:p>
            <a:endParaRPr lang="en-US" sz="2000" b="1" dirty="0" smtClean="0"/>
          </a:p>
          <a:p>
            <a:r>
              <a:rPr lang="en-US" sz="2000" b="1" u="sng" dirty="0" smtClean="0"/>
              <a:t>IMPLICAÇÕES</a:t>
            </a:r>
            <a:r>
              <a:rPr lang="en-US" sz="2000" b="1" dirty="0" smtClean="0"/>
              <a:t>: # </a:t>
            </a:r>
            <a:r>
              <a:rPr lang="en-US" sz="2000" dirty="0" smtClean="0"/>
              <a:t>SOMENTE O ELEITOR MEDIANO ESTÁ COMPLETAMENTE SATISFEITO.</a:t>
            </a:r>
          </a:p>
          <a:p>
            <a:r>
              <a:rPr lang="en-US" sz="2000" b="1" dirty="0" smtClean="0"/>
              <a:t>                           #</a:t>
            </a:r>
            <a:r>
              <a:rPr lang="en-US" sz="2000" dirty="0" smtClean="0"/>
              <a:t> O GOVERNO NÃO RESPONDE A DEMANDAS INDIVIDUAIS.</a:t>
            </a:r>
          </a:p>
          <a:p>
            <a:r>
              <a:rPr lang="en-US" sz="2000" b="1" dirty="0" smtClean="0"/>
              <a:t>                           #</a:t>
            </a:r>
            <a:r>
              <a:rPr lang="en-US" sz="2000" dirty="0" smtClean="0"/>
              <a:t> O VOTO DE MAIORIA É IMPROVÁVEL  QUE SE ALTERE POR MUDANÇAS EM (ALGUMAS)</a:t>
            </a:r>
          </a:p>
          <a:p>
            <a:r>
              <a:rPr lang="en-US" sz="2000" dirty="0" smtClean="0"/>
              <a:t>                              DEMANDAS INDIVIDUAIS.</a:t>
            </a:r>
          </a:p>
          <a:p>
            <a:r>
              <a:rPr lang="en-US" sz="2000" b="1" dirty="0" smtClean="0"/>
              <a:t>                           # </a:t>
            </a:r>
            <a:r>
              <a:rPr lang="en-US" sz="2000" dirty="0" smtClean="0"/>
              <a:t>NÃO HÁ TENDÊNCIA INERENTE  A  QUE O VOTO DE MAIORIA (ELEITOR MEDIANO)  PRODUZA </a:t>
            </a:r>
          </a:p>
          <a:p>
            <a:r>
              <a:rPr lang="en-US" sz="2000" dirty="0" smtClean="0"/>
              <a:t>                              POLÍTICAS EFICIENTES. OU SEJA, A PREFERÊNCIA DO ELEITOR MEDIANO NÃO NECESSARIAMENTE</a:t>
            </a:r>
          </a:p>
          <a:p>
            <a:r>
              <a:rPr lang="en-US" sz="2000" dirty="0" smtClean="0"/>
              <a:t>                              IMPLICA: “TMT  =  ∑ TMS”, COMO TAMBÉM NÃO IMPLICA QUE CUSTO TOTAL = BENEFÍCIO TOTAL.</a:t>
            </a:r>
          </a:p>
          <a:p>
            <a:r>
              <a:rPr lang="en-US" sz="2000" b="1" dirty="0" smtClean="0"/>
              <a:t>    </a:t>
            </a:r>
          </a:p>
          <a:p>
            <a:r>
              <a:rPr lang="en-US" sz="2000" b="1" dirty="0" smtClean="0"/>
              <a:t>               </a:t>
            </a:r>
            <a:endParaRPr lang="en-US" sz="2000" dirty="0" smtClean="0"/>
          </a:p>
          <a:p>
            <a:r>
              <a:rPr lang="en-US" sz="2000" b="1" u="sng" dirty="0" smtClean="0"/>
              <a:t>OBSERVACÕES</a:t>
            </a:r>
            <a:r>
              <a:rPr lang="en-US" sz="2000" b="1" dirty="0" smtClean="0"/>
              <a:t>:</a:t>
            </a:r>
          </a:p>
          <a:p>
            <a:r>
              <a:rPr lang="en-US" sz="2000" dirty="0" smtClean="0"/>
              <a:t>O ELEITOR MEDIANO PODE TER UMA RENDA QUE ESTEJA ACIMA OU ABAIXO DA RENDA MÉDIA.</a:t>
            </a:r>
          </a:p>
          <a:p>
            <a:endParaRPr lang="en-US" sz="2000" dirty="0" smtClean="0"/>
          </a:p>
          <a:p>
            <a:r>
              <a:rPr lang="en-US" sz="2000" dirty="0" smtClean="0"/>
              <a:t>SE HOUVER UMA REDISTRIBUIÇÃO DE RENDA QUE AUMENTA A RENDA DO ELEITOR MEDIANO</a:t>
            </a:r>
            <a:r>
              <a:rPr lang="en-US" sz="2000" dirty="0" smtClean="0"/>
              <a:t>, ISSO, ENTÃO, </a:t>
            </a:r>
            <a:r>
              <a:rPr lang="en-US" sz="2000" dirty="0" smtClean="0"/>
              <a:t>AUMENTA A SUA DEMANDA POR BENS PÚBLICOS E, POR CONSEQUÊNCIA, IMPLICA NO AUMENTO DA DEMANDA COLETIVA POR BENS PÚBLICOS (“DECISÃO POR VOTO DE MAIORIA”).</a:t>
            </a:r>
          </a:p>
          <a:p>
            <a:endParaRPr lang="en-US" sz="2000" dirty="0" smtClean="0"/>
          </a:p>
          <a:p>
            <a:r>
              <a:rPr lang="en-US" sz="2000" dirty="0" smtClean="0"/>
              <a:t>UMA REDISTRIBUIÇÃO DE RENDA QUE DEIXA INALTERADA A RENDA DO ELEITOR MEDIANO</a:t>
            </a:r>
            <a:r>
              <a:rPr lang="en-US" sz="2000" dirty="0" smtClean="0"/>
              <a:t>, ISSO, ENTÃO, NÃO </a:t>
            </a:r>
            <a:r>
              <a:rPr lang="en-US" sz="2000" dirty="0" smtClean="0"/>
              <a:t>ALTERA SUA DEMANDA POR BENS PÚBLICOS E, PORTANTO, DEIXA INALTERADO O NÍVEL DE EQUILÍBRIO DOS DISPÊNDIOS PÚBLICOS, INDEPENDENTEMENTE DO QUE ACONTEÇA À DEMANDA POR BENS PÚBLICOS DOS OUTROS INDIVÍDUOS NA SOCIEDADE.</a:t>
            </a:r>
          </a:p>
          <a:p>
            <a:endParaRPr lang="en-US" sz="2000" dirty="0" smtClean="0"/>
          </a:p>
          <a:p>
            <a:endParaRPr lang="pt-B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648072"/>
          </a:xfrm>
        </p:spPr>
        <p:txBody>
          <a:bodyPr>
            <a:normAutofit/>
          </a:bodyPr>
          <a:lstStyle/>
          <a:p>
            <a:r>
              <a:rPr lang="en-US" sz="3600" b="1" u="sng" dirty="0" smtClean="0">
                <a:effectLst>
                  <a:outerShdw blurRad="38100" dist="38100" dir="2700000" algn="tl">
                    <a:srgbClr val="000000">
                      <a:alpha val="43137"/>
                    </a:srgbClr>
                  </a:outerShdw>
                </a:effectLst>
              </a:rPr>
              <a:t>DEFINIÇÃO, ABORDAGEM E QUESTÕES</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1124744"/>
            <a:ext cx="9144000" cy="5616624"/>
          </a:xfrm>
        </p:spPr>
        <p:txBody>
          <a:bodyPr>
            <a:normAutofit/>
          </a:bodyPr>
          <a:lstStyle/>
          <a:p>
            <a:pPr>
              <a:buNone/>
            </a:pPr>
            <a:endParaRPr lang="en-US" sz="2000" b="1" dirty="0" smtClean="0"/>
          </a:p>
          <a:p>
            <a:r>
              <a:rPr lang="en-US" sz="2400" b="1" dirty="0" smtClean="0"/>
              <a:t>ESCOLHA PÚBLICA TRATA DA ANÁLISE ECONÔMICA (POSITIVA) DA DETERMINAÇÃO DE BENS PÚBLICOS NO CONTEXTO DE UMA DEMOCRACIA COM VOTO DE MAIORIA.</a:t>
            </a:r>
          </a:p>
          <a:p>
            <a:endParaRPr lang="en-US" sz="2400" dirty="0" smtClean="0"/>
          </a:p>
          <a:p>
            <a:pPr>
              <a:buNone/>
            </a:pPr>
            <a:endParaRPr lang="en-US" sz="2400" dirty="0"/>
          </a:p>
          <a:p>
            <a:r>
              <a:rPr lang="en-US" sz="2400" dirty="0" smtClean="0"/>
              <a:t>MAIS ESPECIFICAMENTE,</a:t>
            </a:r>
            <a:r>
              <a:rPr lang="en-US" sz="2400" dirty="0" smtClean="0">
                <a:effectLst>
                  <a:outerShdw blurRad="38100" dist="38100" dir="2700000" algn="tl">
                    <a:srgbClr val="000000">
                      <a:alpha val="43137"/>
                    </a:srgbClr>
                  </a:outerShdw>
                </a:effectLst>
              </a:rPr>
              <a:t> </a:t>
            </a:r>
            <a:r>
              <a:rPr lang="en-US" sz="2400" b="1" dirty="0" smtClean="0"/>
              <a:t>ELA TRATA DO MECANISMO POLÍTICO</a:t>
            </a:r>
            <a:r>
              <a:rPr lang="en-US" sz="2400" dirty="0" smtClean="0"/>
              <a:t>, </a:t>
            </a:r>
            <a:r>
              <a:rPr lang="en-US" sz="2400" b="1" dirty="0" smtClean="0"/>
              <a:t>ESPECIALMENTE O COMPORTAMENTO DO VOTO,</a:t>
            </a:r>
            <a:r>
              <a:rPr lang="en-US" sz="2400" dirty="0" smtClean="0"/>
              <a:t> </a:t>
            </a:r>
            <a:r>
              <a:rPr lang="en-US" sz="2400" b="1" dirty="0" smtClean="0"/>
              <a:t>COMO MEIO PELO QUAL AS PREFERÊNCIAS INDIVIDUAIS POR BENS PÚBLICOS SÃO RACIONALMENTE TRANSMITIDAS AOS ADMINISTRADORES (E EXECUTORES) PÚBLICOS</a:t>
            </a:r>
            <a:r>
              <a:rPr lang="en-US" sz="2400" dirty="0" smtClean="0"/>
              <a:t> E, COMO TAL, CONSISTE DE UMA EXTENSÃO DA ANÁLISE ECONÔMICA AO PROCESSO DE DECISÃO POLÍTICO. </a:t>
            </a:r>
          </a:p>
          <a:p>
            <a:endParaRPr lang="en-US" sz="2000" dirty="0"/>
          </a:p>
          <a:p>
            <a:endParaRPr lang="pt-B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188640"/>
            <a:ext cx="8892480" cy="6552728"/>
          </a:xfrm>
        </p:spPr>
        <p:txBody>
          <a:bodyPr>
            <a:normAutofit fontScale="92500" lnSpcReduction="20000"/>
          </a:bodyPr>
          <a:lstStyle/>
          <a:p>
            <a:r>
              <a:rPr lang="en-US" sz="2000" dirty="0" smtClean="0"/>
              <a:t> </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1800" b="1" dirty="0" smtClean="0"/>
              <a:t>ELEITORES QUE PREFEREM G1, G2 OU G3 </a:t>
            </a:r>
            <a:r>
              <a:rPr lang="en-US" sz="1800" dirty="0" smtClean="0"/>
              <a:t>SEMPRE </a:t>
            </a:r>
            <a:r>
              <a:rPr lang="en-US" sz="1800" b="1" dirty="0" smtClean="0"/>
              <a:t>VOTARÃO POR G</a:t>
            </a:r>
            <a:r>
              <a:rPr lang="en-US" sz="1800" b="1" baseline="-25000" dirty="0" smtClean="0"/>
              <a:t>M</a:t>
            </a:r>
            <a:r>
              <a:rPr lang="en-US" sz="1800" b="1" dirty="0" smtClean="0"/>
              <a:t> </a:t>
            </a:r>
            <a:r>
              <a:rPr lang="en-US" sz="1800" dirty="0" smtClean="0"/>
              <a:t>NUMA VOTAÇÃO DE ESCOLHA </a:t>
            </a:r>
            <a:r>
              <a:rPr lang="en-US" sz="1800" dirty="0" smtClean="0"/>
              <a:t>ENTRE DUAS PROPOSTAS (DOIS </a:t>
            </a:r>
            <a:r>
              <a:rPr lang="en-US" sz="1800" dirty="0" smtClean="0"/>
              <a:t>A </a:t>
            </a:r>
            <a:r>
              <a:rPr lang="en-US" sz="1800" dirty="0" smtClean="0"/>
              <a:t>DOIS, I.E., ENTRE </a:t>
            </a:r>
            <a:r>
              <a:rPr lang="en-US" sz="1800" dirty="0" smtClean="0"/>
              <a:t>G</a:t>
            </a:r>
            <a:r>
              <a:rPr lang="en-US" sz="1800" baseline="-25000" dirty="0" smtClean="0"/>
              <a:t>M</a:t>
            </a:r>
            <a:r>
              <a:rPr lang="en-US" sz="1800" dirty="0" smtClean="0"/>
              <a:t> E Gn-2, Gn-1 OU Gn.</a:t>
            </a:r>
          </a:p>
          <a:p>
            <a:endParaRPr lang="en-US" sz="1800" dirty="0" smtClean="0"/>
          </a:p>
          <a:p>
            <a:r>
              <a:rPr lang="en-US" sz="1800" b="1" dirty="0" smtClean="0"/>
              <a:t>ELEITORES QUE PREFEREM Gn-2, Gn-1 OU </a:t>
            </a:r>
            <a:r>
              <a:rPr lang="en-US" sz="1800" b="1" dirty="0" err="1" smtClean="0"/>
              <a:t>Gn</a:t>
            </a:r>
            <a:r>
              <a:rPr lang="en-US" sz="1800" dirty="0" smtClean="0"/>
              <a:t> SEMPRE </a:t>
            </a:r>
            <a:r>
              <a:rPr lang="en-US" sz="1800" b="1" dirty="0" smtClean="0"/>
              <a:t>VOTARÃO POR G</a:t>
            </a:r>
            <a:r>
              <a:rPr lang="en-US" sz="1800" b="1" baseline="-25000" dirty="0" smtClean="0"/>
              <a:t>M</a:t>
            </a:r>
            <a:r>
              <a:rPr lang="en-US" sz="1800" b="1" dirty="0" smtClean="0"/>
              <a:t> </a:t>
            </a:r>
            <a:r>
              <a:rPr lang="en-US" sz="1800" dirty="0" smtClean="0"/>
              <a:t>NUMA VOTAÇÃO DE ESCOLHA DOIS A DOIS ENTRE G</a:t>
            </a:r>
            <a:r>
              <a:rPr lang="en-US" sz="1800" baseline="-25000" dirty="0" smtClean="0"/>
              <a:t>M</a:t>
            </a:r>
            <a:r>
              <a:rPr lang="en-US" sz="1800" dirty="0" smtClean="0"/>
              <a:t> E G1, G2 OU G3.</a:t>
            </a:r>
          </a:p>
          <a:p>
            <a:endParaRPr lang="en-US" sz="1800" dirty="0" smtClean="0"/>
          </a:p>
          <a:p>
            <a:r>
              <a:rPr lang="en-US" sz="1800" b="1" dirty="0" smtClean="0"/>
              <a:t>PORTANTO, NUMA VOTAÇÃO DOIS A DOIS A PREFERÊNCIA DO ELEITOR MEDIANO SEMPRE TERÁ A MAIORIA DOS VOTOS.</a:t>
            </a:r>
          </a:p>
          <a:p>
            <a:r>
              <a:rPr lang="en-US" sz="2000" dirty="0" smtClean="0"/>
              <a:t>          </a:t>
            </a:r>
            <a:endParaRPr lang="pt-BR" sz="2000" dirty="0"/>
          </a:p>
        </p:txBody>
      </p:sp>
      <p:cxnSp>
        <p:nvCxnSpPr>
          <p:cNvPr id="5" name="Conector de seta reta 4"/>
          <p:cNvCxnSpPr/>
          <p:nvPr/>
        </p:nvCxnSpPr>
        <p:spPr>
          <a:xfrm rot="5400000" flipH="1" flipV="1">
            <a:off x="431540" y="1952836"/>
            <a:ext cx="3096344"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979712" y="3501008"/>
            <a:ext cx="5688632"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orma livre 19"/>
          <p:cNvSpPr/>
          <p:nvPr/>
        </p:nvSpPr>
        <p:spPr>
          <a:xfrm>
            <a:off x="2081349" y="1721395"/>
            <a:ext cx="1907177" cy="1791062"/>
          </a:xfrm>
          <a:custGeom>
            <a:avLst/>
            <a:gdLst>
              <a:gd name="connsiteX0" fmla="*/ 0 w 1907177"/>
              <a:gd name="connsiteY0" fmla="*/ 1788159 h 1791062"/>
              <a:gd name="connsiteX1" fmla="*/ 235131 w 1907177"/>
              <a:gd name="connsiteY1" fmla="*/ 359954 h 1791062"/>
              <a:gd name="connsiteX2" fmla="*/ 235131 w 1907177"/>
              <a:gd name="connsiteY2" fmla="*/ 359954 h 1791062"/>
              <a:gd name="connsiteX3" fmla="*/ 252548 w 1907177"/>
              <a:gd name="connsiteY3" fmla="*/ 238034 h 1791062"/>
              <a:gd name="connsiteX4" fmla="*/ 644434 w 1907177"/>
              <a:gd name="connsiteY4" fmla="*/ 1788159 h 1791062"/>
              <a:gd name="connsiteX5" fmla="*/ 1010194 w 1907177"/>
              <a:gd name="connsiteY5" fmla="*/ 246742 h 1791062"/>
              <a:gd name="connsiteX6" fmla="*/ 1384662 w 1907177"/>
              <a:gd name="connsiteY6" fmla="*/ 1779451 h 1791062"/>
              <a:gd name="connsiteX7" fmla="*/ 1672045 w 1907177"/>
              <a:gd name="connsiteY7" fmla="*/ 316411 h 1791062"/>
              <a:gd name="connsiteX8" fmla="*/ 1907177 w 1907177"/>
              <a:gd name="connsiteY8" fmla="*/ 1788159 h 17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07177" h="1791062">
                <a:moveTo>
                  <a:pt x="0" y="1788159"/>
                </a:moveTo>
                <a:lnTo>
                  <a:pt x="235131" y="359954"/>
                </a:lnTo>
                <a:lnTo>
                  <a:pt x="235131" y="359954"/>
                </a:lnTo>
                <a:cubicBezTo>
                  <a:pt x="238034" y="339634"/>
                  <a:pt x="184331" y="0"/>
                  <a:pt x="252548" y="238034"/>
                </a:cubicBezTo>
                <a:cubicBezTo>
                  <a:pt x="320765" y="476068"/>
                  <a:pt x="518160" y="1786708"/>
                  <a:pt x="644434" y="1788159"/>
                </a:cubicBezTo>
                <a:cubicBezTo>
                  <a:pt x="770708" y="1789610"/>
                  <a:pt x="886823" y="248193"/>
                  <a:pt x="1010194" y="246742"/>
                </a:cubicBezTo>
                <a:cubicBezTo>
                  <a:pt x="1133565" y="245291"/>
                  <a:pt x="1274354" y="1767840"/>
                  <a:pt x="1384662" y="1779451"/>
                </a:cubicBezTo>
                <a:cubicBezTo>
                  <a:pt x="1494970" y="1791062"/>
                  <a:pt x="1584959" y="314960"/>
                  <a:pt x="1672045" y="316411"/>
                </a:cubicBezTo>
                <a:cubicBezTo>
                  <a:pt x="1759131" y="317862"/>
                  <a:pt x="1833154" y="1053010"/>
                  <a:pt x="1907177" y="1788159"/>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1" name="Forma livre 20"/>
          <p:cNvSpPr/>
          <p:nvPr/>
        </p:nvSpPr>
        <p:spPr>
          <a:xfrm>
            <a:off x="4345577" y="1924594"/>
            <a:ext cx="566057" cy="1593669"/>
          </a:xfrm>
          <a:custGeom>
            <a:avLst/>
            <a:gdLst>
              <a:gd name="connsiteX0" fmla="*/ 0 w 566057"/>
              <a:gd name="connsiteY0" fmla="*/ 1593669 h 1593669"/>
              <a:gd name="connsiteX1" fmla="*/ 243840 w 566057"/>
              <a:gd name="connsiteY1" fmla="*/ 252549 h 1593669"/>
              <a:gd name="connsiteX2" fmla="*/ 269966 w 566057"/>
              <a:gd name="connsiteY2" fmla="*/ 78377 h 1593669"/>
              <a:gd name="connsiteX3" fmla="*/ 269966 w 566057"/>
              <a:gd name="connsiteY3" fmla="*/ 78377 h 1593669"/>
              <a:gd name="connsiteX4" fmla="*/ 566057 w 566057"/>
              <a:gd name="connsiteY4" fmla="*/ 1584960 h 1593669"/>
              <a:gd name="connsiteX5" fmla="*/ 566057 w 566057"/>
              <a:gd name="connsiteY5" fmla="*/ 1584960 h 1593669"/>
              <a:gd name="connsiteX6" fmla="*/ 557349 w 566057"/>
              <a:gd name="connsiteY6" fmla="*/ 1550126 h 1593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6057" h="1593669">
                <a:moveTo>
                  <a:pt x="0" y="1593669"/>
                </a:moveTo>
                <a:cubicBezTo>
                  <a:pt x="99423" y="1049383"/>
                  <a:pt x="198846" y="505098"/>
                  <a:pt x="243840" y="252549"/>
                </a:cubicBezTo>
                <a:cubicBezTo>
                  <a:pt x="288834" y="0"/>
                  <a:pt x="269966" y="78377"/>
                  <a:pt x="269966" y="78377"/>
                </a:cubicBezTo>
                <a:lnTo>
                  <a:pt x="269966" y="78377"/>
                </a:lnTo>
                <a:lnTo>
                  <a:pt x="566057" y="1584960"/>
                </a:lnTo>
                <a:lnTo>
                  <a:pt x="566057" y="1584960"/>
                </a:lnTo>
                <a:lnTo>
                  <a:pt x="557349" y="1550126"/>
                </a:ln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2" name="Forma livre 21"/>
          <p:cNvSpPr/>
          <p:nvPr/>
        </p:nvSpPr>
        <p:spPr>
          <a:xfrm>
            <a:off x="5277394" y="1677851"/>
            <a:ext cx="1889760" cy="1872343"/>
          </a:xfrm>
          <a:custGeom>
            <a:avLst/>
            <a:gdLst>
              <a:gd name="connsiteX0" fmla="*/ 0 w 1889760"/>
              <a:gd name="connsiteY0" fmla="*/ 1814286 h 1872343"/>
              <a:gd name="connsiteX1" fmla="*/ 304800 w 1889760"/>
              <a:gd name="connsiteY1" fmla="*/ 342538 h 1872343"/>
              <a:gd name="connsiteX2" fmla="*/ 304800 w 1889760"/>
              <a:gd name="connsiteY2" fmla="*/ 342538 h 1872343"/>
              <a:gd name="connsiteX3" fmla="*/ 330926 w 1889760"/>
              <a:gd name="connsiteY3" fmla="*/ 246743 h 1872343"/>
              <a:gd name="connsiteX4" fmla="*/ 566057 w 1889760"/>
              <a:gd name="connsiteY4" fmla="*/ 1822995 h 1872343"/>
              <a:gd name="connsiteX5" fmla="*/ 914400 w 1889760"/>
              <a:gd name="connsiteY5" fmla="*/ 447040 h 1872343"/>
              <a:gd name="connsiteX6" fmla="*/ 1158240 w 1889760"/>
              <a:gd name="connsiteY6" fmla="*/ 1814286 h 1872343"/>
              <a:gd name="connsiteX7" fmla="*/ 1515292 w 1889760"/>
              <a:gd name="connsiteY7" fmla="*/ 98698 h 1872343"/>
              <a:gd name="connsiteX8" fmla="*/ 1889760 w 1889760"/>
              <a:gd name="connsiteY8" fmla="*/ 1814286 h 1872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9760" h="1872343">
                <a:moveTo>
                  <a:pt x="0" y="1814286"/>
                </a:moveTo>
                <a:lnTo>
                  <a:pt x="304800" y="342538"/>
                </a:lnTo>
                <a:lnTo>
                  <a:pt x="304800" y="342538"/>
                </a:lnTo>
                <a:cubicBezTo>
                  <a:pt x="309154" y="326572"/>
                  <a:pt x="287383" y="0"/>
                  <a:pt x="330926" y="246743"/>
                </a:cubicBezTo>
                <a:cubicBezTo>
                  <a:pt x="374469" y="493486"/>
                  <a:pt x="468811" y="1789612"/>
                  <a:pt x="566057" y="1822995"/>
                </a:cubicBezTo>
                <a:cubicBezTo>
                  <a:pt x="663303" y="1856378"/>
                  <a:pt x="815703" y="448491"/>
                  <a:pt x="914400" y="447040"/>
                </a:cubicBezTo>
                <a:cubicBezTo>
                  <a:pt x="1013097" y="445589"/>
                  <a:pt x="1058091" y="1872343"/>
                  <a:pt x="1158240" y="1814286"/>
                </a:cubicBezTo>
                <a:cubicBezTo>
                  <a:pt x="1258389" y="1756229"/>
                  <a:pt x="1393372" y="98698"/>
                  <a:pt x="1515292" y="98698"/>
                </a:cubicBezTo>
                <a:cubicBezTo>
                  <a:pt x="1637212" y="98698"/>
                  <a:pt x="1763486" y="956492"/>
                  <a:pt x="1889760" y="1814286"/>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4" name="Conector reto 23"/>
          <p:cNvCxnSpPr>
            <a:stCxn id="20" idx="3"/>
          </p:cNvCxnSpPr>
          <p:nvPr/>
        </p:nvCxnSpPr>
        <p:spPr>
          <a:xfrm>
            <a:off x="2333897" y="1959429"/>
            <a:ext cx="5855" cy="154157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p:cNvCxnSpPr>
            <a:stCxn id="20" idx="5"/>
          </p:cNvCxnSpPr>
          <p:nvPr/>
        </p:nvCxnSpPr>
        <p:spPr>
          <a:xfrm>
            <a:off x="3091543" y="1968137"/>
            <a:ext cx="40297" cy="153287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Conector reto 27"/>
          <p:cNvCxnSpPr>
            <a:stCxn id="20" idx="7"/>
          </p:cNvCxnSpPr>
          <p:nvPr/>
        </p:nvCxnSpPr>
        <p:spPr>
          <a:xfrm>
            <a:off x="3753394" y="2037806"/>
            <a:ext cx="26518" cy="1463202"/>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Conector reto 29"/>
          <p:cNvCxnSpPr>
            <a:stCxn id="21" idx="2"/>
          </p:cNvCxnSpPr>
          <p:nvPr/>
        </p:nvCxnSpPr>
        <p:spPr>
          <a:xfrm>
            <a:off x="4615543" y="2002971"/>
            <a:ext cx="28465" cy="149803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flipH="1">
            <a:off x="5551904" y="1924594"/>
            <a:ext cx="28208" cy="157641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Conector reto 33"/>
          <p:cNvCxnSpPr>
            <a:stCxn id="22" idx="5"/>
          </p:cNvCxnSpPr>
          <p:nvPr/>
        </p:nvCxnSpPr>
        <p:spPr>
          <a:xfrm>
            <a:off x="6191794" y="2124891"/>
            <a:ext cx="36390" cy="13761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Conector reto 35"/>
          <p:cNvCxnSpPr>
            <a:stCxn id="22" idx="7"/>
          </p:cNvCxnSpPr>
          <p:nvPr/>
        </p:nvCxnSpPr>
        <p:spPr>
          <a:xfrm>
            <a:off x="6792686" y="1776549"/>
            <a:ext cx="11562" cy="172445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a:off x="2123728" y="3501588"/>
            <a:ext cx="360040" cy="215444"/>
          </a:xfrm>
          <a:prstGeom prst="rect">
            <a:avLst/>
          </a:prstGeom>
          <a:noFill/>
        </p:spPr>
        <p:txBody>
          <a:bodyPr wrap="square" rtlCol="0">
            <a:spAutoFit/>
          </a:bodyPr>
          <a:lstStyle/>
          <a:p>
            <a:r>
              <a:rPr lang="en-US" sz="800" b="1" dirty="0" smtClean="0"/>
              <a:t>G1</a:t>
            </a:r>
            <a:endParaRPr lang="pt-BR" sz="800" b="1" dirty="0"/>
          </a:p>
        </p:txBody>
      </p:sp>
      <p:sp>
        <p:nvSpPr>
          <p:cNvPr id="38" name="CaixaDeTexto 37"/>
          <p:cNvSpPr txBox="1"/>
          <p:nvPr/>
        </p:nvSpPr>
        <p:spPr>
          <a:xfrm>
            <a:off x="2987824" y="3501008"/>
            <a:ext cx="360040" cy="215444"/>
          </a:xfrm>
          <a:prstGeom prst="rect">
            <a:avLst/>
          </a:prstGeom>
          <a:noFill/>
        </p:spPr>
        <p:txBody>
          <a:bodyPr wrap="square" rtlCol="0">
            <a:spAutoFit/>
          </a:bodyPr>
          <a:lstStyle/>
          <a:p>
            <a:r>
              <a:rPr lang="en-US" sz="800" b="1" dirty="0" smtClean="0"/>
              <a:t>G2</a:t>
            </a:r>
            <a:endParaRPr lang="pt-BR" sz="800" b="1" dirty="0"/>
          </a:p>
        </p:txBody>
      </p:sp>
      <p:sp>
        <p:nvSpPr>
          <p:cNvPr id="39" name="CaixaDeTexto 38"/>
          <p:cNvSpPr txBox="1"/>
          <p:nvPr/>
        </p:nvSpPr>
        <p:spPr>
          <a:xfrm>
            <a:off x="3635896" y="3501008"/>
            <a:ext cx="360040" cy="215444"/>
          </a:xfrm>
          <a:prstGeom prst="rect">
            <a:avLst/>
          </a:prstGeom>
          <a:noFill/>
        </p:spPr>
        <p:txBody>
          <a:bodyPr wrap="square" rtlCol="0">
            <a:spAutoFit/>
          </a:bodyPr>
          <a:lstStyle/>
          <a:p>
            <a:r>
              <a:rPr lang="en-US" sz="800" b="1" dirty="0" smtClean="0"/>
              <a:t>G3</a:t>
            </a:r>
            <a:endParaRPr lang="pt-BR" sz="800" b="1" dirty="0"/>
          </a:p>
        </p:txBody>
      </p:sp>
      <p:sp>
        <p:nvSpPr>
          <p:cNvPr id="40" name="CaixaDeTexto 39"/>
          <p:cNvSpPr txBox="1"/>
          <p:nvPr/>
        </p:nvSpPr>
        <p:spPr>
          <a:xfrm>
            <a:off x="4427984" y="3501008"/>
            <a:ext cx="432048" cy="276999"/>
          </a:xfrm>
          <a:prstGeom prst="rect">
            <a:avLst/>
          </a:prstGeom>
          <a:noFill/>
        </p:spPr>
        <p:txBody>
          <a:bodyPr wrap="square" rtlCol="0">
            <a:spAutoFit/>
          </a:bodyPr>
          <a:lstStyle/>
          <a:p>
            <a:r>
              <a:rPr lang="en-US" sz="1200" b="1" dirty="0" smtClean="0"/>
              <a:t>G</a:t>
            </a:r>
            <a:r>
              <a:rPr lang="en-US" sz="1200" b="1" baseline="-25000" dirty="0" smtClean="0"/>
              <a:t>M</a:t>
            </a:r>
            <a:endParaRPr lang="pt-BR" sz="1200" b="1" dirty="0"/>
          </a:p>
        </p:txBody>
      </p:sp>
      <p:sp>
        <p:nvSpPr>
          <p:cNvPr id="41" name="CaixaDeTexto 40"/>
          <p:cNvSpPr txBox="1"/>
          <p:nvPr/>
        </p:nvSpPr>
        <p:spPr>
          <a:xfrm>
            <a:off x="5364088" y="3501008"/>
            <a:ext cx="432048" cy="215444"/>
          </a:xfrm>
          <a:prstGeom prst="rect">
            <a:avLst/>
          </a:prstGeom>
          <a:noFill/>
        </p:spPr>
        <p:txBody>
          <a:bodyPr wrap="square" rtlCol="0">
            <a:spAutoFit/>
          </a:bodyPr>
          <a:lstStyle/>
          <a:p>
            <a:r>
              <a:rPr lang="en-US" sz="800" b="1" dirty="0" smtClean="0"/>
              <a:t>Gn-2</a:t>
            </a:r>
            <a:endParaRPr lang="pt-BR" sz="800" b="1" dirty="0"/>
          </a:p>
        </p:txBody>
      </p:sp>
      <p:sp>
        <p:nvSpPr>
          <p:cNvPr id="42" name="CaixaDeTexto 41"/>
          <p:cNvSpPr txBox="1"/>
          <p:nvPr/>
        </p:nvSpPr>
        <p:spPr>
          <a:xfrm>
            <a:off x="6012160" y="3501008"/>
            <a:ext cx="432048" cy="215444"/>
          </a:xfrm>
          <a:prstGeom prst="rect">
            <a:avLst/>
          </a:prstGeom>
          <a:noFill/>
        </p:spPr>
        <p:txBody>
          <a:bodyPr wrap="square" rtlCol="0">
            <a:spAutoFit/>
          </a:bodyPr>
          <a:lstStyle/>
          <a:p>
            <a:r>
              <a:rPr lang="en-US" sz="800" b="1" dirty="0" smtClean="0"/>
              <a:t>Gn-1</a:t>
            </a:r>
            <a:endParaRPr lang="pt-BR" sz="800" b="1" dirty="0"/>
          </a:p>
        </p:txBody>
      </p:sp>
      <p:sp>
        <p:nvSpPr>
          <p:cNvPr id="43" name="CaixaDeTexto 42"/>
          <p:cNvSpPr txBox="1"/>
          <p:nvPr/>
        </p:nvSpPr>
        <p:spPr>
          <a:xfrm>
            <a:off x="6643372" y="3501588"/>
            <a:ext cx="304892" cy="215444"/>
          </a:xfrm>
          <a:prstGeom prst="rect">
            <a:avLst/>
          </a:prstGeom>
          <a:noFill/>
        </p:spPr>
        <p:txBody>
          <a:bodyPr wrap="none" rtlCol="0">
            <a:spAutoFit/>
          </a:bodyPr>
          <a:lstStyle/>
          <a:p>
            <a:r>
              <a:rPr lang="en-US" sz="800" b="1" dirty="0" err="1" smtClean="0"/>
              <a:t>Gn</a:t>
            </a:r>
            <a:endParaRPr lang="pt-BR" sz="800" b="1" dirty="0"/>
          </a:p>
        </p:txBody>
      </p:sp>
      <p:sp>
        <p:nvSpPr>
          <p:cNvPr id="44" name="CaixaDeTexto 43"/>
          <p:cNvSpPr txBox="1"/>
          <p:nvPr/>
        </p:nvSpPr>
        <p:spPr>
          <a:xfrm>
            <a:off x="4499992" y="3717032"/>
            <a:ext cx="2880320" cy="461665"/>
          </a:xfrm>
          <a:prstGeom prst="rect">
            <a:avLst/>
          </a:prstGeom>
          <a:noFill/>
          <a:ln w="19050">
            <a:solidFill>
              <a:schemeClr val="tx1"/>
            </a:solidFill>
          </a:ln>
        </p:spPr>
        <p:txBody>
          <a:bodyPr wrap="square" rtlCol="0">
            <a:spAutoFit/>
          </a:bodyPr>
          <a:lstStyle/>
          <a:p>
            <a:r>
              <a:rPr lang="en-US" sz="1200" b="1" dirty="0" smtClean="0"/>
              <a:t>NÍVEL de DISPÊNDIO PÚBLICO PREFERIDO DE CADA UM DOS  “n” ELEITORES</a:t>
            </a:r>
            <a:endParaRPr lang="pt-BR" sz="1200" b="1" dirty="0"/>
          </a:p>
        </p:txBody>
      </p:sp>
      <p:sp>
        <p:nvSpPr>
          <p:cNvPr id="45" name="CaixaDeTexto 44"/>
          <p:cNvSpPr txBox="1"/>
          <p:nvPr/>
        </p:nvSpPr>
        <p:spPr>
          <a:xfrm>
            <a:off x="611560" y="685145"/>
            <a:ext cx="1368152" cy="276999"/>
          </a:xfrm>
          <a:prstGeom prst="rect">
            <a:avLst/>
          </a:prstGeom>
          <a:noFill/>
          <a:ln w="19050">
            <a:solidFill>
              <a:schemeClr val="tx1"/>
            </a:solidFill>
          </a:ln>
        </p:spPr>
        <p:txBody>
          <a:bodyPr wrap="square" rtlCol="0">
            <a:spAutoFit/>
          </a:bodyPr>
          <a:lstStyle/>
          <a:p>
            <a:pPr algn="ctr"/>
            <a:r>
              <a:rPr lang="en-US" sz="1200" b="1" u="sng" dirty="0" smtClean="0"/>
              <a:t>UTILIDADE  TOTAL</a:t>
            </a:r>
          </a:p>
        </p:txBody>
      </p:sp>
      <p:sp>
        <p:nvSpPr>
          <p:cNvPr id="46" name="CaixaDeTexto 45"/>
          <p:cNvSpPr txBox="1"/>
          <p:nvPr/>
        </p:nvSpPr>
        <p:spPr>
          <a:xfrm>
            <a:off x="3995936" y="3501008"/>
            <a:ext cx="343364" cy="246221"/>
          </a:xfrm>
          <a:prstGeom prst="rect">
            <a:avLst/>
          </a:prstGeom>
          <a:noFill/>
        </p:spPr>
        <p:txBody>
          <a:bodyPr wrap="none" rtlCol="0">
            <a:spAutoFit/>
          </a:bodyPr>
          <a:lstStyle/>
          <a:p>
            <a:r>
              <a:rPr lang="en-US" sz="1000" b="1" dirty="0" smtClean="0"/>
              <a:t>…..</a:t>
            </a:r>
            <a:endParaRPr lang="pt-BR" sz="1000" b="1" dirty="0"/>
          </a:p>
        </p:txBody>
      </p:sp>
      <p:sp>
        <p:nvSpPr>
          <p:cNvPr id="47" name="CaixaDeTexto 46"/>
          <p:cNvSpPr txBox="1"/>
          <p:nvPr/>
        </p:nvSpPr>
        <p:spPr>
          <a:xfrm>
            <a:off x="4932040" y="3470811"/>
            <a:ext cx="343364" cy="246221"/>
          </a:xfrm>
          <a:prstGeom prst="rect">
            <a:avLst/>
          </a:prstGeom>
          <a:noFill/>
        </p:spPr>
        <p:txBody>
          <a:bodyPr wrap="none" rtlCol="0">
            <a:spAutoFit/>
          </a:bodyPr>
          <a:lstStyle/>
          <a:p>
            <a:r>
              <a:rPr lang="en-US" sz="1000" b="1" dirty="0" smtClean="0"/>
              <a:t>…..</a:t>
            </a:r>
            <a:endParaRPr lang="pt-BR" sz="1000" b="1" dirty="0"/>
          </a:p>
        </p:txBody>
      </p:sp>
      <p:sp>
        <p:nvSpPr>
          <p:cNvPr id="48" name="CaixaDeTexto 47"/>
          <p:cNvSpPr txBox="1"/>
          <p:nvPr/>
        </p:nvSpPr>
        <p:spPr>
          <a:xfrm>
            <a:off x="3851920" y="836712"/>
            <a:ext cx="1440160" cy="276999"/>
          </a:xfrm>
          <a:prstGeom prst="rect">
            <a:avLst/>
          </a:prstGeom>
          <a:noFill/>
          <a:ln w="19050">
            <a:solidFill>
              <a:schemeClr val="tx1"/>
            </a:solidFill>
          </a:ln>
        </p:spPr>
        <p:txBody>
          <a:bodyPr wrap="square" rtlCol="0">
            <a:spAutoFit/>
          </a:bodyPr>
          <a:lstStyle/>
          <a:p>
            <a:r>
              <a:rPr lang="en-US" sz="1200" b="1" dirty="0" smtClean="0"/>
              <a:t>ELEITOR MEDIANO</a:t>
            </a:r>
            <a:endParaRPr lang="pt-BR" sz="1200" b="1" dirty="0"/>
          </a:p>
        </p:txBody>
      </p:sp>
      <p:cxnSp>
        <p:nvCxnSpPr>
          <p:cNvPr id="50" name="Conector de seta reta 49"/>
          <p:cNvCxnSpPr>
            <a:stCxn id="48" idx="2"/>
          </p:cNvCxnSpPr>
          <p:nvPr/>
        </p:nvCxnSpPr>
        <p:spPr>
          <a:xfrm rot="5400000">
            <a:off x="4242448" y="1443263"/>
            <a:ext cx="659105"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sz="2200" b="1" dirty="0" smtClean="0">
                <a:effectLst>
                  <a:outerShdw blurRad="38100" dist="38100" dir="2700000" algn="tl">
                    <a:srgbClr val="000000">
                      <a:alpha val="43137"/>
                    </a:srgbClr>
                  </a:outerShdw>
                </a:effectLst>
              </a:rPr>
              <a:t>(III)   </a:t>
            </a:r>
            <a:r>
              <a:rPr lang="en-US" sz="2200" b="1" u="sng" dirty="0" smtClean="0">
                <a:effectLst>
                  <a:outerShdw blurRad="38100" dist="38100" dir="2700000" algn="tl">
                    <a:srgbClr val="000000">
                      <a:alpha val="43137"/>
                    </a:srgbClr>
                  </a:outerShdw>
                </a:effectLst>
              </a:rPr>
              <a:t>INEFICIÊNCIA DO EQUILÍBRIO COM VOTO DE MAIORIA</a:t>
            </a:r>
          </a:p>
          <a:p>
            <a:endParaRPr lang="en-US" sz="1600" dirty="0" smtClean="0"/>
          </a:p>
          <a:p>
            <a:r>
              <a:rPr lang="en-US" sz="2200" b="1" dirty="0" smtClean="0"/>
              <a:t>CASO 1:</a:t>
            </a:r>
            <a:r>
              <a:rPr lang="en-US" sz="1600" dirty="0" smtClean="0"/>
              <a:t> </a:t>
            </a:r>
            <a:r>
              <a:rPr lang="en-US" sz="1600" b="1" u="sng" dirty="0" smtClean="0"/>
              <a:t>TODOS INDIVÍDUOS SÃO IGUAIS</a:t>
            </a:r>
          </a:p>
          <a:p>
            <a:r>
              <a:rPr lang="en-US" sz="1600" dirty="0" smtClean="0"/>
              <a:t>                MÉDIANA = MÉDIA = TODO E QUALQUER INDIVÍDUO</a:t>
            </a:r>
          </a:p>
          <a:p>
            <a:r>
              <a:rPr lang="en-US" sz="1600" dirty="0" smtClean="0"/>
              <a:t>                </a:t>
            </a:r>
            <a:r>
              <a:rPr lang="en-US" sz="1600" b="1" u="sng" dirty="0" smtClean="0"/>
              <a:t>ENTÃO SOB TRIBUTAÇÃO UNIFORME</a:t>
            </a:r>
            <a:r>
              <a:rPr lang="en-US" sz="1600" b="1" dirty="0" smtClean="0"/>
              <a:t>:</a:t>
            </a:r>
          </a:p>
          <a:p>
            <a:r>
              <a:rPr lang="en-US" sz="1600" dirty="0" smtClean="0"/>
              <a:t>                </a:t>
            </a:r>
            <a:r>
              <a:rPr lang="en-US" sz="1600" b="1" dirty="0" smtClean="0">
                <a:effectLst>
                  <a:outerShdw blurRad="38100" dist="38100" dir="2700000" algn="tl">
                    <a:srgbClr val="000000">
                      <a:alpha val="43137"/>
                    </a:srgbClr>
                  </a:outerShdw>
                </a:effectLst>
              </a:rPr>
              <a:t>O INDIVÍDUO MEDIANO  </a:t>
            </a:r>
            <a:r>
              <a:rPr lang="en-US" sz="1600" b="1" u="sng" dirty="0" smtClean="0">
                <a:effectLst>
                  <a:outerShdw blurRad="38100" dist="38100" dir="2700000" algn="tl">
                    <a:srgbClr val="000000">
                      <a:alpha val="43137"/>
                    </a:srgbClr>
                  </a:outerShdw>
                </a:effectLst>
              </a:rPr>
              <a:t>AUFERE (1/N </a:t>
            </a:r>
            <a:r>
              <a:rPr lang="en-US" sz="1600" b="1" u="sng" dirty="0" smtClean="0">
                <a:effectLst>
                  <a:outerShdw blurRad="38100" dist="38100" dir="2700000" algn="tl">
                    <a:srgbClr val="000000">
                      <a:alpha val="43137"/>
                    </a:srgbClr>
                  </a:outerShdw>
                </a:effectLst>
              </a:rPr>
              <a:t>do </a:t>
            </a:r>
            <a:r>
              <a:rPr lang="en-US" sz="1600" b="1" u="sng" dirty="0" err="1" smtClean="0">
                <a:effectLst>
                  <a:outerShdw blurRad="38100" dist="38100" dir="2700000" algn="tl">
                    <a:srgbClr val="000000">
                      <a:alpha val="43137"/>
                    </a:srgbClr>
                  </a:outerShdw>
                </a:effectLst>
              </a:rPr>
              <a:t>BMg</a:t>
            </a:r>
            <a:r>
              <a:rPr lang="en-US" sz="1600" b="1" u="sng" dirty="0" smtClean="0">
                <a:effectLst>
                  <a:outerShdw blurRad="38100" dist="38100" dir="2700000" algn="tl">
                    <a:srgbClr val="000000">
                      <a:alpha val="43137"/>
                    </a:srgbClr>
                  </a:outerShdw>
                </a:effectLst>
              </a:rPr>
              <a:t> </a:t>
            </a:r>
            <a:r>
              <a:rPr lang="en-US" sz="1600" b="1" u="sng" dirty="0" smtClean="0">
                <a:effectLst>
                  <a:outerShdw blurRad="38100" dist="38100" dir="2700000" algn="tl">
                    <a:srgbClr val="000000">
                      <a:alpha val="43137"/>
                    </a:srgbClr>
                  </a:outerShdw>
                </a:effectLst>
              </a:rPr>
              <a:t>TOT)  E  PAGA (1/N </a:t>
            </a:r>
            <a:r>
              <a:rPr lang="en-US" sz="1600" b="1" u="sng" dirty="0" smtClean="0">
                <a:effectLst>
                  <a:outerShdw blurRad="38100" dist="38100" dir="2700000" algn="tl">
                    <a:srgbClr val="000000">
                      <a:alpha val="43137"/>
                    </a:srgbClr>
                  </a:outerShdw>
                </a:effectLst>
              </a:rPr>
              <a:t>do </a:t>
            </a:r>
            <a:r>
              <a:rPr lang="en-US" sz="1600" b="1" u="sng" dirty="0" err="1" smtClean="0">
                <a:effectLst>
                  <a:outerShdw blurRad="38100" dist="38100" dir="2700000" algn="tl">
                    <a:srgbClr val="000000">
                      <a:alpha val="43137"/>
                    </a:srgbClr>
                  </a:outerShdw>
                </a:effectLst>
              </a:rPr>
              <a:t>CMg</a:t>
            </a:r>
            <a:r>
              <a:rPr lang="en-US" sz="1600" b="1" u="sng" dirty="0" smtClean="0">
                <a:effectLst>
                  <a:outerShdw blurRad="38100" dist="38100" dir="2700000" algn="tl">
                    <a:srgbClr val="000000">
                      <a:alpha val="43137"/>
                    </a:srgbClr>
                  </a:outerShdw>
                </a:effectLst>
              </a:rPr>
              <a:t> </a:t>
            </a:r>
            <a:r>
              <a:rPr lang="en-US" sz="1600" b="1" u="sng" dirty="0" smtClean="0">
                <a:effectLst>
                  <a:outerShdw blurRad="38100" dist="38100" dir="2700000" algn="tl">
                    <a:srgbClr val="000000">
                      <a:alpha val="43137"/>
                    </a:srgbClr>
                  </a:outerShdw>
                </a:effectLst>
              </a:rPr>
              <a:t>TOT)</a:t>
            </a:r>
          </a:p>
          <a:p>
            <a:endParaRPr lang="en-US" sz="1600" dirty="0" smtClean="0"/>
          </a:p>
          <a:p>
            <a:r>
              <a:rPr lang="en-US" sz="1600" dirty="0"/>
              <a:t> </a:t>
            </a:r>
            <a:r>
              <a:rPr lang="en-US" sz="1600" dirty="0" smtClean="0"/>
              <a:t>              </a:t>
            </a:r>
            <a:r>
              <a:rPr lang="en-US" sz="1900" b="1" u="sng" dirty="0" smtClean="0">
                <a:effectLst>
                  <a:outerShdw blurRad="38100" dist="38100" dir="2700000" algn="tl">
                    <a:srgbClr val="000000">
                      <a:alpha val="43137"/>
                    </a:srgbClr>
                  </a:outerShdw>
                </a:effectLst>
              </a:rPr>
              <a:t>RESULTADO EFICIENTE</a:t>
            </a:r>
            <a:r>
              <a:rPr lang="en-US" sz="1600" dirty="0" smtClean="0">
                <a:effectLst>
                  <a:outerShdw blurRad="38100" dist="38100" dir="2700000" algn="tl">
                    <a:srgbClr val="000000">
                      <a:alpha val="43137"/>
                    </a:srgbClr>
                  </a:outerShdw>
                </a:effectLst>
              </a:rPr>
              <a:t> </a:t>
            </a:r>
          </a:p>
          <a:p>
            <a:endParaRPr lang="en-US" sz="1600" dirty="0" smtClean="0"/>
          </a:p>
          <a:p>
            <a:endParaRPr lang="en-US" sz="1600" dirty="0" smtClean="0"/>
          </a:p>
          <a:p>
            <a:r>
              <a:rPr lang="en-US" sz="2200" b="1" dirty="0" smtClean="0"/>
              <a:t>CASO 2:</a:t>
            </a:r>
            <a:r>
              <a:rPr lang="en-US" sz="1600" dirty="0" smtClean="0"/>
              <a:t> </a:t>
            </a:r>
            <a:r>
              <a:rPr lang="en-US" sz="1600" b="1" u="sng" dirty="0" smtClean="0"/>
              <a:t>RICOS EM MENOR NÚMERO QUE POBRES</a:t>
            </a:r>
          </a:p>
          <a:p>
            <a:r>
              <a:rPr lang="en-US" sz="1600" dirty="0" smtClean="0"/>
              <a:t>                 </a:t>
            </a:r>
            <a:r>
              <a:rPr lang="en-US" sz="1600" dirty="0" smtClean="0"/>
              <a:t>MEDIANA  </a:t>
            </a:r>
            <a:r>
              <a:rPr lang="en-US" sz="1600" dirty="0" smtClean="0"/>
              <a:t>&lt;  MÉDIA</a:t>
            </a:r>
          </a:p>
          <a:p>
            <a:r>
              <a:rPr lang="en-US" sz="1600" dirty="0" smtClean="0"/>
              <a:t>               SOB TRIBUTAÇÃO UNIFORME (EX.: TODOS SÃO TAXADOS EM 20%)</a:t>
            </a:r>
          </a:p>
          <a:p>
            <a:r>
              <a:rPr lang="en-US" sz="1600" dirty="0" smtClean="0"/>
              <a:t>               5 POBRES (RENDA/CAPITA $100, IMPOSTO/CAPITA = $20) IMPOSTO TOT. POBRES = $ 100</a:t>
            </a:r>
          </a:p>
          <a:p>
            <a:r>
              <a:rPr lang="en-US" sz="1600" dirty="0" smtClean="0"/>
              <a:t>               1 RICO  (RENDA/CAPITA $1000, IMPOSTO/CAPITA = $ 200) IMPOSTO TOT. RICOS  =  $ 200</a:t>
            </a:r>
          </a:p>
          <a:p>
            <a:r>
              <a:rPr lang="en-US" sz="1600" dirty="0" smtClean="0"/>
              <a:t>                                                                                                                       </a:t>
            </a:r>
            <a:r>
              <a:rPr lang="en-US" sz="1600" b="1" u="sng" dirty="0" smtClean="0"/>
              <a:t>ARRECADAÇÃO TOTAL = $ 300</a:t>
            </a:r>
          </a:p>
          <a:p>
            <a:r>
              <a:rPr lang="en-US" sz="1600" b="1" dirty="0" smtClean="0"/>
              <a:t>               </a:t>
            </a:r>
            <a:r>
              <a:rPr lang="en-US" sz="1600" dirty="0" smtClean="0"/>
              <a:t>PORTANTO,</a:t>
            </a:r>
            <a:r>
              <a:rPr lang="en-US" sz="1600" b="1" dirty="0" smtClean="0"/>
              <a:t> </a:t>
            </a:r>
            <a:r>
              <a:rPr lang="en-US" sz="1600" b="1" u="sng" dirty="0" smtClean="0"/>
              <a:t>1 </a:t>
            </a:r>
            <a:r>
              <a:rPr lang="en-US" sz="1600" b="1" u="sng" dirty="0" smtClean="0"/>
              <a:t>RICO ARCA COM </a:t>
            </a:r>
            <a:r>
              <a:rPr lang="en-US" sz="1600" b="1" u="sng" dirty="0" smtClean="0"/>
              <a:t>(2/3) CUSTO TOTAL (= 200/300</a:t>
            </a:r>
            <a:r>
              <a:rPr lang="en-US" sz="1600" b="1" u="sng" dirty="0" smtClean="0"/>
              <a:t>),</a:t>
            </a:r>
          </a:p>
          <a:p>
            <a:r>
              <a:rPr lang="en-US" sz="1600" b="1" dirty="0"/>
              <a:t> </a:t>
            </a:r>
            <a:r>
              <a:rPr lang="en-US" sz="1600" b="1" dirty="0" smtClean="0"/>
              <a:t>                                   </a:t>
            </a:r>
            <a:r>
              <a:rPr lang="en-US" sz="1600" b="1" dirty="0" smtClean="0"/>
              <a:t> </a:t>
            </a:r>
            <a:r>
              <a:rPr lang="en-US" sz="1600" b="1" u="sng" dirty="0" smtClean="0"/>
              <a:t>1 </a:t>
            </a:r>
            <a:r>
              <a:rPr lang="en-US" sz="1600" b="1" u="sng" dirty="0" smtClean="0"/>
              <a:t>POBRE ARCA COM (1/15</a:t>
            </a:r>
            <a:r>
              <a:rPr lang="en-US" sz="1600" b="1" u="sng" dirty="0" smtClean="0"/>
              <a:t>) CUSTO TOTAL (= 20/300)</a:t>
            </a:r>
          </a:p>
          <a:p>
            <a:r>
              <a:rPr lang="en-US" sz="1600" b="1" dirty="0" smtClean="0"/>
              <a:t>               </a:t>
            </a:r>
            <a:r>
              <a:rPr lang="en-US" sz="1600" b="1" dirty="0" smtClean="0">
                <a:effectLst>
                  <a:outerShdw blurRad="38100" dist="38100" dir="2700000" algn="tl">
                    <a:srgbClr val="000000">
                      <a:alpha val="43137"/>
                    </a:srgbClr>
                  </a:outerShdw>
                </a:effectLst>
              </a:rPr>
              <a:t>EM SUMA, O INDIVÍDUO MEDIANO (POR SIMPLIFICAÇÃO = POBRE, NESSE EXEMPLO) TEM OS </a:t>
            </a:r>
          </a:p>
          <a:p>
            <a:r>
              <a:rPr lang="en-US" sz="1600" b="1" dirty="0" smtClean="0">
                <a:effectLst>
                  <a:outerShdw blurRad="38100" dist="38100" dir="2700000" algn="tl">
                    <a:srgbClr val="000000">
                      <a:alpha val="43137"/>
                    </a:srgbClr>
                  </a:outerShdw>
                </a:effectLst>
              </a:rPr>
              <a:t>               SEGUINTES BENEFÍCIOS E CUSTOS:  </a:t>
            </a:r>
            <a:r>
              <a:rPr lang="en-US" sz="1600" b="1" u="sng" dirty="0" smtClean="0">
                <a:effectLst>
                  <a:outerShdw blurRad="38100" dist="38100" dir="2700000" algn="tl">
                    <a:srgbClr val="000000">
                      <a:alpha val="43137"/>
                    </a:srgbClr>
                  </a:outerShdw>
                </a:effectLst>
              </a:rPr>
              <a:t>AUFERE (1/ 6 ) DO </a:t>
            </a:r>
            <a:r>
              <a:rPr lang="en-US" sz="1600" b="1" u="sng" dirty="0" err="1" smtClean="0">
                <a:effectLst>
                  <a:outerShdw blurRad="38100" dist="38100" dir="2700000" algn="tl">
                    <a:srgbClr val="000000">
                      <a:alpha val="43137"/>
                    </a:srgbClr>
                  </a:outerShdw>
                </a:effectLst>
              </a:rPr>
              <a:t>BMg</a:t>
            </a:r>
            <a:r>
              <a:rPr lang="en-US" sz="1600" b="1" u="sng" dirty="0" smtClean="0">
                <a:effectLst>
                  <a:outerShdw blurRad="38100" dist="38100" dir="2700000" algn="tl">
                    <a:srgbClr val="000000">
                      <a:alpha val="43137"/>
                    </a:srgbClr>
                  </a:outerShdw>
                </a:effectLst>
              </a:rPr>
              <a:t> TOTAL E PAGA (1/15) DO </a:t>
            </a:r>
            <a:r>
              <a:rPr lang="en-US" sz="1600" b="1" u="sng" dirty="0" err="1" smtClean="0">
                <a:effectLst>
                  <a:outerShdw blurRad="38100" dist="38100" dir="2700000" algn="tl">
                    <a:srgbClr val="000000">
                      <a:alpha val="43137"/>
                    </a:srgbClr>
                  </a:outerShdw>
                </a:effectLst>
              </a:rPr>
              <a:t>CMg</a:t>
            </a:r>
            <a:r>
              <a:rPr lang="en-US" sz="1600" b="1" u="sng" dirty="0" smtClean="0">
                <a:effectLst>
                  <a:outerShdw blurRad="38100" dist="38100" dir="2700000" algn="tl">
                    <a:srgbClr val="000000">
                      <a:alpha val="43137"/>
                    </a:srgbClr>
                  </a:outerShdw>
                </a:effectLst>
              </a:rPr>
              <a:t> TOTAL</a:t>
            </a:r>
          </a:p>
          <a:p>
            <a:r>
              <a:rPr lang="en-US" sz="1600" dirty="0" smtClean="0"/>
              <a:t>         </a:t>
            </a:r>
          </a:p>
          <a:p>
            <a:r>
              <a:rPr lang="en-US" sz="1600" b="1" dirty="0"/>
              <a:t> </a:t>
            </a:r>
            <a:r>
              <a:rPr lang="en-US" sz="1600" b="1" dirty="0" smtClean="0"/>
              <a:t>              </a:t>
            </a:r>
            <a:r>
              <a:rPr lang="en-US" sz="1900" b="1" u="sng" dirty="0" smtClean="0">
                <a:effectLst>
                  <a:outerShdw blurRad="38100" dist="38100" dir="2700000" algn="tl">
                    <a:srgbClr val="000000">
                      <a:alpha val="43137"/>
                    </a:srgbClr>
                  </a:outerShdw>
                </a:effectLst>
              </a:rPr>
              <a:t>RESULTADO INEFICIENTE</a:t>
            </a:r>
            <a:r>
              <a:rPr lang="en-US" sz="1900" b="1" dirty="0" smtClean="0"/>
              <a:t> </a:t>
            </a:r>
          </a:p>
          <a:p>
            <a:endParaRPr lang="en-US" sz="1600" b="1" dirty="0" smtClean="0"/>
          </a:p>
          <a:p>
            <a:r>
              <a:rPr lang="en-US" sz="1600" b="1" dirty="0" smtClean="0"/>
              <a:t>               </a:t>
            </a:r>
            <a:r>
              <a:rPr lang="en-US" sz="1600" b="1" dirty="0" smtClean="0">
                <a:effectLst>
                  <a:outerShdw blurRad="38100" dist="38100" dir="2700000" algn="tl">
                    <a:srgbClr val="000000">
                      <a:alpha val="43137"/>
                    </a:srgbClr>
                  </a:outerShdw>
                </a:effectLst>
              </a:rPr>
              <a:t>OU SEJA, COMO O INDIVÍDUO MEDIANO PAGA MENOS QUE SEU BENEFÍCIO TOTAL, ELE </a:t>
            </a:r>
          </a:p>
          <a:p>
            <a:r>
              <a:rPr lang="en-US" sz="1600" b="1" dirty="0" smtClean="0">
                <a:effectLst>
                  <a:outerShdw blurRad="38100" dist="38100" dir="2700000" algn="tl">
                    <a:srgbClr val="000000">
                      <a:alpha val="43137"/>
                    </a:srgbClr>
                  </a:outerShdw>
                </a:effectLst>
              </a:rPr>
              <a:t>               AUMENTARÁ A DEMANDA POR BENS PÚBLICOS RELATIVAMENTE AO CASO 1, IMPLICANDO EM </a:t>
            </a:r>
          </a:p>
          <a:p>
            <a:r>
              <a:rPr lang="en-US" sz="1600" b="1" dirty="0" smtClean="0">
                <a:effectLst>
                  <a:outerShdw blurRad="38100" dist="38100" dir="2700000" algn="tl">
                    <a:srgbClr val="000000">
                      <a:alpha val="43137"/>
                    </a:srgbClr>
                  </a:outerShdw>
                </a:effectLst>
              </a:rPr>
              <a:t>              AUMENTO TOTAL DE GASTO PÚBLICO (POIS, A DECISÃO PÚBLICA SE GUIA PELO ELEITOR MEDIANO) E</a:t>
            </a:r>
          </a:p>
          <a:p>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LEVANDO A SUPER-OFERTA DE BENS PÚBLICOS.</a:t>
            </a:r>
          </a:p>
          <a:p>
            <a:endParaRPr lang="en-US" sz="1600" b="1" dirty="0" smtClean="0"/>
          </a:p>
          <a:p>
            <a:r>
              <a:rPr lang="en-US" sz="1600" b="1" dirty="0" smtClean="0"/>
              <a:t>               ESSE ARGUMENTO SERÁ REFORÇADO SE O SISTEMA TRIBUTÁRIO FOR PROGRESSIVO. </a:t>
            </a:r>
          </a:p>
          <a:p>
            <a:r>
              <a:rPr lang="en-US" sz="2000" dirty="0" smtClean="0"/>
              <a:t>                </a:t>
            </a:r>
            <a:endParaRPr lang="pt-BR"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04664"/>
            <a:ext cx="9144000" cy="5721499"/>
          </a:xfrm>
        </p:spPr>
        <p:txBody>
          <a:bodyPr>
            <a:normAutofit/>
          </a:bodyPr>
          <a:lstStyle/>
          <a:p>
            <a:r>
              <a:rPr lang="en-US" sz="2000" b="1" u="sng" dirty="0" smtClean="0">
                <a:effectLst>
                  <a:outerShdw blurRad="38100" dist="38100" dir="2700000" algn="tl">
                    <a:srgbClr val="000000">
                      <a:alpha val="43137"/>
                    </a:srgbClr>
                  </a:outerShdw>
                </a:effectLst>
              </a:rPr>
              <a:t>EM SUMA, A INEFICIÊNCIA DO EQUILÍBRIO DE VOTO DE MAIORIA SE DÁ PELOS SEGUINTES FATOS</a:t>
            </a:r>
            <a:r>
              <a:rPr lang="en-US" sz="2000" b="1" dirty="0" smtClean="0">
                <a:effectLst>
                  <a:outerShdw blurRad="38100" dist="38100" dir="2700000" algn="tl">
                    <a:srgbClr val="000000">
                      <a:alpha val="43137"/>
                    </a:srgbClr>
                  </a:outerShdw>
                </a:effectLst>
              </a:rPr>
              <a:t>:</a:t>
            </a:r>
          </a:p>
          <a:p>
            <a:endParaRPr lang="en-US" sz="2000" dirty="0" smtClean="0"/>
          </a:p>
          <a:p>
            <a:r>
              <a:rPr lang="en-US" sz="2000" b="1" dirty="0" smtClean="0"/>
              <a:t>CASO EQUILÍBRIO EFICIENTE</a:t>
            </a:r>
            <a:r>
              <a:rPr lang="en-US" sz="2000" dirty="0" smtClean="0"/>
              <a:t>:</a:t>
            </a:r>
            <a:r>
              <a:rPr lang="en-US" sz="2000" u="sng" dirty="0" smtClean="0"/>
              <a:t> INDIVÍDUOS IDÊNTICOS E TRIBUTAÇÃO UNIFORME</a:t>
            </a:r>
            <a:r>
              <a:rPr lang="en-US" sz="2000" dirty="0" smtClean="0"/>
              <a:t> </a:t>
            </a:r>
          </a:p>
          <a:p>
            <a:r>
              <a:rPr lang="en-US" sz="2000" dirty="0" smtClean="0"/>
              <a:t>                                                      (1/n) </a:t>
            </a:r>
            <a:r>
              <a:rPr lang="en-US" sz="2000" dirty="0" err="1" smtClean="0"/>
              <a:t>BMg</a:t>
            </a:r>
            <a:r>
              <a:rPr lang="en-US" sz="2000" dirty="0" smtClean="0"/>
              <a:t> TOTAL = (1/n) </a:t>
            </a:r>
            <a:r>
              <a:rPr lang="en-US" sz="2000" dirty="0" err="1" smtClean="0"/>
              <a:t>CMg</a:t>
            </a:r>
            <a:r>
              <a:rPr lang="en-US" sz="2000" dirty="0" smtClean="0"/>
              <a:t> TOTAL</a:t>
            </a:r>
          </a:p>
          <a:p>
            <a:endParaRPr lang="en-US" sz="2000" dirty="0" smtClean="0"/>
          </a:p>
          <a:p>
            <a:r>
              <a:rPr lang="en-US" sz="2000" b="1" dirty="0" smtClean="0"/>
              <a:t>CASO EQUILÍBRIO INEFICIENTE:</a:t>
            </a:r>
            <a:r>
              <a:rPr lang="en-US" sz="2000" dirty="0" smtClean="0"/>
              <a:t> </a:t>
            </a:r>
            <a:r>
              <a:rPr lang="en-US" sz="2000" u="sng" dirty="0" smtClean="0"/>
              <a:t>INDIVÍDUOS DISTINTOS E TRIBUTAÇÃO UNIFORME</a:t>
            </a:r>
          </a:p>
          <a:p>
            <a:r>
              <a:rPr lang="en-US" sz="2000" dirty="0" smtClean="0"/>
              <a:t>                                                        </a:t>
            </a:r>
            <a:r>
              <a:rPr lang="en-US" sz="2000" dirty="0" err="1" smtClean="0"/>
              <a:t>BMg</a:t>
            </a:r>
            <a:r>
              <a:rPr lang="en-US" sz="2000" dirty="0" smtClean="0"/>
              <a:t> MEDIANO &gt; (1/n) </a:t>
            </a:r>
            <a:r>
              <a:rPr lang="en-US" sz="2000" dirty="0" err="1" smtClean="0"/>
              <a:t>BMg</a:t>
            </a:r>
            <a:r>
              <a:rPr lang="en-US" sz="2000" dirty="0" smtClean="0"/>
              <a:t> TOTAL &gt; </a:t>
            </a:r>
            <a:r>
              <a:rPr lang="en-US" sz="2000" dirty="0" err="1" smtClean="0"/>
              <a:t>CMg</a:t>
            </a:r>
            <a:r>
              <a:rPr lang="en-US" sz="2000" dirty="0" smtClean="0"/>
              <a:t> MEDIANO</a:t>
            </a:r>
          </a:p>
          <a:p>
            <a:r>
              <a:rPr lang="en-US" sz="2000" dirty="0" smtClean="0"/>
              <a:t>                                                       (GERA SOBRE-OFERTA DE BENS PÚBLICOS)</a:t>
            </a:r>
          </a:p>
          <a:p>
            <a:endParaRPr lang="en-US" sz="2000" dirty="0" smtClean="0"/>
          </a:p>
          <a:p>
            <a:r>
              <a:rPr lang="en-US" sz="2000" dirty="0" smtClean="0"/>
              <a:t>                                                       </a:t>
            </a:r>
            <a:r>
              <a:rPr lang="en-US" sz="2000" u="sng" dirty="0" smtClean="0"/>
              <a:t>INDIVÍDUOS DISTINTOS E TRIBUTAÇÃO PROGRESSIVA</a:t>
            </a:r>
          </a:p>
          <a:p>
            <a:r>
              <a:rPr lang="en-US" sz="2000" dirty="0" smtClean="0"/>
              <a:t>                                                       AGRAVA A SOBRE-OFERTA DE BENS PÚBLICOS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08520" y="0"/>
            <a:ext cx="9252520" cy="6858000"/>
          </a:xfrm>
        </p:spPr>
        <p:txBody>
          <a:bodyPr>
            <a:normAutofit fontScale="85000" lnSpcReduction="20000"/>
          </a:bodyPr>
          <a:lstStyle/>
          <a:p>
            <a:r>
              <a:rPr lang="en-US" sz="1800" b="1" dirty="0" smtClean="0">
                <a:effectLst>
                  <a:outerShdw blurRad="38100" dist="38100" dir="2700000" algn="tl">
                    <a:srgbClr val="000000">
                      <a:alpha val="43137"/>
                    </a:srgbClr>
                  </a:outerShdw>
                </a:effectLst>
              </a:rPr>
              <a:t>(IV) </a:t>
            </a:r>
            <a:r>
              <a:rPr lang="en-US" sz="1800" b="1" u="sng" dirty="0" smtClean="0">
                <a:effectLst>
                  <a:outerShdw blurRad="38100" dist="38100" dir="2700000" algn="tl">
                    <a:srgbClr val="000000">
                      <a:alpha val="43137"/>
                    </a:srgbClr>
                  </a:outerShdw>
                </a:effectLst>
              </a:rPr>
              <a:t>PARADOXO DO VOTO (COMPARAÇÃO DE PROPOSTAS DOIS A DOIS)</a:t>
            </a:r>
            <a:r>
              <a:rPr lang="en-US" sz="1800" b="1" dirty="0" smtClean="0">
                <a:effectLst>
                  <a:outerShdw blurRad="38100" dist="38100" dir="2700000" algn="tl">
                    <a:srgbClr val="000000">
                      <a:alpha val="43137"/>
                    </a:srgbClr>
                  </a:outerShdw>
                </a:effectLst>
              </a:rPr>
              <a:t>:</a:t>
            </a:r>
            <a:r>
              <a:rPr lang="en-US" sz="1800" b="1" u="sng" dirty="0" smtClean="0">
                <a:effectLst>
                  <a:outerShdw blurRad="38100" dist="38100" dir="2700000" algn="tl">
                    <a:srgbClr val="000000">
                      <a:alpha val="43137"/>
                    </a:srgbClr>
                  </a:outerShdw>
                </a:effectLst>
              </a:rPr>
              <a:t> FENÔMENO DE MAIORIA CÍCLICA</a:t>
            </a:r>
          </a:p>
          <a:p>
            <a:endParaRPr lang="en-US" sz="1800" dirty="0" smtClean="0"/>
          </a:p>
          <a:p>
            <a:r>
              <a:rPr lang="en-US" sz="1800" dirty="0" smtClean="0"/>
              <a:t> </a:t>
            </a:r>
            <a:r>
              <a:rPr lang="en-US" sz="1800" b="1" u="sng" dirty="0" smtClean="0"/>
              <a:t>UMA LIMITAÇÃO IMPORTANTE DO VOTO DE MAIORIA É A DE QUE ELE PODE NÃO GERAR EQUILÍBRIO</a:t>
            </a:r>
            <a:r>
              <a:rPr lang="en-US" sz="1800" b="1" dirty="0" smtClean="0"/>
              <a:t>.  </a:t>
            </a:r>
          </a:p>
          <a:p>
            <a:r>
              <a:rPr lang="en-US" sz="1800" b="1" dirty="0" smtClean="0"/>
              <a:t>                     </a:t>
            </a:r>
          </a:p>
          <a:p>
            <a:r>
              <a:rPr lang="en-US" sz="1800" b="1" dirty="0" smtClean="0"/>
              <a:t>                     </a:t>
            </a:r>
            <a:r>
              <a:rPr lang="en-US" sz="1800" u="sng" dirty="0" smtClean="0"/>
              <a:t>EXEMPLO</a:t>
            </a:r>
            <a:r>
              <a:rPr lang="en-US" sz="1800" dirty="0" smtClean="0"/>
              <a:t>: SUPONHA:       INDIVÍDUO 1 PREFE </a:t>
            </a:r>
            <a:r>
              <a:rPr lang="en-US" sz="1800" b="1" dirty="0" smtClean="0"/>
              <a:t> A </a:t>
            </a:r>
            <a:r>
              <a:rPr lang="en-US" sz="1800" dirty="0" smtClean="0"/>
              <a:t> à  </a:t>
            </a:r>
            <a:r>
              <a:rPr lang="en-US" sz="1800" b="1" dirty="0" smtClean="0"/>
              <a:t>B</a:t>
            </a:r>
            <a:r>
              <a:rPr lang="en-US" sz="1800" dirty="0" smtClean="0"/>
              <a:t>  à  </a:t>
            </a:r>
            <a:r>
              <a:rPr lang="en-US" sz="1800" b="1" dirty="0" smtClean="0"/>
              <a:t>C</a:t>
            </a:r>
          </a:p>
          <a:p>
            <a:r>
              <a:rPr lang="en-US" sz="1800" dirty="0" smtClean="0"/>
              <a:t>                                                                    INDIVÍDUO 2 PREFE  </a:t>
            </a:r>
            <a:r>
              <a:rPr lang="en-US" sz="1800" b="1" dirty="0" smtClean="0"/>
              <a:t>C</a:t>
            </a:r>
            <a:r>
              <a:rPr lang="en-US" sz="1800" dirty="0" smtClean="0"/>
              <a:t>  à  </a:t>
            </a:r>
            <a:r>
              <a:rPr lang="en-US" sz="1800" b="1" dirty="0" smtClean="0"/>
              <a:t>A</a:t>
            </a:r>
            <a:r>
              <a:rPr lang="en-US" sz="1800" dirty="0" smtClean="0"/>
              <a:t>  à  </a:t>
            </a:r>
            <a:r>
              <a:rPr lang="en-US" sz="1800" b="1" dirty="0" smtClean="0"/>
              <a:t>B</a:t>
            </a:r>
          </a:p>
          <a:p>
            <a:r>
              <a:rPr lang="en-US" sz="1800" dirty="0" smtClean="0"/>
              <a:t>                                                                    INDIVÍDUO 3 PREFE  </a:t>
            </a:r>
            <a:r>
              <a:rPr lang="en-US" sz="1800" b="1" dirty="0" smtClean="0"/>
              <a:t>B</a:t>
            </a:r>
            <a:r>
              <a:rPr lang="en-US" sz="1800" dirty="0" smtClean="0"/>
              <a:t>  à  </a:t>
            </a:r>
            <a:r>
              <a:rPr lang="en-US" sz="1800" b="1" dirty="0" smtClean="0"/>
              <a:t>C</a:t>
            </a:r>
            <a:r>
              <a:rPr lang="en-US" sz="1800" dirty="0" smtClean="0"/>
              <a:t>  à  </a:t>
            </a:r>
            <a:r>
              <a:rPr lang="en-US" sz="1800" b="1" dirty="0" smtClean="0"/>
              <a:t>A</a:t>
            </a:r>
          </a:p>
          <a:p>
            <a:endParaRPr lang="en-US" sz="1800" dirty="0" smtClean="0"/>
          </a:p>
          <a:p>
            <a:r>
              <a:rPr lang="en-US" sz="1800" dirty="0" smtClean="0"/>
              <a:t>INICIAMOS VOTO DE </a:t>
            </a:r>
            <a:r>
              <a:rPr lang="en-US" sz="1800" b="1" u="sng" dirty="0" smtClean="0"/>
              <a:t>A VERSUS B</a:t>
            </a:r>
            <a:r>
              <a:rPr lang="en-US" sz="1800" dirty="0" smtClean="0"/>
              <a:t>:</a:t>
            </a:r>
          </a:p>
          <a:p>
            <a:r>
              <a:rPr lang="en-US" sz="1800" dirty="0" smtClean="0"/>
              <a:t>                                       INDIVÍDUOS 1 E 2 VOTAM POR A: </a:t>
            </a:r>
            <a:r>
              <a:rPr lang="en-US" sz="1800" b="1" dirty="0" smtClean="0"/>
              <a:t>VENCE A</a:t>
            </a:r>
          </a:p>
          <a:p>
            <a:r>
              <a:rPr lang="en-US" sz="1800" dirty="0" smtClean="0"/>
              <a:t>EM SEGUIDA VOTO DE </a:t>
            </a:r>
            <a:r>
              <a:rPr lang="en-US" sz="1800" b="1" u="sng" dirty="0" smtClean="0"/>
              <a:t>A VERSUS C</a:t>
            </a:r>
            <a:r>
              <a:rPr lang="en-US" sz="1800" dirty="0" smtClean="0"/>
              <a:t>:</a:t>
            </a:r>
          </a:p>
          <a:p>
            <a:r>
              <a:rPr lang="en-US" sz="1800" dirty="0" smtClean="0"/>
              <a:t>                                       INDIVÍDUOS 2 E 3 VOTAM POR C: </a:t>
            </a:r>
            <a:r>
              <a:rPr lang="en-US" sz="1800" b="1" dirty="0" smtClean="0"/>
              <a:t>VENCE C</a:t>
            </a:r>
          </a:p>
          <a:p>
            <a:r>
              <a:rPr lang="en-US" sz="1800" dirty="0" smtClean="0"/>
              <a:t>E, FINALMENTE, VOTO DE</a:t>
            </a:r>
            <a:r>
              <a:rPr lang="en-US" sz="1800" b="1" dirty="0" smtClean="0"/>
              <a:t> </a:t>
            </a:r>
            <a:r>
              <a:rPr lang="en-US" sz="1800" b="1" u="sng" dirty="0" smtClean="0"/>
              <a:t>C VERSUS B</a:t>
            </a:r>
            <a:r>
              <a:rPr lang="en-US" sz="1800" dirty="0" smtClean="0"/>
              <a:t>:</a:t>
            </a:r>
          </a:p>
          <a:p>
            <a:r>
              <a:rPr lang="en-US" sz="1800" dirty="0" smtClean="0"/>
              <a:t>                                       INDIVÍDUOS 1 E 3 VOTAM POR B: </a:t>
            </a:r>
            <a:r>
              <a:rPr lang="en-US" sz="1800" b="1" dirty="0" smtClean="0"/>
              <a:t>VENCE B</a:t>
            </a:r>
            <a:r>
              <a:rPr lang="en-US" sz="1800" dirty="0" smtClean="0"/>
              <a:t> (VENCEDOR FINAL)</a:t>
            </a:r>
          </a:p>
          <a:p>
            <a:endParaRPr lang="en-US" sz="1800" dirty="0" smtClean="0"/>
          </a:p>
          <a:p>
            <a:r>
              <a:rPr lang="en-US" sz="1800" b="1" u="sng" dirty="0" smtClean="0">
                <a:effectLst>
                  <a:outerShdw blurRad="38100" dist="38100" dir="2700000" algn="tl">
                    <a:srgbClr val="000000">
                      <a:alpha val="43137"/>
                    </a:srgbClr>
                  </a:outerShdw>
                </a:effectLst>
              </a:rPr>
              <a:t>ESSE RESULTADO ACIMA É DENOMINADO DE PARADOXO DO VOTO (PARADOXO DE CONDORCET)</a:t>
            </a:r>
            <a:r>
              <a:rPr lang="en-US" sz="1800" b="1" dirty="0" smtClean="0">
                <a:effectLst>
                  <a:outerShdw blurRad="38100" dist="38100" dir="2700000" algn="tl">
                    <a:srgbClr val="000000">
                      <a:alpha val="43137"/>
                    </a:srgbClr>
                  </a:outerShdw>
                </a:effectLst>
              </a:rPr>
              <a:t>: NÃO HÁ UM VENCEDOR CLARO:  B  ›  C   e    C  ›  A,   MAS  A  ›  B;    NÃO HÁ TRANSITIVIDADE</a:t>
            </a:r>
            <a:r>
              <a:rPr lang="en-US" sz="1800" b="1" dirty="0" smtClean="0"/>
              <a:t>.</a:t>
            </a:r>
          </a:p>
          <a:p>
            <a:endParaRPr lang="en-US" sz="1800" dirty="0" smtClean="0"/>
          </a:p>
          <a:p>
            <a:r>
              <a:rPr lang="en-US" sz="1800" dirty="0" smtClean="0"/>
              <a:t>A</a:t>
            </a:r>
            <a:r>
              <a:rPr lang="en-US" sz="1700" dirty="0" smtClean="0"/>
              <a:t>LÉM DISSO, SE MUDARMOS A ORDEM DE VOTAÇÃO ALTERAREMOS O VENCEDOR FINAL. ASSIM SENDO, SE OS INDIVÍDUOS PERCEBEM ESSE PROBLEMA E A VOTAÇÃO TEM DETERMINADA SEQUÊNCIA, ENTÃO ELES PODEM DECIDIR VOTAR ESTRATEGICAMENTE: ISTO É, O INDIVÍDUO 1, POR EXEMPLO, NA SEQUÊNCIA ACIMA PODE NÃO VOTAR SUA VERDADEIRA PREFERÊNCIA, MAS RACIOCINAR EM FUNÇÃO DAS CONSEQUENCIAS DE SEU VOTO DE MODO QUE NA VOTAÇÃO FINAL VENÇA UMA ALTERNATIVA PREFERIDA POR ELE.</a:t>
            </a:r>
          </a:p>
          <a:p>
            <a:r>
              <a:rPr lang="en-US" sz="1800" dirty="0" smtClean="0"/>
              <a:t>                </a:t>
            </a:r>
            <a:r>
              <a:rPr lang="en-US" sz="1500" dirty="0" smtClean="0"/>
              <a:t> </a:t>
            </a:r>
            <a:endParaRPr lang="en-US" sz="1500" b="1" dirty="0" smtClean="0"/>
          </a:p>
          <a:p>
            <a:endParaRPr lang="en-US" sz="1500" b="1" dirty="0" smtClean="0"/>
          </a:p>
          <a:p>
            <a:r>
              <a:rPr lang="en-US" sz="1500" b="1" dirty="0" smtClean="0">
                <a:effectLst>
                  <a:outerShdw blurRad="38100" dist="38100" dir="2700000" algn="tl">
                    <a:srgbClr val="000000">
                      <a:alpha val="43137"/>
                    </a:srgbClr>
                  </a:outerShdw>
                </a:effectLst>
              </a:rPr>
              <a:t>UMA OUTRA CONSEQUÊNCIA DO PARADOXO DE VOTO É DE QUE O MESMO RESULTA EM INCONSISTÊNCIAS NA ADOÇÃO DE POLÍTICAS PELO GOVERNO. ISTO É, O GOVERNO É PROVÁVEL NÃO AGIR DE FORMA CONSISTENTE, COMO O FAZ O INDIVÍDUO RACIONAL.</a:t>
            </a:r>
          </a:p>
          <a:p>
            <a:endParaRPr lang="en-US" sz="1500" b="1" dirty="0" smtClean="0"/>
          </a:p>
          <a:p>
            <a:r>
              <a:rPr lang="en-US" sz="1500" b="1" dirty="0" smtClean="0"/>
              <a:t>          EX.: POLÍTICAS DE SUBSÍDIOS AGRÍCOLAS (“TRIBUTA POBRE”) E SIMULTANEAMENTE DÁ AUXÍLIOS A BAIXA RENDA. </a:t>
            </a:r>
          </a:p>
          <a:p>
            <a:r>
              <a:rPr lang="en-US" sz="1500" dirty="0" smtClean="0"/>
              <a:t>                     </a:t>
            </a:r>
            <a:endParaRPr lang="pt-BR" sz="1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6336704"/>
          </a:xfrm>
        </p:spPr>
        <p:txBody>
          <a:bodyPr>
            <a:normAutofit/>
          </a:bodyPr>
          <a:lstStyle/>
          <a:p>
            <a:r>
              <a:rPr lang="en-US" sz="2000" b="1" u="sng" dirty="0" smtClean="0">
                <a:effectLst>
                  <a:outerShdw blurRad="38100" dist="38100" dir="2700000" algn="tl">
                    <a:srgbClr val="000000">
                      <a:alpha val="43137"/>
                    </a:srgbClr>
                  </a:outerShdw>
                </a:effectLst>
              </a:rPr>
              <a:t>OUTRO EXEMPLO</a:t>
            </a:r>
            <a:r>
              <a:rPr lang="en-US" sz="2000" b="1" dirty="0" smtClean="0">
                <a:effectLst>
                  <a:outerShdw blurRad="38100" dist="38100" dir="2700000" algn="tl">
                    <a:srgbClr val="000000">
                      <a:alpha val="43137"/>
                    </a:srgbClr>
                  </a:outerShdw>
                </a:effectLst>
              </a:rPr>
              <a:t>:</a:t>
            </a:r>
            <a:r>
              <a:rPr lang="en-US" sz="2000" b="1" dirty="0" smtClean="0"/>
              <a:t> </a:t>
            </a:r>
            <a:r>
              <a:rPr lang="en-US" sz="2000" b="1" dirty="0" smtClean="0">
                <a:effectLst>
                  <a:outerShdw blurRad="38100" dist="38100" dir="2700000" algn="tl">
                    <a:srgbClr val="000000">
                      <a:alpha val="43137"/>
                    </a:srgbClr>
                  </a:outerShdw>
                </a:effectLst>
              </a:rPr>
              <a:t>NÃO HÁ EQUILÍBRIO PARA A MAIORIA DAS QUESTÕES </a:t>
            </a:r>
          </a:p>
          <a:p>
            <a:r>
              <a:rPr lang="en-US" sz="2000" b="1" dirty="0" smtClean="0">
                <a:effectLst>
                  <a:outerShdw blurRad="38100" dist="38100" dir="2700000" algn="tl">
                    <a:srgbClr val="000000">
                      <a:alpha val="43137"/>
                    </a:srgbClr>
                  </a:outerShdw>
                </a:effectLst>
              </a:rPr>
              <a:t>                                   DISTRIBUTIVAS</a:t>
            </a:r>
          </a:p>
          <a:p>
            <a:endParaRPr lang="en-US" sz="2000" b="1" dirty="0" smtClean="0"/>
          </a:p>
          <a:p>
            <a:r>
              <a:rPr lang="en-US" sz="2000" dirty="0" smtClean="0"/>
              <a:t>TRIBUTAÇÃO:  </a:t>
            </a:r>
            <a:r>
              <a:rPr lang="en-US" sz="2000" u="sng" dirty="0" smtClean="0"/>
              <a:t>POBRE</a:t>
            </a:r>
            <a:r>
              <a:rPr lang="en-US" sz="2000" dirty="0" smtClean="0"/>
              <a:t>	</a:t>
            </a:r>
            <a:r>
              <a:rPr lang="en-US" sz="2000" u="sng" dirty="0" smtClean="0"/>
              <a:t>MÉDIO</a:t>
            </a:r>
            <a:r>
              <a:rPr lang="en-US" sz="2000" dirty="0" smtClean="0"/>
              <a:t>	</a:t>
            </a:r>
            <a:r>
              <a:rPr lang="en-US" sz="2000" u="sng" dirty="0" smtClean="0"/>
              <a:t>RICO</a:t>
            </a:r>
          </a:p>
          <a:p>
            <a:r>
              <a:rPr lang="en-US" sz="2000" b="1" dirty="0" smtClean="0"/>
              <a:t>PROPOSTA  A:</a:t>
            </a:r>
            <a:r>
              <a:rPr lang="en-US" sz="2000" dirty="0" smtClean="0"/>
              <a:t>   20%	  20%	 20%</a:t>
            </a:r>
          </a:p>
          <a:p>
            <a:r>
              <a:rPr lang="en-US" sz="2000" b="1" dirty="0" smtClean="0"/>
              <a:t>PROPOSTA  B:</a:t>
            </a:r>
            <a:r>
              <a:rPr lang="en-US" sz="2000" dirty="0" smtClean="0"/>
              <a:t>   18%	  18%	 24%</a:t>
            </a:r>
          </a:p>
          <a:p>
            <a:r>
              <a:rPr lang="en-US" sz="2000" b="1" dirty="0" smtClean="0"/>
              <a:t>PROPOSTA  C: </a:t>
            </a:r>
            <a:r>
              <a:rPr lang="en-US" sz="2000" dirty="0" smtClean="0"/>
              <a:t>  17%	  21%	 22%</a:t>
            </a:r>
          </a:p>
          <a:p>
            <a:endParaRPr lang="en-US" sz="2000" dirty="0" smtClean="0"/>
          </a:p>
          <a:p>
            <a:r>
              <a:rPr lang="en-US" sz="2000" u="sng" dirty="0" smtClean="0"/>
              <a:t>VOTAÇÃO SEQUENCIAL DE COMPARAÇÃO DE PROPOSTAS DOIS A DOIS</a:t>
            </a:r>
            <a:r>
              <a:rPr lang="en-US" sz="2000" dirty="0" smtClean="0"/>
              <a:t>:</a:t>
            </a:r>
          </a:p>
          <a:p>
            <a:r>
              <a:rPr lang="en-US" sz="2000" dirty="0" smtClean="0"/>
              <a:t>A x B: MÉDIO E POBRE VOTAM B: VENCE B</a:t>
            </a:r>
          </a:p>
          <a:p>
            <a:r>
              <a:rPr lang="en-US" sz="2000" dirty="0" smtClean="0"/>
              <a:t>B x C: RICO E POBRE VOTAM C: VENCE C</a:t>
            </a:r>
          </a:p>
          <a:p>
            <a:r>
              <a:rPr lang="en-US" sz="2000" dirty="0" smtClean="0"/>
              <a:t>C x A: MÉDIO E RICO VOTAM A: VENCE A (RESULTADO FINAL).</a:t>
            </a:r>
            <a:endParaRPr lang="pt-BR"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r>
              <a:rPr lang="en-US" sz="2000" b="1" dirty="0" smtClean="0">
                <a:effectLst>
                  <a:outerShdw blurRad="38100" dist="38100" dir="2700000" algn="tl">
                    <a:srgbClr val="000000">
                      <a:alpha val="43137"/>
                    </a:srgbClr>
                  </a:outerShdw>
                </a:effectLst>
              </a:rPr>
              <a:t>(V) </a:t>
            </a:r>
            <a:r>
              <a:rPr lang="en-US" sz="2000" b="1" u="sng" dirty="0" smtClean="0">
                <a:effectLst>
                  <a:outerShdw blurRad="38100" dist="38100" dir="2700000" algn="tl">
                    <a:srgbClr val="000000">
                      <a:alpha val="43137"/>
                    </a:srgbClr>
                  </a:outerShdw>
                </a:effectLst>
              </a:rPr>
              <a:t>CONDIÇÕES QUE GARANTEM EQUILÍBRIO COM VOTO DE MAIORIA</a:t>
            </a:r>
            <a:r>
              <a:rPr lang="en-US" sz="2000" b="1" dirty="0" smtClean="0">
                <a:effectLst>
                  <a:outerShdw blurRad="38100" dist="38100" dir="2700000" algn="tl">
                    <a:srgbClr val="000000">
                      <a:alpha val="43137"/>
                    </a:srgbClr>
                  </a:outerShdw>
                </a:effectLst>
              </a:rPr>
              <a:t>: </a:t>
            </a:r>
          </a:p>
          <a:p>
            <a:endParaRPr lang="en-US" sz="2000" b="1" dirty="0" smtClean="0">
              <a:effectLst>
                <a:outerShdw blurRad="38100" dist="38100" dir="2700000" algn="tl">
                  <a:srgbClr val="000000">
                    <a:alpha val="43137"/>
                  </a:srgbClr>
                </a:outerShdw>
              </a:effectLst>
            </a:endParaRPr>
          </a:p>
          <a:p>
            <a:r>
              <a:rPr lang="en-US" sz="2000" b="1" dirty="0" smtClean="0"/>
              <a:t>       </a:t>
            </a:r>
            <a:r>
              <a:rPr lang="en-US" sz="2000" b="1" dirty="0" smtClean="0">
                <a:effectLst>
                  <a:outerShdw blurRad="38100" dist="38100" dir="2700000" algn="tl">
                    <a:srgbClr val="000000">
                      <a:alpha val="43137"/>
                    </a:srgbClr>
                  </a:outerShdw>
                </a:effectLst>
              </a:rPr>
              <a:t>A</a:t>
            </a:r>
            <a:r>
              <a:rPr lang="en-US" sz="2000" b="1" dirty="0" smtClean="0"/>
              <a:t> </a:t>
            </a:r>
            <a:r>
              <a:rPr lang="en-US" sz="2000" b="1" dirty="0" smtClean="0">
                <a:effectLst>
                  <a:outerShdw blurRad="38100" dist="38100" dir="2700000" algn="tl">
                    <a:srgbClr val="000000">
                      <a:alpha val="43137"/>
                    </a:srgbClr>
                  </a:outerShdw>
                </a:effectLst>
              </a:rPr>
              <a:t>VOTAÇÃO DEVE TER UMA SÓ DIMENSÃO (“PERMITE COMPARAÇÃO ENTRE </a:t>
            </a:r>
          </a:p>
          <a:p>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TODAS PROPOSTAS”)   E</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DEVE  HAVER  PICO  ÚNICO  DE  PREFERÊNCIAS.</a:t>
            </a:r>
          </a:p>
          <a:p>
            <a:endParaRPr lang="en-US" sz="2000" dirty="0" smtClean="0"/>
          </a:p>
          <a:p>
            <a:r>
              <a:rPr lang="en-US" sz="1700" b="1" dirty="0" smtClean="0">
                <a:effectLst>
                  <a:outerShdw blurRad="38100" dist="38100" dir="2700000" algn="tl">
                    <a:srgbClr val="000000">
                      <a:alpha val="43137"/>
                    </a:srgbClr>
                  </a:outerShdw>
                </a:effectLst>
              </a:rPr>
              <a:t>(5.1) </a:t>
            </a:r>
            <a:r>
              <a:rPr lang="en-US" sz="1700" b="1" u="sng" dirty="0" smtClean="0">
                <a:effectLst>
                  <a:outerShdw blurRad="38100" dist="38100" dir="2700000" algn="tl">
                    <a:srgbClr val="000000">
                      <a:alpha val="43137"/>
                    </a:srgbClr>
                  </a:outerShdw>
                </a:effectLst>
              </a:rPr>
              <a:t>CARACTERIZAÇÃO DO CASO DE PICO ÚNICO DE PREFERÊNCIAS:</a:t>
            </a:r>
          </a:p>
          <a:p>
            <a:r>
              <a:rPr lang="en-US" sz="1700" dirty="0" smtClean="0">
                <a:effectLst>
                  <a:outerShdw blurRad="38100" dist="38100" dir="2700000" algn="tl">
                    <a:srgbClr val="000000">
                      <a:alpha val="43137"/>
                    </a:srgbClr>
                  </a:outerShdw>
                </a:effectLst>
              </a:rPr>
              <a:t>O CASO DE DECISÃO SOBRE DISPÊNDIOS PÚBLICOS EM EDUCAÇÃO PÚBLICA:</a:t>
            </a:r>
            <a:r>
              <a:rPr lang="en-US" sz="1700" dirty="0" smtClean="0"/>
              <a:t> </a:t>
            </a:r>
            <a:r>
              <a:rPr lang="en-US" sz="1700" u="sng" dirty="0" smtClean="0"/>
              <a:t>UM EXEMPLO UNIDIMENSIONAL, MAS DE PICO NÃO ÚNICO</a:t>
            </a:r>
            <a:r>
              <a:rPr lang="en-US" sz="1700" dirty="0" smtClean="0"/>
              <a:t>.</a:t>
            </a:r>
          </a:p>
          <a:p>
            <a:endParaRPr lang="en-US" sz="1700" b="1" dirty="0" smtClean="0"/>
          </a:p>
          <a:p>
            <a:r>
              <a:rPr lang="en-US" sz="1700" u="sng" dirty="0" smtClean="0"/>
              <a:t>SE O NÍVEL DE DISPÊNDIO PÚBLICO FOR ABAIXO DE CERTO MÍNIMO</a:t>
            </a:r>
            <a:r>
              <a:rPr lang="en-US" sz="1700" dirty="0" smtClean="0"/>
              <a:t>, O RICO PREFERE MANDAR SEUS FILHOS À ESCOLA PRIVADA E QUALQUER AUMENTO PEQUENO (ATÉ CERTO NÍVEL) DOS DISPÊNDIOS PÚBLICOS EM EDUCAÇÃO</a:t>
            </a:r>
            <a:r>
              <a:rPr lang="en-US" sz="1700" dirty="0" smtClean="0">
                <a:effectLst>
                  <a:outerShdw blurRad="38100" dist="38100" dir="2700000" algn="tl">
                    <a:srgbClr val="000000">
                      <a:alpha val="43137"/>
                    </a:srgbClr>
                  </a:outerShdw>
                </a:effectLst>
              </a:rPr>
              <a:t> SÓ AUMENTAM CUSTOS (IMPOSTOS) AO RICO E NÃO OBTÉM BENEFÍCIO.</a:t>
            </a:r>
            <a:r>
              <a:rPr lang="en-US" sz="1700" dirty="0" smtClean="0"/>
              <a:t> PORTANTO, </a:t>
            </a:r>
            <a:r>
              <a:rPr lang="en-US" sz="1700" u="sng" dirty="0" smtClean="0"/>
              <a:t>SUA UTILIDADE DECRESCE COM O DISPÊNDIO PÚBLICO EM EDUCAÇÃO ATÉ UM NÍVEL CRÍTICO,</a:t>
            </a:r>
            <a:r>
              <a:rPr lang="en-US" sz="1700" dirty="0" smtClean="0"/>
              <a:t> </a:t>
            </a:r>
            <a:r>
              <a:rPr lang="en-US" sz="1700" u="sng" dirty="0" smtClean="0"/>
              <a:t>A PARTIR DO QUAL ELE DECIDE TAMBÉM MANDAR SEUS FILHOS À ESCOLA PÚBLICA E OBTÉM ALGUM BENEFÍCIO COM ISSO</a:t>
            </a:r>
            <a:r>
              <a:rPr lang="en-US" sz="1700" dirty="0" smtClean="0"/>
              <a:t>.</a:t>
            </a:r>
          </a:p>
          <a:p>
            <a:endParaRPr lang="en-US" sz="1700" dirty="0" smtClean="0"/>
          </a:p>
          <a:p>
            <a:r>
              <a:rPr lang="en-US" sz="1700" u="sng" dirty="0" smtClean="0"/>
              <a:t>PARA ESSE INDIVÍDUO (RICO)</a:t>
            </a:r>
            <a:r>
              <a:rPr lang="en-US" sz="1700" dirty="0" smtClean="0"/>
              <a:t>, </a:t>
            </a:r>
            <a:r>
              <a:rPr lang="en-US" sz="1700" b="1" dirty="0" smtClean="0"/>
              <a:t>UM ALTO NÍVEL DE DISPÊNDIO PÚBLICO EM EDUCAÇÃO É PREFERIDO À NENHUM DISPÊNDIO, MAS NENHUM DISPÊNDIO É PREFERIDO A UM NÍVEL INTERMEDIÁRIO DE DISPÊNDIO PÚBLICO EM EDUCAÇÃO</a:t>
            </a:r>
            <a:r>
              <a:rPr lang="en-US" sz="1700" dirty="0" smtClean="0"/>
              <a:t>.</a:t>
            </a:r>
          </a:p>
          <a:p>
            <a:endParaRPr lang="en-US" sz="1800" dirty="0" smtClean="0"/>
          </a:p>
          <a:p>
            <a:r>
              <a:rPr lang="en-US" sz="1800" b="1" u="sng" dirty="0" smtClean="0">
                <a:effectLst>
                  <a:outerShdw blurRad="38100" dist="38100" dir="2700000" algn="tl">
                    <a:srgbClr val="000000">
                      <a:alpha val="43137"/>
                    </a:srgbClr>
                  </a:outerShdw>
                </a:effectLst>
              </a:rPr>
              <a:t>OU SEJA, NESTE EXEMPLO  PODE NÃO HAVER EQUILÍBRIO DE VOTO COM MAIORIA, POIS HÁ DOIS PICOS DE PREFERÊNCIAS. A DEMANDA PELO BEM PÚBLICO EDUCAÇÃO NÃO É CONTÍNUA, MAS APRESENTA PONTO(S) DE DESCONTINUIDADE.</a:t>
            </a:r>
          </a:p>
          <a:p>
            <a:endParaRPr lang="en-US" sz="2000" dirty="0" smtClean="0"/>
          </a:p>
          <a:p>
            <a:endParaRPr lang="en-US" sz="2000" dirty="0" smtClean="0"/>
          </a:p>
          <a:p>
            <a:endParaRPr lang="pt-B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marL="0" indent="0">
              <a:buNone/>
            </a:pPr>
            <a:r>
              <a:rPr lang="pt-BR" sz="1600" b="1" dirty="0" smtClean="0">
                <a:effectLst>
                  <a:outerShdw blurRad="38100" dist="38100" dir="2700000" algn="tl">
                    <a:srgbClr val="000000">
                      <a:alpha val="43137"/>
                    </a:srgbClr>
                  </a:outerShdw>
                </a:effectLst>
              </a:rPr>
              <a:t>(5.2)  </a:t>
            </a:r>
            <a:r>
              <a:rPr lang="pt-BR" sz="1600" b="1" u="sng" dirty="0" smtClean="0">
                <a:effectLst>
                  <a:outerShdw blurRad="38100" dist="38100" dir="2700000" algn="tl">
                    <a:srgbClr val="000000">
                      <a:alpha val="43137"/>
                    </a:srgbClr>
                  </a:outerShdw>
                </a:effectLst>
              </a:rPr>
              <a:t>ESCOLHAS MULTIDIMENSIONAIS OCORREM QUANDO MAIS DE UMA VARIÁVEL ESTÁ EM DISCUSSÃO </a:t>
            </a:r>
          </a:p>
          <a:p>
            <a:pPr marL="0" indent="0">
              <a:buNone/>
            </a:pPr>
            <a:r>
              <a:rPr lang="pt-BR" sz="1600" b="1" dirty="0">
                <a:effectLst>
                  <a:outerShdw blurRad="38100" dist="38100" dir="2700000" algn="tl">
                    <a:srgbClr val="000000">
                      <a:alpha val="43137"/>
                    </a:srgbClr>
                  </a:outerShdw>
                </a:effectLst>
              </a:rPr>
              <a:t> </a:t>
            </a:r>
            <a:r>
              <a:rPr lang="pt-BR" sz="1600" b="1" dirty="0" smtClean="0">
                <a:effectLst>
                  <a:outerShdw blurRad="38100" dist="38100" dir="2700000" algn="tl">
                    <a:srgbClr val="000000">
                      <a:alpha val="43137"/>
                    </a:srgbClr>
                  </a:outerShdw>
                </a:effectLst>
              </a:rPr>
              <a:t>         </a:t>
            </a:r>
            <a:r>
              <a:rPr lang="pt-BR" sz="1600" b="1" u="sng" dirty="0" smtClean="0">
                <a:effectLst>
                  <a:outerShdw blurRad="38100" dist="38100" dir="2700000" algn="tl">
                    <a:srgbClr val="000000">
                      <a:alpha val="43137"/>
                    </a:srgbClr>
                  </a:outerShdw>
                </a:effectLst>
              </a:rPr>
              <a:t>OU QUANDO SE TOMAM DECISÕES SIMULTÂNEAS SOBRE DUAS OU MAIS VARIÁVEIS</a:t>
            </a:r>
            <a:r>
              <a:rPr lang="pt-BR" sz="1600" dirty="0" smtClean="0">
                <a:effectLst>
                  <a:outerShdw blurRad="38100" dist="38100" dir="2700000" algn="tl">
                    <a:srgbClr val="000000">
                      <a:alpha val="43137"/>
                    </a:srgbClr>
                  </a:outerShdw>
                </a:effectLst>
              </a:rPr>
              <a:t>.</a:t>
            </a:r>
          </a:p>
          <a:p>
            <a:r>
              <a:rPr lang="pt-BR" sz="1600" dirty="0" smtClean="0"/>
              <a:t>                 </a:t>
            </a:r>
            <a:r>
              <a:rPr lang="pt-BR" sz="1600" u="sng" dirty="0" smtClean="0"/>
              <a:t>EX.</a:t>
            </a:r>
            <a:r>
              <a:rPr lang="pt-BR" sz="1600" dirty="0" smtClean="0"/>
              <a:t>: DECISÃO SIMULTÂNEA SOBRE DESPESA EM EDUCAÇÃO E EM SAÚDE, OU SOBRE DESPESA</a:t>
            </a:r>
          </a:p>
          <a:p>
            <a:r>
              <a:rPr lang="pt-BR" sz="1600" dirty="0"/>
              <a:t> </a:t>
            </a:r>
            <a:r>
              <a:rPr lang="pt-BR" sz="1600" dirty="0" smtClean="0"/>
              <a:t>                        TOTAL E FORMAS DE FINANCIAMENTO.</a:t>
            </a:r>
          </a:p>
          <a:p>
            <a:endParaRPr lang="pt-BR" sz="1600" dirty="0"/>
          </a:p>
          <a:p>
            <a:r>
              <a:rPr lang="pt-BR" sz="1600" b="1" u="sng" dirty="0" smtClean="0">
                <a:effectLst>
                  <a:outerShdw blurRad="38100" dist="38100" dir="2700000" algn="tl">
                    <a:srgbClr val="000000">
                      <a:alpha val="43137"/>
                    </a:srgbClr>
                  </a:outerShdw>
                </a:effectLst>
              </a:rPr>
              <a:t>CONSIDERE O CASO DE ESCOLHA COLETIVA SOBRE DESPESA EM SAÚDE E EM EDUCAÇÃO</a:t>
            </a:r>
            <a:r>
              <a:rPr lang="pt-BR" sz="1600" dirty="0" smtClean="0"/>
              <a:t>. HÁ TRÊS PARTIDOS (A, B, C) COM MESMA BASE DE APOIO CADA UM, EM QUE OS RESPECTIVOS CIDADÃOS REPRESENTATIVOS TEM PREFERÊNCIAS UNIMODAIS EM RELAÇÃO A CADA UMA DAS VARIÁVEIS. OS NÍVEIS DE DESPESA EM EDUCAÇÃO E EM SAÚDE QUE MAXIMIZAM O BEM-ESTAR DE CADA INDIVÍDUO REPRESENTATIVO ESTÃO ILUSTRADOS PELOS PONTOS </a:t>
            </a:r>
            <a:r>
              <a:rPr lang="pt-BR" sz="1600" dirty="0" smtClean="0"/>
              <a:t>(A), (B), (C) </a:t>
            </a:r>
            <a:r>
              <a:rPr lang="pt-BR" sz="1600" dirty="0" smtClean="0"/>
              <a:t>NA FIGURA ABAIXO. </a:t>
            </a:r>
            <a:r>
              <a:rPr lang="pt-BR" sz="1600" u="sng" dirty="0" smtClean="0"/>
              <a:t>O PARTIDO </a:t>
            </a:r>
            <a:r>
              <a:rPr lang="pt-BR" sz="1600" u="sng" dirty="0" smtClean="0"/>
              <a:t>(a) </a:t>
            </a:r>
            <a:r>
              <a:rPr lang="pt-BR" sz="1600" dirty="0" smtClean="0"/>
              <a:t>TEM A MAIOR PREFERÊNCIA EM SAÚDE E A MENOR EM EDUCAÇÃO; </a:t>
            </a:r>
            <a:r>
              <a:rPr lang="pt-BR" sz="1600" u="sng" dirty="0" smtClean="0"/>
              <a:t>O PARTIDO </a:t>
            </a:r>
            <a:r>
              <a:rPr lang="pt-BR" sz="1600" u="sng" dirty="0" smtClean="0"/>
              <a:t>(b)</a:t>
            </a:r>
            <a:r>
              <a:rPr lang="pt-BR" sz="1600" dirty="0" smtClean="0"/>
              <a:t> </a:t>
            </a:r>
            <a:r>
              <a:rPr lang="pt-BR" sz="1600" dirty="0" smtClean="0"/>
              <a:t>TEM A MENOR PREFERÊNCIA EM SAÚDE E INTERMEDIÁRIA EM EDUCAÇÃO; </a:t>
            </a:r>
            <a:r>
              <a:rPr lang="pt-BR" sz="1600" u="sng" dirty="0" smtClean="0"/>
              <a:t>O PARTIDO </a:t>
            </a:r>
            <a:r>
              <a:rPr lang="pt-BR" sz="1600" u="sng" dirty="0" smtClean="0"/>
              <a:t>(c)</a:t>
            </a:r>
            <a:r>
              <a:rPr lang="pt-BR" sz="1600" dirty="0" smtClean="0"/>
              <a:t> </a:t>
            </a:r>
            <a:r>
              <a:rPr lang="pt-BR" sz="1600" dirty="0" smtClean="0"/>
              <a:t>TEM PREFERÊNCIA INTERMEDIÁRIA EM SAÚDE E A MAIOR PREFERÊNCIA EM EDUCAÇÃO.</a:t>
            </a:r>
          </a:p>
          <a:p>
            <a:endParaRPr lang="pt-BR" sz="1600" dirty="0"/>
          </a:p>
          <a:p>
            <a:endParaRPr lang="pt-BR" sz="1600" dirty="0"/>
          </a:p>
        </p:txBody>
      </p:sp>
      <p:cxnSp>
        <p:nvCxnSpPr>
          <p:cNvPr id="7" name="Conector de seta reta 6"/>
          <p:cNvCxnSpPr/>
          <p:nvPr/>
        </p:nvCxnSpPr>
        <p:spPr>
          <a:xfrm flipV="1">
            <a:off x="1475656" y="3429000"/>
            <a:ext cx="0" cy="295232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1475656" y="6381328"/>
            <a:ext cx="3888432" cy="7200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a:off x="2267744" y="3861048"/>
            <a:ext cx="1008112" cy="187220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2267744" y="3861048"/>
            <a:ext cx="2232248" cy="720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H="1">
            <a:off x="3275856" y="4581128"/>
            <a:ext cx="1224136" cy="115212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Arco 16"/>
          <p:cNvSpPr/>
          <p:nvPr/>
        </p:nvSpPr>
        <p:spPr>
          <a:xfrm rot="304642">
            <a:off x="2123728" y="4567731"/>
            <a:ext cx="2016224" cy="194421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8" name="Arco 17"/>
          <p:cNvSpPr/>
          <p:nvPr/>
        </p:nvSpPr>
        <p:spPr>
          <a:xfrm rot="7020543">
            <a:off x="1911171" y="3302606"/>
            <a:ext cx="1505235" cy="160070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9" name="Arco 18"/>
          <p:cNvSpPr/>
          <p:nvPr/>
        </p:nvSpPr>
        <p:spPr>
          <a:xfrm rot="15132705">
            <a:off x="3223216" y="4005064"/>
            <a:ext cx="1800200" cy="165618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1" name="Conector reto 20"/>
          <p:cNvCxnSpPr/>
          <p:nvPr/>
        </p:nvCxnSpPr>
        <p:spPr>
          <a:xfrm>
            <a:off x="4499992" y="4581128"/>
            <a:ext cx="0" cy="187220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3275856" y="5733256"/>
            <a:ext cx="0" cy="68407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2267744" y="3861048"/>
            <a:ext cx="0" cy="255628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flipH="1">
            <a:off x="1475656" y="3861048"/>
            <a:ext cx="79208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flipH="1">
            <a:off x="1475656" y="5733256"/>
            <a:ext cx="18002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a:xfrm flipH="1">
            <a:off x="1475656" y="4581128"/>
            <a:ext cx="302433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CaixaDeTexto 31"/>
          <p:cNvSpPr txBox="1"/>
          <p:nvPr/>
        </p:nvSpPr>
        <p:spPr>
          <a:xfrm>
            <a:off x="2123728" y="3573016"/>
            <a:ext cx="468398" cy="369332"/>
          </a:xfrm>
          <a:prstGeom prst="rect">
            <a:avLst/>
          </a:prstGeom>
          <a:noFill/>
        </p:spPr>
        <p:txBody>
          <a:bodyPr wrap="none" rtlCol="0">
            <a:spAutoFit/>
          </a:bodyPr>
          <a:lstStyle/>
          <a:p>
            <a:r>
              <a:rPr lang="pt-BR" b="1" dirty="0" smtClean="0"/>
              <a:t>(A)</a:t>
            </a:r>
            <a:endParaRPr lang="pt-BR" b="1" dirty="0"/>
          </a:p>
        </p:txBody>
      </p:sp>
      <p:sp>
        <p:nvSpPr>
          <p:cNvPr id="33" name="CaixaDeTexto 32"/>
          <p:cNvSpPr txBox="1"/>
          <p:nvPr/>
        </p:nvSpPr>
        <p:spPr>
          <a:xfrm>
            <a:off x="3131840" y="5651956"/>
            <a:ext cx="458780" cy="369332"/>
          </a:xfrm>
          <a:prstGeom prst="rect">
            <a:avLst/>
          </a:prstGeom>
          <a:noFill/>
        </p:spPr>
        <p:txBody>
          <a:bodyPr wrap="none" rtlCol="0">
            <a:spAutoFit/>
          </a:bodyPr>
          <a:lstStyle/>
          <a:p>
            <a:r>
              <a:rPr lang="pt-BR" b="1" dirty="0" smtClean="0"/>
              <a:t>(B)</a:t>
            </a:r>
            <a:endParaRPr lang="pt-BR" b="1" dirty="0"/>
          </a:p>
        </p:txBody>
      </p:sp>
      <p:sp>
        <p:nvSpPr>
          <p:cNvPr id="34" name="CaixaDeTexto 33"/>
          <p:cNvSpPr txBox="1"/>
          <p:nvPr/>
        </p:nvSpPr>
        <p:spPr>
          <a:xfrm>
            <a:off x="4427984" y="4355812"/>
            <a:ext cx="450764" cy="369332"/>
          </a:xfrm>
          <a:prstGeom prst="rect">
            <a:avLst/>
          </a:prstGeom>
          <a:noFill/>
        </p:spPr>
        <p:txBody>
          <a:bodyPr wrap="none" rtlCol="0">
            <a:spAutoFit/>
          </a:bodyPr>
          <a:lstStyle/>
          <a:p>
            <a:r>
              <a:rPr lang="en-US" b="1" dirty="0" smtClean="0"/>
              <a:t>(C)</a:t>
            </a:r>
            <a:endParaRPr lang="pt-BR" b="1" dirty="0"/>
          </a:p>
        </p:txBody>
      </p:sp>
      <p:sp>
        <p:nvSpPr>
          <p:cNvPr id="35" name="CaixaDeTexto 34"/>
          <p:cNvSpPr txBox="1"/>
          <p:nvPr/>
        </p:nvSpPr>
        <p:spPr>
          <a:xfrm>
            <a:off x="2123728" y="6381328"/>
            <a:ext cx="351378" cy="307777"/>
          </a:xfrm>
          <a:prstGeom prst="rect">
            <a:avLst/>
          </a:prstGeom>
          <a:noFill/>
        </p:spPr>
        <p:txBody>
          <a:bodyPr wrap="none" rtlCol="0">
            <a:spAutoFit/>
          </a:bodyPr>
          <a:lstStyle/>
          <a:p>
            <a:r>
              <a:rPr lang="pt-BR" sz="1400" b="1" dirty="0" smtClean="0"/>
              <a:t>A</a:t>
            </a:r>
            <a:r>
              <a:rPr lang="pt-BR" sz="1400" b="1" baseline="-25000" dirty="0" smtClean="0"/>
              <a:t>E</a:t>
            </a:r>
            <a:endParaRPr lang="pt-BR" sz="1400" b="1" dirty="0"/>
          </a:p>
        </p:txBody>
      </p:sp>
      <p:sp>
        <p:nvSpPr>
          <p:cNvPr id="36" name="CaixaDeTexto 35"/>
          <p:cNvSpPr txBox="1"/>
          <p:nvPr/>
        </p:nvSpPr>
        <p:spPr>
          <a:xfrm>
            <a:off x="1187624" y="3717032"/>
            <a:ext cx="349776" cy="307777"/>
          </a:xfrm>
          <a:prstGeom prst="rect">
            <a:avLst/>
          </a:prstGeom>
          <a:noFill/>
        </p:spPr>
        <p:txBody>
          <a:bodyPr wrap="none" rtlCol="0">
            <a:spAutoFit/>
          </a:bodyPr>
          <a:lstStyle/>
          <a:p>
            <a:r>
              <a:rPr lang="pt-BR" sz="1400" b="1" dirty="0" smtClean="0"/>
              <a:t>A</a:t>
            </a:r>
            <a:r>
              <a:rPr lang="pt-BR" sz="1400" b="1" baseline="-25000" dirty="0"/>
              <a:t>S</a:t>
            </a:r>
            <a:endParaRPr lang="pt-BR" sz="1400" b="1" dirty="0"/>
          </a:p>
        </p:txBody>
      </p:sp>
      <p:sp>
        <p:nvSpPr>
          <p:cNvPr id="37" name="CaixaDeTexto 36"/>
          <p:cNvSpPr txBox="1"/>
          <p:nvPr/>
        </p:nvSpPr>
        <p:spPr>
          <a:xfrm>
            <a:off x="3131840" y="6381328"/>
            <a:ext cx="343364" cy="307777"/>
          </a:xfrm>
          <a:prstGeom prst="rect">
            <a:avLst/>
          </a:prstGeom>
          <a:noFill/>
        </p:spPr>
        <p:txBody>
          <a:bodyPr wrap="none" rtlCol="0">
            <a:spAutoFit/>
          </a:bodyPr>
          <a:lstStyle/>
          <a:p>
            <a:r>
              <a:rPr lang="pt-BR" sz="1400" b="1" dirty="0" smtClean="0"/>
              <a:t>B</a:t>
            </a:r>
            <a:r>
              <a:rPr lang="pt-BR" sz="1400" b="1" baseline="-25000" dirty="0" smtClean="0"/>
              <a:t>E</a:t>
            </a:r>
            <a:endParaRPr lang="pt-BR" sz="1400" b="1" dirty="0"/>
          </a:p>
        </p:txBody>
      </p:sp>
      <p:sp>
        <p:nvSpPr>
          <p:cNvPr id="38" name="CaixaDeTexto 37"/>
          <p:cNvSpPr txBox="1"/>
          <p:nvPr/>
        </p:nvSpPr>
        <p:spPr>
          <a:xfrm>
            <a:off x="1187624" y="5569495"/>
            <a:ext cx="341760" cy="307777"/>
          </a:xfrm>
          <a:prstGeom prst="rect">
            <a:avLst/>
          </a:prstGeom>
          <a:noFill/>
        </p:spPr>
        <p:txBody>
          <a:bodyPr wrap="none" rtlCol="0">
            <a:spAutoFit/>
          </a:bodyPr>
          <a:lstStyle/>
          <a:p>
            <a:r>
              <a:rPr lang="pt-BR" sz="1400" b="1" dirty="0" smtClean="0"/>
              <a:t>B</a:t>
            </a:r>
            <a:r>
              <a:rPr lang="pt-BR" sz="1400" b="1" baseline="-25000" dirty="0" smtClean="0"/>
              <a:t>S</a:t>
            </a:r>
            <a:endParaRPr lang="pt-BR" sz="1400" b="1" dirty="0"/>
          </a:p>
        </p:txBody>
      </p:sp>
      <p:sp>
        <p:nvSpPr>
          <p:cNvPr id="39" name="CaixaDeTexto 38"/>
          <p:cNvSpPr txBox="1"/>
          <p:nvPr/>
        </p:nvSpPr>
        <p:spPr>
          <a:xfrm>
            <a:off x="4307056" y="6381328"/>
            <a:ext cx="336952" cy="307777"/>
          </a:xfrm>
          <a:prstGeom prst="rect">
            <a:avLst/>
          </a:prstGeom>
          <a:noFill/>
        </p:spPr>
        <p:txBody>
          <a:bodyPr wrap="none" rtlCol="0">
            <a:spAutoFit/>
          </a:bodyPr>
          <a:lstStyle/>
          <a:p>
            <a:r>
              <a:rPr lang="pt-BR" sz="1400" b="1" dirty="0" smtClean="0"/>
              <a:t>C</a:t>
            </a:r>
            <a:r>
              <a:rPr lang="pt-BR" sz="1400" b="1" baseline="-25000" dirty="0" smtClean="0"/>
              <a:t>E</a:t>
            </a:r>
            <a:endParaRPr lang="pt-BR" sz="1400" b="1" dirty="0"/>
          </a:p>
        </p:txBody>
      </p:sp>
      <p:sp>
        <p:nvSpPr>
          <p:cNvPr id="40" name="CaixaDeTexto 39"/>
          <p:cNvSpPr txBox="1"/>
          <p:nvPr/>
        </p:nvSpPr>
        <p:spPr>
          <a:xfrm>
            <a:off x="1187624" y="4437112"/>
            <a:ext cx="335348" cy="307777"/>
          </a:xfrm>
          <a:prstGeom prst="rect">
            <a:avLst/>
          </a:prstGeom>
          <a:noFill/>
        </p:spPr>
        <p:txBody>
          <a:bodyPr wrap="none" rtlCol="0">
            <a:spAutoFit/>
          </a:bodyPr>
          <a:lstStyle/>
          <a:p>
            <a:r>
              <a:rPr lang="pt-BR" sz="1400" b="1" dirty="0" smtClean="0"/>
              <a:t>C</a:t>
            </a:r>
            <a:r>
              <a:rPr lang="pt-BR" sz="1400" b="1" baseline="-25000" dirty="0" smtClean="0"/>
              <a:t>S</a:t>
            </a:r>
            <a:endParaRPr lang="pt-BR" sz="1400" b="1" dirty="0"/>
          </a:p>
        </p:txBody>
      </p:sp>
      <p:sp>
        <p:nvSpPr>
          <p:cNvPr id="42" name="CaixaDeTexto 41"/>
          <p:cNvSpPr txBox="1"/>
          <p:nvPr/>
        </p:nvSpPr>
        <p:spPr>
          <a:xfrm>
            <a:off x="2960965" y="4293096"/>
            <a:ext cx="530915" cy="369332"/>
          </a:xfrm>
          <a:prstGeom prst="rect">
            <a:avLst/>
          </a:prstGeom>
          <a:noFill/>
          <a:ln>
            <a:noFill/>
          </a:ln>
        </p:spPr>
        <p:txBody>
          <a:bodyPr wrap="none" rtlCol="0">
            <a:spAutoFit/>
          </a:bodyPr>
          <a:lstStyle/>
          <a:p>
            <a:r>
              <a:rPr lang="pt-BR" b="1" dirty="0" smtClean="0"/>
              <a:t>(M)</a:t>
            </a:r>
            <a:endParaRPr lang="pt-BR" b="1" dirty="0"/>
          </a:p>
        </p:txBody>
      </p:sp>
      <p:sp>
        <p:nvSpPr>
          <p:cNvPr id="43" name="CaixaDeTexto 42"/>
          <p:cNvSpPr txBox="1"/>
          <p:nvPr/>
        </p:nvSpPr>
        <p:spPr>
          <a:xfrm>
            <a:off x="4716016" y="6525344"/>
            <a:ext cx="1150828" cy="338554"/>
          </a:xfrm>
          <a:prstGeom prst="rect">
            <a:avLst/>
          </a:prstGeom>
          <a:noFill/>
          <a:ln w="12700">
            <a:solidFill>
              <a:schemeClr val="tx1"/>
            </a:solidFill>
          </a:ln>
        </p:spPr>
        <p:txBody>
          <a:bodyPr wrap="none" rtlCol="0">
            <a:spAutoFit/>
          </a:bodyPr>
          <a:lstStyle/>
          <a:p>
            <a:r>
              <a:rPr lang="pt-BR" sz="1600" b="1" dirty="0" smtClean="0"/>
              <a:t>EDUCAÇÃO</a:t>
            </a:r>
            <a:endParaRPr lang="pt-BR" sz="1600" b="1" dirty="0"/>
          </a:p>
        </p:txBody>
      </p:sp>
      <p:sp>
        <p:nvSpPr>
          <p:cNvPr id="44" name="CaixaDeTexto 43"/>
          <p:cNvSpPr txBox="1"/>
          <p:nvPr/>
        </p:nvSpPr>
        <p:spPr>
          <a:xfrm>
            <a:off x="467544" y="3573016"/>
            <a:ext cx="765338" cy="338554"/>
          </a:xfrm>
          <a:prstGeom prst="rect">
            <a:avLst/>
          </a:prstGeom>
          <a:noFill/>
          <a:ln w="12700">
            <a:solidFill>
              <a:schemeClr val="tx1"/>
            </a:solidFill>
          </a:ln>
        </p:spPr>
        <p:txBody>
          <a:bodyPr wrap="none" rtlCol="0">
            <a:spAutoFit/>
          </a:bodyPr>
          <a:lstStyle/>
          <a:p>
            <a:r>
              <a:rPr lang="pt-BR" sz="1600" b="1" dirty="0" smtClean="0"/>
              <a:t>SAÚDE</a:t>
            </a:r>
            <a:endParaRPr lang="pt-BR" sz="1600" b="1" dirty="0"/>
          </a:p>
        </p:txBody>
      </p:sp>
      <p:sp>
        <p:nvSpPr>
          <p:cNvPr id="45" name="CaixaDeTexto 44"/>
          <p:cNvSpPr txBox="1"/>
          <p:nvPr/>
        </p:nvSpPr>
        <p:spPr>
          <a:xfrm>
            <a:off x="2051720" y="4581128"/>
            <a:ext cx="386644" cy="338554"/>
          </a:xfrm>
          <a:prstGeom prst="rect">
            <a:avLst/>
          </a:prstGeom>
          <a:noFill/>
        </p:spPr>
        <p:txBody>
          <a:bodyPr wrap="none" rtlCol="0">
            <a:spAutoFit/>
          </a:bodyPr>
          <a:lstStyle/>
          <a:p>
            <a:r>
              <a:rPr lang="pt-BR" sz="1600" b="1" dirty="0" err="1" smtClean="0"/>
              <a:t>U</a:t>
            </a:r>
            <a:r>
              <a:rPr lang="pt-BR" sz="1600" b="1" baseline="30000" dirty="0" err="1" smtClean="0"/>
              <a:t>a</a:t>
            </a:r>
            <a:endParaRPr lang="pt-BR" sz="1600" b="1" dirty="0"/>
          </a:p>
        </p:txBody>
      </p:sp>
      <p:sp>
        <p:nvSpPr>
          <p:cNvPr id="46" name="CaixaDeTexto 45"/>
          <p:cNvSpPr txBox="1"/>
          <p:nvPr/>
        </p:nvSpPr>
        <p:spPr>
          <a:xfrm>
            <a:off x="3959714" y="5538718"/>
            <a:ext cx="461986" cy="338554"/>
          </a:xfrm>
          <a:prstGeom prst="rect">
            <a:avLst/>
          </a:prstGeom>
          <a:noFill/>
        </p:spPr>
        <p:txBody>
          <a:bodyPr wrap="none" rtlCol="0">
            <a:spAutoFit/>
          </a:bodyPr>
          <a:lstStyle/>
          <a:p>
            <a:r>
              <a:rPr lang="pt-BR" sz="1600" b="1" dirty="0" smtClean="0"/>
              <a:t>U</a:t>
            </a:r>
            <a:r>
              <a:rPr lang="pt-BR" sz="1600" b="1" baseline="30000" dirty="0"/>
              <a:t>b</a:t>
            </a:r>
            <a:r>
              <a:rPr lang="pt-BR" sz="1600" b="1" baseline="-25000" dirty="0" smtClean="0"/>
              <a:t>2</a:t>
            </a:r>
            <a:endParaRPr lang="pt-BR" sz="1600" b="1" dirty="0"/>
          </a:p>
        </p:txBody>
      </p:sp>
      <p:sp>
        <p:nvSpPr>
          <p:cNvPr id="47" name="CaixaDeTexto 46"/>
          <p:cNvSpPr txBox="1"/>
          <p:nvPr/>
        </p:nvSpPr>
        <p:spPr>
          <a:xfrm>
            <a:off x="3779912" y="3789040"/>
            <a:ext cx="377026" cy="338554"/>
          </a:xfrm>
          <a:prstGeom prst="rect">
            <a:avLst/>
          </a:prstGeom>
          <a:noFill/>
        </p:spPr>
        <p:txBody>
          <a:bodyPr wrap="none" rtlCol="0">
            <a:spAutoFit/>
          </a:bodyPr>
          <a:lstStyle/>
          <a:p>
            <a:r>
              <a:rPr lang="pt-BR" sz="1600" b="1" dirty="0" err="1" smtClean="0"/>
              <a:t>U</a:t>
            </a:r>
            <a:r>
              <a:rPr lang="pt-BR" sz="1600" b="1" baseline="30000" dirty="0" err="1" smtClean="0"/>
              <a:t>c</a:t>
            </a:r>
            <a:endParaRPr lang="pt-BR" sz="1600" b="1" dirty="0"/>
          </a:p>
        </p:txBody>
      </p:sp>
      <p:sp>
        <p:nvSpPr>
          <p:cNvPr id="48" name="Arco 47"/>
          <p:cNvSpPr/>
          <p:nvPr/>
        </p:nvSpPr>
        <p:spPr>
          <a:xfrm rot="18320477">
            <a:off x="2604616" y="4698444"/>
            <a:ext cx="1222771" cy="1809514"/>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9" name="CaixaDeTexto 48"/>
          <p:cNvSpPr txBox="1"/>
          <p:nvPr/>
        </p:nvSpPr>
        <p:spPr>
          <a:xfrm>
            <a:off x="3458736" y="4869160"/>
            <a:ext cx="461986" cy="338554"/>
          </a:xfrm>
          <a:prstGeom prst="rect">
            <a:avLst/>
          </a:prstGeom>
          <a:noFill/>
        </p:spPr>
        <p:txBody>
          <a:bodyPr wrap="none" rtlCol="0">
            <a:spAutoFit/>
          </a:bodyPr>
          <a:lstStyle/>
          <a:p>
            <a:r>
              <a:rPr lang="pt-BR" sz="1600" b="1" dirty="0" smtClean="0"/>
              <a:t>U</a:t>
            </a:r>
            <a:r>
              <a:rPr lang="pt-BR" sz="1600" b="1" baseline="30000" dirty="0"/>
              <a:t>b</a:t>
            </a:r>
            <a:r>
              <a:rPr lang="pt-BR" sz="1600" b="1" baseline="-25000" dirty="0" smtClean="0"/>
              <a:t>1</a:t>
            </a:r>
            <a:endParaRPr lang="pt-BR" sz="1600" b="1" dirty="0"/>
          </a:p>
        </p:txBody>
      </p:sp>
      <p:sp>
        <p:nvSpPr>
          <p:cNvPr id="50" name="CaixaDeTexto 49"/>
          <p:cNvSpPr txBox="1"/>
          <p:nvPr/>
        </p:nvSpPr>
        <p:spPr>
          <a:xfrm>
            <a:off x="2699792" y="4602614"/>
            <a:ext cx="282450" cy="338554"/>
          </a:xfrm>
          <a:prstGeom prst="rect">
            <a:avLst/>
          </a:prstGeom>
          <a:noFill/>
        </p:spPr>
        <p:txBody>
          <a:bodyPr wrap="none" rtlCol="0">
            <a:spAutoFit/>
          </a:bodyPr>
          <a:lstStyle/>
          <a:p>
            <a:r>
              <a:rPr lang="pt-BR" sz="1600" b="1" dirty="0" smtClean="0"/>
              <a:t>S</a:t>
            </a:r>
            <a:endParaRPr lang="pt-BR" sz="1600" b="1" dirty="0"/>
          </a:p>
        </p:txBody>
      </p:sp>
      <p:cxnSp>
        <p:nvCxnSpPr>
          <p:cNvPr id="4" name="Conector reto 3"/>
          <p:cNvCxnSpPr>
            <a:stCxn id="33" idx="0"/>
          </p:cNvCxnSpPr>
          <p:nvPr/>
        </p:nvCxnSpPr>
        <p:spPr>
          <a:xfrm flipH="1" flipV="1">
            <a:off x="3303522" y="4591000"/>
            <a:ext cx="57708" cy="10609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25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800" u="sng" dirty="0" smtClean="0"/>
              <a:t>ASSUME-SE QUE AS CURVAS DE INDIFERENÇA SEJAM CONCÊNTRICAS EM RELAÇÃO AO PONTO IDEAL DE CADA PARTIDO</a:t>
            </a:r>
            <a:r>
              <a:rPr lang="pt-BR" sz="1800" dirty="0" smtClean="0"/>
              <a:t>. ASSIM SENDO, </a:t>
            </a:r>
            <a:r>
              <a:rPr lang="pt-BR" sz="1800" b="1" dirty="0" smtClean="0"/>
              <a:t>É FÁCIL VERIFICAR QUE A CURVA DE CONTRATO ENTRE O (PARTIDO) INDIVÍDUO REPRESENTATIVO </a:t>
            </a:r>
            <a:r>
              <a:rPr lang="pt-BR" sz="1800" b="1" dirty="0" smtClean="0"/>
              <a:t>(a) </a:t>
            </a:r>
            <a:r>
              <a:rPr lang="pt-BR" sz="1800" b="1" dirty="0" smtClean="0"/>
              <a:t>E </a:t>
            </a:r>
            <a:r>
              <a:rPr lang="pt-BR" sz="1800" b="1" dirty="0" smtClean="0"/>
              <a:t>(b) </a:t>
            </a:r>
            <a:r>
              <a:rPr lang="pt-BR" sz="1800" b="1" dirty="0" smtClean="0"/>
              <a:t>É O SEGMENTO AB, ENTRE </a:t>
            </a:r>
            <a:r>
              <a:rPr lang="pt-BR" sz="1800" b="1" dirty="0" smtClean="0"/>
              <a:t>(a) </a:t>
            </a:r>
            <a:r>
              <a:rPr lang="pt-BR" sz="1800" b="1" dirty="0" smtClean="0"/>
              <a:t>E </a:t>
            </a:r>
            <a:r>
              <a:rPr lang="pt-BR" sz="1800" b="1" dirty="0" smtClean="0"/>
              <a:t>(</a:t>
            </a:r>
            <a:r>
              <a:rPr lang="pt-BR" sz="1800" b="1" dirty="0"/>
              <a:t>c</a:t>
            </a:r>
            <a:r>
              <a:rPr lang="pt-BR" sz="1800" b="1" dirty="0" smtClean="0"/>
              <a:t>) </a:t>
            </a:r>
            <a:r>
              <a:rPr lang="pt-BR" sz="1800" b="1" dirty="0" smtClean="0"/>
              <a:t>É O SEGMENTO AC E ENTRE </a:t>
            </a:r>
            <a:r>
              <a:rPr lang="pt-BR" sz="1800" b="1" dirty="0" smtClean="0"/>
              <a:t>(b) </a:t>
            </a:r>
            <a:r>
              <a:rPr lang="pt-BR" sz="1800" b="1" dirty="0" smtClean="0"/>
              <a:t>E </a:t>
            </a:r>
            <a:r>
              <a:rPr lang="pt-BR" sz="1800" b="1" dirty="0" smtClean="0"/>
              <a:t>(c) </a:t>
            </a:r>
            <a:r>
              <a:rPr lang="pt-BR" sz="1800" b="1" dirty="0" smtClean="0"/>
              <a:t>É O SEGMENTO BC.</a:t>
            </a:r>
            <a:r>
              <a:rPr lang="pt-BR" sz="1800" dirty="0" smtClean="0"/>
              <a:t> </a:t>
            </a:r>
          </a:p>
          <a:p>
            <a:endParaRPr lang="pt-BR" sz="1800" dirty="0" smtClean="0"/>
          </a:p>
          <a:p>
            <a:r>
              <a:rPr lang="pt-BR" sz="1800" dirty="0"/>
              <a:t> </a:t>
            </a:r>
            <a:r>
              <a:rPr lang="pt-BR" sz="1800" dirty="0" smtClean="0"/>
              <a:t>             </a:t>
            </a:r>
            <a:r>
              <a:rPr lang="pt-BR" sz="1800" u="sng" dirty="0" smtClean="0"/>
              <a:t>ISTO É, SE FOSSEM </a:t>
            </a:r>
            <a:r>
              <a:rPr lang="pt-BR" sz="1800" u="sng" dirty="0" smtClean="0"/>
              <a:t>(a) </a:t>
            </a:r>
            <a:r>
              <a:rPr lang="pt-BR" sz="1800" u="sng" dirty="0" smtClean="0"/>
              <a:t>E </a:t>
            </a:r>
            <a:r>
              <a:rPr lang="pt-BR" sz="1800" u="sng" dirty="0" smtClean="0"/>
              <a:t>(b) </a:t>
            </a:r>
            <a:r>
              <a:rPr lang="pt-BR" sz="1800" u="sng" dirty="0" smtClean="0"/>
              <a:t>QUE DECIDISSEM – P.EX., UMA COLIGAÇÃO – SOBRE OS </a:t>
            </a:r>
          </a:p>
          <a:p>
            <a:r>
              <a:rPr lang="pt-BR" sz="1800" dirty="0"/>
              <a:t> </a:t>
            </a:r>
            <a:r>
              <a:rPr lang="pt-BR" sz="1800" dirty="0" smtClean="0"/>
              <a:t>             </a:t>
            </a:r>
            <a:r>
              <a:rPr lang="pt-BR" sz="1800" u="sng" dirty="0" smtClean="0"/>
              <a:t>NÍVEIS EM SAÚDE E EM EDUCAÇÃO DE MODO CONJUNTO</a:t>
            </a:r>
            <a:r>
              <a:rPr lang="pt-BR" sz="1800" dirty="0" smtClean="0"/>
              <a:t>, É DE SE ESPERAR QUE </a:t>
            </a:r>
          </a:p>
          <a:p>
            <a:r>
              <a:rPr lang="pt-BR" sz="1800" dirty="0"/>
              <a:t> </a:t>
            </a:r>
            <a:r>
              <a:rPr lang="pt-BR" sz="1800" dirty="0" smtClean="0"/>
              <a:t>             </a:t>
            </a:r>
            <a:r>
              <a:rPr lang="pt-BR" sz="1800" b="1" dirty="0" smtClean="0"/>
              <a:t>ACORDASSEM ENTRE SI UM PAR DE VALORES QUE SE SITUASSE NO SEGMENTO AB, </a:t>
            </a:r>
          </a:p>
          <a:p>
            <a:r>
              <a:rPr lang="pt-BR" sz="1800" b="1" dirty="0"/>
              <a:t> </a:t>
            </a:r>
            <a:r>
              <a:rPr lang="pt-BR" sz="1800" b="1" dirty="0" smtClean="0"/>
              <a:t>             TAL COMO O PONTO (S</a:t>
            </a:r>
            <a:r>
              <a:rPr lang="pt-BR" sz="1800" dirty="0" smtClean="0"/>
              <a:t>), O QUAL SE SITUA NA TANGÊNCIA ENTRE AS CURVAS DE </a:t>
            </a:r>
          </a:p>
          <a:p>
            <a:r>
              <a:rPr lang="pt-BR" sz="1800" dirty="0"/>
              <a:t> </a:t>
            </a:r>
            <a:r>
              <a:rPr lang="pt-BR" sz="1800" dirty="0" smtClean="0"/>
              <a:t>             INDIFERENÇA (</a:t>
            </a:r>
            <a:r>
              <a:rPr lang="pt-BR" sz="1800" dirty="0" err="1" smtClean="0"/>
              <a:t>U</a:t>
            </a:r>
            <a:r>
              <a:rPr lang="pt-BR" sz="1800" baseline="30000" dirty="0" err="1"/>
              <a:t>a</a:t>
            </a:r>
            <a:r>
              <a:rPr lang="pt-BR" sz="1800" dirty="0" smtClean="0"/>
              <a:t>) </a:t>
            </a:r>
            <a:r>
              <a:rPr lang="pt-BR" sz="1800" dirty="0" smtClean="0"/>
              <a:t>E (</a:t>
            </a:r>
            <a:r>
              <a:rPr lang="pt-BR" sz="1800" dirty="0" smtClean="0"/>
              <a:t>U</a:t>
            </a:r>
            <a:r>
              <a:rPr lang="pt-BR" sz="1800" baseline="30000" dirty="0"/>
              <a:t>b</a:t>
            </a:r>
            <a:r>
              <a:rPr lang="pt-BR" sz="1800" baseline="-25000" dirty="0" smtClean="0"/>
              <a:t>1</a:t>
            </a:r>
            <a:r>
              <a:rPr lang="pt-BR" sz="1800" dirty="0" smtClean="0"/>
              <a:t>).</a:t>
            </a:r>
          </a:p>
          <a:p>
            <a:endParaRPr lang="pt-BR" sz="1800" dirty="0"/>
          </a:p>
          <a:p>
            <a:r>
              <a:rPr lang="pt-BR" sz="1800" u="sng" dirty="0" smtClean="0"/>
              <a:t>SE AS PROPOSTAS SOBRE EDUCAÇÃO E SAÚDE FOSSEM, ENTRETANTO, VOTADAS SUCESSIVAMENTE (E NÃO EM CONJUNTO), ENTÃO SE APLICARIA O TEOREMA DO ELEITOR MEDIANO</a:t>
            </a:r>
            <a:r>
              <a:rPr lang="pt-BR" sz="1800" dirty="0" smtClean="0"/>
              <a:t>: NA EDUCAÇÃO GANHARIA O NÍVEL (B</a:t>
            </a:r>
            <a:r>
              <a:rPr lang="pt-BR" sz="1800" baseline="-25000" dirty="0" smtClean="0"/>
              <a:t>E</a:t>
            </a:r>
            <a:r>
              <a:rPr lang="pt-BR" sz="1800" dirty="0" smtClean="0"/>
              <a:t>), QUE É A PREFERÊNCIA DO INDIVÍDUO (PARTIDO) </a:t>
            </a:r>
            <a:r>
              <a:rPr lang="pt-BR" sz="1800" dirty="0" smtClean="0"/>
              <a:t>(b), </a:t>
            </a:r>
            <a:r>
              <a:rPr lang="pt-BR" sz="1800" dirty="0" smtClean="0"/>
              <a:t>ISTO É, DO VOTANTE MEDIANO NA EDUCAÇÃO. AO PASSO QUE NA SAÚDE  GANHARIA O NÍVEL (C</a:t>
            </a:r>
            <a:r>
              <a:rPr lang="pt-BR" sz="1800" baseline="-25000" dirty="0" smtClean="0"/>
              <a:t>S</a:t>
            </a:r>
            <a:r>
              <a:rPr lang="pt-BR" sz="1800" dirty="0" smtClean="0"/>
              <a:t>), QUE É A PREFERÊNCIA DO INDIVÍDUO (PARTIDO) </a:t>
            </a:r>
            <a:r>
              <a:rPr lang="pt-BR" sz="1800" dirty="0" smtClean="0"/>
              <a:t>(c), </a:t>
            </a:r>
            <a:r>
              <a:rPr lang="pt-BR" sz="1800" dirty="0" smtClean="0"/>
              <a:t>ISTO É, DO VOTANTE MEDIANO NA SAÚDE.</a:t>
            </a:r>
          </a:p>
          <a:p>
            <a:endParaRPr lang="pt-BR" sz="1800" dirty="0" smtClean="0"/>
          </a:p>
          <a:p>
            <a:r>
              <a:rPr lang="pt-BR" sz="1800" dirty="0"/>
              <a:t> </a:t>
            </a:r>
            <a:r>
              <a:rPr lang="pt-BR" sz="1800" dirty="0" smtClean="0"/>
              <a:t>             </a:t>
            </a:r>
            <a:r>
              <a:rPr lang="pt-BR" sz="1800" dirty="0" smtClean="0">
                <a:effectLst>
                  <a:outerShdw blurRad="38100" dist="38100" dir="2700000" algn="tl">
                    <a:srgbClr val="000000">
                      <a:alpha val="43137"/>
                    </a:srgbClr>
                  </a:outerShdw>
                </a:effectLst>
              </a:rPr>
              <a:t> PORTANTO, </a:t>
            </a:r>
            <a:r>
              <a:rPr lang="pt-BR" sz="1800" u="heavy" dirty="0" smtClean="0">
                <a:effectLst>
                  <a:outerShdw blurRad="38100" dist="38100" dir="2700000" algn="tl">
                    <a:srgbClr val="000000">
                      <a:alpha val="43137"/>
                    </a:srgbClr>
                  </a:outerShdw>
                </a:effectLst>
              </a:rPr>
              <a:t>O PONTO (M)</a:t>
            </a:r>
            <a:r>
              <a:rPr lang="pt-BR" sz="1800" dirty="0" smtClean="0">
                <a:effectLst>
                  <a:outerShdw blurRad="38100" dist="38100" dir="2700000" algn="tl">
                    <a:srgbClr val="000000">
                      <a:alpha val="43137"/>
                    </a:srgbClr>
                  </a:outerShdw>
                </a:effectLst>
              </a:rPr>
              <a:t> REPRESENTA O NÍVEL DE DESPESA EM EDUCAÇÃO E EM </a:t>
            </a:r>
          </a:p>
          <a:p>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SAÚDE QUE SERIA OBTIDO COM VOTAÇÃO SEQUENCIAL (E NÃO CONJUNTA) DAS </a:t>
            </a:r>
          </a:p>
          <a:p>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PROPOSTAS E REPRESENTA A PREFERÊNCIA DO ELEITOR MEDIANO EM CADA UMA </a:t>
            </a:r>
          </a:p>
          <a:p>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DESSAS DUAS QUESTÕES DE DISPÊNDIO PÚBLICO.</a:t>
            </a:r>
            <a:endParaRPr lang="pt-BR" sz="1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9226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r>
              <a:rPr lang="pt-BR" sz="1800" b="1" u="sng" dirty="0" smtClean="0">
                <a:effectLst>
                  <a:outerShdw blurRad="38100" dist="38100" dir="2700000" algn="tl">
                    <a:srgbClr val="000000">
                      <a:alpha val="43137"/>
                    </a:srgbClr>
                  </a:outerShdw>
                </a:effectLst>
              </a:rPr>
              <a:t>NUMA VOTAÇÃO DE ORÇAMENTO, ENTRETANTO, A APROVAÇÃO É SIMULTÂNEA DOS DISPÊNDIOS NOS VÁRIOS ITENS DE ORÇAMENTO, ISTO É, É UMA VOTAÇÃO DE CARÁTER MULTIDIMENSIONAL E NÃO HAVERÁ EQUILÍBRIO ESTÁVEL  SEM UMA MAIORIA ABSOLUTA QUE APOIE UMA PROPOSTA DE ORÇAMENTO</a:t>
            </a:r>
            <a:r>
              <a:rPr lang="pt-BR" sz="1800" b="1" dirty="0" smtClean="0">
                <a:effectLst>
                  <a:outerShdw blurRad="38100" dist="38100" dir="2700000" algn="tl">
                    <a:srgbClr val="000000">
                      <a:alpha val="43137"/>
                    </a:srgbClr>
                  </a:outerShdw>
                </a:effectLst>
              </a:rPr>
              <a:t>. </a:t>
            </a:r>
          </a:p>
          <a:p>
            <a:endParaRPr lang="pt-BR" sz="1800" b="1" u="sng" dirty="0" smtClean="0">
              <a:effectLst>
                <a:outerShdw blurRad="38100" dist="38100" dir="2700000" algn="tl">
                  <a:srgbClr val="000000">
                    <a:alpha val="43137"/>
                  </a:srgbClr>
                </a:outerShdw>
              </a:effectLst>
            </a:endParaRPr>
          </a:p>
          <a:p>
            <a:r>
              <a:rPr lang="pt-BR" sz="1800" b="1" dirty="0" smtClean="0">
                <a:effectLst>
                  <a:outerShdw blurRad="38100" dist="38100" dir="2700000" algn="tl">
                    <a:srgbClr val="000000">
                      <a:alpha val="43137"/>
                    </a:srgbClr>
                  </a:outerShdw>
                </a:effectLst>
              </a:rPr>
              <a:t>QUAL A RAZÃO, ENTÃO, DA AUSÊNCIA DE UM EQUILÍBRIO ESTÁVEL NESTE CONTEXTO MULTIDIMENSIONAL</a:t>
            </a:r>
            <a:r>
              <a:rPr lang="pt-BR" sz="1800" b="1" dirty="0" smtClean="0"/>
              <a:t>?</a:t>
            </a:r>
          </a:p>
          <a:p>
            <a:endParaRPr lang="pt-BR" sz="1800" b="1" dirty="0"/>
          </a:p>
          <a:p>
            <a:r>
              <a:rPr lang="pt-BR" sz="1800" u="sng" dirty="0" smtClean="0"/>
              <a:t>NOTE-SE QUE O TRIÂNGULO [ABC] CONTÉM TODAS AS CURVAS DE CONTRATO ENTRE OS INDIVÍDUOS REPRESENTATIVOS </a:t>
            </a:r>
            <a:r>
              <a:rPr lang="pt-BR" sz="1800" u="sng" dirty="0" smtClean="0"/>
              <a:t>(a), (b), (c), </a:t>
            </a:r>
            <a:r>
              <a:rPr lang="pt-BR" sz="1800" u="sng" dirty="0" smtClean="0"/>
              <a:t>TOMADOS DOIS A DOIS</a:t>
            </a:r>
            <a:r>
              <a:rPr lang="pt-BR" sz="1800" dirty="0" smtClean="0"/>
              <a:t>. OU SEJA,</a:t>
            </a:r>
            <a:r>
              <a:rPr lang="pt-BR" sz="1800" b="1" dirty="0" smtClean="0"/>
              <a:t> [ABC] CONTÉM O CONJUNTO PARETO QUE INCLUI TODAS AS PROPOSTAS QUE SÃO ÓTIMOS DE PARETO</a:t>
            </a:r>
            <a:r>
              <a:rPr lang="pt-BR" sz="1800" dirty="0"/>
              <a:t>:</a:t>
            </a:r>
            <a:r>
              <a:rPr lang="pt-BR" sz="1800" dirty="0" smtClean="0"/>
              <a:t> </a:t>
            </a:r>
            <a:r>
              <a:rPr lang="pt-BR" sz="1800" u="sng" dirty="0" smtClean="0"/>
              <a:t>A PARTIR DE QUALQUER PONTO (PROPOSTA) DESTE TRIÂNGULO, UM AFASTAMENTO EM QUALQUER DIREÇÃO, RESULTA SEMPRE NO DISTANCIAMENTO DE UM PONTO IDEAL (A, B, OU C), OU SEJA, HÁ SEMPRE UM PARTIDO QUE FICA PIOR</a:t>
            </a:r>
            <a:r>
              <a:rPr lang="pt-BR" sz="1800" dirty="0" smtClean="0"/>
              <a:t>.</a:t>
            </a:r>
          </a:p>
          <a:p>
            <a:endParaRPr lang="pt-BR" sz="1800" dirty="0"/>
          </a:p>
          <a:p>
            <a:r>
              <a:rPr lang="pt-BR" sz="1800" b="1" dirty="0" smtClean="0">
                <a:effectLst>
                  <a:outerShdw blurRad="38100" dist="38100" dir="2700000" algn="tl">
                    <a:srgbClr val="000000">
                      <a:alpha val="43137"/>
                    </a:srgbClr>
                  </a:outerShdw>
                </a:effectLst>
              </a:rPr>
              <a:t>SUPONHA-SE, ENTÃO, QUE ESTEJA EM DISCUSSÃO A PROPOSTA (M)  =  (B</a:t>
            </a:r>
            <a:r>
              <a:rPr lang="pt-BR" sz="1800" b="1" baseline="-25000" dirty="0" smtClean="0">
                <a:effectLst>
                  <a:outerShdw blurRad="38100" dist="38100" dir="2700000" algn="tl">
                    <a:srgbClr val="000000">
                      <a:alpha val="43137"/>
                    </a:srgbClr>
                  </a:outerShdw>
                </a:effectLst>
              </a:rPr>
              <a:t>E</a:t>
            </a:r>
            <a:r>
              <a:rPr lang="pt-BR" sz="1800" b="1" dirty="0" smtClean="0">
                <a:effectLst>
                  <a:outerShdw blurRad="38100" dist="38100" dir="2700000" algn="tl">
                    <a:srgbClr val="000000">
                      <a:alpha val="43137"/>
                    </a:srgbClr>
                  </a:outerShdw>
                </a:effectLst>
              </a:rPr>
              <a:t>, C</a:t>
            </a:r>
            <a:r>
              <a:rPr lang="pt-BR" sz="1800" b="1" baseline="-25000" dirty="0" smtClean="0">
                <a:effectLst>
                  <a:outerShdw blurRad="38100" dist="38100" dir="2700000" algn="tl">
                    <a:srgbClr val="000000">
                      <a:alpha val="43137"/>
                    </a:srgbClr>
                  </a:outerShdw>
                </a:effectLst>
              </a:rPr>
              <a:t>S</a:t>
            </a:r>
            <a:r>
              <a:rPr lang="pt-BR" sz="1800" b="1" dirty="0" smtClean="0">
                <a:effectLst>
                  <a:outerShdw blurRad="38100" dist="38100" dir="2700000" algn="tl">
                    <a:srgbClr val="000000">
                      <a:alpha val="43137"/>
                    </a:srgbClr>
                  </a:outerShdw>
                </a:effectLst>
              </a:rPr>
              <a:t>).</a:t>
            </a:r>
            <a:r>
              <a:rPr lang="pt-BR" sz="1800" b="1" dirty="0" smtClean="0"/>
              <a:t> </a:t>
            </a:r>
          </a:p>
          <a:p>
            <a:endParaRPr lang="pt-BR" sz="1800" dirty="0"/>
          </a:p>
          <a:p>
            <a:r>
              <a:rPr lang="pt-BR" sz="1800" b="1" u="sng" dirty="0" smtClean="0"/>
              <a:t>SE </a:t>
            </a:r>
            <a:r>
              <a:rPr lang="pt-BR" sz="1800" b="1" u="sng" dirty="0" smtClean="0"/>
              <a:t>(a) </a:t>
            </a:r>
            <a:r>
              <a:rPr lang="pt-BR" sz="1800" b="1" u="sng" dirty="0" smtClean="0"/>
              <a:t>E </a:t>
            </a:r>
            <a:r>
              <a:rPr lang="pt-BR" sz="1800" b="1" u="sng" dirty="0" smtClean="0"/>
              <a:t>(b) </a:t>
            </a:r>
            <a:r>
              <a:rPr lang="pt-BR" sz="1800" b="1" u="sng" dirty="0" smtClean="0"/>
              <a:t>CRIAREM ENTRE SI UMA COLIGAÇÃO</a:t>
            </a:r>
            <a:r>
              <a:rPr lang="pt-BR" sz="1800" dirty="0" smtClean="0"/>
              <a:t>, PODEM PROPOR UMA NOVA PROPOSTA, </a:t>
            </a:r>
            <a:r>
              <a:rPr lang="pt-BR" sz="1800" dirty="0"/>
              <a:t>SITUADA SOBRE A RESPECTIVA CURVA DE CONTRATO </a:t>
            </a:r>
            <a:r>
              <a:rPr lang="pt-BR" sz="1800" dirty="0" smtClean="0"/>
              <a:t>AB, COMO P. EX.: A PROPOSTA (S), </a:t>
            </a:r>
            <a:r>
              <a:rPr lang="pt-BR" sz="1800" b="1" dirty="0" smtClean="0"/>
              <a:t>QUE TORNA MELHOR AMBOS RELATIVAMENTE À PROPOSTA (M), MAS PIORA PARTIDO (C)</a:t>
            </a:r>
            <a:r>
              <a:rPr lang="pt-BR" sz="1800" dirty="0" smtClean="0"/>
              <a:t>.</a:t>
            </a:r>
          </a:p>
          <a:p>
            <a:endParaRPr lang="pt-BR" sz="1800" dirty="0"/>
          </a:p>
          <a:p>
            <a:r>
              <a:rPr lang="pt-BR" sz="1800" b="1" u="sng" dirty="0" smtClean="0"/>
              <a:t>ALTERNATIVAMENTE, PODEM SURGIR COLIGAÇÕES ENTRE </a:t>
            </a:r>
            <a:r>
              <a:rPr lang="pt-BR" sz="1800" b="1" u="sng" dirty="0" smtClean="0"/>
              <a:t>(c) </a:t>
            </a:r>
            <a:r>
              <a:rPr lang="pt-BR" sz="1800" b="1" u="sng" dirty="0" smtClean="0"/>
              <a:t>E </a:t>
            </a:r>
            <a:r>
              <a:rPr lang="pt-BR" sz="1800" b="1" u="sng" dirty="0" smtClean="0"/>
              <a:t>(a), </a:t>
            </a:r>
            <a:r>
              <a:rPr lang="pt-BR" sz="1800" b="1" u="sng" dirty="0" smtClean="0"/>
              <a:t>OU ENTRE </a:t>
            </a:r>
            <a:r>
              <a:rPr lang="pt-BR" sz="1800" b="1" u="sng" dirty="0" smtClean="0"/>
              <a:t>(c) </a:t>
            </a:r>
            <a:r>
              <a:rPr lang="pt-BR" sz="1800" b="1" u="sng" dirty="0" smtClean="0"/>
              <a:t>E </a:t>
            </a:r>
            <a:r>
              <a:rPr lang="pt-BR" sz="1800" b="1" u="sng" dirty="0" smtClean="0"/>
              <a:t>(b)</a:t>
            </a:r>
            <a:r>
              <a:rPr lang="pt-BR" sz="1800" dirty="0" smtClean="0"/>
              <a:t>, </a:t>
            </a:r>
            <a:r>
              <a:rPr lang="pt-BR" sz="1800" dirty="0" smtClean="0"/>
              <a:t>NO SENTIDO DE CRIAR PROPOSTAS DIFERENTES DE (M), E </a:t>
            </a:r>
            <a:r>
              <a:rPr lang="pt-BR" sz="1800" b="1" dirty="0" smtClean="0"/>
              <a:t>QUALQUER DESTAS COLIGAÇÕES MELHORARIA O BEM ESTAR DOS MEMBROS DA RESPECTIVA COLIGAÇÃO.</a:t>
            </a:r>
            <a:r>
              <a:rPr lang="pt-BR" sz="1800" dirty="0" smtClean="0"/>
              <a:t> </a:t>
            </a:r>
          </a:p>
          <a:p>
            <a:endParaRPr lang="pt-BR" sz="1800" dirty="0"/>
          </a:p>
          <a:p>
            <a:endParaRPr lang="pt-BR" sz="1800" dirty="0"/>
          </a:p>
        </p:txBody>
      </p:sp>
    </p:spTree>
    <p:extLst>
      <p:ext uri="{BB962C8B-B14F-4D97-AF65-F5344CB8AC3E}">
        <p14:creationId xmlns:p14="http://schemas.microsoft.com/office/powerpoint/2010/main" val="1869566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400" b="1" dirty="0" smtClean="0">
                <a:effectLst>
                  <a:outerShdw blurRad="38100" dist="38100" dir="2700000" algn="tl">
                    <a:srgbClr val="000000">
                      <a:alpha val="43137"/>
                    </a:srgbClr>
                  </a:outerShdw>
                </a:effectLst>
              </a:rPr>
              <a:t>CONCLUI-SE DO EXEMPLO ACIMA QUE HÁ UM PROCESSO INSTÁVEL E, SOBRETUDO, QUE RESULTADOS IMPREVISÍVEIS PODEM OCORRER NAS NEGOCIAÇÕES ENTRE </a:t>
            </a:r>
            <a:r>
              <a:rPr lang="pt-BR" sz="1400" b="1" dirty="0" smtClean="0">
                <a:effectLst>
                  <a:outerShdw blurRad="38100" dist="38100" dir="2700000" algn="tl">
                    <a:srgbClr val="000000">
                      <a:alpha val="43137"/>
                    </a:srgbClr>
                  </a:outerShdw>
                </a:effectLst>
              </a:rPr>
              <a:t>(a), (b) </a:t>
            </a:r>
            <a:r>
              <a:rPr lang="pt-BR" sz="1400" b="1" dirty="0" smtClean="0">
                <a:effectLst>
                  <a:outerShdw blurRad="38100" dist="38100" dir="2700000" algn="tl">
                    <a:srgbClr val="000000">
                      <a:alpha val="43137"/>
                    </a:srgbClr>
                  </a:outerShdw>
                </a:effectLst>
              </a:rPr>
              <a:t>E </a:t>
            </a:r>
            <a:r>
              <a:rPr lang="pt-BR" sz="1400" b="1" dirty="0" smtClean="0">
                <a:effectLst>
                  <a:outerShdw blurRad="38100" dist="38100" dir="2700000" algn="tl">
                    <a:srgbClr val="000000">
                      <a:alpha val="43137"/>
                    </a:srgbClr>
                  </a:outerShdw>
                </a:effectLst>
              </a:rPr>
              <a:t>(c)</a:t>
            </a:r>
            <a:r>
              <a:rPr lang="pt-BR" sz="1400" b="1" u="sng" dirty="0" smtClean="0">
                <a:effectLst>
                  <a:outerShdw blurRad="38100" dist="38100" dir="2700000" algn="tl">
                    <a:srgbClr val="000000">
                      <a:alpha val="43137"/>
                    </a:srgbClr>
                  </a:outerShdw>
                </a:effectLst>
              </a:rPr>
              <a:t>.</a:t>
            </a:r>
            <a:endParaRPr lang="pt-BR" sz="1400" b="1" u="sng" dirty="0" smtClean="0">
              <a:effectLst>
                <a:outerShdw blurRad="38100" dist="38100" dir="2700000" algn="tl">
                  <a:srgbClr val="000000">
                    <a:alpha val="43137"/>
                  </a:srgbClr>
                </a:outerShdw>
              </a:effectLst>
            </a:endParaRPr>
          </a:p>
          <a:p>
            <a:endParaRPr lang="pt-BR" sz="1400" dirty="0"/>
          </a:p>
          <a:p>
            <a:r>
              <a:rPr lang="pt-BR" sz="1400" b="1" u="heavy" dirty="0" smtClean="0"/>
              <a:t>AS PRINCIPAIS CONCLUSÕES, NUM ESPAÇO MULTIDIMENSIONAL DE ESCOLHA COLETIVA EM QUE NENHUM PARTIDO DETÉM MAIORIA ABSOLUTA, SÃO AS SEGUINTES</a:t>
            </a:r>
            <a:r>
              <a:rPr lang="pt-BR" sz="1400" b="1" dirty="0" smtClean="0"/>
              <a:t>:</a:t>
            </a:r>
            <a:endParaRPr lang="pt-BR" sz="1400" b="1" dirty="0"/>
          </a:p>
          <a:p>
            <a:r>
              <a:rPr lang="pt-BR" sz="1400" b="1" dirty="0" smtClean="0"/>
              <a:t>#</a:t>
            </a:r>
            <a:r>
              <a:rPr lang="pt-BR" sz="1400" dirty="0" smtClean="0"/>
              <a:t> HÁ FORMAÇÃO DE COLIGAÇÃO;</a:t>
            </a:r>
          </a:p>
          <a:p>
            <a:r>
              <a:rPr lang="pt-BR" sz="1400" b="1" dirty="0" smtClean="0"/>
              <a:t>#</a:t>
            </a:r>
            <a:r>
              <a:rPr lang="pt-BR" sz="1400" dirty="0" smtClean="0"/>
              <a:t> NÃO HÁ POSSIBILIDADE DE PREVER QUAL COLIGAÇÃO SERÁ FORMADA;</a:t>
            </a:r>
          </a:p>
          <a:p>
            <a:r>
              <a:rPr lang="pt-BR" sz="1400" b="1" dirty="0" smtClean="0"/>
              <a:t>#</a:t>
            </a:r>
            <a:r>
              <a:rPr lang="pt-BR" sz="1400" dirty="0" smtClean="0"/>
              <a:t> MESMO DADO UMA COLIGAÇÃO, NÃO HÁ POSSIBILIDADE DE SE PREVER QUAL </a:t>
            </a:r>
          </a:p>
          <a:p>
            <a:r>
              <a:rPr lang="pt-BR" sz="1400" dirty="0"/>
              <a:t> </a:t>
            </a:r>
            <a:r>
              <a:rPr lang="pt-BR" sz="1400" dirty="0" smtClean="0"/>
              <a:t>  ORÇAMENTO SERÁ ESCOLHIDO, POIS TUDO DEPENDE DA CAPACIDADE DE NEGOCIAÇÃO </a:t>
            </a:r>
          </a:p>
          <a:p>
            <a:r>
              <a:rPr lang="pt-BR" sz="1400" dirty="0"/>
              <a:t> </a:t>
            </a:r>
            <a:r>
              <a:rPr lang="pt-BR" sz="1400" dirty="0" smtClean="0"/>
              <a:t>  DOS ELEMENTOS DA COLIGAÇÃO;</a:t>
            </a:r>
          </a:p>
          <a:p>
            <a:r>
              <a:rPr lang="pt-BR" sz="1400" b="1" dirty="0" smtClean="0"/>
              <a:t>#</a:t>
            </a:r>
            <a:r>
              <a:rPr lang="pt-BR" sz="1400" dirty="0" smtClean="0"/>
              <a:t> AS CONCLUSÕES DO TEOREMA DO ELEITOR MEDIANO NÃO SÃO MAIS VÁLIDAS;</a:t>
            </a:r>
          </a:p>
          <a:p>
            <a:r>
              <a:rPr lang="pt-BR" sz="1400" b="1" dirty="0" smtClean="0"/>
              <a:t>#</a:t>
            </a:r>
            <a:r>
              <a:rPr lang="pt-BR" sz="1400" dirty="0" smtClean="0"/>
              <a:t> A INSTABILIDADE DA ESCOLHA COLETIVA AUMENTA COM O </a:t>
            </a:r>
            <a:r>
              <a:rPr lang="pt-BR" sz="1400" dirty="0" smtClean="0"/>
              <a:t>NÚMERO </a:t>
            </a:r>
            <a:r>
              <a:rPr lang="pt-BR" sz="1400" dirty="0" smtClean="0"/>
              <a:t>DE VOTANTES, COM</a:t>
            </a:r>
          </a:p>
          <a:p>
            <a:r>
              <a:rPr lang="pt-BR" sz="1400" dirty="0"/>
              <a:t> </a:t>
            </a:r>
            <a:r>
              <a:rPr lang="pt-BR" sz="1400" dirty="0" smtClean="0"/>
              <a:t>  O NÚMERO DE PROPOSTAS E COM OS MÉTODOS DE VOTAÇÃO QUE INCLUAM MAIOR </a:t>
            </a:r>
          </a:p>
          <a:p>
            <a:r>
              <a:rPr lang="pt-BR" sz="1400" dirty="0"/>
              <a:t> </a:t>
            </a:r>
            <a:r>
              <a:rPr lang="pt-BR" sz="1400" dirty="0" smtClean="0"/>
              <a:t>  NÚMERO DE VOTAÇÕES.</a:t>
            </a:r>
          </a:p>
          <a:p>
            <a:endParaRPr lang="pt-BR" sz="1400" dirty="0"/>
          </a:p>
          <a:p>
            <a:r>
              <a:rPr lang="pt-BR" sz="1400" b="1" u="sng" dirty="0" smtClean="0"/>
              <a:t>DADA A IMPREVISIBILIDADE DA ESCOLHA COLETIVA, A QUESTÃO NATURAL É SABER PORQUE NA PRÁTICA AS INSTITUIÇÕES DEMOCRÁTICAS APRESENTAM, APESAR DE TUDO, UMA CERTA ESTABILIDADE</a:t>
            </a:r>
            <a:r>
              <a:rPr lang="pt-BR" sz="1400" b="1" dirty="0" smtClean="0"/>
              <a:t>? </a:t>
            </a:r>
            <a:r>
              <a:rPr lang="pt-BR" sz="1400" dirty="0" smtClean="0"/>
              <a:t>A RESPOSTA RESIDE PRECISAMENTE NA CAPACIDADE DE ATENUAR OS EFEITOS DOS FATORES ACIMA CITADOS QUE GERAM INSTABILIDADE: REDUZIR O NÚMERO DE VOTANTES, REDUZIR O NÚMERO DE PROPOSTAS, OU ESTRUTURAR O MÉTODO DE ESCOLHA PARA EVITAR OS “CICLOS DE VOTAÇÃO”.</a:t>
            </a:r>
          </a:p>
          <a:p>
            <a:endParaRPr lang="pt-BR" sz="1400" b="1" dirty="0"/>
          </a:p>
          <a:p>
            <a:r>
              <a:rPr lang="pt-BR" sz="1400" b="1" dirty="0" smtClean="0">
                <a:effectLst>
                  <a:outerShdw blurRad="38100" dist="38100" dir="2700000" algn="tl">
                    <a:srgbClr val="000000">
                      <a:alpha val="43137"/>
                    </a:srgbClr>
                  </a:outerShdw>
                </a:effectLst>
              </a:rPr>
              <a:t>A EXISTÊNCIA DE PARTIDOS POLÍTICOS NUM PARLAMENTO E A DISCIPLINA DE VOTO INTERNO EM RELAÇÃO A MUITAS MATÉRIAS, REDUZ SUBSTANCIALMENTE O NÚMERO DE PROPOSTAS EM DEBATE. ADICIONALMENTE, A EXISTÊNCIA DE COLIGAÇÕES ESTÁVEIS QUE PERMITEM MAIORIA ABSOLUTA, RESOLVE O PROBLEMA DA AUSÊNCIA DE EQUILÍBRIO ESTÁVEL NAS DECISÕES POLÍTICAS, QUANDO NENHUM PARTIDO DETÉM MAIORIA. UMA MAIORIA ABSOLUTA DE UM SÓ PARTIDO  É, CONTUDO, A FORMA MAIS EFICAZ DE GARANTIR A ESTABILIDADE POLÍTICA.</a:t>
            </a:r>
            <a:endParaRPr lang="pt-BR"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3274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en-US" sz="2000" b="1" u="sng" dirty="0" smtClean="0">
                <a:effectLst>
                  <a:outerShdw blurRad="38100" dist="38100" dir="2700000" algn="tl">
                    <a:srgbClr val="000000">
                      <a:alpha val="43137"/>
                    </a:srgbClr>
                  </a:outerShdw>
                </a:effectLst>
              </a:rPr>
              <a:t>O SUPOSTO PRINCIPAL DA TEORIA DE ESCOLHA PÚBLICA</a:t>
            </a:r>
            <a:r>
              <a:rPr lang="en-US" sz="2000" b="1" dirty="0" smtClean="0">
                <a:effectLst>
                  <a:outerShdw blurRad="38100" dist="38100" dir="2700000" algn="tl">
                    <a:srgbClr val="000000">
                      <a:alpha val="43137"/>
                    </a:srgbClr>
                  </a:outerShdw>
                </a:effectLst>
              </a:rPr>
              <a:t> É QUE OS ELEITORES, OS POLÍTICOS , OS BUROCRATAS, OS GRUPOS DE INTERESSE E “RENT-SEEKERS”, OU SEJA, OS AGENTES NA AÇÃO PÚBLICA, </a:t>
            </a:r>
            <a:r>
              <a:rPr lang="en-US" sz="2000" b="1" u="sng" dirty="0" smtClean="0">
                <a:effectLst>
                  <a:outerShdw blurRad="38100" dist="38100" dir="2700000" algn="tl">
                    <a:srgbClr val="000000">
                      <a:alpha val="43137"/>
                    </a:srgbClr>
                  </a:outerShdw>
                </a:effectLst>
              </a:rPr>
              <a:t>SÃO MOTIVADOS PELO AUTO-INTERESSE</a:t>
            </a:r>
            <a:r>
              <a:rPr lang="en-US" sz="2000" b="1" dirty="0" smtClean="0">
                <a:effectLst>
                  <a:outerShdw blurRad="38100" dist="38100" dir="2700000" algn="tl">
                    <a:srgbClr val="000000">
                      <a:alpha val="43137"/>
                    </a:srgbClr>
                  </a:outerShdw>
                </a:effectLst>
              </a:rPr>
              <a:t>.</a:t>
            </a:r>
          </a:p>
          <a:p>
            <a:endParaRPr lang="en-US" sz="2000" dirty="0" smtClean="0"/>
          </a:p>
          <a:p>
            <a:r>
              <a:rPr lang="en-US" sz="2000" dirty="0" smtClean="0"/>
              <a:t>               </a:t>
            </a:r>
            <a:r>
              <a:rPr lang="en-US" sz="1800" dirty="0" smtClean="0"/>
              <a:t>NESSE SENTIDO, </a:t>
            </a:r>
            <a:r>
              <a:rPr lang="en-US" sz="1800" b="1" u="sng" dirty="0" smtClean="0"/>
              <a:t>BUSCA-SE MIMETIZAR NA ÁREA PÚBLICA O MODELO </a:t>
            </a:r>
          </a:p>
          <a:p>
            <a:r>
              <a:rPr lang="en-US" sz="1800" b="1" dirty="0" smtClean="0"/>
              <a:t>                </a:t>
            </a:r>
            <a:r>
              <a:rPr lang="en-US" sz="1800" b="1" u="sng" dirty="0" smtClean="0"/>
              <a:t>NEOCLÁSSICO DE DECISÃO ECONÔMICO-PRIVADO</a:t>
            </a:r>
            <a:r>
              <a:rPr lang="en-US" sz="1800" dirty="0" smtClean="0"/>
              <a:t>, NO QUAL OS INDIVÍDUOS </a:t>
            </a:r>
          </a:p>
          <a:p>
            <a:r>
              <a:rPr lang="en-US" sz="1800" dirty="0" smtClean="0"/>
              <a:t>                TOMAM SUAS DECISÕES PRIVADAS </a:t>
            </a:r>
            <a:r>
              <a:rPr lang="en-US" sz="1800" u="sng" dirty="0" smtClean="0"/>
              <a:t>MOTIVADOS PELO AUTO-INTERESSE</a:t>
            </a:r>
            <a:r>
              <a:rPr lang="en-US" sz="1800" dirty="0" smtClean="0"/>
              <a:t>, COM   </a:t>
            </a:r>
          </a:p>
          <a:p>
            <a:r>
              <a:rPr lang="en-US" sz="1800" dirty="0" smtClean="0"/>
              <a:t>                CONSUMIDORES MAXIMIZANDO A UTILIDADE E FIRMAS MAXIMIZANDO O LUCRO, </a:t>
            </a:r>
          </a:p>
          <a:p>
            <a:r>
              <a:rPr lang="en-US" sz="1800" dirty="0"/>
              <a:t> </a:t>
            </a:r>
            <a:r>
              <a:rPr lang="en-US" sz="1800" dirty="0" smtClean="0"/>
              <a:t>               E, COMO QUE GUIADOS PELA “MÃO INVISÍVEL”, SATISFAZEM O BEM COMUM .</a:t>
            </a:r>
          </a:p>
          <a:p>
            <a:pPr>
              <a:buNone/>
            </a:pPr>
            <a:endParaRPr lang="en-US" sz="1800" dirty="0" smtClean="0"/>
          </a:p>
          <a:p>
            <a:pPr>
              <a:buNone/>
            </a:pPr>
            <a:r>
              <a:rPr lang="en-US" sz="1800" dirty="0" smtClean="0"/>
              <a:t>                      </a:t>
            </a:r>
            <a:r>
              <a:rPr lang="en-US" sz="1800" b="1" u="sng" dirty="0" smtClean="0">
                <a:effectLst>
                  <a:outerShdw blurRad="38100" dist="38100" dir="2700000" algn="tl">
                    <a:srgbClr val="000000">
                      <a:alpha val="43137"/>
                    </a:srgbClr>
                  </a:outerShdw>
                </a:effectLst>
              </a:rPr>
              <a:t>EM SUMA, AS DECISÕES DE MERCADO E AS DECISÕES DE ESCOLHA PÚBLICA SÃO </a:t>
            </a:r>
          </a:p>
          <a:p>
            <a:pPr>
              <a:buNone/>
            </a:pPr>
            <a:r>
              <a:rPr lang="en-US" sz="1800" b="1" dirty="0">
                <a:effectLst>
                  <a:outerShdw blurRad="38100" dist="38100" dir="2700000" algn="tl">
                    <a:srgbClr val="000000">
                      <a:alpha val="43137"/>
                    </a:srgbClr>
                  </a:outerShdw>
                </a:effectLst>
              </a:rPr>
              <a:t> </a:t>
            </a:r>
            <a:r>
              <a:rPr lang="en-US" sz="1800" b="1" dirty="0" smtClean="0">
                <a:effectLst>
                  <a:outerShdw blurRad="38100" dist="38100" dir="2700000" algn="tl">
                    <a:srgbClr val="000000">
                      <a:alpha val="43137"/>
                    </a:srgbClr>
                  </a:outerShdw>
                </a:effectLst>
              </a:rPr>
              <a:t>                     </a:t>
            </a:r>
            <a:r>
              <a:rPr lang="en-US" sz="1800" b="1" u="sng" dirty="0" smtClean="0">
                <a:effectLst>
                  <a:outerShdw blurRad="38100" dist="38100" dir="2700000" algn="tl">
                    <a:srgbClr val="000000">
                      <a:alpha val="43137"/>
                    </a:srgbClr>
                  </a:outerShdw>
                </a:effectLst>
              </a:rPr>
              <a:t>EFETUADAS PELAS MESMAS PESSOAS, COM OS MESMOS OBJETIVOS</a:t>
            </a:r>
            <a:r>
              <a:rPr lang="en-US" sz="1800" b="1" dirty="0" smtClean="0">
                <a:effectLst>
                  <a:outerShdw blurRad="38100" dist="38100" dir="2700000" algn="tl">
                    <a:srgbClr val="000000">
                      <a:alpha val="43137"/>
                    </a:srgbClr>
                  </a:outerShdw>
                </a:effectLst>
              </a:rPr>
              <a:t>.</a:t>
            </a:r>
          </a:p>
          <a:p>
            <a:pPr>
              <a:buNone/>
            </a:pPr>
            <a:endParaRPr lang="en-US" sz="1800" dirty="0" smtClean="0"/>
          </a:p>
          <a:p>
            <a:pPr>
              <a:buNone/>
            </a:pPr>
            <a:r>
              <a:rPr lang="en-US" sz="1800" dirty="0" smtClean="0"/>
              <a:t>                      </a:t>
            </a:r>
            <a:r>
              <a:rPr lang="en-US" sz="1800" b="1" u="dbl" dirty="0" smtClean="0">
                <a:effectLst>
                  <a:outerShdw blurRad="38100" dist="38100" dir="2700000" algn="tl">
                    <a:srgbClr val="000000">
                      <a:alpha val="43137"/>
                    </a:srgbClr>
                  </a:outerShdw>
                </a:effectLst>
              </a:rPr>
              <a:t>O PODER DE VOTO</a:t>
            </a:r>
            <a:r>
              <a:rPr lang="en-US" sz="1800" dirty="0" smtClean="0">
                <a:effectLst>
                  <a:outerShdw blurRad="38100" dist="38100" dir="2700000" algn="tl">
                    <a:srgbClr val="000000">
                      <a:alpha val="43137"/>
                    </a:srgbClr>
                  </a:outerShdw>
                </a:effectLst>
              </a:rPr>
              <a:t>, TAL COMO </a:t>
            </a:r>
            <a:r>
              <a:rPr lang="en-US" sz="1800" b="1" dirty="0" smtClean="0">
                <a:effectLst>
                  <a:outerShdw blurRad="38100" dist="38100" dir="2700000" algn="tl">
                    <a:srgbClr val="000000">
                      <a:alpha val="43137"/>
                    </a:srgbClr>
                  </a:outerShdw>
                </a:effectLst>
              </a:rPr>
              <a:t>O PODER DE COMPRA </a:t>
            </a:r>
            <a:r>
              <a:rPr lang="en-US" sz="1800" dirty="0" smtClean="0">
                <a:effectLst>
                  <a:outerShdw blurRad="38100" dist="38100" dir="2700000" algn="tl">
                    <a:srgbClr val="000000">
                      <a:alpha val="43137"/>
                    </a:srgbClr>
                  </a:outerShdw>
                </a:effectLst>
              </a:rPr>
              <a:t>NOS MERCADOS PRIVADOS, </a:t>
            </a:r>
          </a:p>
          <a:p>
            <a:pPr>
              <a:buNone/>
            </a:pPr>
            <a:r>
              <a:rPr lang="en-US" sz="1800" dirty="0" smtClean="0">
                <a:effectLst>
                  <a:outerShdw blurRad="38100" dist="38100" dir="2700000" algn="tl">
                    <a:srgbClr val="000000">
                      <a:alpha val="43137"/>
                    </a:srgbClr>
                  </a:outerShdw>
                </a:effectLst>
              </a:rPr>
              <a:t>                      </a:t>
            </a:r>
            <a:r>
              <a:rPr lang="en-US" sz="1800" u="sng" dirty="0" smtClean="0">
                <a:effectLst>
                  <a:outerShdw blurRad="38100" dist="38100" dir="2700000" algn="tl">
                    <a:srgbClr val="000000">
                      <a:alpha val="43137"/>
                    </a:srgbClr>
                  </a:outerShdw>
                </a:effectLst>
              </a:rPr>
              <a:t>DÁ A CADA INDIVÍDUO ALGUMA INFLUÊNCIA SOBRE O RESULTADO FINAL NA </a:t>
            </a:r>
          </a:p>
          <a:p>
            <a:pPr>
              <a:buNone/>
            </a:pPr>
            <a:r>
              <a:rPr lang="en-US" sz="1800" dirty="0"/>
              <a:t> </a:t>
            </a:r>
            <a:r>
              <a:rPr lang="en-US" sz="1800" dirty="0" smtClean="0"/>
              <a:t>                     </a:t>
            </a:r>
            <a:r>
              <a:rPr lang="en-US" sz="1800" u="sng" dirty="0" smtClean="0">
                <a:effectLst>
                  <a:outerShdw blurRad="38100" dist="38100" dir="2700000" algn="tl">
                    <a:srgbClr val="000000">
                      <a:alpha val="43137"/>
                    </a:srgbClr>
                  </a:outerShdw>
                </a:effectLst>
              </a:rPr>
              <a:t>ESFERA DA ESCOLHA PÚBLICA</a:t>
            </a:r>
            <a:r>
              <a:rPr lang="en-US" sz="1800" dirty="0" smtClean="0">
                <a:effectLst>
                  <a:outerShdw blurRad="38100" dist="38100" dir="2700000" algn="tl">
                    <a:srgbClr val="000000">
                      <a:alpha val="43137"/>
                    </a:srgbClr>
                  </a:outerShdw>
                </a:effectLst>
              </a:rPr>
              <a:t>.</a:t>
            </a:r>
          </a:p>
          <a:p>
            <a:pPr>
              <a:buNone/>
            </a:pPr>
            <a:endParaRPr lang="en-US" sz="1800" dirty="0" smtClean="0"/>
          </a:p>
          <a:p>
            <a:pPr>
              <a:buNone/>
            </a:pPr>
            <a:r>
              <a:rPr lang="en-US" sz="1800" dirty="0" smtClean="0"/>
              <a:t>                       </a:t>
            </a:r>
            <a:r>
              <a:rPr lang="en-US" sz="1800" i="1" dirty="0" smtClean="0">
                <a:effectLst>
                  <a:outerShdw blurRad="38100" dist="38100" dir="2700000" algn="tl">
                    <a:srgbClr val="000000">
                      <a:alpha val="43137"/>
                    </a:srgbClr>
                  </a:outerShdw>
                </a:effectLst>
              </a:rPr>
              <a:t>E, ASSIM COMO O MERCADO TEM SUAS FALHAS E INADEQUAÇÕES, </a:t>
            </a:r>
            <a:r>
              <a:rPr lang="en-US" sz="1800" i="1" u="sng" dirty="0" smtClean="0">
                <a:effectLst>
                  <a:outerShdw blurRad="38100" dist="38100" dir="2700000" algn="tl">
                    <a:srgbClr val="000000">
                      <a:alpha val="43137"/>
                    </a:srgbClr>
                  </a:outerShdw>
                </a:effectLst>
              </a:rPr>
              <a:t>A ESCOLHA </a:t>
            </a:r>
          </a:p>
          <a:p>
            <a:pPr>
              <a:buNone/>
            </a:pPr>
            <a:r>
              <a:rPr lang="en-US" sz="1800" i="1" dirty="0" smtClean="0">
                <a:effectLst>
                  <a:outerShdw blurRad="38100" dist="38100" dir="2700000" algn="tl">
                    <a:srgbClr val="000000">
                      <a:alpha val="43137"/>
                    </a:srgbClr>
                  </a:outerShdw>
                </a:effectLst>
              </a:rPr>
              <a:t>                       </a:t>
            </a:r>
            <a:r>
              <a:rPr lang="en-US" sz="1800" i="1" u="sng" dirty="0" smtClean="0">
                <a:effectLst>
                  <a:outerShdw blurRad="38100" dist="38100" dir="2700000" algn="tl">
                    <a:srgbClr val="000000">
                      <a:alpha val="43137"/>
                    </a:srgbClr>
                  </a:outerShdw>
                </a:effectLst>
              </a:rPr>
              <a:t>PÚBLICA EFETUADA MEDIANTE O MECANISMO POLÍTICO </a:t>
            </a:r>
            <a:r>
              <a:rPr lang="en-US" sz="1800" i="1" u="sng" dirty="0">
                <a:effectLst>
                  <a:outerShdw blurRad="38100" dist="38100" dir="2700000" algn="tl">
                    <a:srgbClr val="000000">
                      <a:alpha val="43137"/>
                    </a:srgbClr>
                  </a:outerShdw>
                </a:effectLst>
              </a:rPr>
              <a:t> </a:t>
            </a:r>
            <a:r>
              <a:rPr lang="en-US" sz="1800" i="1" u="sng" dirty="0" smtClean="0">
                <a:effectLst>
                  <a:outerShdw blurRad="38100" dist="38100" dir="2700000" algn="tl">
                    <a:srgbClr val="000000">
                      <a:alpha val="43137"/>
                    </a:srgbClr>
                  </a:outerShdw>
                </a:effectLst>
              </a:rPr>
              <a:t>SÓ IMPERFEITAMENTE</a:t>
            </a:r>
          </a:p>
          <a:p>
            <a:pPr>
              <a:buNone/>
            </a:pPr>
            <a:r>
              <a:rPr lang="en-US" sz="1800" i="1" dirty="0">
                <a:effectLst>
                  <a:outerShdw blurRad="38100" dist="38100" dir="2700000" algn="tl">
                    <a:srgbClr val="000000">
                      <a:alpha val="43137"/>
                    </a:srgbClr>
                  </a:outerShdw>
                </a:effectLst>
              </a:rPr>
              <a:t> </a:t>
            </a:r>
            <a:r>
              <a:rPr lang="en-US" sz="1800" i="1" dirty="0" smtClean="0">
                <a:effectLst>
                  <a:outerShdw blurRad="38100" dist="38100" dir="2700000" algn="tl">
                    <a:srgbClr val="000000">
                      <a:alpha val="43137"/>
                    </a:srgbClr>
                  </a:outerShdw>
                </a:effectLst>
              </a:rPr>
              <a:t>                      </a:t>
            </a:r>
            <a:r>
              <a:rPr lang="en-US" sz="1800" i="1" u="sng" dirty="0" smtClean="0">
                <a:effectLst>
                  <a:outerShdw blurRad="38100" dist="38100" dir="2700000" algn="tl">
                    <a:srgbClr val="000000">
                      <a:alpha val="43137"/>
                    </a:srgbClr>
                  </a:outerShdw>
                </a:effectLst>
              </a:rPr>
              <a:t>REFLETE E ATENDE AS PREFERÊNCIAS DOS INDIVÍDUO</a:t>
            </a:r>
            <a:r>
              <a:rPr lang="en-US" sz="1800" i="1" dirty="0" smtClean="0">
                <a:effectLst>
                  <a:outerShdw blurRad="38100" dist="38100" dir="2700000" algn="tl">
                    <a:srgbClr val="000000">
                      <a:alpha val="43137"/>
                    </a:srgbClr>
                  </a:outerShdw>
                </a:effectLst>
              </a:rPr>
              <a:t>S.</a:t>
            </a:r>
          </a:p>
          <a:p>
            <a:endParaRPr lang="pt-B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634082"/>
          </a:xfrm>
        </p:spPr>
        <p:txBody>
          <a:bodyPr>
            <a:normAutofit/>
          </a:bodyPr>
          <a:lstStyle/>
          <a:p>
            <a:r>
              <a:rPr lang="en-US" sz="3200" b="1" u="sng" dirty="0" smtClean="0">
                <a:effectLst>
                  <a:outerShdw blurRad="38100" dist="38100" dir="2700000" algn="tl">
                    <a:srgbClr val="000000">
                      <a:alpha val="43137"/>
                    </a:srgbClr>
                  </a:outerShdw>
                </a:effectLst>
              </a:rPr>
              <a:t>TEOREMA DE IMPOSSIBILIDADE DE ARROW</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179512" y="692696"/>
            <a:ext cx="8856984" cy="6048672"/>
          </a:xfrm>
        </p:spPr>
        <p:txBody>
          <a:bodyPr>
            <a:normAutofit lnSpcReduction="10000"/>
          </a:bodyPr>
          <a:lstStyle/>
          <a:p>
            <a:r>
              <a:rPr lang="en-US" sz="2000" dirty="0" smtClean="0"/>
              <a:t>VIMOS QUE </a:t>
            </a:r>
            <a:r>
              <a:rPr lang="en-US" sz="2000" b="1" dirty="0" smtClean="0"/>
              <a:t>NUM PROCESSO POLÍTICO COM DECISÃO COLETIVA POR VOTO DE MAIORIA, PODE NÃO HAVER UM EQUILÍBRIO (“MAIORIA CÍCLICA”)</a:t>
            </a:r>
            <a:r>
              <a:rPr lang="en-US" sz="2000" dirty="0" smtClean="0"/>
              <a:t> E, </a:t>
            </a:r>
            <a:r>
              <a:rPr lang="en-US" sz="2000" b="1" dirty="0" smtClean="0"/>
              <a:t>MESMO QUE HOUVER EQUILÍBRIO, O MESMO PODE NÃO SER EFICIENTE (“A EXEMPLO DO CASO MULTIDIMENSIONAL, OU DA DIVERGÊNCIA ENTRE CUSTOS E BENEFÍCIOS SUPORTADOS INDIVIDUALMENTE”)</a:t>
            </a:r>
            <a:r>
              <a:rPr lang="en-US" sz="2000" dirty="0" smtClean="0"/>
              <a:t>.</a:t>
            </a:r>
          </a:p>
          <a:p>
            <a:endParaRPr lang="en-US" sz="2000" dirty="0" smtClean="0"/>
          </a:p>
          <a:p>
            <a:r>
              <a:rPr lang="en-US" sz="2000" dirty="0" smtClean="0"/>
              <a:t>ASSIM SENDO, UMA PERGUNTA NATURAL É </a:t>
            </a:r>
            <a:r>
              <a:rPr lang="en-US" sz="2000" b="1" u="sng" dirty="0" smtClean="0">
                <a:effectLst>
                  <a:outerShdw blurRad="38100" dist="38100" dir="2700000" algn="tl">
                    <a:srgbClr val="000000">
                      <a:alpha val="43137"/>
                    </a:srgbClr>
                  </a:outerShdw>
                </a:effectLst>
              </a:rPr>
              <a:t>SE EXISTE ALGUM OUTRO MECANISMO POLÍTICO, QUALQUER OUTRO CONJUNTO DE REGRAS COM PROPRIEDADES DESEJÁVEIS PARA EFETUAR DECISÕES SOCIAIS (COLETIVAS), QUE ELIMINAM OS PROBLEMAS DO VOTO COM MAIORIA?</a:t>
            </a:r>
          </a:p>
          <a:p>
            <a:endParaRPr lang="en-US" sz="2000" dirty="0" smtClean="0"/>
          </a:p>
          <a:p>
            <a:r>
              <a:rPr lang="en-US" sz="2000" dirty="0" smtClean="0"/>
              <a:t>UMA SÉRIE DE REGRAS (MAIORIA DE 2/3; UNANIMIDADE, ORDEM-RANQUEADA; ETC..) FORAM EXAMINADAS. </a:t>
            </a:r>
            <a:r>
              <a:rPr lang="en-US" sz="2000" b="1" u="sng" dirty="0" smtClean="0">
                <a:effectLst>
                  <a:outerShdw blurRad="38100" dist="38100" dir="2700000" algn="tl">
                    <a:srgbClr val="000000">
                      <a:alpha val="43137"/>
                    </a:srgbClr>
                  </a:outerShdw>
                </a:effectLst>
              </a:rPr>
              <a:t>ARROW DEMONSTROU QUE NÃO EXISTE UMA REGRA (MECANISMO POLÍTICO) QUE SATISFAÇA TODAS AS PROPRIEDADES DESEJÁVEIS PARA EFETUAR DECISÕES SOCIAIS</a:t>
            </a:r>
            <a:r>
              <a:rPr lang="en-US" sz="2000" dirty="0" smtClean="0"/>
              <a:t>.</a:t>
            </a:r>
          </a:p>
          <a:p>
            <a:endParaRPr lang="en-US" sz="2000" dirty="0" smtClean="0"/>
          </a:p>
          <a:p>
            <a:r>
              <a:rPr lang="en-US" sz="2000" u="sng" dirty="0" smtClean="0"/>
              <a:t>O TEOREMA DE ARROW SUGERE QUE</a:t>
            </a:r>
            <a:r>
              <a:rPr lang="en-US" sz="2000" dirty="0" smtClean="0"/>
              <a:t>, A MENOS QUE O GOVERNO SEJA UMA DITADURA, NÃO DEVEMOS ESPERAR QUE UM GOVERNO EM DEMOCRACIA  ATUE COM O MESMO GRAU DE CONSISTÊNCIA E RACIONALIDADE QUE </a:t>
            </a:r>
            <a:r>
              <a:rPr lang="en-US" sz="2000" dirty="0"/>
              <a:t>O</a:t>
            </a:r>
            <a:r>
              <a:rPr lang="en-US" sz="2000" dirty="0" smtClean="0"/>
              <a:t> INDIVÍDUO RACIONAL TEM NAS SUAS DECISÕES INDIVIDUAIS</a:t>
            </a:r>
            <a:r>
              <a:rPr lang="en-US" sz="2000" b="1" dirty="0" smtClean="0">
                <a:effectLst>
                  <a:outerShdw blurRad="38100" dist="38100" dir="2700000" algn="tl">
                    <a:srgbClr val="000000">
                      <a:alpha val="43137"/>
                    </a:srgbClr>
                  </a:outerShdw>
                </a:effectLst>
              </a:rPr>
              <a:t>.</a:t>
            </a:r>
          </a:p>
          <a:p>
            <a:endParaRPr lang="en-US" sz="2000" dirty="0" smtClean="0"/>
          </a:p>
          <a:p>
            <a:endParaRPr lang="pt-BR"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706090"/>
          </a:xfrm>
        </p:spPr>
        <p:txBody>
          <a:bodyPr>
            <a:normAutofit fontScale="90000"/>
          </a:bodyPr>
          <a:lstStyle/>
          <a:p>
            <a:r>
              <a:rPr lang="en-US" sz="3600" b="1" u="sng" dirty="0" smtClean="0">
                <a:effectLst>
                  <a:outerShdw blurRad="38100" dist="38100" dir="2700000" algn="tl">
                    <a:srgbClr val="000000">
                      <a:alpha val="43137"/>
                    </a:srgbClr>
                  </a:outerShdw>
                </a:effectLst>
              </a:rPr>
              <a:t>SISTEMA BIPARTIDÁRIO E ELEITOR MEDIANO</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251520" y="692696"/>
            <a:ext cx="8712968" cy="5976664"/>
          </a:xfrm>
        </p:spPr>
        <p:txBody>
          <a:bodyPr>
            <a:normAutofit/>
          </a:bodyPr>
          <a:lstStyle/>
          <a:p>
            <a:r>
              <a:rPr lang="en-US" sz="1400" dirty="0" smtClean="0"/>
              <a:t>ASSUMA QUE </a:t>
            </a:r>
            <a:r>
              <a:rPr lang="en-US" sz="1400" b="1" dirty="0" smtClean="0"/>
              <a:t>HÁ DOIS PARTIDOS</a:t>
            </a:r>
            <a:r>
              <a:rPr lang="en-US" sz="1400" dirty="0" smtClean="0"/>
              <a:t>: DIREITA e ESQUERDA</a:t>
            </a:r>
          </a:p>
          <a:p>
            <a:endParaRPr lang="en-US" sz="1400" dirty="0" smtClean="0"/>
          </a:p>
          <a:p>
            <a:r>
              <a:rPr lang="en-US" sz="1400" b="1" u="sng" dirty="0" smtClean="0">
                <a:effectLst>
                  <a:outerShdw blurRad="38100" dist="38100" dir="2700000" algn="tl">
                    <a:srgbClr val="000000">
                      <a:alpha val="43137"/>
                    </a:srgbClr>
                  </a:outerShdw>
                </a:effectLst>
              </a:rPr>
              <a:t>SOB HIPÓTESE DE QUE CADA PARTIDO PROCURA MAXIMIZAR SEU NÚMERO DE VOTOS, E TOMANDO COMO DADO A POSIÇÃO DE SEU PARTIDO RIVAL, O QUE É QUE CADA PARTIDO IRÁ FAZER?</a:t>
            </a:r>
          </a:p>
          <a:p>
            <a:endParaRPr lang="en-US" sz="1400" dirty="0" smtClean="0"/>
          </a:p>
          <a:p>
            <a:r>
              <a:rPr lang="en-US" sz="1400" dirty="0" smtClean="0"/>
              <a:t>SEJA G</a:t>
            </a:r>
            <a:r>
              <a:rPr lang="en-US" sz="1400" baseline="-25000" dirty="0" smtClean="0"/>
              <a:t>M</a:t>
            </a:r>
            <a:r>
              <a:rPr lang="en-US" sz="1400" dirty="0" smtClean="0"/>
              <a:t> DO ELEITOR MEDIANO E SUPONHA PARTIDO E ESCOLHE G</a:t>
            </a:r>
            <a:r>
              <a:rPr lang="en-US" sz="1400" baseline="-25000" dirty="0" smtClean="0"/>
              <a:t>E</a:t>
            </a:r>
            <a:r>
              <a:rPr lang="en-US" sz="1400" dirty="0" smtClean="0"/>
              <a:t> &gt; G</a:t>
            </a:r>
            <a:r>
              <a:rPr lang="en-US" sz="1400" baseline="-25000" dirty="0" smtClean="0"/>
              <a:t>D</a:t>
            </a:r>
            <a:r>
              <a:rPr lang="en-US" sz="1400" dirty="0" smtClean="0"/>
              <a:t> . ENTÃO O PARTIDO D IRÁ ESCOLHER       G</a:t>
            </a:r>
            <a:r>
              <a:rPr lang="en-US" sz="1400" baseline="-25000" dirty="0" smtClean="0"/>
              <a:t>M</a:t>
            </a:r>
            <a:r>
              <a:rPr lang="en-US" sz="1400" dirty="0" smtClean="0"/>
              <a:t> &lt; G</a:t>
            </a:r>
            <a:r>
              <a:rPr lang="en-US" sz="1400" baseline="-25000" dirty="0" smtClean="0"/>
              <a:t>D</a:t>
            </a:r>
            <a:r>
              <a:rPr lang="en-US" sz="1400" dirty="0" smtClean="0"/>
              <a:t> ‘ &lt; G</a:t>
            </a:r>
            <a:r>
              <a:rPr lang="en-US" sz="1400" baseline="-25000" dirty="0" smtClean="0"/>
              <a:t>E</a:t>
            </a:r>
            <a:r>
              <a:rPr lang="en-US" sz="1400" dirty="0" smtClean="0"/>
              <a:t> , CAPTURANDO A MAIORIA DOS ELEITORES E O PARTIDO D VENCE. EM RESPOSTA, O PARTIDO E IRÁ ESCOLHER G</a:t>
            </a:r>
            <a:r>
              <a:rPr lang="en-US" sz="1400" baseline="-25000" dirty="0" smtClean="0"/>
              <a:t>E</a:t>
            </a:r>
            <a:r>
              <a:rPr lang="en-US" sz="1400" dirty="0" smtClean="0"/>
              <a:t> ‘, SENDO G</a:t>
            </a:r>
            <a:r>
              <a:rPr lang="en-US" sz="1400" baseline="-25000" dirty="0" smtClean="0"/>
              <a:t>M</a:t>
            </a:r>
            <a:r>
              <a:rPr lang="en-US" sz="1400" dirty="0" smtClean="0"/>
              <a:t> &lt; G</a:t>
            </a:r>
            <a:r>
              <a:rPr lang="en-US" sz="1400" baseline="-25000" dirty="0" smtClean="0"/>
              <a:t>E</a:t>
            </a:r>
            <a:r>
              <a:rPr lang="en-US" sz="1400" dirty="0" smtClean="0"/>
              <a:t> ‘ &lt;  G</a:t>
            </a:r>
            <a:r>
              <a:rPr lang="en-US" sz="1400" baseline="-25000" dirty="0" smtClean="0"/>
              <a:t>D</a:t>
            </a:r>
            <a:r>
              <a:rPr lang="en-US" sz="1400" dirty="0" smtClean="0"/>
              <a:t> ‘ , A QUAL VENCE CONTRA G </a:t>
            </a:r>
            <a:r>
              <a:rPr lang="en-US" sz="1400" baseline="-25000" dirty="0" smtClean="0"/>
              <a:t>D</a:t>
            </a:r>
            <a:r>
              <a:rPr lang="en-US" sz="1400" dirty="0" smtClean="0"/>
              <a:t>‘. MAS, ENTÃO O PARTIDO D ESCOLHE G</a:t>
            </a:r>
            <a:r>
              <a:rPr lang="en-US" sz="1400" baseline="-25000" dirty="0" smtClean="0"/>
              <a:t>D</a:t>
            </a:r>
            <a:r>
              <a:rPr lang="en-US" sz="1400" dirty="0" smtClean="0"/>
              <a:t> ‘’ , SENDO G</a:t>
            </a:r>
            <a:r>
              <a:rPr lang="en-US" sz="1400" baseline="-25000" dirty="0" smtClean="0"/>
              <a:t>M</a:t>
            </a:r>
            <a:r>
              <a:rPr lang="en-US" sz="1400" dirty="0" smtClean="0"/>
              <a:t> &lt; G</a:t>
            </a:r>
            <a:r>
              <a:rPr lang="en-US" sz="1400" baseline="-25000" dirty="0" smtClean="0"/>
              <a:t>D</a:t>
            </a:r>
            <a:r>
              <a:rPr lang="en-US" sz="1400" dirty="0" smtClean="0"/>
              <a:t> ‘‘&lt; G</a:t>
            </a:r>
            <a:r>
              <a:rPr lang="en-US" sz="1400" baseline="-25000" dirty="0" smtClean="0"/>
              <a:t>E</a:t>
            </a:r>
            <a:r>
              <a:rPr lang="en-US" sz="1400" dirty="0" smtClean="0"/>
              <a:t> ‘ E VENCE. </a:t>
            </a:r>
            <a:r>
              <a:rPr lang="en-US" sz="1400" b="1" dirty="0" smtClean="0">
                <a:effectLst>
                  <a:outerShdw blurRad="38100" dist="38100" dir="2700000" algn="tl">
                    <a:srgbClr val="000000">
                      <a:alpha val="43137"/>
                    </a:srgbClr>
                  </a:outerShdw>
                </a:effectLst>
              </a:rPr>
              <a:t>O PROCESSO CONTINUA ATÉ QUE AMBOS PARTIDOS TEM A MESMA POSIÇÃO: A DO ELEITOR MEDIANO.</a:t>
            </a:r>
          </a:p>
          <a:p>
            <a:endParaRPr lang="en-US" sz="1400" dirty="0" smtClean="0"/>
          </a:p>
          <a:p>
            <a:endParaRPr lang="en-US" sz="1400" dirty="0" smtClean="0"/>
          </a:p>
          <a:p>
            <a:endParaRPr lang="en-US" sz="1400" dirty="0" smtClean="0"/>
          </a:p>
          <a:p>
            <a:endParaRPr lang="en-US" sz="1400" dirty="0" smtClean="0"/>
          </a:p>
          <a:p>
            <a:r>
              <a:rPr lang="en-US" sz="1400" b="1" u="sng" dirty="0" smtClean="0"/>
              <a:t>LIMITACÕES</a:t>
            </a:r>
            <a:r>
              <a:rPr lang="en-US" sz="1400" b="1" dirty="0" smtClean="0"/>
              <a:t>:</a:t>
            </a:r>
          </a:p>
          <a:p>
            <a:r>
              <a:rPr lang="en-US" sz="1400" dirty="0" smtClean="0"/>
              <a:t>                      </a:t>
            </a:r>
            <a:r>
              <a:rPr lang="en-US" sz="1400" b="1" dirty="0" smtClean="0"/>
              <a:t>#</a:t>
            </a:r>
            <a:r>
              <a:rPr lang="en-US" sz="1400" dirty="0" smtClean="0"/>
              <a:t> EM GERAL NÃO EXISTE EQUILÍBRIO DE VOTO COM MAIORIA (DECISÕES NÃO ÚNICAS - PACOTES DE</a:t>
            </a:r>
          </a:p>
          <a:p>
            <a:r>
              <a:rPr lang="en-US" sz="1400" dirty="0" smtClean="0"/>
              <a:t>                         POLÍTICAS, QUANDO HÁ MAIS DE UMA DIMENSÃO, OS INDIVÍDUOS SÃO “LIBERAIS” EM UMAS </a:t>
            </a:r>
          </a:p>
          <a:p>
            <a:r>
              <a:rPr lang="en-US" sz="1400" dirty="0" smtClean="0"/>
              <a:t>                         QUESTÕES E “CONSERVADORES” EM OUTRAS E INDIVÍDUOS DIVERGEM ENTRE SI: ELEITOR </a:t>
            </a:r>
          </a:p>
          <a:p>
            <a:r>
              <a:rPr lang="en-US" sz="1400" dirty="0" smtClean="0"/>
              <a:t>                          MEDIANO NÃO É BEM DEFINIDO </a:t>
            </a:r>
            <a:r>
              <a:rPr lang="en-US" sz="1400" dirty="0"/>
              <a:t> </a:t>
            </a:r>
            <a:r>
              <a:rPr lang="en-US" sz="1400" dirty="0" smtClean="0"/>
              <a:t>PARA  ALÉM DE PREFERÊNCIAS COM MAIS DE UM PICO).</a:t>
            </a:r>
          </a:p>
          <a:p>
            <a:endParaRPr lang="en-US" sz="1400" dirty="0" smtClean="0"/>
          </a:p>
          <a:p>
            <a:r>
              <a:rPr lang="en-US" sz="1400" dirty="0" smtClean="0"/>
              <a:t>                      </a:t>
            </a:r>
            <a:r>
              <a:rPr lang="en-US" sz="1400" b="1" dirty="0" smtClean="0"/>
              <a:t>#</a:t>
            </a:r>
            <a:r>
              <a:rPr lang="en-US" sz="1400" dirty="0" smtClean="0"/>
              <a:t> HÁ CUSTOS SIGNIFICATIVOS EM PARTICIPAR DE FORMA “INTELIGENTE” NO PROCESSO POLÍTICO, </a:t>
            </a:r>
          </a:p>
          <a:p>
            <a:r>
              <a:rPr lang="en-US" sz="1400" dirty="0" smtClean="0"/>
              <a:t>                         LEVANDO A PREFERÊNCIAS NÃO BEM-DEFINIDAS E NÃO ACURACIDADE DO ELEITOR MEDIANO.</a:t>
            </a:r>
          </a:p>
          <a:p>
            <a:endParaRPr lang="en-US" sz="1400" dirty="0" smtClean="0"/>
          </a:p>
          <a:p>
            <a:endParaRPr lang="pt-BR" sz="2000" dirty="0"/>
          </a:p>
        </p:txBody>
      </p:sp>
      <p:cxnSp>
        <p:nvCxnSpPr>
          <p:cNvPr id="5" name="Conector de seta reta 4"/>
          <p:cNvCxnSpPr/>
          <p:nvPr/>
        </p:nvCxnSpPr>
        <p:spPr>
          <a:xfrm>
            <a:off x="2627784" y="3717032"/>
            <a:ext cx="468052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a:xfrm rot="5400000" flipH="1" flipV="1">
            <a:off x="3311860"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a:xfrm rot="5400000" flipH="1" flipV="1">
            <a:off x="3959932"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rot="5400000" flipH="1" flipV="1">
            <a:off x="4608004"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rot="5400000" flipH="1" flipV="1">
            <a:off x="5256076"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rot="5400000" flipH="1" flipV="1">
            <a:off x="5760132"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rot="5400000" flipH="1" flipV="1">
            <a:off x="6264188" y="3681028"/>
            <a:ext cx="21602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CaixaDeTexto 23"/>
          <p:cNvSpPr txBox="1"/>
          <p:nvPr/>
        </p:nvSpPr>
        <p:spPr>
          <a:xfrm>
            <a:off x="3203848" y="3800073"/>
            <a:ext cx="432048" cy="276999"/>
          </a:xfrm>
          <a:prstGeom prst="rect">
            <a:avLst/>
          </a:prstGeom>
          <a:noFill/>
        </p:spPr>
        <p:txBody>
          <a:bodyPr wrap="square" rtlCol="0">
            <a:spAutoFit/>
          </a:bodyPr>
          <a:lstStyle/>
          <a:p>
            <a:r>
              <a:rPr lang="en-US" sz="1200" b="1" dirty="0" smtClean="0"/>
              <a:t>G</a:t>
            </a:r>
            <a:r>
              <a:rPr lang="en-US" sz="1200" b="1" baseline="-25000" dirty="0" smtClean="0"/>
              <a:t>M</a:t>
            </a:r>
            <a:endParaRPr lang="pt-BR" sz="1200" b="1" dirty="0"/>
          </a:p>
        </p:txBody>
      </p:sp>
      <p:sp>
        <p:nvSpPr>
          <p:cNvPr id="25" name="CaixaDeTexto 24"/>
          <p:cNvSpPr txBox="1"/>
          <p:nvPr/>
        </p:nvSpPr>
        <p:spPr>
          <a:xfrm>
            <a:off x="3923928" y="3789040"/>
            <a:ext cx="360040" cy="215444"/>
          </a:xfrm>
          <a:prstGeom prst="rect">
            <a:avLst/>
          </a:prstGeom>
          <a:noFill/>
        </p:spPr>
        <p:txBody>
          <a:bodyPr wrap="square" rtlCol="0">
            <a:spAutoFit/>
          </a:bodyPr>
          <a:lstStyle/>
          <a:p>
            <a:r>
              <a:rPr lang="en-US" sz="800" b="1" dirty="0" smtClean="0"/>
              <a:t>G </a:t>
            </a:r>
            <a:r>
              <a:rPr lang="en-US" sz="800" b="1" baseline="-25000" dirty="0" smtClean="0"/>
              <a:t>D</a:t>
            </a:r>
            <a:r>
              <a:rPr lang="en-US" sz="800" b="1" dirty="0" smtClean="0"/>
              <a:t>“</a:t>
            </a:r>
            <a:endParaRPr lang="pt-BR" sz="800" b="1" dirty="0"/>
          </a:p>
        </p:txBody>
      </p:sp>
      <p:sp>
        <p:nvSpPr>
          <p:cNvPr id="26" name="CaixaDeTexto 25"/>
          <p:cNvSpPr txBox="1"/>
          <p:nvPr/>
        </p:nvSpPr>
        <p:spPr>
          <a:xfrm>
            <a:off x="4572000" y="3789040"/>
            <a:ext cx="360040" cy="215444"/>
          </a:xfrm>
          <a:prstGeom prst="rect">
            <a:avLst/>
          </a:prstGeom>
          <a:noFill/>
        </p:spPr>
        <p:txBody>
          <a:bodyPr wrap="square" rtlCol="0">
            <a:spAutoFit/>
          </a:bodyPr>
          <a:lstStyle/>
          <a:p>
            <a:r>
              <a:rPr lang="en-US" sz="800" b="1" dirty="0" smtClean="0"/>
              <a:t>G </a:t>
            </a:r>
            <a:r>
              <a:rPr lang="en-US" sz="800" b="1" baseline="-25000" dirty="0" smtClean="0"/>
              <a:t>E</a:t>
            </a:r>
            <a:r>
              <a:rPr lang="en-US" sz="800" b="1" dirty="0" smtClean="0"/>
              <a:t>‘</a:t>
            </a:r>
            <a:endParaRPr lang="pt-BR" sz="800" b="1" dirty="0"/>
          </a:p>
        </p:txBody>
      </p:sp>
      <p:sp>
        <p:nvSpPr>
          <p:cNvPr id="27" name="CaixaDeTexto 26"/>
          <p:cNvSpPr txBox="1"/>
          <p:nvPr/>
        </p:nvSpPr>
        <p:spPr>
          <a:xfrm>
            <a:off x="5220072" y="3789040"/>
            <a:ext cx="360040" cy="215444"/>
          </a:xfrm>
          <a:prstGeom prst="rect">
            <a:avLst/>
          </a:prstGeom>
          <a:noFill/>
        </p:spPr>
        <p:txBody>
          <a:bodyPr wrap="square" rtlCol="0">
            <a:spAutoFit/>
          </a:bodyPr>
          <a:lstStyle/>
          <a:p>
            <a:r>
              <a:rPr lang="en-US" sz="800" b="1" dirty="0" smtClean="0"/>
              <a:t>G </a:t>
            </a:r>
            <a:r>
              <a:rPr lang="en-US" sz="800" b="1" baseline="-25000" dirty="0" smtClean="0"/>
              <a:t>D</a:t>
            </a:r>
            <a:r>
              <a:rPr lang="en-US" sz="800" b="1" dirty="0" smtClean="0"/>
              <a:t>‘</a:t>
            </a:r>
            <a:endParaRPr lang="pt-BR" sz="800" b="1" dirty="0"/>
          </a:p>
        </p:txBody>
      </p:sp>
      <p:sp>
        <p:nvSpPr>
          <p:cNvPr id="28" name="CaixaDeTexto 27"/>
          <p:cNvSpPr txBox="1"/>
          <p:nvPr/>
        </p:nvSpPr>
        <p:spPr>
          <a:xfrm>
            <a:off x="5724128" y="3789040"/>
            <a:ext cx="360040" cy="215444"/>
          </a:xfrm>
          <a:prstGeom prst="rect">
            <a:avLst/>
          </a:prstGeom>
          <a:noFill/>
        </p:spPr>
        <p:txBody>
          <a:bodyPr wrap="square" rtlCol="0">
            <a:spAutoFit/>
          </a:bodyPr>
          <a:lstStyle/>
          <a:p>
            <a:r>
              <a:rPr lang="en-US" sz="800" b="1" dirty="0" smtClean="0"/>
              <a:t>G</a:t>
            </a:r>
            <a:r>
              <a:rPr lang="en-US" sz="800" b="1" baseline="-25000" dirty="0" smtClean="0"/>
              <a:t>E</a:t>
            </a:r>
            <a:endParaRPr lang="pt-BR" sz="800" b="1" dirty="0"/>
          </a:p>
        </p:txBody>
      </p:sp>
      <p:sp>
        <p:nvSpPr>
          <p:cNvPr id="29" name="CaixaDeTexto 28"/>
          <p:cNvSpPr txBox="1"/>
          <p:nvPr/>
        </p:nvSpPr>
        <p:spPr>
          <a:xfrm>
            <a:off x="6228184" y="3789040"/>
            <a:ext cx="360040" cy="215444"/>
          </a:xfrm>
          <a:prstGeom prst="rect">
            <a:avLst/>
          </a:prstGeom>
          <a:noFill/>
        </p:spPr>
        <p:txBody>
          <a:bodyPr wrap="square" rtlCol="0">
            <a:spAutoFit/>
          </a:bodyPr>
          <a:lstStyle/>
          <a:p>
            <a:r>
              <a:rPr lang="en-US" sz="800" b="1" dirty="0" smtClean="0"/>
              <a:t>G</a:t>
            </a:r>
            <a:r>
              <a:rPr lang="en-US" sz="800" b="1" baseline="-25000" dirty="0" smtClean="0"/>
              <a:t>D</a:t>
            </a:r>
            <a:endParaRPr lang="pt-BR" sz="800" b="1" dirty="0"/>
          </a:p>
        </p:txBody>
      </p:sp>
      <p:sp>
        <p:nvSpPr>
          <p:cNvPr id="30" name="CaixaDeTexto 29"/>
          <p:cNvSpPr txBox="1"/>
          <p:nvPr/>
        </p:nvSpPr>
        <p:spPr>
          <a:xfrm>
            <a:off x="827584" y="3501008"/>
            <a:ext cx="1800200" cy="400110"/>
          </a:xfrm>
          <a:prstGeom prst="rect">
            <a:avLst/>
          </a:prstGeom>
          <a:noFill/>
          <a:ln w="19050">
            <a:solidFill>
              <a:schemeClr val="tx1"/>
            </a:solidFill>
          </a:ln>
        </p:spPr>
        <p:txBody>
          <a:bodyPr wrap="square" rtlCol="0">
            <a:spAutoFit/>
          </a:bodyPr>
          <a:lstStyle/>
          <a:p>
            <a:r>
              <a:rPr lang="en-US" sz="1000" b="1" u="sng" dirty="0" smtClean="0"/>
              <a:t>PREFERÊNCIAS &amp; PROPOSTAS</a:t>
            </a:r>
          </a:p>
          <a:p>
            <a:r>
              <a:rPr lang="en-US" sz="1000" b="1" dirty="0" smtClean="0"/>
              <a:t>“COM DIMENSÃO  ÚNICA”</a:t>
            </a:r>
          </a:p>
        </p:txBody>
      </p:sp>
      <p:cxnSp>
        <p:nvCxnSpPr>
          <p:cNvPr id="32" name="Conector de seta reta 31"/>
          <p:cNvCxnSpPr/>
          <p:nvPr/>
        </p:nvCxnSpPr>
        <p:spPr>
          <a:xfrm rot="10800000">
            <a:off x="3707904" y="3356992"/>
            <a:ext cx="2592288" cy="1588"/>
          </a:xfrm>
          <a:prstGeom prst="straightConnector1">
            <a:avLst/>
          </a:prstGeom>
          <a:ln w="19050">
            <a:solidFill>
              <a:schemeClr val="tx1"/>
            </a:solidFill>
            <a:prstDash val="dashDot"/>
            <a:tailEnd type="arrow"/>
          </a:ln>
        </p:spPr>
        <p:style>
          <a:lnRef idx="1">
            <a:schemeClr val="accent1"/>
          </a:lnRef>
          <a:fillRef idx="0">
            <a:schemeClr val="accent1"/>
          </a:fillRef>
          <a:effectRef idx="0">
            <a:schemeClr val="accent1"/>
          </a:effectRef>
          <a:fontRef idx="minor">
            <a:schemeClr val="tx1"/>
          </a:fontRef>
        </p:style>
      </p:cxnSp>
      <p:sp>
        <p:nvSpPr>
          <p:cNvPr id="33" name="CaixaDeTexto 32"/>
          <p:cNvSpPr txBox="1"/>
          <p:nvPr/>
        </p:nvSpPr>
        <p:spPr>
          <a:xfrm>
            <a:off x="3977755" y="3068960"/>
            <a:ext cx="1962397" cy="246221"/>
          </a:xfrm>
          <a:prstGeom prst="rect">
            <a:avLst/>
          </a:prstGeom>
          <a:noFill/>
        </p:spPr>
        <p:txBody>
          <a:bodyPr wrap="none" rtlCol="0">
            <a:spAutoFit/>
          </a:bodyPr>
          <a:lstStyle/>
          <a:p>
            <a:r>
              <a:rPr lang="en-US" sz="1000" b="1" dirty="0" smtClean="0"/>
              <a:t>CONVERGÊNCIA DAS PROPOSTAS</a:t>
            </a:r>
            <a:endParaRPr lang="pt-BR" sz="10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706090"/>
          </a:xfrm>
        </p:spPr>
        <p:txBody>
          <a:bodyPr>
            <a:normAutofit/>
          </a:bodyPr>
          <a:lstStyle/>
          <a:p>
            <a:r>
              <a:rPr lang="en-US" sz="3600" b="1" u="sng" dirty="0" smtClean="0">
                <a:effectLst>
                  <a:outerShdw blurRad="38100" dist="38100" dir="2700000" algn="tl">
                    <a:srgbClr val="000000">
                      <a:alpha val="43137"/>
                    </a:srgbClr>
                  </a:outerShdw>
                </a:effectLst>
              </a:rPr>
              <a:t>O MODELO DE LINDAHL</a:t>
            </a:r>
            <a:endParaRPr lang="pt-BR" sz="36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336704"/>
          </a:xfrm>
        </p:spPr>
        <p:txBody>
          <a:bodyPr>
            <a:normAutofit fontScale="92500" lnSpcReduction="10000"/>
          </a:bodyPr>
          <a:lstStyle/>
          <a:p>
            <a:pPr marL="0" indent="0">
              <a:buNone/>
            </a:pPr>
            <a:r>
              <a:rPr lang="pt-BR" sz="2000" dirty="0" smtClean="0"/>
              <a:t>VIMOS QUE O MECANISMO PÚBLICO DE ALOCAÇÃO DE RECURSOS NUMA DEMOCRACIA POR VOTO DE MAIORIA ESTÁ PERMEADO DE PROBLEMAS  SIGNIFICATIVOS, TAIS COMO:</a:t>
            </a:r>
          </a:p>
          <a:p>
            <a:pPr marL="0" indent="0">
              <a:buNone/>
            </a:pPr>
            <a:r>
              <a:rPr lang="pt-BR" sz="2000" dirty="0" smtClean="0"/>
              <a:t>            # PODE NÃO HAVER RESULTADO DETERMINADO</a:t>
            </a:r>
          </a:p>
          <a:p>
            <a:pPr marL="0" indent="0">
              <a:buNone/>
            </a:pPr>
            <a:r>
              <a:rPr lang="pt-BR" sz="2000" dirty="0"/>
              <a:t> </a:t>
            </a:r>
            <a:r>
              <a:rPr lang="pt-BR" sz="2000" dirty="0" smtClean="0"/>
              <a:t>           # O RESULTADO PODE SER NÃO EFICIENTE</a:t>
            </a:r>
          </a:p>
          <a:p>
            <a:pPr marL="0" indent="0">
              <a:buNone/>
            </a:pPr>
            <a:r>
              <a:rPr lang="pt-BR" sz="2000" dirty="0" smtClean="0"/>
              <a:t>            # O VOTO PODE SER ESTRATÉGICO, NÃO REVELANDO AS PREFERÊNCIAS </a:t>
            </a:r>
          </a:p>
          <a:p>
            <a:pPr marL="0" indent="0">
              <a:buNone/>
            </a:pPr>
            <a:r>
              <a:rPr lang="pt-BR" sz="2000" dirty="0"/>
              <a:t> </a:t>
            </a:r>
            <a:r>
              <a:rPr lang="pt-BR" sz="2000" dirty="0" smtClean="0"/>
              <a:t>              VERDADEIRAS</a:t>
            </a:r>
          </a:p>
          <a:p>
            <a:pPr marL="0" indent="0">
              <a:buNone/>
            </a:pPr>
            <a:endParaRPr lang="pt-BR" sz="2000" dirty="0"/>
          </a:p>
          <a:p>
            <a:pPr marL="0" indent="0">
              <a:buNone/>
            </a:pPr>
            <a:r>
              <a:rPr lang="pt-BR" sz="2000" dirty="0" smtClean="0"/>
              <a:t>UM MECANISMO ALTERNATIVO DE ALOCAÇÃO DE RECURSOS NA ÁREA PÚBLICA FOI PROPOSTO POR LINDAHL, O QUAL PROCUROU COPIAR O MAIS PRÓXIMO POSSÍVEL  A FORMA COMO O MERCADO OPERA NA PROVISÃO DE BENS PRIVADOS:</a:t>
            </a:r>
          </a:p>
          <a:p>
            <a:pPr marL="0" indent="0">
              <a:buNone/>
            </a:pPr>
            <a:endParaRPr lang="pt-BR" sz="2000" dirty="0"/>
          </a:p>
          <a:p>
            <a:pPr marL="0" indent="0">
              <a:buNone/>
            </a:pPr>
            <a:r>
              <a:rPr lang="pt-BR" sz="2000" dirty="0" smtClean="0"/>
              <a:t>           # </a:t>
            </a:r>
            <a:r>
              <a:rPr lang="pt-BR" sz="2000" b="1" u="sng" dirty="0" smtClean="0"/>
              <a:t>A DEMANDA COLETIVA POR BENS PÚBLICOS</a:t>
            </a:r>
            <a:r>
              <a:rPr lang="pt-BR" sz="2000" dirty="0" smtClean="0"/>
              <a:t> É OBTIDA POR SOMA VERTICAL </a:t>
            </a:r>
          </a:p>
          <a:p>
            <a:pPr marL="0" indent="0">
              <a:buNone/>
            </a:pPr>
            <a:r>
              <a:rPr lang="pt-BR" sz="2000" dirty="0"/>
              <a:t> </a:t>
            </a:r>
            <a:r>
              <a:rPr lang="pt-BR" sz="2000" dirty="0" smtClean="0"/>
              <a:t>             DAS DEMANDAS INDIVIDUAIS POR BEM PÚBLICO. A DEMANDA INDIVIDUAL, </a:t>
            </a:r>
          </a:p>
          <a:p>
            <a:pPr marL="0" indent="0">
              <a:buNone/>
            </a:pPr>
            <a:r>
              <a:rPr lang="pt-BR" sz="2000" dirty="0"/>
              <a:t> </a:t>
            </a:r>
            <a:r>
              <a:rPr lang="pt-BR" sz="2000" dirty="0" smtClean="0"/>
              <a:t>            POR OUTRO LADO, É OBTIDA PERGUNTANDO-SE AO INDIVÍDUO O QUANTO </a:t>
            </a:r>
          </a:p>
          <a:p>
            <a:pPr marL="0" indent="0">
              <a:buNone/>
            </a:pPr>
            <a:r>
              <a:rPr lang="pt-BR" sz="2000" dirty="0"/>
              <a:t> </a:t>
            </a:r>
            <a:r>
              <a:rPr lang="pt-BR" sz="2000" dirty="0" smtClean="0"/>
              <a:t>            ESTARIA DISPOSTO A PAGAR (PREÇO TRIBUTÁRIO) POR CADA NÍVEL DE BEM </a:t>
            </a:r>
          </a:p>
          <a:p>
            <a:pPr marL="0" indent="0">
              <a:buNone/>
            </a:pPr>
            <a:r>
              <a:rPr lang="pt-BR" sz="2000" dirty="0"/>
              <a:t> </a:t>
            </a:r>
            <a:r>
              <a:rPr lang="pt-BR" sz="2000" dirty="0" smtClean="0"/>
              <a:t>            PÚBLICO </a:t>
            </a:r>
            <a:r>
              <a:rPr lang="pt-BR" sz="2000" dirty="0" smtClean="0"/>
              <a:t>E, POR ISSO, REFLETE A SUA </a:t>
            </a:r>
            <a:r>
              <a:rPr lang="pt-BR" sz="2000" dirty="0" smtClean="0"/>
              <a:t>TMS A CADA NÍVEL DE BEM PÚBLICO.</a:t>
            </a:r>
          </a:p>
          <a:p>
            <a:pPr marL="0" indent="0">
              <a:buNone/>
            </a:pPr>
            <a:endParaRPr lang="pt-BR" sz="2000" dirty="0"/>
          </a:p>
          <a:p>
            <a:pPr marL="0" indent="0">
              <a:buNone/>
            </a:pPr>
            <a:r>
              <a:rPr lang="pt-BR" sz="2000" dirty="0" smtClean="0"/>
              <a:t>          # </a:t>
            </a:r>
            <a:r>
              <a:rPr lang="pt-BR" sz="2000" b="1" u="sng" dirty="0" smtClean="0"/>
              <a:t>A OFERTA DE BEM PÚBLICO</a:t>
            </a:r>
            <a:r>
              <a:rPr lang="pt-BR" sz="2000" dirty="0" smtClean="0"/>
              <a:t> CONSTITUI-SE DA  “TMT”  DADA PELA  “CPP”  ENTRE </a:t>
            </a:r>
          </a:p>
          <a:p>
            <a:pPr marL="0" indent="0">
              <a:buNone/>
            </a:pPr>
            <a:r>
              <a:rPr lang="pt-BR" sz="2000" dirty="0"/>
              <a:t> </a:t>
            </a:r>
            <a:r>
              <a:rPr lang="pt-BR" sz="2000" dirty="0" smtClean="0"/>
              <a:t>            BEM PÚBLICO E BEM PRIVADO. </a:t>
            </a:r>
            <a:endParaRPr lang="pt-BR"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1800" dirty="0" smtClean="0"/>
              <a:t>  </a:t>
            </a:r>
            <a:endParaRPr lang="pt-BR" sz="1800" dirty="0"/>
          </a:p>
        </p:txBody>
      </p:sp>
      <p:cxnSp>
        <p:nvCxnSpPr>
          <p:cNvPr id="5" name="Conector de seta reta 4"/>
          <p:cNvCxnSpPr/>
          <p:nvPr/>
        </p:nvCxnSpPr>
        <p:spPr>
          <a:xfrm flipV="1">
            <a:off x="2051720" y="116632"/>
            <a:ext cx="0" cy="10081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2051720" y="1124744"/>
            <a:ext cx="201622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ector de seta reta 8"/>
          <p:cNvCxnSpPr/>
          <p:nvPr/>
        </p:nvCxnSpPr>
        <p:spPr>
          <a:xfrm flipV="1">
            <a:off x="2051720" y="1340768"/>
            <a:ext cx="0" cy="10081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de seta reta 10"/>
          <p:cNvCxnSpPr/>
          <p:nvPr/>
        </p:nvCxnSpPr>
        <p:spPr>
          <a:xfrm>
            <a:off x="2051720" y="2348880"/>
            <a:ext cx="252028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2051720" y="260648"/>
            <a:ext cx="1440160"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2051720" y="1484784"/>
            <a:ext cx="2232248" cy="86409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flipV="1">
            <a:off x="2051720" y="2924944"/>
            <a:ext cx="0" cy="27363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a:off x="2051720" y="5661248"/>
            <a:ext cx="25922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3491880" y="4509120"/>
            <a:ext cx="0" cy="720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a:off x="2051720" y="3501008"/>
            <a:ext cx="1440160" cy="10081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3491880" y="5229200"/>
            <a:ext cx="792088" cy="4320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Arco 34"/>
          <p:cNvSpPr/>
          <p:nvPr/>
        </p:nvSpPr>
        <p:spPr>
          <a:xfrm rot="6369534">
            <a:off x="956730" y="2818930"/>
            <a:ext cx="3312368" cy="1620180"/>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37" name="Conector reto 36"/>
          <p:cNvCxnSpPr/>
          <p:nvPr/>
        </p:nvCxnSpPr>
        <p:spPr>
          <a:xfrm flipH="1">
            <a:off x="3203848" y="973577"/>
            <a:ext cx="1" cy="468052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Chave esquerda 47"/>
          <p:cNvSpPr/>
          <p:nvPr/>
        </p:nvSpPr>
        <p:spPr>
          <a:xfrm>
            <a:off x="2915816" y="4293096"/>
            <a:ext cx="288032" cy="136815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2" name="CaixaDeTexto 51"/>
          <p:cNvSpPr txBox="1"/>
          <p:nvPr/>
        </p:nvSpPr>
        <p:spPr>
          <a:xfrm>
            <a:off x="2987824" y="5661248"/>
            <a:ext cx="417102" cy="338554"/>
          </a:xfrm>
          <a:prstGeom prst="rect">
            <a:avLst/>
          </a:prstGeom>
          <a:noFill/>
        </p:spPr>
        <p:txBody>
          <a:bodyPr wrap="none" rtlCol="0">
            <a:spAutoFit/>
          </a:bodyPr>
          <a:lstStyle/>
          <a:p>
            <a:r>
              <a:rPr lang="pt-BR" sz="1600" b="1" dirty="0" smtClean="0"/>
              <a:t>G*</a:t>
            </a:r>
            <a:endParaRPr lang="pt-BR" sz="1600" b="1" dirty="0"/>
          </a:p>
        </p:txBody>
      </p:sp>
      <p:sp>
        <p:nvSpPr>
          <p:cNvPr id="53" name="CaixaDeTexto 52"/>
          <p:cNvSpPr txBox="1"/>
          <p:nvPr/>
        </p:nvSpPr>
        <p:spPr>
          <a:xfrm>
            <a:off x="4067944" y="5661248"/>
            <a:ext cx="330540" cy="369332"/>
          </a:xfrm>
          <a:prstGeom prst="rect">
            <a:avLst/>
          </a:prstGeom>
          <a:noFill/>
          <a:ln w="12700">
            <a:solidFill>
              <a:schemeClr val="tx1"/>
            </a:solidFill>
          </a:ln>
        </p:spPr>
        <p:txBody>
          <a:bodyPr wrap="none" rtlCol="0">
            <a:spAutoFit/>
          </a:bodyPr>
          <a:lstStyle/>
          <a:p>
            <a:r>
              <a:rPr lang="pt-BR" b="1" dirty="0" smtClean="0"/>
              <a:t>G</a:t>
            </a:r>
            <a:endParaRPr lang="pt-BR" b="1" dirty="0"/>
          </a:p>
        </p:txBody>
      </p:sp>
      <p:sp>
        <p:nvSpPr>
          <p:cNvPr id="54" name="CaixaDeTexto 53"/>
          <p:cNvSpPr txBox="1"/>
          <p:nvPr/>
        </p:nvSpPr>
        <p:spPr>
          <a:xfrm>
            <a:off x="1084083" y="3140968"/>
            <a:ext cx="967637" cy="738664"/>
          </a:xfrm>
          <a:prstGeom prst="rect">
            <a:avLst/>
          </a:prstGeom>
          <a:noFill/>
          <a:ln w="12700">
            <a:solidFill>
              <a:schemeClr val="tx1"/>
            </a:solidFill>
          </a:ln>
        </p:spPr>
        <p:txBody>
          <a:bodyPr wrap="none" rtlCol="0">
            <a:spAutoFit/>
          </a:bodyPr>
          <a:lstStyle/>
          <a:p>
            <a:pPr algn="ctr"/>
            <a:r>
              <a:rPr lang="pt-BR" b="1" dirty="0" smtClean="0"/>
              <a:t>P</a:t>
            </a:r>
          </a:p>
          <a:p>
            <a:r>
              <a:rPr lang="pt-BR" sz="1200" b="1" dirty="0" smtClean="0"/>
              <a:t>PREÇO</a:t>
            </a:r>
          </a:p>
          <a:p>
            <a:r>
              <a:rPr lang="pt-BR" sz="1200" b="1" dirty="0" smtClean="0"/>
              <a:t>TRIBUTÁRIO</a:t>
            </a:r>
            <a:endParaRPr lang="pt-BR" sz="1200" b="1" dirty="0"/>
          </a:p>
        </p:txBody>
      </p:sp>
      <p:sp>
        <p:nvSpPr>
          <p:cNvPr id="55" name="CaixaDeTexto 54"/>
          <p:cNvSpPr txBox="1"/>
          <p:nvPr/>
        </p:nvSpPr>
        <p:spPr>
          <a:xfrm>
            <a:off x="2987824" y="1124744"/>
            <a:ext cx="359394" cy="276999"/>
          </a:xfrm>
          <a:prstGeom prst="rect">
            <a:avLst/>
          </a:prstGeom>
          <a:noFill/>
        </p:spPr>
        <p:txBody>
          <a:bodyPr wrap="none" rtlCol="0">
            <a:spAutoFit/>
          </a:bodyPr>
          <a:lstStyle/>
          <a:p>
            <a:r>
              <a:rPr lang="pt-BR" sz="1200" b="1" dirty="0" smtClean="0"/>
              <a:t>G*</a:t>
            </a:r>
            <a:endParaRPr lang="pt-BR" sz="1200" b="1" dirty="0"/>
          </a:p>
        </p:txBody>
      </p:sp>
      <p:sp>
        <p:nvSpPr>
          <p:cNvPr id="56" name="CaixaDeTexto 55"/>
          <p:cNvSpPr txBox="1"/>
          <p:nvPr/>
        </p:nvSpPr>
        <p:spPr>
          <a:xfrm>
            <a:off x="2987824" y="2348880"/>
            <a:ext cx="359394" cy="276999"/>
          </a:xfrm>
          <a:prstGeom prst="rect">
            <a:avLst/>
          </a:prstGeom>
          <a:noFill/>
        </p:spPr>
        <p:txBody>
          <a:bodyPr wrap="none" rtlCol="0">
            <a:spAutoFit/>
          </a:bodyPr>
          <a:lstStyle/>
          <a:p>
            <a:r>
              <a:rPr lang="pt-BR" sz="1200" b="1" dirty="0" smtClean="0"/>
              <a:t>G*</a:t>
            </a:r>
            <a:endParaRPr lang="pt-BR" sz="1200" b="1" dirty="0"/>
          </a:p>
        </p:txBody>
      </p:sp>
      <p:cxnSp>
        <p:nvCxnSpPr>
          <p:cNvPr id="58" name="Conector reto 57"/>
          <p:cNvCxnSpPr/>
          <p:nvPr/>
        </p:nvCxnSpPr>
        <p:spPr>
          <a:xfrm flipH="1" flipV="1">
            <a:off x="2051720" y="973577"/>
            <a:ext cx="1152128" cy="715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9" name="CaixaDeTexto 58"/>
          <p:cNvSpPr txBox="1"/>
          <p:nvPr/>
        </p:nvSpPr>
        <p:spPr>
          <a:xfrm>
            <a:off x="899592" y="4149080"/>
            <a:ext cx="1128835" cy="338554"/>
          </a:xfrm>
          <a:prstGeom prst="rect">
            <a:avLst/>
          </a:prstGeom>
          <a:noFill/>
        </p:spPr>
        <p:txBody>
          <a:bodyPr wrap="none" rtlCol="0">
            <a:spAutoFit/>
          </a:bodyPr>
          <a:lstStyle/>
          <a:p>
            <a:r>
              <a:rPr lang="pt-BR" sz="1600" b="1" dirty="0" smtClean="0"/>
              <a:t>P* = ∑ TMS</a:t>
            </a:r>
            <a:endParaRPr lang="pt-BR" sz="1600" b="1" dirty="0"/>
          </a:p>
        </p:txBody>
      </p:sp>
      <p:cxnSp>
        <p:nvCxnSpPr>
          <p:cNvPr id="61" name="Conector reto 60"/>
          <p:cNvCxnSpPr/>
          <p:nvPr/>
        </p:nvCxnSpPr>
        <p:spPr>
          <a:xfrm flipH="1">
            <a:off x="2051720" y="1916832"/>
            <a:ext cx="1152129"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Conector reto 62"/>
          <p:cNvCxnSpPr>
            <a:stCxn id="48" idx="0"/>
          </p:cNvCxnSpPr>
          <p:nvPr/>
        </p:nvCxnSpPr>
        <p:spPr>
          <a:xfrm flipH="1">
            <a:off x="2051720" y="4293096"/>
            <a:ext cx="115212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CaixaDeTexto 63"/>
          <p:cNvSpPr txBox="1"/>
          <p:nvPr/>
        </p:nvSpPr>
        <p:spPr>
          <a:xfrm>
            <a:off x="2081933" y="4808185"/>
            <a:ext cx="833883" cy="276999"/>
          </a:xfrm>
          <a:prstGeom prst="rect">
            <a:avLst/>
          </a:prstGeom>
          <a:noFill/>
          <a:ln w="12700">
            <a:solidFill>
              <a:schemeClr val="tx1"/>
            </a:solidFill>
          </a:ln>
        </p:spPr>
        <p:txBody>
          <a:bodyPr wrap="none" rtlCol="0">
            <a:spAutoFit/>
          </a:bodyPr>
          <a:lstStyle/>
          <a:p>
            <a:r>
              <a:rPr lang="pt-BR" sz="1200" b="1" dirty="0" smtClean="0"/>
              <a:t>P*=P</a:t>
            </a:r>
            <a:r>
              <a:rPr lang="pt-BR" sz="1200" b="1" baseline="-25000" dirty="0" smtClean="0"/>
              <a:t>1</a:t>
            </a:r>
            <a:r>
              <a:rPr lang="pt-BR" sz="1200" b="1" dirty="0" smtClean="0"/>
              <a:t> + P</a:t>
            </a:r>
            <a:r>
              <a:rPr lang="pt-BR" sz="1200" b="1" baseline="-25000" dirty="0" smtClean="0"/>
              <a:t>2</a:t>
            </a:r>
            <a:endParaRPr lang="pt-BR" sz="1200" b="1" dirty="0"/>
          </a:p>
        </p:txBody>
      </p:sp>
      <p:sp>
        <p:nvSpPr>
          <p:cNvPr id="65" name="CaixaDeTexto 64"/>
          <p:cNvSpPr txBox="1"/>
          <p:nvPr/>
        </p:nvSpPr>
        <p:spPr>
          <a:xfrm>
            <a:off x="1259632" y="836712"/>
            <a:ext cx="800219" cy="276999"/>
          </a:xfrm>
          <a:prstGeom prst="rect">
            <a:avLst/>
          </a:prstGeom>
          <a:noFill/>
        </p:spPr>
        <p:txBody>
          <a:bodyPr wrap="none" rtlCol="0">
            <a:spAutoFit/>
          </a:bodyPr>
          <a:lstStyle/>
          <a:p>
            <a:r>
              <a:rPr lang="pt-BR" sz="1200" b="1" dirty="0" smtClean="0"/>
              <a:t>P</a:t>
            </a:r>
            <a:r>
              <a:rPr lang="pt-BR" sz="1200" b="1" baseline="-25000" dirty="0" smtClean="0"/>
              <a:t>1</a:t>
            </a:r>
            <a:r>
              <a:rPr lang="pt-BR" sz="1200" b="1" dirty="0" smtClean="0"/>
              <a:t> = TMS</a:t>
            </a:r>
            <a:r>
              <a:rPr lang="pt-BR" sz="1200" b="1" baseline="30000" dirty="0" smtClean="0"/>
              <a:t>1</a:t>
            </a:r>
            <a:endParaRPr lang="pt-BR" sz="1200" b="1" dirty="0"/>
          </a:p>
        </p:txBody>
      </p:sp>
      <p:sp>
        <p:nvSpPr>
          <p:cNvPr id="66" name="CaixaDeTexto 65"/>
          <p:cNvSpPr txBox="1"/>
          <p:nvPr/>
        </p:nvSpPr>
        <p:spPr>
          <a:xfrm>
            <a:off x="1251501" y="1772816"/>
            <a:ext cx="800219" cy="276999"/>
          </a:xfrm>
          <a:prstGeom prst="rect">
            <a:avLst/>
          </a:prstGeom>
          <a:noFill/>
        </p:spPr>
        <p:txBody>
          <a:bodyPr wrap="none" rtlCol="0">
            <a:spAutoFit/>
          </a:bodyPr>
          <a:lstStyle/>
          <a:p>
            <a:r>
              <a:rPr lang="pt-BR" sz="1200" b="1" dirty="0" smtClean="0"/>
              <a:t>P</a:t>
            </a:r>
            <a:r>
              <a:rPr lang="pt-BR" sz="1200" b="1" baseline="-25000" dirty="0" smtClean="0"/>
              <a:t>2</a:t>
            </a:r>
            <a:r>
              <a:rPr lang="pt-BR" sz="1200" b="1" dirty="0" smtClean="0"/>
              <a:t> = TMS</a:t>
            </a:r>
            <a:r>
              <a:rPr lang="pt-BR" sz="1200" b="1" baseline="30000" dirty="0" smtClean="0"/>
              <a:t>2</a:t>
            </a:r>
            <a:endParaRPr lang="pt-BR" sz="1200" b="1" dirty="0"/>
          </a:p>
        </p:txBody>
      </p:sp>
      <p:sp>
        <p:nvSpPr>
          <p:cNvPr id="67" name="CaixaDeTexto 66"/>
          <p:cNvSpPr txBox="1"/>
          <p:nvPr/>
        </p:nvSpPr>
        <p:spPr>
          <a:xfrm>
            <a:off x="2627784" y="332656"/>
            <a:ext cx="1791196" cy="276999"/>
          </a:xfrm>
          <a:prstGeom prst="rect">
            <a:avLst/>
          </a:prstGeom>
          <a:noFill/>
          <a:ln w="12700">
            <a:solidFill>
              <a:schemeClr val="tx1"/>
            </a:solidFill>
          </a:ln>
        </p:spPr>
        <p:txBody>
          <a:bodyPr wrap="none" rtlCol="0">
            <a:spAutoFit/>
          </a:bodyPr>
          <a:lstStyle/>
          <a:p>
            <a:r>
              <a:rPr lang="pt-BR" sz="1200" b="1" dirty="0" smtClean="0"/>
              <a:t>DEMANDA INDIVIDUAL 1</a:t>
            </a:r>
            <a:endParaRPr lang="pt-BR" sz="1200" b="1" dirty="0"/>
          </a:p>
        </p:txBody>
      </p:sp>
      <p:sp>
        <p:nvSpPr>
          <p:cNvPr id="68" name="CaixaDeTexto 67"/>
          <p:cNvSpPr txBox="1"/>
          <p:nvPr/>
        </p:nvSpPr>
        <p:spPr>
          <a:xfrm>
            <a:off x="3491880" y="1772816"/>
            <a:ext cx="1791196" cy="276999"/>
          </a:xfrm>
          <a:prstGeom prst="rect">
            <a:avLst/>
          </a:prstGeom>
          <a:noFill/>
          <a:ln w="12700">
            <a:solidFill>
              <a:schemeClr val="tx1"/>
            </a:solidFill>
          </a:ln>
        </p:spPr>
        <p:txBody>
          <a:bodyPr wrap="none" rtlCol="0">
            <a:spAutoFit/>
          </a:bodyPr>
          <a:lstStyle/>
          <a:p>
            <a:r>
              <a:rPr lang="pt-BR" sz="1200" b="1" dirty="0" smtClean="0"/>
              <a:t>DEMANDA INDIVIDUAL 2</a:t>
            </a:r>
            <a:endParaRPr lang="pt-BR" sz="1200" b="1" dirty="0"/>
          </a:p>
        </p:txBody>
      </p:sp>
      <p:sp>
        <p:nvSpPr>
          <p:cNvPr id="69" name="CaixaDeTexto 68"/>
          <p:cNvSpPr txBox="1"/>
          <p:nvPr/>
        </p:nvSpPr>
        <p:spPr>
          <a:xfrm rot="20705143">
            <a:off x="3531857" y="4269345"/>
            <a:ext cx="1750094" cy="307777"/>
          </a:xfrm>
          <a:prstGeom prst="rect">
            <a:avLst/>
          </a:prstGeom>
          <a:noFill/>
          <a:ln w="12700">
            <a:solidFill>
              <a:schemeClr val="tx1"/>
            </a:solidFill>
          </a:ln>
        </p:spPr>
        <p:txBody>
          <a:bodyPr wrap="none" rtlCol="0">
            <a:spAutoFit/>
          </a:bodyPr>
          <a:lstStyle/>
          <a:p>
            <a:r>
              <a:rPr lang="pt-BR" sz="1400" b="1" dirty="0" smtClean="0"/>
              <a:t>DEMANDA COLETIVA</a:t>
            </a:r>
            <a:endParaRPr lang="pt-BR" sz="1400" b="1" dirty="0"/>
          </a:p>
        </p:txBody>
      </p:sp>
      <p:sp>
        <p:nvSpPr>
          <p:cNvPr id="70" name="CaixaDeTexto 69"/>
          <p:cNvSpPr txBox="1"/>
          <p:nvPr/>
        </p:nvSpPr>
        <p:spPr>
          <a:xfrm rot="20713412">
            <a:off x="3350548" y="3273859"/>
            <a:ext cx="2211311" cy="307777"/>
          </a:xfrm>
          <a:prstGeom prst="rect">
            <a:avLst/>
          </a:prstGeom>
          <a:noFill/>
          <a:ln w="12700">
            <a:solidFill>
              <a:schemeClr val="tx1"/>
            </a:solidFill>
          </a:ln>
        </p:spPr>
        <p:txBody>
          <a:bodyPr wrap="none" rtlCol="0">
            <a:spAutoFit/>
          </a:bodyPr>
          <a:lstStyle/>
          <a:p>
            <a:r>
              <a:rPr lang="pt-BR" sz="1400" b="1" dirty="0" smtClean="0"/>
              <a:t>OFERTA DE BENS PÚBLICOS</a:t>
            </a:r>
            <a:endParaRPr lang="pt-BR" sz="1400" b="1" dirty="0"/>
          </a:p>
        </p:txBody>
      </p:sp>
      <p:sp>
        <p:nvSpPr>
          <p:cNvPr id="6" name="CaixaDeTexto 5"/>
          <p:cNvSpPr txBox="1"/>
          <p:nvPr/>
        </p:nvSpPr>
        <p:spPr>
          <a:xfrm rot="20761336">
            <a:off x="3780500" y="3782890"/>
            <a:ext cx="1157689" cy="307777"/>
          </a:xfrm>
          <a:prstGeom prst="rect">
            <a:avLst/>
          </a:prstGeom>
          <a:noFill/>
          <a:ln>
            <a:solidFill>
              <a:schemeClr val="tx1"/>
            </a:solidFill>
          </a:ln>
        </p:spPr>
        <p:txBody>
          <a:bodyPr wrap="none" rtlCol="0">
            <a:spAutoFit/>
          </a:bodyPr>
          <a:lstStyle/>
          <a:p>
            <a:r>
              <a:rPr lang="pt-BR" sz="1400" b="1" dirty="0" smtClean="0"/>
              <a:t>TMT = ∑ TMS</a:t>
            </a:r>
            <a:endParaRPr lang="pt-BR" sz="1400" b="1" dirty="0"/>
          </a:p>
        </p:txBody>
      </p:sp>
      <p:cxnSp>
        <p:nvCxnSpPr>
          <p:cNvPr id="10" name="Conector de seta reta 9"/>
          <p:cNvCxnSpPr>
            <a:stCxn id="6" idx="1"/>
          </p:cNvCxnSpPr>
          <p:nvPr/>
        </p:nvCxnSpPr>
        <p:spPr>
          <a:xfrm flipH="1">
            <a:off x="3311860" y="4076596"/>
            <a:ext cx="485780" cy="2165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890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t>O EQUILÍBRIO DE LINDAHL </a:t>
            </a:r>
            <a:r>
              <a:rPr lang="pt-BR" sz="2000" dirty="0" smtClean="0"/>
              <a:t>CONSTITUI-SE, PORTANTO, DE UM CONJUNTO DE PREÇOS TRIBUTÁRIOS (CADA PREÇO REFLETINDO A “TMS” DE CADA INDIVÍDUO), CUJA SOMATÓRIA PERFAZ O </a:t>
            </a:r>
            <a:r>
              <a:rPr lang="pt-BR" sz="2000" dirty="0" err="1" smtClean="0"/>
              <a:t>CMg</a:t>
            </a:r>
            <a:r>
              <a:rPr lang="pt-BR" sz="2000" dirty="0" smtClean="0"/>
              <a:t> DE PRODUÇÃO OU “TMT” DO BEM PÚBLICO, DE FORMA QUE AOS PREÇOS TRIBUTÁRIOS INDIVIDUAIS, CADA INDIVÍDUO PREFERE O MESMO NÍVEL DE DISPÊNDIO PÚBLICO G*.</a:t>
            </a:r>
          </a:p>
          <a:p>
            <a:endParaRPr lang="pt-BR" sz="2000" dirty="0"/>
          </a:p>
          <a:p>
            <a:r>
              <a:rPr lang="pt-BR" sz="2000" b="1" dirty="0" smtClean="0">
                <a:effectLst>
                  <a:outerShdw blurRad="38100" dist="38100" dir="2700000" algn="tl">
                    <a:srgbClr val="000000">
                      <a:alpha val="43137"/>
                    </a:srgbClr>
                  </a:outerShdw>
                </a:effectLst>
              </a:rPr>
              <a:t>EM SUMA, NO EQUILÍBRIO DE LINDAHL TEMOS A CONDIÇÃO DE EFICIÊNCIA DO BEM PÚBLICO: TMT = ∑ TMS, O QUE IMPLICA QUE O </a:t>
            </a:r>
            <a:r>
              <a:rPr lang="pt-BR" sz="2000" b="1" dirty="0" err="1" smtClean="0">
                <a:effectLst>
                  <a:outerShdw blurRad="38100" dist="38100" dir="2700000" algn="tl">
                    <a:srgbClr val="000000">
                      <a:alpha val="43137"/>
                    </a:srgbClr>
                  </a:outerShdw>
                </a:effectLst>
              </a:rPr>
              <a:t>CMg</a:t>
            </a:r>
            <a:r>
              <a:rPr lang="pt-BR" sz="2000" b="1" dirty="0" smtClean="0">
                <a:effectLst>
                  <a:outerShdw blurRad="38100" dist="38100" dir="2700000" algn="tl">
                    <a:srgbClr val="000000">
                      <a:alpha val="43137"/>
                    </a:srgbClr>
                  </a:outerShdw>
                </a:effectLst>
              </a:rPr>
              <a:t> SOCIAL = </a:t>
            </a:r>
            <a:r>
              <a:rPr lang="pt-BR" sz="2000" b="1" dirty="0" err="1" smtClean="0">
                <a:effectLst>
                  <a:outerShdw blurRad="38100" dist="38100" dir="2700000" algn="tl">
                    <a:srgbClr val="000000">
                      <a:alpha val="43137"/>
                    </a:srgbClr>
                  </a:outerShdw>
                </a:effectLst>
              </a:rPr>
              <a:t>BMg</a:t>
            </a:r>
            <a:r>
              <a:rPr lang="pt-BR" sz="2000" b="1" dirty="0" smtClean="0">
                <a:effectLst>
                  <a:outerShdw blurRad="38100" dist="38100" dir="2700000" algn="tl">
                    <a:srgbClr val="000000">
                      <a:alpha val="43137"/>
                    </a:srgbClr>
                  </a:outerShdw>
                </a:effectLst>
              </a:rPr>
              <a:t> SOCIAL, DE FORMA QUE O EQUILÍBRIO DE LINDAHL É PARETO EFICIENTE. </a:t>
            </a:r>
          </a:p>
          <a:p>
            <a:endParaRPr lang="pt-BR" sz="2000" dirty="0"/>
          </a:p>
          <a:p>
            <a:r>
              <a:rPr lang="pt-BR" sz="2000" b="1" u="sng" dirty="0" smtClean="0"/>
              <a:t>CRÍTICAS</a:t>
            </a:r>
            <a:r>
              <a:rPr lang="pt-BR" sz="2000" b="1" dirty="0" smtClean="0"/>
              <a:t>:</a:t>
            </a:r>
          </a:p>
          <a:p>
            <a:r>
              <a:rPr lang="pt-BR" sz="2000" b="1" dirty="0" smtClean="0"/>
              <a:t>#</a:t>
            </a:r>
            <a:r>
              <a:rPr lang="pt-BR" sz="2000" dirty="0" smtClean="0"/>
              <a:t> O EQUILÍBRIO DE LINDAHL PEGA UM DOS PONTOS PARETO-EFICIENTES, NÃO </a:t>
            </a:r>
          </a:p>
          <a:p>
            <a:r>
              <a:rPr lang="pt-BR" sz="2000" dirty="0"/>
              <a:t> </a:t>
            </a:r>
            <a:r>
              <a:rPr lang="pt-BR" sz="2000" dirty="0" smtClean="0"/>
              <a:t>  NECESSARIAMENTE SENDO AQUELE DESEJADO PELA SOCIEDADE.</a:t>
            </a:r>
          </a:p>
          <a:p>
            <a:endParaRPr lang="pt-BR" sz="2000" dirty="0"/>
          </a:p>
          <a:p>
            <a:r>
              <a:rPr lang="pt-BR" sz="2000" b="1" dirty="0" smtClean="0"/>
              <a:t>#</a:t>
            </a:r>
            <a:r>
              <a:rPr lang="pt-BR" sz="2000" dirty="0" smtClean="0"/>
              <a:t> OS INDIVÍDUOS NÃO TEM INCENTIVO PARA REVELAR COM VERACIDADE SUAS </a:t>
            </a:r>
          </a:p>
          <a:p>
            <a:r>
              <a:rPr lang="pt-BR" sz="2000" dirty="0"/>
              <a:t> </a:t>
            </a:r>
            <a:r>
              <a:rPr lang="pt-BR" sz="2000" dirty="0" smtClean="0"/>
              <a:t>   PREFERÊNCIAS.  </a:t>
            </a:r>
          </a:p>
          <a:p>
            <a:r>
              <a:rPr lang="pt-BR" sz="2000" dirty="0" smtClean="0"/>
              <a:t>  </a:t>
            </a:r>
            <a:endParaRPr lang="pt-BR" sz="2000" dirty="0"/>
          </a:p>
        </p:txBody>
      </p:sp>
    </p:spTree>
    <p:extLst>
      <p:ext uri="{BB962C8B-B14F-4D97-AF65-F5344CB8AC3E}">
        <p14:creationId xmlns:p14="http://schemas.microsoft.com/office/powerpoint/2010/main" val="1640372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effectLst>
                  <a:outerShdw blurRad="38100" dist="38100" dir="2700000" algn="tl">
                    <a:srgbClr val="000000">
                      <a:alpha val="43137"/>
                    </a:srgbClr>
                  </a:outerShdw>
                </a:effectLst>
              </a:rPr>
              <a:t>ECONOMIA POLÍTICA DO CONFLITO</a:t>
            </a:r>
            <a:endParaRPr lang="pt-BR"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251520" y="1600200"/>
            <a:ext cx="8568952" cy="4525963"/>
          </a:xfrm>
        </p:spPr>
        <p:txBody>
          <a:bodyPr/>
          <a:lstStyle/>
          <a:p>
            <a:r>
              <a:rPr lang="pt-BR" dirty="0" smtClean="0"/>
              <a:t>VER HIRSHLEIFER &amp; GLAZER, CAP. 16, 16.2 E 16.4</a:t>
            </a:r>
            <a:endParaRPr lang="pt-BR" dirty="0"/>
          </a:p>
        </p:txBody>
      </p:sp>
    </p:spTree>
    <p:extLst>
      <p:ext uri="{BB962C8B-B14F-4D97-AF65-F5344CB8AC3E}">
        <p14:creationId xmlns:p14="http://schemas.microsoft.com/office/powerpoint/2010/main" val="102515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902624"/>
          </a:xfrm>
        </p:spPr>
        <p:txBody>
          <a:bodyPr>
            <a:normAutofit/>
          </a:bodyPr>
          <a:lstStyle/>
          <a:p>
            <a:pPr marL="0" indent="0">
              <a:buNone/>
            </a:pPr>
            <a:r>
              <a:rPr lang="en-US" sz="1800" b="1" u="sng" dirty="0" smtClean="0">
                <a:effectLst>
                  <a:outerShdw blurRad="38100" dist="38100" dir="2700000" algn="tl">
                    <a:srgbClr val="000000">
                      <a:alpha val="43137"/>
                    </a:srgbClr>
                  </a:outerShdw>
                </a:effectLst>
              </a:rPr>
              <a:t>PORTANTO, CONSIDERE UMA ANALOGIA COMPLETA ENTRE O SETORES PRIVADO E PÚBLICO</a:t>
            </a:r>
            <a:r>
              <a:rPr lang="en-US" sz="1800" b="1" dirty="0" smtClean="0">
                <a:effectLst>
                  <a:outerShdw blurRad="38100" dist="38100" dir="2700000" algn="tl">
                    <a:srgbClr val="000000">
                      <a:alpha val="43137"/>
                    </a:srgbClr>
                  </a:outerShdw>
                </a:effectLst>
              </a:rPr>
              <a:t>:</a:t>
            </a:r>
            <a:r>
              <a:rPr lang="en-US" sz="1800" b="1" dirty="0" smtClean="0"/>
              <a:t> </a:t>
            </a:r>
          </a:p>
          <a:p>
            <a:pPr marL="0" indent="0">
              <a:buNone/>
            </a:pPr>
            <a:endParaRPr lang="en-US" sz="1600" b="1" dirty="0" smtClean="0"/>
          </a:p>
          <a:p>
            <a:pPr marL="0" indent="0">
              <a:buNone/>
            </a:pPr>
            <a:r>
              <a:rPr lang="en-US" sz="1600" b="1" dirty="0" smtClean="0"/>
              <a:t>            </a:t>
            </a:r>
            <a:r>
              <a:rPr lang="en-US" sz="1600" u="sng" dirty="0" smtClean="0"/>
              <a:t>NESSA ANALOGIA</a:t>
            </a:r>
            <a:r>
              <a:rPr lang="en-US" sz="1600" dirty="0" smtClean="0"/>
              <a:t> TRATAREMOS DE UM </a:t>
            </a:r>
            <a:r>
              <a:rPr lang="en-US" sz="1600" b="1" dirty="0" smtClean="0"/>
              <a:t>HIPOTÉTICO </a:t>
            </a:r>
            <a:r>
              <a:rPr lang="en-US" sz="1600" b="1" u="heavy" dirty="0" smtClean="0"/>
              <a:t>ESTADO DE ESCOLHA PÚBLICA</a:t>
            </a:r>
            <a:r>
              <a:rPr lang="en-US" sz="1600" dirty="0" smtClean="0"/>
              <a:t>, NO QUAL O </a:t>
            </a:r>
          </a:p>
          <a:p>
            <a:pPr marL="0" indent="0">
              <a:buNone/>
            </a:pPr>
            <a:r>
              <a:rPr lang="en-US" sz="1600" dirty="0"/>
              <a:t> </a:t>
            </a:r>
            <a:r>
              <a:rPr lang="en-US" sz="1600" dirty="0" smtClean="0"/>
              <a:t>           </a:t>
            </a:r>
            <a:r>
              <a:rPr lang="en-US" sz="1600" b="1" dirty="0" smtClean="0"/>
              <a:t>GOVERNO É UMA INSTITUIÇÃO CRIADA PELOS CIDADÕES-CONSUMIDORES</a:t>
            </a:r>
            <a:r>
              <a:rPr lang="en-US" sz="1600" dirty="0" smtClean="0"/>
              <a:t> </a:t>
            </a:r>
            <a:r>
              <a:rPr lang="en-US" sz="1600" b="1" dirty="0" smtClean="0"/>
              <a:t>QUE ESTÃO </a:t>
            </a:r>
          </a:p>
          <a:p>
            <a:pPr marL="0" indent="0">
              <a:buNone/>
            </a:pPr>
            <a:r>
              <a:rPr lang="en-US" sz="1600" b="1" dirty="0"/>
              <a:t> </a:t>
            </a:r>
            <a:r>
              <a:rPr lang="en-US" sz="1600" b="1" dirty="0" smtClean="0"/>
              <a:t>            VOLUNTARIAMENTE LIGADOS ENTRE SI</a:t>
            </a:r>
            <a:r>
              <a:rPr lang="en-US" sz="1600" dirty="0" smtClean="0"/>
              <a:t> </a:t>
            </a:r>
            <a:r>
              <a:rPr lang="en-US" sz="1600" b="1" dirty="0" smtClean="0"/>
              <a:t>PARA FORNECER CERTOS BENS E SERVIÇOS </a:t>
            </a:r>
            <a:r>
              <a:rPr lang="en-US" sz="1600" dirty="0" smtClean="0"/>
              <a:t>(ISTO É, </a:t>
            </a:r>
          </a:p>
          <a:p>
            <a:pPr marL="0" indent="0">
              <a:buNone/>
            </a:pPr>
            <a:r>
              <a:rPr lang="en-US" sz="1600" dirty="0"/>
              <a:t> </a:t>
            </a:r>
            <a:r>
              <a:rPr lang="en-US" sz="1600" dirty="0" smtClean="0"/>
              <a:t>            FORNECER BENS PÚBLICOS).  </a:t>
            </a:r>
          </a:p>
          <a:p>
            <a:pPr marL="0" indent="0">
              <a:buNone/>
            </a:pPr>
            <a:endParaRPr lang="en-US" sz="1600" b="1" dirty="0" smtClean="0"/>
          </a:p>
          <a:p>
            <a:pPr marL="0" indent="0">
              <a:buNone/>
            </a:pPr>
            <a:r>
              <a:rPr lang="en-US" sz="1600" b="1" dirty="0" smtClean="0"/>
              <a:t>             </a:t>
            </a:r>
            <a:r>
              <a:rPr lang="en-US" sz="1600" u="sng" dirty="0" smtClean="0"/>
              <a:t>TODAVIA, ESSA ANALOGIA POR DEFINIÇÃO É IMPERFEITA</a:t>
            </a:r>
            <a:r>
              <a:rPr lang="en-US" sz="1600" dirty="0" smtClean="0"/>
              <a:t>, POIS </a:t>
            </a:r>
            <a:r>
              <a:rPr lang="en-US" sz="1600" b="1" dirty="0" smtClean="0"/>
              <a:t>AS TRANSAÇÕES DE MERCADO SÃO </a:t>
            </a:r>
          </a:p>
          <a:p>
            <a:pPr marL="0" indent="0">
              <a:buNone/>
            </a:pPr>
            <a:r>
              <a:rPr lang="en-US" sz="1600" b="1" dirty="0"/>
              <a:t> </a:t>
            </a:r>
            <a:r>
              <a:rPr lang="en-US" sz="1600" b="1" dirty="0" smtClean="0"/>
              <a:t>            VOLUNTÁRIAS, ENQUANTO QUE NA ESFERA PÚBLICA-POLÍTICA, MUITAS TRANSAÇÕES SÃO </a:t>
            </a:r>
          </a:p>
          <a:p>
            <a:pPr marL="0" indent="0">
              <a:buNone/>
            </a:pPr>
            <a:r>
              <a:rPr lang="en-US" sz="1600" b="1" dirty="0"/>
              <a:t> </a:t>
            </a:r>
            <a:r>
              <a:rPr lang="en-US" sz="1600" b="1" dirty="0" smtClean="0"/>
              <a:t>            INVOLUNTÁRIAS</a:t>
            </a:r>
            <a:r>
              <a:rPr lang="en-US" sz="1600" dirty="0" smtClean="0"/>
              <a:t>. </a:t>
            </a:r>
          </a:p>
          <a:p>
            <a:pPr marL="0" indent="0">
              <a:buNone/>
            </a:pPr>
            <a:endParaRPr lang="en-US" sz="1600" dirty="0" smtClean="0"/>
          </a:p>
          <a:p>
            <a:pPr marL="0" indent="0">
              <a:buNone/>
            </a:pPr>
            <a:r>
              <a:rPr lang="en-US" sz="1600" dirty="0" smtClean="0"/>
              <a:t>             </a:t>
            </a:r>
            <a:r>
              <a:rPr lang="en-US" sz="1600" u="sng" dirty="0" smtClean="0"/>
              <a:t>ALÉM DISSO</a:t>
            </a:r>
            <a:r>
              <a:rPr lang="en-US" sz="1600" dirty="0" smtClean="0"/>
              <a:t>, SABEMOS QUE AINDA EXISTE DISSEMINADO</a:t>
            </a:r>
            <a:r>
              <a:rPr lang="en-US" sz="1600" b="1" dirty="0" smtClean="0"/>
              <a:t> A NOÇÃO DE QUE OS INDIVÍDUOS </a:t>
            </a:r>
          </a:p>
          <a:p>
            <a:pPr marL="0" indent="0">
              <a:buNone/>
            </a:pPr>
            <a:r>
              <a:rPr lang="en-US" sz="1600" b="1" dirty="0"/>
              <a:t> </a:t>
            </a:r>
            <a:r>
              <a:rPr lang="en-US" sz="1600" b="1" dirty="0" smtClean="0"/>
              <a:t>            ATUAM NO MERCADO PRIVADO MOTIVADOS  POR AUTO-INTERESSE, ENQUANTO QUE NA ESFERA</a:t>
            </a:r>
          </a:p>
          <a:p>
            <a:pPr marL="0" indent="0">
              <a:buNone/>
            </a:pPr>
            <a:r>
              <a:rPr lang="en-US" sz="1600" b="1" dirty="0"/>
              <a:t> </a:t>
            </a:r>
            <a:r>
              <a:rPr lang="en-US" sz="1600" b="1" dirty="0" smtClean="0"/>
              <a:t>             PÚBLICA BUSCAM O INTERESSE PÚBLICO</a:t>
            </a:r>
            <a:r>
              <a:rPr lang="en-US" sz="1600" dirty="0" smtClean="0"/>
              <a:t>. </a:t>
            </a:r>
          </a:p>
          <a:p>
            <a:pPr marL="0" indent="0">
              <a:buNone/>
            </a:pPr>
            <a:endParaRPr lang="en-US" sz="1600" b="1" dirty="0"/>
          </a:p>
          <a:p>
            <a:pPr marL="0" indent="0">
              <a:buNone/>
            </a:pPr>
            <a:r>
              <a:rPr lang="en-US" sz="1600" b="1" dirty="0" smtClean="0"/>
              <a:t>            </a:t>
            </a:r>
            <a:r>
              <a:rPr lang="en-US" sz="1600" dirty="0" smtClean="0"/>
              <a:t> </a:t>
            </a:r>
            <a:r>
              <a:rPr lang="en-US" sz="1600" b="1" u="sng" dirty="0" smtClean="0">
                <a:effectLst>
                  <a:outerShdw blurRad="38100" dist="38100" dir="2700000" algn="tl">
                    <a:srgbClr val="000000">
                      <a:alpha val="43137"/>
                    </a:srgbClr>
                  </a:outerShdw>
                </a:effectLst>
              </a:rPr>
              <a:t>ESSA NOÇÃO, ENTRETANTO, É DECIDIDAMENTE REJEITADA</a:t>
            </a:r>
            <a:r>
              <a:rPr lang="en-US" sz="1600" dirty="0" smtClean="0">
                <a:effectLst>
                  <a:outerShdw blurRad="38100" dist="38100" dir="2700000" algn="tl">
                    <a:srgbClr val="000000">
                      <a:alpha val="43137"/>
                    </a:srgbClr>
                  </a:outerShdw>
                </a:effectLst>
              </a:rPr>
              <a:t> NA ABORDAGEM DO SETOR PÚBLICO </a:t>
            </a:r>
          </a:p>
          <a:p>
            <a:pPr marL="0" indent="0">
              <a:buNone/>
            </a:pPr>
            <a:r>
              <a:rPr lang="en-US" sz="1600" dirty="0">
                <a:effectLst>
                  <a:outerShdw blurRad="38100" dist="38100" dir="2700000" algn="tl">
                    <a:srgbClr val="000000">
                      <a:alpha val="43137"/>
                    </a:srgbClr>
                  </a:outerShdw>
                </a:effectLst>
              </a:rPr>
              <a:t> </a:t>
            </a:r>
            <a:r>
              <a:rPr lang="en-US" sz="1600" dirty="0" smtClean="0">
                <a:effectLst>
                  <a:outerShdw blurRad="38100" dist="38100" dir="2700000" algn="tl">
                    <a:srgbClr val="000000">
                      <a:alpha val="43137"/>
                    </a:srgbClr>
                  </a:outerShdw>
                </a:effectLst>
              </a:rPr>
              <a:t>            COMO EQUIVALENTE AO FUNCIONAMENTO DO SETOR PRIVADO:</a:t>
            </a:r>
            <a:r>
              <a:rPr lang="en-US" sz="1600" dirty="0" smtClean="0"/>
              <a:t> </a:t>
            </a:r>
          </a:p>
          <a:p>
            <a:pPr marL="0" indent="0">
              <a:buNone/>
            </a:pPr>
            <a:endParaRPr lang="en-US" sz="1600" dirty="0" smtClean="0"/>
          </a:p>
          <a:p>
            <a:pPr marL="0" indent="0">
              <a:buNone/>
            </a:pPr>
            <a:r>
              <a:rPr lang="en-US" sz="1600" dirty="0"/>
              <a:t> </a:t>
            </a:r>
            <a:r>
              <a:rPr lang="en-US" sz="1600" dirty="0" smtClean="0"/>
              <a:t>                                     </a:t>
            </a:r>
            <a:r>
              <a:rPr lang="en-US" sz="1600" b="1" u="sng" dirty="0" smtClean="0">
                <a:effectLst>
                  <a:outerShdw blurRad="38100" dist="38100" dir="2700000" algn="tl">
                    <a:srgbClr val="000000">
                      <a:alpha val="43137"/>
                    </a:srgbClr>
                  </a:outerShdw>
                </a:effectLst>
              </a:rPr>
              <a:t>AS DECISÕES DE MERCADO E AS ESCOLHAS POLÍTICO-PÚBLICAS  SÃO  FEITAS PELAS </a:t>
            </a:r>
          </a:p>
          <a:p>
            <a:pPr marL="0" indent="0">
              <a:buNone/>
            </a:pP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a:t>
            </a:r>
            <a:r>
              <a:rPr lang="en-US" sz="1600" b="1" u="sng" dirty="0" smtClean="0">
                <a:effectLst>
                  <a:outerShdw blurRad="38100" dist="38100" dir="2700000" algn="tl">
                    <a:srgbClr val="000000">
                      <a:alpha val="43137"/>
                    </a:srgbClr>
                  </a:outerShdw>
                </a:effectLst>
              </a:rPr>
              <a:t>MESMAS PESSOAS COM OS MESMOS OBJETIVOS, ISTO É,  AS PESSOAS  SÃO </a:t>
            </a:r>
          </a:p>
          <a:p>
            <a:pPr marL="0" indent="0">
              <a:buNone/>
            </a:pP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a:t>
            </a:r>
            <a:r>
              <a:rPr lang="en-US" sz="1600" b="1" u="sng" dirty="0" smtClean="0">
                <a:effectLst>
                  <a:outerShdw blurRad="38100" dist="38100" dir="2700000" algn="tl">
                    <a:srgbClr val="000000">
                      <a:alpha val="43137"/>
                    </a:srgbClr>
                  </a:outerShdw>
                </a:effectLst>
              </a:rPr>
              <a:t>IGUALMENTE AUTO-INTERESSADAS EM AMBAS ESFERAS, PRIVADA E PÚBLICA</a:t>
            </a:r>
            <a:r>
              <a:rPr lang="en-US" sz="1600" b="1" dirty="0" smtClean="0">
                <a:effectLst>
                  <a:outerShdw blurRad="38100" dist="38100" dir="2700000" algn="tl">
                    <a:srgbClr val="000000">
                      <a:alpha val="43137"/>
                    </a:srgbClr>
                  </a:outerShdw>
                </a:effectLst>
              </a:rPr>
              <a:t>.</a:t>
            </a:r>
            <a:r>
              <a:rPr lang="en-US" sz="1800" dirty="0" smtClean="0"/>
              <a:t> </a:t>
            </a:r>
            <a:endParaRPr lang="pt-BR"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r>
              <a:rPr lang="en-US" sz="2000" b="1" dirty="0">
                <a:effectLst>
                  <a:outerShdw blurRad="38100" dist="38100" dir="2700000" algn="tl">
                    <a:srgbClr val="000000">
                      <a:alpha val="43137"/>
                    </a:srgbClr>
                  </a:outerShdw>
                </a:effectLst>
              </a:rPr>
              <a:t>NESSE SENTIDO, CONSIDERE QUE OS PARTIDOS POLÍTICOS NO “MERCADO POLÍTICO” SEJAM ASSEMELHADOS ÀS FIRMAS PRIVADAS NOS MERCADOS PRIVADOS, </a:t>
            </a:r>
            <a:r>
              <a:rPr lang="en-US" sz="2000" b="1" dirty="0" smtClean="0">
                <a:effectLst>
                  <a:outerShdw blurRad="38100" dist="38100" dir="2700000" algn="tl">
                    <a:srgbClr val="000000">
                      <a:alpha val="43137"/>
                    </a:srgbClr>
                  </a:outerShdw>
                </a:effectLst>
              </a:rPr>
              <a:t>E COM </a:t>
            </a:r>
            <a:r>
              <a:rPr lang="en-US" sz="2000" b="1" dirty="0">
                <a:effectLst>
                  <a:outerShdw blurRad="38100" dist="38100" dir="2700000" algn="tl">
                    <a:srgbClr val="000000">
                      <a:alpha val="43137"/>
                    </a:srgbClr>
                  </a:outerShdw>
                </a:effectLst>
              </a:rPr>
              <a:t>OS (AGENTES) POLÍTICOS SENDO ASSEMELHADOS AOS EMPRESÁRIOS</a:t>
            </a:r>
            <a:r>
              <a:rPr lang="en-US" sz="2000" b="1" dirty="0" smtClean="0">
                <a:effectLst>
                  <a:outerShdw blurRad="38100" dist="38100" dir="2700000" algn="tl">
                    <a:srgbClr val="000000">
                      <a:alpha val="43137"/>
                    </a:srgbClr>
                  </a:outerShdw>
                </a:effectLst>
              </a:rPr>
              <a:t>.</a:t>
            </a:r>
          </a:p>
          <a:p>
            <a:endParaRPr lang="en-US" sz="2000" dirty="0" smtClean="0"/>
          </a:p>
          <a:p>
            <a:r>
              <a:rPr lang="en-US" sz="2000" u="sng" dirty="0" smtClean="0"/>
              <a:t>NESSA </a:t>
            </a:r>
            <a:r>
              <a:rPr lang="en-US" sz="2000" u="sng" dirty="0"/>
              <a:t>ANALOGIA</a:t>
            </a:r>
            <a:r>
              <a:rPr lang="en-US" sz="2000" dirty="0"/>
              <a:t>, ASSIM COMO AS FIRMAS OFERTAM BENS (PRIVADOS) AOS CONSUMIDORES A CERTO PREÇO, </a:t>
            </a:r>
            <a:r>
              <a:rPr lang="en-US" sz="2000" dirty="0">
                <a:effectLst>
                  <a:outerShdw blurRad="38100" dist="38100" dir="2700000" algn="tl">
                    <a:srgbClr val="000000">
                      <a:alpha val="43137"/>
                    </a:srgbClr>
                  </a:outerShdw>
                </a:effectLst>
              </a:rPr>
              <a:t>OS PARTIDOS POLÍTICOS OFERTAM PACOTES DE POLÍTICAS PÚBLICAS A CERTOS CUSTOS NA FORMA DE TRIBUTOS E OUTROS ENCARGOS AOS CIDADÃOS</a:t>
            </a:r>
            <a:r>
              <a:rPr lang="en-US" sz="2000" dirty="0"/>
              <a:t>.</a:t>
            </a:r>
          </a:p>
          <a:p>
            <a:endParaRPr lang="en-US" sz="2000" dirty="0"/>
          </a:p>
          <a:p>
            <a:r>
              <a:rPr lang="en-US" sz="2000" u="sng" dirty="0">
                <a:effectLst>
                  <a:outerShdw blurRad="38100" dist="38100" dir="2700000" algn="tl">
                    <a:srgbClr val="000000">
                      <a:alpha val="43137"/>
                    </a:srgbClr>
                  </a:outerShdw>
                </a:effectLst>
              </a:rPr>
              <a:t>OS POLÍTICOS TENTAM “LUCRAR”</a:t>
            </a:r>
            <a:r>
              <a:rPr lang="en-US" sz="2000" dirty="0">
                <a:effectLst>
                  <a:outerShdw blurRad="38100" dist="38100" dir="2700000" algn="tl">
                    <a:srgbClr val="000000">
                      <a:alpha val="43137"/>
                    </a:srgbClr>
                  </a:outerShdw>
                </a:effectLst>
              </a:rPr>
              <a:t> (GLÓRIA, PODER &amp; INFLUÊNCIA, DINHEIRO)</a:t>
            </a:r>
            <a:r>
              <a:rPr lang="en-US" sz="2000" dirty="0"/>
              <a:t> AO PROVER AOS CIDADÃOS AQUILO QUE ELES DESEJAM. </a:t>
            </a:r>
          </a:p>
          <a:p>
            <a:endParaRPr lang="en-US" sz="2000" dirty="0"/>
          </a:p>
          <a:p>
            <a:r>
              <a:rPr lang="en-US" sz="2000" dirty="0"/>
              <a:t> </a:t>
            </a:r>
            <a:r>
              <a:rPr lang="en-US" sz="2000" dirty="0" smtClean="0"/>
              <a:t>PORTANTO, </a:t>
            </a:r>
            <a:r>
              <a:rPr lang="en-US" sz="2000" b="1" u="sng" dirty="0" smtClean="0">
                <a:effectLst>
                  <a:outerShdw blurRad="38100" dist="38100" dir="2700000" algn="tl">
                    <a:srgbClr val="000000">
                      <a:alpha val="43137"/>
                    </a:srgbClr>
                  </a:outerShdw>
                </a:effectLst>
              </a:rPr>
              <a:t>À </a:t>
            </a:r>
            <a:r>
              <a:rPr lang="en-US" sz="2000" b="1" u="sng" dirty="0">
                <a:effectLst>
                  <a:outerShdw blurRad="38100" dist="38100" dir="2700000" algn="tl">
                    <a:srgbClr val="000000">
                      <a:alpha val="43137"/>
                    </a:srgbClr>
                  </a:outerShdw>
                </a:effectLst>
              </a:rPr>
              <a:t>FIRMA IDEAL PERFEITAMENTE COMPETITIVA NO MERCADO PRIVADO CORRESPONDE A DEMOCRACIA IDEAL NA POLÍTICA</a:t>
            </a:r>
            <a:r>
              <a:rPr lang="en-US" sz="2000" dirty="0"/>
              <a:t>. NESSA </a:t>
            </a:r>
            <a:r>
              <a:rPr lang="en-US" sz="2000" dirty="0" smtClean="0"/>
              <a:t>SITUAÇÃO </a:t>
            </a:r>
            <a:r>
              <a:rPr lang="en-US" sz="2000" dirty="0"/>
              <a:t>IDEAL, AS MESMAS FORÇAS QUE INDUZEM ÀS FIRMAS SATISFAZER AS PREFERÊNCIAS DOS CONSUMIDORES NO MERCADO, SÃO AS MESMAS FORÇAS QUE INDUZEM OS POLÍTICOS A SATISFAZER AS PREFERÊNCIAS DOS CIDADÃOS NA ÁREA PÚBLICA.</a:t>
            </a:r>
            <a:endParaRPr lang="en-US" sz="2000" dirty="0" smtClean="0"/>
          </a:p>
          <a:p>
            <a:endParaRPr lang="en-US" sz="2000" dirty="0"/>
          </a:p>
          <a:p>
            <a:r>
              <a:rPr lang="en-US" sz="2000" b="1" u="sng" dirty="0" smtClean="0">
                <a:effectLst>
                  <a:outerShdw blurRad="38100" dist="38100" dir="2700000" algn="tl">
                    <a:srgbClr val="000000">
                      <a:alpha val="43137"/>
                    </a:srgbClr>
                  </a:outerShdw>
                </a:effectLst>
              </a:rPr>
              <a:t>NA </a:t>
            </a:r>
            <a:r>
              <a:rPr lang="en-US" sz="2000" b="1" u="sng" dirty="0">
                <a:effectLst>
                  <a:outerShdw blurRad="38100" dist="38100" dir="2700000" algn="tl">
                    <a:srgbClr val="000000">
                      <a:alpha val="43137"/>
                    </a:srgbClr>
                  </a:outerShdw>
                </a:effectLst>
              </a:rPr>
              <a:t>SOCIEDADE POLÍTICA IDEAL (DEMOCRACIA IDEAL)</a:t>
            </a:r>
            <a:r>
              <a:rPr lang="en-US" sz="2000" dirty="0">
                <a:effectLst>
                  <a:outerShdw blurRad="38100" dist="38100" dir="2700000" algn="tl">
                    <a:srgbClr val="000000">
                      <a:alpha val="43137"/>
                    </a:srgbClr>
                  </a:outerShdw>
                </a:effectLst>
              </a:rPr>
              <a:t>, A COMPETIÇÃO PERFEITA ENTRE OS POLÍTICOS LEVA (NO </a:t>
            </a:r>
            <a:r>
              <a:rPr lang="en-US" sz="2000" dirty="0" smtClean="0">
                <a:effectLst>
                  <a:outerShdw blurRad="38100" dist="38100" dir="2700000" algn="tl">
                    <a:srgbClr val="000000">
                      <a:alpha val="43137"/>
                    </a:srgbClr>
                  </a:outerShdw>
                </a:effectLst>
              </a:rPr>
              <a:t>L.P,) </a:t>
            </a:r>
            <a:r>
              <a:rPr lang="en-US" sz="2000" dirty="0">
                <a:effectLst>
                  <a:outerShdw blurRad="38100" dist="38100" dir="2700000" algn="tl">
                    <a:srgbClr val="000000">
                      <a:alpha val="43137"/>
                    </a:srgbClr>
                  </a:outerShdw>
                </a:effectLst>
              </a:rPr>
              <a:t>AO “LUCRO” ZERO: OS PARTIDOS POLÍTICOS E OS REPRESENTANTES POLÍTICOS ELEITOS NÃO TERIAM PODER PARA FAZER NADA ALÉM DO QUE OS CIDADÃOS DESEJAM, POIS A FALHA EM FAZÊ-LO IMPLICARIA EM SEREM DESPEJADOS (NÃO-VOTADOS) DOS CARGOS PÚBLICOS</a:t>
            </a:r>
            <a:r>
              <a:rPr lang="en-US" sz="2000" dirty="0"/>
              <a:t>. PORTANTO, A MÃO INVISÍVEL DE ADAM SMITH (A FORÇA QUE INDUZ  INDIVÍDUOS NO AUTO-INTERESSE A SATISFAZER AS NECESSIDADES </a:t>
            </a:r>
            <a:r>
              <a:rPr lang="en-US" sz="2000" dirty="0" smtClean="0"/>
              <a:t>DA SOCIEDADE EM GERAL) </a:t>
            </a:r>
            <a:r>
              <a:rPr lang="en-US" sz="2000" dirty="0"/>
              <a:t>TAMBÉM OPERA EM CERTO GRAU NA ARENA POLÍTICA, TAL COMO AGE NOS MERCADOS PRIVADOS. </a:t>
            </a:r>
          </a:p>
          <a:p>
            <a:endParaRPr lang="en-US" sz="2000" dirty="0"/>
          </a:p>
          <a:p>
            <a:endParaRPr lang="pt-BR" sz="2000" dirty="0"/>
          </a:p>
        </p:txBody>
      </p:sp>
    </p:spTree>
    <p:extLst>
      <p:ext uri="{BB962C8B-B14F-4D97-AF65-F5344CB8AC3E}">
        <p14:creationId xmlns:p14="http://schemas.microsoft.com/office/powerpoint/2010/main" val="575115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r>
              <a:rPr lang="en-US" u="heavy" dirty="0">
                <a:effectLst>
                  <a:outerShdw blurRad="38100" dist="38100" dir="2700000" algn="tl">
                    <a:srgbClr val="000000">
                      <a:alpha val="43137"/>
                    </a:srgbClr>
                  </a:outerShdw>
                </a:effectLst>
              </a:rPr>
              <a:t>ESSA ANALOGIA ENTRE MERCADOS PRIVADOS E A ÀREA PÚBLICA TAMBÉM SE ESTENDE A OUTRAS SITUAÇÕES QUE NÃO A DE DEMOCRACIA IDEAL</a:t>
            </a:r>
            <a:r>
              <a:rPr lang="en-US" dirty="0"/>
              <a:t>. </a:t>
            </a:r>
            <a:endParaRPr lang="en-US" dirty="0" smtClean="0"/>
          </a:p>
          <a:p>
            <a:endParaRPr lang="en-US" dirty="0"/>
          </a:p>
          <a:p>
            <a:r>
              <a:rPr lang="en-US" dirty="0" smtClean="0"/>
              <a:t>MAIS </a:t>
            </a:r>
            <a:r>
              <a:rPr lang="en-US" dirty="0"/>
              <a:t>ESPECIFICAMENTE, </a:t>
            </a:r>
            <a:endParaRPr lang="en-US" dirty="0" smtClean="0"/>
          </a:p>
          <a:p>
            <a:r>
              <a:rPr lang="en-US" b="1" dirty="0" smtClean="0"/>
              <a:t>À </a:t>
            </a:r>
            <a:r>
              <a:rPr lang="en-US" b="1" dirty="0"/>
              <a:t>DITADURA POLÍTICA CORRESPONDE O MONOPÓLIO EM MERCADOS PRIVADOS</a:t>
            </a:r>
            <a:r>
              <a:rPr lang="en-US" dirty="0"/>
              <a:t> , </a:t>
            </a:r>
            <a:endParaRPr lang="en-US" dirty="0" smtClean="0"/>
          </a:p>
          <a:p>
            <a:endParaRPr lang="en-US" dirty="0"/>
          </a:p>
          <a:p>
            <a:r>
              <a:rPr lang="en-US" dirty="0" smtClean="0"/>
              <a:t>ASSIM </a:t>
            </a:r>
            <a:r>
              <a:rPr lang="en-US" dirty="0"/>
              <a:t>COMO, </a:t>
            </a:r>
            <a:endParaRPr lang="en-US" dirty="0" smtClean="0"/>
          </a:p>
          <a:p>
            <a:r>
              <a:rPr lang="en-US" b="1" dirty="0" smtClean="0"/>
              <a:t>A </a:t>
            </a:r>
            <a:r>
              <a:rPr lang="en-US" b="1" dirty="0"/>
              <a:t>EXISTÊNCIA DE CUSTOS DE ENTRADA ELEVADOS NA ÁREA POLÍTICA (“RESERVAS DE MERCADO POLÍTICO”) E ECONOMIAS DE ESCALA NO PROCESSO POLÍTICO RESULTAM NUMA COMPETIÇÃO POLÍTICA “DEMOCRÁTICA” EQUIVALENTE A MERCADOS DE COMPETIÇÃO IMPERFEITA</a:t>
            </a:r>
            <a:r>
              <a:rPr lang="en-US" dirty="0"/>
              <a:t>, </a:t>
            </a:r>
            <a:endParaRPr lang="en-US" dirty="0" smtClean="0"/>
          </a:p>
          <a:p>
            <a:endParaRPr lang="en-US" dirty="0"/>
          </a:p>
          <a:p>
            <a:r>
              <a:rPr lang="en-US" dirty="0" smtClean="0"/>
              <a:t>OU SEJA, MAIS </a:t>
            </a:r>
            <a:r>
              <a:rPr lang="en-US" dirty="0"/>
              <a:t>PRÓXIMA </a:t>
            </a:r>
            <a:r>
              <a:rPr lang="en-US" dirty="0">
                <a:effectLst>
                  <a:outerShdw blurRad="38100" dist="38100" dir="2700000" algn="tl">
                    <a:srgbClr val="000000">
                      <a:alpha val="43137"/>
                    </a:srgbClr>
                  </a:outerShdw>
                </a:effectLst>
              </a:rPr>
              <a:t>A SITUAÇÕES DE OLIGOPÓLIO DO QUE DE CONDIÇÕES CONCORRENCIAIS</a:t>
            </a:r>
            <a:r>
              <a:rPr lang="en-US" dirty="0"/>
              <a:t>, </a:t>
            </a:r>
            <a:r>
              <a:rPr lang="en-US" b="1" dirty="0">
                <a:effectLst>
                  <a:outerShdw blurRad="38100" dist="38100" dir="2700000" algn="tl">
                    <a:srgbClr val="000000">
                      <a:alpha val="43137"/>
                    </a:srgbClr>
                  </a:outerShdw>
                </a:effectLst>
              </a:rPr>
              <a:t>ISTO É,</a:t>
            </a:r>
            <a:r>
              <a:rPr lang="en-US" dirty="0"/>
              <a:t> </a:t>
            </a:r>
            <a:r>
              <a:rPr lang="en-US" b="1" dirty="0">
                <a:effectLst>
                  <a:outerShdw blurRad="38100" dist="38100" dir="2700000" algn="tl">
                    <a:srgbClr val="000000">
                      <a:alpha val="43137"/>
                    </a:srgbClr>
                  </a:outerShdw>
                </a:effectLst>
              </a:rPr>
              <a:t>POUCOS PARTIDOS POLÍTICOS COMANDANDO O PODER</a:t>
            </a:r>
            <a:r>
              <a:rPr lang="en-US" dirty="0"/>
              <a:t>.</a:t>
            </a:r>
            <a:endParaRPr lang="pt-BR" dirty="0"/>
          </a:p>
        </p:txBody>
      </p:sp>
    </p:spTree>
    <p:extLst>
      <p:ext uri="{BB962C8B-B14F-4D97-AF65-F5344CB8AC3E}">
        <p14:creationId xmlns:p14="http://schemas.microsoft.com/office/powerpoint/2010/main" val="2292140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260648"/>
            <a:ext cx="9144000" cy="6264696"/>
          </a:xfrm>
        </p:spPr>
        <p:txBody>
          <a:bodyPr>
            <a:normAutofit/>
          </a:bodyPr>
          <a:lstStyle/>
          <a:p>
            <a:r>
              <a:rPr lang="en-US" sz="2000" b="1" u="sng" dirty="0" smtClean="0">
                <a:effectLst>
                  <a:outerShdw blurRad="38100" dist="38100" dir="2700000" algn="tl">
                    <a:srgbClr val="000000">
                      <a:alpha val="43137"/>
                    </a:srgbClr>
                  </a:outerShdw>
                </a:effectLst>
              </a:rPr>
              <a:t>PORTANTO, </a:t>
            </a:r>
            <a:r>
              <a:rPr lang="en-US" sz="2000" b="1" u="sng" dirty="0" smtClean="0">
                <a:effectLst>
                  <a:outerShdw blurRad="38100" dist="38100" dir="2700000" algn="tl">
                    <a:srgbClr val="000000">
                      <a:alpha val="43137"/>
                    </a:srgbClr>
                  </a:outerShdw>
                </a:effectLst>
              </a:rPr>
              <a:t>NESTE TIPO DE ABORDAGEM </a:t>
            </a:r>
            <a:r>
              <a:rPr lang="en-US" sz="2000" b="1" u="sng" dirty="0" smtClean="0">
                <a:effectLst>
                  <a:outerShdw blurRad="38100" dist="38100" dir="2700000" algn="tl">
                    <a:srgbClr val="000000">
                      <a:alpha val="43137"/>
                    </a:srgbClr>
                  </a:outerShdw>
                </a:effectLst>
              </a:rPr>
              <a:t>À ESCOLHA PÚBLICA SURGE O SEGUINTE CONJUNTO DE QUESTÕES</a:t>
            </a:r>
            <a:r>
              <a:rPr lang="en-US" sz="2000" b="1" dirty="0" smtClean="0">
                <a:effectLst>
                  <a:outerShdw blurRad="38100" dist="38100" dir="2700000" algn="tl">
                    <a:srgbClr val="000000">
                      <a:alpha val="43137"/>
                    </a:srgbClr>
                  </a:outerShdw>
                </a:effectLst>
              </a:rPr>
              <a:t>:</a:t>
            </a:r>
          </a:p>
          <a:p>
            <a:endParaRPr lang="en-US" sz="2000" dirty="0" smtClean="0"/>
          </a:p>
          <a:p>
            <a:r>
              <a:rPr lang="en-US" sz="2000" b="1" dirty="0" smtClean="0"/>
              <a:t>(1)</a:t>
            </a:r>
            <a:r>
              <a:rPr lang="en-US" sz="2000" dirty="0" smtClean="0"/>
              <a:t> O QUE PODEMOS DIZER SOBRE O NÍVEL DOS DISPÊNDIOS PÚBLICOS NUMA </a:t>
            </a:r>
          </a:p>
          <a:p>
            <a:r>
              <a:rPr lang="en-US" sz="2000" dirty="0" smtClean="0"/>
              <a:t>       SOCIEDADE DEMOCRÁTICA COM VOTO DE MAIORIA? REFLETEM </a:t>
            </a:r>
          </a:p>
          <a:p>
            <a:r>
              <a:rPr lang="en-US" sz="2000" dirty="0" smtClean="0"/>
              <a:t>       ACURADAMENTE AS PREFERÊNCIAS DOS CIDADÃOS? A OFERTA É PARETO-</a:t>
            </a:r>
          </a:p>
          <a:p>
            <a:r>
              <a:rPr lang="en-US" sz="2000" dirty="0" smtClean="0"/>
              <a:t>       EFICIENTE, OU HÁ INCENTIVOS PARA HAVER PERMANENTE EXCESSO (OU </a:t>
            </a:r>
          </a:p>
          <a:p>
            <a:r>
              <a:rPr lang="en-US" sz="2000" dirty="0" smtClean="0"/>
              <a:t>       INSUFICIÊNCIA) DE BENS PÚBLICOS?</a:t>
            </a:r>
          </a:p>
          <a:p>
            <a:endParaRPr lang="en-US" sz="2000" dirty="0" smtClean="0"/>
          </a:p>
          <a:p>
            <a:r>
              <a:rPr lang="en-US" sz="2000" b="1" dirty="0" smtClean="0"/>
              <a:t>(2)</a:t>
            </a:r>
            <a:r>
              <a:rPr lang="en-US" sz="2000" dirty="0" smtClean="0"/>
              <a:t> EXISTEM PROCEDIMENTOS DEMOCRÁTICOS MELHORES PARA A </a:t>
            </a:r>
          </a:p>
          <a:p>
            <a:r>
              <a:rPr lang="en-US" sz="2000" dirty="0" smtClean="0"/>
              <a:t>      DETERMINAÇÃO DOS BENS PÚBLICOS (MAIORIA ABSOLUTA, QUALIFICADA, OU </a:t>
            </a:r>
          </a:p>
          <a:p>
            <a:r>
              <a:rPr lang="en-US" sz="2000" dirty="0" smtClean="0"/>
              <a:t>      UNANIMIDADE)? ESSES PROCEDIMENTOS ALTERNATIVOS REFLETEM </a:t>
            </a:r>
          </a:p>
          <a:p>
            <a:r>
              <a:rPr lang="en-US" sz="2000" dirty="0"/>
              <a:t> </a:t>
            </a:r>
            <a:r>
              <a:rPr lang="en-US" sz="2000" dirty="0" smtClean="0"/>
              <a:t>     MELHOR AS PREFERÊNCIAS DOS CIDADÃOS? O PROCESSO DEMOCRÁTICO </a:t>
            </a:r>
          </a:p>
          <a:p>
            <a:r>
              <a:rPr lang="en-US" sz="2000" dirty="0"/>
              <a:t> </a:t>
            </a:r>
            <a:r>
              <a:rPr lang="en-US" sz="2000" dirty="0" smtClean="0"/>
              <a:t>     COM VOTO DE MAIORIA LEVA A QUE AS AÇÕES DE GOVERNO SEJAM </a:t>
            </a:r>
          </a:p>
          <a:p>
            <a:r>
              <a:rPr lang="en-US" sz="2000" dirty="0"/>
              <a:t> </a:t>
            </a:r>
            <a:r>
              <a:rPr lang="en-US" sz="2000" dirty="0" smtClean="0"/>
              <a:t>     INCONSISTENTES ENTRE SI?</a:t>
            </a:r>
            <a:endParaRPr lang="pt-B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624"/>
            <a:ext cx="8229600" cy="576064"/>
          </a:xfrm>
        </p:spPr>
        <p:txBody>
          <a:bodyPr>
            <a:normAutofit fontScale="90000"/>
          </a:bodyPr>
          <a:lstStyle/>
          <a:p>
            <a:r>
              <a:rPr lang="en-US" sz="3600" b="1" u="sng" dirty="0" smtClean="0">
                <a:effectLst>
                  <a:outerShdw blurRad="38100" dist="38100" dir="2700000" algn="tl">
                    <a:srgbClr val="000000">
                      <a:alpha val="43137"/>
                    </a:srgbClr>
                  </a:outerShdw>
                </a:effectLst>
              </a:rPr>
              <a:t>O MECANISMO DE ALOCAÇÃO DE RECURSOS</a:t>
            </a:r>
            <a:endParaRPr lang="pt-BR" sz="3600"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620688"/>
            <a:ext cx="9144000" cy="6237312"/>
          </a:xfrm>
        </p:spPr>
        <p:txBody>
          <a:bodyPr>
            <a:normAutofit/>
          </a:bodyPr>
          <a:lstStyle/>
          <a:p>
            <a:endParaRPr lang="en-US" sz="1800" dirty="0" smtClean="0"/>
          </a:p>
          <a:p>
            <a:r>
              <a:rPr lang="en-US" sz="2000" b="1" dirty="0" smtClean="0"/>
              <a:t>A ECONOMIA DE MERCADO</a:t>
            </a:r>
            <a:r>
              <a:rPr lang="en-US" sz="2000" dirty="0" smtClean="0"/>
              <a:t> PROVÊ UM MÉTODO SIMPLES PARA DETERMINAR A PRODUÇÃO, SEU NÍVEL  E A ALOCAÇÃO DOS BENS PRIVADOS: </a:t>
            </a:r>
            <a:r>
              <a:rPr lang="en-US" sz="2000" b="1" u="heavy" dirty="0" smtClean="0"/>
              <a:t>O SISTEMA DE PREÇOS</a:t>
            </a:r>
            <a:r>
              <a:rPr lang="en-US" sz="2000" dirty="0" smtClean="0"/>
              <a:t>. ESSE MECANISMO (NA AUSÊNCIA DE IMPERFEIÇÕES) RESULTA NUMA  ALOCAÇÃO EFICIENTE DE RECURSOS PARA A PROVISÃO DOS BENS PRIVADOS.</a:t>
            </a:r>
          </a:p>
          <a:p>
            <a:endParaRPr lang="en-US" sz="2000" dirty="0" smtClean="0"/>
          </a:p>
          <a:p>
            <a:r>
              <a:rPr lang="en-US" sz="2000" dirty="0" smtClean="0"/>
              <a:t> </a:t>
            </a:r>
            <a:r>
              <a:rPr lang="en-US" sz="2000" b="1" dirty="0" smtClean="0"/>
              <a:t>DADAS AS CARACTERÍSTICAS DISTINTAS DOS BENS PÚBLICOS</a:t>
            </a:r>
            <a:r>
              <a:rPr lang="en-US" sz="2000" dirty="0" smtClean="0"/>
              <a:t>, AS DECISÕES DE ALOCAÇÃO DE RECURSOS NO SETOR PÚBLICO, NÃO PODEM, TODAVIA, SER EFICIENTEMENTE PROVIDAS PELO MECANISMO DE MERCADO, POIS OS BENS PÚBLICOS, DADAS SUAS CARACTERÍSTICAS, </a:t>
            </a:r>
            <a:r>
              <a:rPr lang="en-US" sz="2000" b="1" dirty="0" smtClean="0"/>
              <a:t>LEVAM À FALHA DE MERCADO E, PORTANTO, O SISTEMA DE PREÇOS NÃO FUNCIONA NO CASO DE BENS PÚBLICOS</a:t>
            </a:r>
            <a:r>
              <a:rPr lang="en-US" sz="2000" dirty="0" smtClean="0"/>
              <a:t>.  </a:t>
            </a:r>
          </a:p>
          <a:p>
            <a:endParaRPr lang="en-US" sz="2000" dirty="0"/>
          </a:p>
          <a:p>
            <a:r>
              <a:rPr lang="en-US" sz="2000" b="1" u="heavy" dirty="0" smtClean="0">
                <a:effectLst>
                  <a:outerShdw blurRad="38100" dist="38100" dir="2700000" algn="tl">
                    <a:srgbClr val="000000">
                      <a:alpha val="43137"/>
                    </a:srgbClr>
                  </a:outerShdw>
                </a:effectLst>
              </a:rPr>
              <a:t>A INSTITUIÇÃO SETOR PÚBLICO (GOVERNO &amp; VÁRIAS INSTITUIÇÕES PÚBLICAS DE EXECUTIVO, DE LEGISLATIVO E DE JUDICIÁRIO)  SE TORNA, ENTÃO, NO MECANISMO SUBSTITUTO AO DE MERCADO (“SISTEMA DE PREÇOS”) NA PROVISÃO DE BENS PÚBLICOS</a:t>
            </a:r>
            <a:r>
              <a:rPr lang="en-US" sz="2000" dirty="0" smtClean="0">
                <a:effectLst>
                  <a:outerShdw blurRad="38100" dist="38100" dir="2700000" algn="tl">
                    <a:srgbClr val="000000">
                      <a:alpha val="43137"/>
                    </a:srgbClr>
                  </a:outerShdw>
                </a:effectLst>
              </a:rPr>
              <a:t>.</a:t>
            </a:r>
            <a:r>
              <a:rPr lang="en-US" sz="2000" dirty="0" smtClean="0"/>
              <a:t> </a:t>
            </a:r>
          </a:p>
          <a:p>
            <a:endParaRPr lang="en-US" sz="1800" dirty="0" smtClean="0"/>
          </a:p>
          <a:p>
            <a:endParaRPr lang="pt-B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44624"/>
            <a:ext cx="9144000" cy="6768752"/>
          </a:xfrm>
        </p:spPr>
        <p:txBody>
          <a:bodyPr>
            <a:normAutofit fontScale="92500" lnSpcReduction="20000"/>
          </a:bodyPr>
          <a:lstStyle/>
          <a:p>
            <a:r>
              <a:rPr lang="en-US" sz="2000" b="1" u="heavy" dirty="0" smtClean="0">
                <a:effectLst>
                  <a:outerShdw blurRad="38100" dist="38100" dir="2700000" algn="tl">
                    <a:srgbClr val="000000">
                      <a:alpha val="43137"/>
                    </a:srgbClr>
                  </a:outerShdw>
                </a:effectLst>
              </a:rPr>
              <a:t>EM SUMA, O </a:t>
            </a:r>
            <a:r>
              <a:rPr lang="en-US" sz="2000" b="1" u="heavy" dirty="0">
                <a:effectLst>
                  <a:outerShdw blurRad="38100" dist="38100" dir="2700000" algn="tl">
                    <a:srgbClr val="000000">
                      <a:alpha val="43137"/>
                    </a:srgbClr>
                  </a:outerShdw>
                </a:effectLst>
              </a:rPr>
              <a:t>MECANISMO PÚBLICO DE </a:t>
            </a:r>
            <a:r>
              <a:rPr lang="en-US" sz="2000" b="1" u="heavy" dirty="0" smtClean="0">
                <a:effectLst>
                  <a:outerShdw blurRad="38100" dist="38100" dir="2700000" algn="tl">
                    <a:srgbClr val="000000">
                      <a:alpha val="43137"/>
                    </a:srgbClr>
                  </a:outerShdw>
                </a:effectLst>
              </a:rPr>
              <a:t>ALOCAÇÃO DE RECURSOS É DISTINTO DAQUELE  VIGENTE  NO SETOR PRIVADO  E  O MESMO PODE SER ABORDADO DA ÓTICA DE UMA RELAÇÃO </a:t>
            </a:r>
            <a:r>
              <a:rPr lang="en-US" sz="2000" b="1" u="heavy" dirty="0">
                <a:effectLst>
                  <a:outerShdw blurRad="38100" dist="38100" dir="2700000" algn="tl">
                    <a:srgbClr val="000000">
                      <a:alpha val="43137"/>
                    </a:srgbClr>
                  </a:outerShdw>
                </a:effectLst>
              </a:rPr>
              <a:t>AGENTE-PRINCIPAL</a:t>
            </a:r>
          </a:p>
          <a:p>
            <a:pPr marL="0" indent="0">
              <a:buNone/>
            </a:pPr>
            <a:r>
              <a:rPr lang="en-US" sz="2000" dirty="0"/>
              <a:t>       </a:t>
            </a:r>
            <a:endParaRPr lang="en-US" sz="2000" dirty="0" smtClean="0"/>
          </a:p>
          <a:p>
            <a:pPr marL="0" indent="0">
              <a:buNone/>
            </a:pPr>
            <a:r>
              <a:rPr lang="en-US" sz="2000" dirty="0"/>
              <a:t> </a:t>
            </a:r>
            <a:r>
              <a:rPr lang="en-US" sz="2000" dirty="0" smtClean="0"/>
              <a:t>     </a:t>
            </a:r>
            <a:r>
              <a:rPr lang="en-US" sz="2000" dirty="0"/>
              <a:t>OS INDIVÍDUOS VOTAM EM REPRESENTANTES, OS QUAIS VOTAM PELO </a:t>
            </a:r>
            <a:endParaRPr lang="en-US" sz="2000" dirty="0" smtClean="0"/>
          </a:p>
          <a:p>
            <a:pPr marL="0" indent="0">
              <a:buNone/>
            </a:pPr>
            <a:r>
              <a:rPr lang="en-US" sz="2000" dirty="0"/>
              <a:t> </a:t>
            </a:r>
            <a:r>
              <a:rPr lang="en-US" sz="2000" dirty="0" smtClean="0"/>
              <a:t>     ORÇAMENTO PÚBLICO</a:t>
            </a:r>
            <a:r>
              <a:rPr lang="en-US" sz="2000" dirty="0"/>
              <a:t>, CUJOS GASTOS SÃO EXECUTADOS POR UMA </a:t>
            </a:r>
            <a:r>
              <a:rPr lang="en-US" sz="2000" dirty="0" smtClean="0"/>
              <a:t>VARIEDADE</a:t>
            </a:r>
          </a:p>
          <a:p>
            <a:pPr marL="0" indent="0">
              <a:buNone/>
            </a:pPr>
            <a:r>
              <a:rPr lang="en-US" sz="2000" dirty="0"/>
              <a:t> </a:t>
            </a:r>
            <a:r>
              <a:rPr lang="en-US" sz="2000" dirty="0" smtClean="0"/>
              <a:t>     </a:t>
            </a:r>
            <a:r>
              <a:rPr lang="en-US" sz="2000" dirty="0"/>
              <a:t>DE INSTÂNCIAS </a:t>
            </a:r>
            <a:r>
              <a:rPr lang="en-US" sz="2000" dirty="0" smtClean="0"/>
              <a:t>GOVERNAMENTAIS  </a:t>
            </a:r>
            <a:r>
              <a:rPr lang="en-US" sz="2000" dirty="0"/>
              <a:t>E AGÊNCIAS ADMINISTRATIVAS. </a:t>
            </a:r>
            <a:endParaRPr lang="en-US" sz="2000" dirty="0" smtClean="0"/>
          </a:p>
          <a:p>
            <a:pPr marL="0" indent="0">
              <a:buNone/>
            </a:pPr>
            <a:endParaRPr lang="en-US" sz="2000" dirty="0"/>
          </a:p>
          <a:p>
            <a:pPr marL="0" indent="0">
              <a:buNone/>
            </a:pPr>
            <a:r>
              <a:rPr lang="en-US" sz="2000" dirty="0" smtClean="0"/>
              <a:t>       </a:t>
            </a:r>
            <a:r>
              <a:rPr lang="en-US" sz="2000" b="1" dirty="0" smtClean="0"/>
              <a:t>HÁ</a:t>
            </a:r>
            <a:r>
              <a:rPr lang="en-US" sz="2000" b="1" dirty="0"/>
              <a:t>, PORTANTO, UMA GRANDE </a:t>
            </a:r>
            <a:r>
              <a:rPr lang="en-US" sz="2000" b="1" dirty="0" smtClean="0"/>
              <a:t>DIFERENÇA </a:t>
            </a:r>
            <a:r>
              <a:rPr lang="en-US" sz="2000" b="1" dirty="0"/>
              <a:t>ENTRE COMO UM INDIVÍDUO DECIDE </a:t>
            </a:r>
            <a:endParaRPr lang="en-US" sz="2000" b="1" dirty="0" smtClean="0"/>
          </a:p>
          <a:p>
            <a:pPr marL="0" indent="0">
              <a:buNone/>
            </a:pPr>
            <a:r>
              <a:rPr lang="en-US" sz="2000" b="1" dirty="0"/>
              <a:t> </a:t>
            </a:r>
            <a:r>
              <a:rPr lang="en-US" sz="2000" b="1" dirty="0" smtClean="0"/>
              <a:t>      PRIVADAMENTE </a:t>
            </a:r>
            <a:r>
              <a:rPr lang="en-US" sz="2000" b="1" dirty="0"/>
              <a:t>GASTAR SEUS RECURSOS </a:t>
            </a:r>
            <a:r>
              <a:rPr lang="en-US" sz="2000" b="1" dirty="0" smtClean="0"/>
              <a:t>E </a:t>
            </a:r>
            <a:r>
              <a:rPr lang="en-US" sz="2000" b="1" dirty="0"/>
              <a:t>COMO O “GOVERNO” DECIDE GASTAR </a:t>
            </a:r>
            <a:endParaRPr lang="en-US" sz="2000" b="1" dirty="0" smtClean="0"/>
          </a:p>
          <a:p>
            <a:pPr marL="0" indent="0">
              <a:buNone/>
            </a:pPr>
            <a:r>
              <a:rPr lang="en-US" sz="2000" b="1" dirty="0"/>
              <a:t> </a:t>
            </a:r>
            <a:r>
              <a:rPr lang="en-US" sz="2000" b="1" dirty="0" smtClean="0"/>
              <a:t>      OS </a:t>
            </a:r>
            <a:r>
              <a:rPr lang="en-US" sz="2000" b="1" dirty="0"/>
              <a:t>RECURSOS PÚBLICOS</a:t>
            </a:r>
            <a:r>
              <a:rPr lang="en-US" sz="2000" dirty="0" smtClean="0"/>
              <a:t>.</a:t>
            </a:r>
          </a:p>
          <a:p>
            <a:pPr marL="0" indent="0">
              <a:buNone/>
            </a:pPr>
            <a:endParaRPr lang="en-US" sz="2000" dirty="0"/>
          </a:p>
          <a:p>
            <a:pPr marL="0" indent="0">
              <a:buNone/>
            </a:pPr>
            <a:r>
              <a:rPr lang="en-US" sz="2000" dirty="0" smtClean="0"/>
              <a:t>       </a:t>
            </a:r>
            <a:r>
              <a:rPr lang="en-US" sz="2000" b="1" dirty="0" smtClean="0"/>
              <a:t>AO ABORDAR A DECISÃO PÚBLICA  DA ÓTICA DE UMA RELAÇÃO AGENTE-PRINCIPAL</a:t>
            </a:r>
            <a:r>
              <a:rPr lang="en-US" sz="2000" dirty="0" smtClean="0"/>
              <a:t>, </a:t>
            </a:r>
          </a:p>
          <a:p>
            <a:pPr marL="0" indent="0">
              <a:buNone/>
            </a:pPr>
            <a:r>
              <a:rPr lang="en-US" sz="2000" dirty="0"/>
              <a:t> </a:t>
            </a:r>
            <a:r>
              <a:rPr lang="en-US" sz="2000" dirty="0" smtClean="0"/>
              <a:t>      IDENTIFICAMOS </a:t>
            </a:r>
            <a:r>
              <a:rPr lang="en-US" sz="2000" b="1" u="heavy" dirty="0" smtClean="0">
                <a:effectLst>
                  <a:outerShdw blurRad="38100" dist="38100" dir="2700000" algn="tl">
                    <a:srgbClr val="000000">
                      <a:alpha val="43137"/>
                    </a:srgbClr>
                  </a:outerShdw>
                </a:effectLst>
              </a:rPr>
              <a:t>O PRINCIPAL </a:t>
            </a:r>
            <a:r>
              <a:rPr lang="en-US" sz="2000" b="1" dirty="0" smtClean="0"/>
              <a:t>COMO CONSTITUÍDO PELOS INDIVÍDUOS (VOTANTES) </a:t>
            </a:r>
          </a:p>
          <a:p>
            <a:pPr marL="0" indent="0">
              <a:buNone/>
            </a:pPr>
            <a:r>
              <a:rPr lang="en-US" sz="2000" b="1" dirty="0"/>
              <a:t> </a:t>
            </a:r>
            <a:r>
              <a:rPr lang="en-US" sz="2000" b="1" dirty="0" smtClean="0"/>
              <a:t>      </a:t>
            </a:r>
            <a:r>
              <a:rPr lang="en-US" sz="2000" dirty="0" smtClean="0"/>
              <a:t>NA SOCIEDADE, SENDO </a:t>
            </a:r>
            <a:r>
              <a:rPr lang="en-US" sz="2000" b="1" u="heavy" dirty="0" smtClean="0">
                <a:effectLst>
                  <a:outerShdw blurRad="38100" dist="38100" dir="2700000" algn="tl">
                    <a:srgbClr val="000000">
                      <a:alpha val="43137"/>
                    </a:srgbClr>
                  </a:outerShdw>
                </a:effectLst>
              </a:rPr>
              <a:t>O AGENTE </a:t>
            </a:r>
            <a:r>
              <a:rPr lang="en-US" sz="2000" b="1" dirty="0" smtClean="0"/>
              <a:t> A  INSTITUIÇÃO GOVERNO</a:t>
            </a:r>
            <a:r>
              <a:rPr lang="en-US" sz="2000" dirty="0" smtClean="0"/>
              <a:t>.</a:t>
            </a:r>
          </a:p>
          <a:p>
            <a:pPr marL="0" indent="0">
              <a:buNone/>
            </a:pPr>
            <a:endParaRPr lang="en-US" sz="2000" dirty="0"/>
          </a:p>
          <a:p>
            <a:pPr marL="0" indent="0">
              <a:buNone/>
            </a:pPr>
            <a:r>
              <a:rPr lang="en-US" sz="2000" dirty="0" smtClean="0"/>
              <a:t>      </a:t>
            </a:r>
            <a:r>
              <a:rPr lang="en-US" sz="2000" b="1" u="heavy" dirty="0" smtClean="0">
                <a:effectLst>
                  <a:outerShdw blurRad="38100" dist="38100" dir="2700000" algn="tl">
                    <a:srgbClr val="000000">
                      <a:alpha val="43137"/>
                    </a:srgbClr>
                  </a:outerShdw>
                </a:effectLst>
              </a:rPr>
              <a:t>PROBLEMAS NESSA RELAÇÃO AGENTE-PRINCIPAL </a:t>
            </a:r>
            <a:r>
              <a:rPr lang="en-US" sz="2000" b="1" u="heavy" dirty="0" smtClean="0">
                <a:effectLst>
                  <a:outerShdw blurRad="38100" dist="38100" dir="2700000" algn="tl">
                    <a:srgbClr val="000000">
                      <a:alpha val="43137"/>
                    </a:srgbClr>
                  </a:outerShdw>
                </a:effectLst>
              </a:rPr>
              <a:t>RESULTAM DO SEGUINTE</a:t>
            </a:r>
            <a:r>
              <a:rPr lang="en-US" sz="2000" b="1" dirty="0" smtClean="0">
                <a:effectLst>
                  <a:outerShdw blurRad="38100" dist="38100" dir="2700000" algn="tl">
                    <a:srgbClr val="000000">
                      <a:alpha val="43137"/>
                    </a:srgbClr>
                  </a:outerShdw>
                </a:effectLst>
              </a:rPr>
              <a:t>: </a:t>
            </a:r>
            <a:endParaRPr lang="en-US" sz="2000" b="1" dirty="0" smtClean="0">
              <a:effectLst>
                <a:outerShdw blurRad="38100" dist="38100" dir="2700000" algn="tl">
                  <a:srgbClr val="000000">
                    <a:alpha val="43137"/>
                  </a:srgbClr>
                </a:outerShdw>
              </a:effectLst>
            </a:endParaRPr>
          </a:p>
          <a:p>
            <a:pPr marL="0" indent="0">
              <a:buNone/>
            </a:pPr>
            <a:r>
              <a:rPr lang="en-US" sz="2000" dirty="0"/>
              <a:t> </a:t>
            </a:r>
            <a:r>
              <a:rPr lang="en-US" sz="2000" dirty="0" smtClean="0"/>
              <a:t>     </a:t>
            </a:r>
            <a:r>
              <a:rPr lang="en-US" sz="2000" b="1" dirty="0" smtClean="0">
                <a:effectLst>
                  <a:outerShdw blurRad="38100" dist="38100" dir="2700000" algn="tl">
                    <a:srgbClr val="000000">
                      <a:alpha val="43137"/>
                    </a:srgbClr>
                  </a:outerShdw>
                </a:effectLst>
              </a:rPr>
              <a:t>(1)</a:t>
            </a:r>
            <a:r>
              <a:rPr lang="en-US" sz="2000" b="1" dirty="0" smtClean="0"/>
              <a:t> </a:t>
            </a:r>
            <a:r>
              <a:rPr lang="en-US" sz="2000" dirty="0" smtClean="0">
                <a:effectLst>
                  <a:outerShdw blurRad="38100" dist="38100" dir="2700000" algn="tl">
                    <a:srgbClr val="000000">
                      <a:alpha val="43137"/>
                    </a:srgbClr>
                  </a:outerShdw>
                </a:effectLst>
              </a:rPr>
              <a:t>DA CAPACIDADE BASTANTE IMPERFEITA QUE AS PESSOAS (O PRINCIPAL) TEM EM </a:t>
            </a:r>
          </a:p>
          <a:p>
            <a:pPr marL="0" indent="0">
              <a:buNone/>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AVALIAR E MONITORAR A AÇÃO DA INSTITUIÇÃO GOVERNO (O AGENTE);</a:t>
            </a:r>
          </a:p>
          <a:p>
            <a:pPr marL="0" indent="0">
              <a:buNone/>
            </a:pPr>
            <a:endParaRPr lang="en-US" sz="2000" b="1" dirty="0" smtClean="0"/>
          </a:p>
          <a:p>
            <a:pPr marL="0" indent="0">
              <a:buNone/>
            </a:pPr>
            <a:r>
              <a:rPr lang="en-US" sz="2000" dirty="0"/>
              <a:t> </a:t>
            </a:r>
            <a:r>
              <a:rPr lang="en-US" sz="2000" dirty="0" smtClean="0"/>
              <a:t>     </a:t>
            </a:r>
            <a:r>
              <a:rPr lang="en-US" sz="2000" b="1" dirty="0" smtClean="0">
                <a:effectLst>
                  <a:outerShdw blurRad="38100" dist="38100" dir="2700000" algn="tl">
                    <a:srgbClr val="000000">
                      <a:alpha val="43137"/>
                    </a:srgbClr>
                  </a:outerShdw>
                </a:effectLst>
              </a:rPr>
              <a:t>(2)</a:t>
            </a:r>
            <a:r>
              <a:rPr lang="en-US" sz="2000" b="1" dirty="0" smtClean="0"/>
              <a:t> </a:t>
            </a:r>
            <a:r>
              <a:rPr lang="en-US" sz="2000" dirty="0" smtClean="0">
                <a:effectLst>
                  <a:outerShdw blurRad="38100" dist="38100" dir="2700000" algn="tl">
                    <a:srgbClr val="000000">
                      <a:alpha val="43137"/>
                    </a:srgbClr>
                  </a:outerShdw>
                </a:effectLst>
              </a:rPr>
              <a:t>DA DIFICULDADE QUE A INSTITUIÇÃO GOVERNO (O AGENTE) TEM EM DISCERNIR </a:t>
            </a:r>
          </a:p>
          <a:p>
            <a:pPr marL="0" indent="0">
              <a:buNone/>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ADEQUADAMENTE QUAIS SÃO AS PREFERÊNCIAS DAS PESSOAS (O PRINCIPAL) COM </a:t>
            </a:r>
          </a:p>
          <a:p>
            <a:pPr marL="0" indent="0">
              <a:buNone/>
            </a:pPr>
            <a:r>
              <a:rPr lang="en-US" sz="2000" dirty="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RELAÇÃO ÀS QUESTÕES EM DISCUSSÃO E OBJETO DE AÇÃO NA ESFERA PÚBLICA.</a:t>
            </a:r>
            <a:endParaRPr lang="pt-BR"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8161722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2302</TotalTime>
  <Words>6628</Words>
  <Application>Microsoft Office PowerPoint</Application>
  <PresentationFormat>Apresentação na tela (4:3)</PresentationFormat>
  <Paragraphs>585</Paragraphs>
  <Slides>35</Slides>
  <Notes>0</Notes>
  <HiddenSlides>0</HiddenSlides>
  <MMClips>0</MMClips>
  <ScaleCrop>false</ScaleCrop>
  <HeadingPairs>
    <vt:vector size="4" baseType="variant">
      <vt:variant>
        <vt:lpstr>Tema</vt:lpstr>
      </vt:variant>
      <vt:variant>
        <vt:i4>1</vt:i4>
      </vt:variant>
      <vt:variant>
        <vt:lpstr>Títulos de slides</vt:lpstr>
      </vt:variant>
      <vt:variant>
        <vt:i4>35</vt:i4>
      </vt:variant>
    </vt:vector>
  </HeadingPairs>
  <TitlesOfParts>
    <vt:vector size="36" baseType="lpstr">
      <vt:lpstr>Tema do Office</vt:lpstr>
      <vt:lpstr>ESCOLHA PÚBLICA</vt:lpstr>
      <vt:lpstr>DEFINIÇÃO, ABORDAGEM E QUESTÕES</vt:lpstr>
      <vt:lpstr>Apresentação do PowerPoint</vt:lpstr>
      <vt:lpstr>Apresentação do PowerPoint</vt:lpstr>
      <vt:lpstr>Apresentação do PowerPoint</vt:lpstr>
      <vt:lpstr>Apresentação do PowerPoint</vt:lpstr>
      <vt:lpstr>Apresentação do PowerPoint</vt:lpstr>
      <vt:lpstr>O MECANISMO DE ALOCAÇÃO DE RECURSOS</vt:lpstr>
      <vt:lpstr>Apresentação do PowerPoint</vt:lpstr>
      <vt:lpstr>Apresentação do PowerPoint</vt:lpstr>
      <vt:lpstr>Apresentação do PowerPoint</vt:lpstr>
      <vt:lpstr>O PROBLEMA DO VOTO</vt:lpstr>
      <vt:lpstr>Apresentação do PowerPoint</vt:lpstr>
      <vt:lpstr>O PROBLEMA DE SINALIZAÇÃO DA ELEIÇÃO</vt:lpstr>
      <vt:lpstr>Apresentação do PowerPoint</vt:lpstr>
      <vt:lpstr>Apresentação do PowerPoint</vt:lpstr>
      <vt:lpstr>O VOTO DE MAIORIA (ABSOLUTA)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TEOREMA DE IMPOSSIBILIDADE DE ARROW</vt:lpstr>
      <vt:lpstr>SISTEMA BIPARTIDÁRIO E ELEITOR MEDIANO</vt:lpstr>
      <vt:lpstr>O MODELO DE LINDAHL</vt:lpstr>
      <vt:lpstr>Apresentação do PowerPoint</vt:lpstr>
      <vt:lpstr>Apresentação do PowerPoint</vt:lpstr>
      <vt:lpstr>ECONOMIA POLÍTICA DO CONFLITO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ESCOLHA PÚBLICA</dc:title>
  <dc:creator>sbender</dc:creator>
  <cp:lastModifiedBy>Siegfried Bender</cp:lastModifiedBy>
  <cp:revision>312</cp:revision>
  <dcterms:created xsi:type="dcterms:W3CDTF">2010-09-13T15:05:46Z</dcterms:created>
  <dcterms:modified xsi:type="dcterms:W3CDTF">2011-05-31T04:13:27Z</dcterms:modified>
</cp:coreProperties>
</file>