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6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7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3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11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65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1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8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87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0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51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60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8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32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2DF-E34F-40AD-9A33-77DDBB7FFA2E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EACF-83EA-4C8A-B026-BE7B857BD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2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01040" y="1362487"/>
            <a:ext cx="10652760" cy="3743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dirty="0" smtClean="0"/>
              <a:t>Aula 14 </a:t>
            </a:r>
            <a:br>
              <a:rPr lang="pt-BR" sz="6000" dirty="0" smtClean="0"/>
            </a:b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6000" dirty="0" smtClean="0"/>
              <a:t>Outras </a:t>
            </a:r>
            <a:r>
              <a:rPr lang="pt-BR" sz="6000" dirty="0" smtClean="0"/>
              <a:t>análises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04106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602" y="694569"/>
            <a:ext cx="4193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Importação do arquivo de coordenadas (munic_esp_centr.csv) e  escolha do tipo de coordenadas (</a:t>
            </a:r>
            <a:r>
              <a:rPr lang="pt-BR" sz="2400" dirty="0" err="1" smtClean="0"/>
              <a:t>Lat</a:t>
            </a:r>
            <a:r>
              <a:rPr lang="pt-BR" sz="2400" dirty="0" smtClean="0"/>
              <a:t>/</a:t>
            </a:r>
            <a:r>
              <a:rPr lang="pt-BR" sz="2400" dirty="0" err="1" smtClean="0"/>
              <a:t>Long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9" y="314211"/>
            <a:ext cx="6932815" cy="56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0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1256" y="1274222"/>
            <a:ext cx="371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Escolher, em “</a:t>
            </a:r>
            <a:r>
              <a:rPr lang="pt-BR" sz="2400" dirty="0" err="1" smtClean="0"/>
              <a:t>Analysis</a:t>
            </a:r>
            <a:r>
              <a:rPr lang="pt-BR" sz="2400" dirty="0" smtClean="0"/>
              <a:t>” as opções “</a:t>
            </a:r>
            <a:r>
              <a:rPr lang="pt-BR" sz="2400" dirty="0" err="1" smtClean="0"/>
              <a:t>Spatial</a:t>
            </a:r>
            <a:r>
              <a:rPr lang="pt-BR" sz="2400" dirty="0" smtClean="0"/>
              <a:t> </a:t>
            </a:r>
            <a:r>
              <a:rPr lang="pt-BR" sz="2400" dirty="0" err="1" smtClean="0"/>
              <a:t>Variation</a:t>
            </a:r>
            <a:r>
              <a:rPr lang="pt-BR" sz="2400" dirty="0" smtClean="0"/>
              <a:t> in Temporal </a:t>
            </a:r>
            <a:r>
              <a:rPr lang="pt-BR" sz="2400" dirty="0" err="1" smtClean="0"/>
              <a:t>Trends</a:t>
            </a:r>
            <a:r>
              <a:rPr lang="pt-BR" sz="2400" dirty="0" smtClean="0"/>
              <a:t>”, “High </a:t>
            </a:r>
            <a:r>
              <a:rPr lang="pt-BR" sz="2400" dirty="0" err="1" smtClean="0"/>
              <a:t>or</a:t>
            </a:r>
            <a:r>
              <a:rPr lang="pt-BR" sz="2400" dirty="0" smtClean="0"/>
              <a:t> </a:t>
            </a:r>
            <a:r>
              <a:rPr lang="pt-BR" sz="2400" dirty="0" err="1" smtClean="0"/>
              <a:t>Low</a:t>
            </a:r>
            <a:r>
              <a:rPr lang="pt-BR" sz="2400" dirty="0" smtClean="0"/>
              <a:t> Trend” e “</a:t>
            </a:r>
            <a:r>
              <a:rPr lang="pt-BR" sz="2400" dirty="0" err="1" smtClean="0"/>
              <a:t>Year</a:t>
            </a:r>
            <a:r>
              <a:rPr lang="pt-BR" sz="2400" dirty="0" smtClean="0"/>
              <a:t>”.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630" y="326571"/>
            <a:ext cx="78390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1061924"/>
            <a:ext cx="8373836" cy="53912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1257" y="108857"/>
            <a:ext cx="1170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Em “Output” dar um nome para o arquivo de resultados e marcar as caixas “Cluster </a:t>
            </a:r>
            <a:r>
              <a:rPr lang="pt-BR" sz="2400" dirty="0" err="1" smtClean="0"/>
              <a:t>Information</a:t>
            </a:r>
            <a:r>
              <a:rPr lang="pt-BR" sz="2400" dirty="0" smtClean="0"/>
              <a:t>” e “</a:t>
            </a:r>
            <a:r>
              <a:rPr lang="pt-BR" sz="2400" dirty="0" err="1" smtClean="0"/>
              <a:t>Location</a:t>
            </a:r>
            <a:r>
              <a:rPr lang="pt-BR" sz="2400" dirty="0" smtClean="0"/>
              <a:t> </a:t>
            </a:r>
            <a:r>
              <a:rPr lang="pt-BR" sz="2400" dirty="0" err="1" smtClean="0"/>
              <a:t>Information</a:t>
            </a:r>
            <a:r>
              <a:rPr lang="pt-BR" sz="2400" dirty="0" smtClean="0"/>
              <a:t>” (</a:t>
            </a:r>
            <a:r>
              <a:rPr lang="pt-BR" sz="2400" dirty="0" err="1" smtClean="0"/>
              <a:t>dBase</a:t>
            </a:r>
            <a:r>
              <a:rPr lang="pt-BR" sz="2400" dirty="0" smtClean="0"/>
              <a:t>). Clicar no botão “</a:t>
            </a:r>
            <a:r>
              <a:rPr lang="pt-BR" sz="2400" dirty="0" err="1" smtClean="0"/>
              <a:t>run</a:t>
            </a:r>
            <a:r>
              <a:rPr lang="pt-BR" sz="2400" dirty="0" smtClean="0"/>
              <a:t>”.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585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3071" y="322729"/>
            <a:ext cx="10999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Resultado: arquivo ‘</a:t>
            </a:r>
            <a:r>
              <a:rPr lang="pt-BR" sz="2800" dirty="0" err="1" smtClean="0"/>
              <a:t>col</a:t>
            </a:r>
            <a:r>
              <a:rPr lang="pt-BR" sz="2800" dirty="0" smtClean="0"/>
              <a:t>’ com aglomerados de variação espacial da tendência temporal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1" y="1383516"/>
            <a:ext cx="11882437" cy="45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2329" y="1828800"/>
            <a:ext cx="10157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/>
              <a:t>Aglomerados</a:t>
            </a:r>
            <a:r>
              <a:rPr lang="en-GB" sz="6000" dirty="0" smtClean="0"/>
              <a:t> </a:t>
            </a:r>
            <a:r>
              <a:rPr lang="en-GB" sz="6000" dirty="0" err="1" smtClean="0"/>
              <a:t>puramente</a:t>
            </a:r>
            <a:r>
              <a:rPr lang="en-GB" sz="6000" dirty="0" smtClean="0"/>
              <a:t> </a:t>
            </a:r>
            <a:r>
              <a:rPr lang="en-GB" sz="6000" dirty="0" err="1" smtClean="0"/>
              <a:t>temporais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0447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840" y="702051"/>
            <a:ext cx="387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Vamos</a:t>
            </a:r>
            <a:r>
              <a:rPr lang="en-GB" sz="2400" dirty="0" smtClean="0"/>
              <a:t> </a:t>
            </a:r>
            <a:r>
              <a:rPr lang="en-GB" sz="2400" dirty="0" err="1" smtClean="0"/>
              <a:t>usar</a:t>
            </a:r>
            <a:r>
              <a:rPr lang="en-GB" sz="2400" dirty="0" smtClean="0"/>
              <a:t>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mesmos</a:t>
            </a:r>
            <a:r>
              <a:rPr lang="en-GB" sz="2400" dirty="0" smtClean="0"/>
              <a:t> </a:t>
            </a:r>
            <a:r>
              <a:rPr lang="en-GB" sz="2400" dirty="0" err="1" smtClean="0"/>
              <a:t>bancos</a:t>
            </a:r>
            <a:r>
              <a:rPr lang="en-GB" sz="2400" dirty="0" smtClean="0"/>
              <a:t> para </a:t>
            </a:r>
            <a:r>
              <a:rPr lang="en-GB" sz="2400" dirty="0" err="1" smtClean="0"/>
              <a:t>rodas</a:t>
            </a:r>
            <a:r>
              <a:rPr lang="en-GB" sz="2400" dirty="0" smtClean="0"/>
              <a:t> a </a:t>
            </a:r>
            <a:r>
              <a:rPr lang="en-GB" sz="2400" dirty="0" err="1" smtClean="0"/>
              <a:t>análise</a:t>
            </a:r>
            <a:r>
              <a:rPr lang="en-GB" sz="2400" dirty="0" smtClean="0"/>
              <a:t> </a:t>
            </a:r>
            <a:r>
              <a:rPr lang="en-GB" sz="2400" dirty="0" err="1" smtClean="0"/>
              <a:t>puramente</a:t>
            </a:r>
            <a:r>
              <a:rPr lang="en-GB" sz="2400" dirty="0" smtClean="0"/>
              <a:t> temporal, </a:t>
            </a:r>
            <a:r>
              <a:rPr lang="en-GB" sz="2400" dirty="0" err="1" smtClean="0"/>
              <a:t>buscando</a:t>
            </a:r>
            <a:r>
              <a:rPr lang="en-GB" sz="2400" dirty="0" smtClean="0"/>
              <a:t> </a:t>
            </a:r>
            <a:r>
              <a:rPr lang="en-GB" sz="2400" dirty="0" err="1" smtClean="0"/>
              <a:t>aglomerados</a:t>
            </a:r>
            <a:r>
              <a:rPr lang="en-GB" sz="2400" dirty="0" smtClean="0"/>
              <a:t> </a:t>
            </a:r>
            <a:r>
              <a:rPr lang="en-GB" sz="2400" dirty="0" err="1" smtClean="0"/>
              <a:t>somente</a:t>
            </a:r>
            <a:r>
              <a:rPr lang="en-GB" sz="2400" dirty="0" smtClean="0"/>
              <a:t> no tempo.</a:t>
            </a:r>
          </a:p>
          <a:p>
            <a:endParaRPr lang="en-GB" sz="2400" dirty="0"/>
          </a:p>
          <a:p>
            <a:r>
              <a:rPr lang="en-GB" sz="2400" dirty="0" smtClean="0"/>
              <a:t>Na </a:t>
            </a:r>
            <a:r>
              <a:rPr lang="en-GB" sz="2400" dirty="0" err="1" smtClean="0"/>
              <a:t>tela</a:t>
            </a:r>
            <a:r>
              <a:rPr lang="en-GB" sz="2400" dirty="0" smtClean="0"/>
              <a:t> ‘Analysis” </a:t>
            </a:r>
            <a:r>
              <a:rPr lang="en-GB" sz="2400" dirty="0" err="1" smtClean="0"/>
              <a:t>escolher</a:t>
            </a:r>
            <a:r>
              <a:rPr lang="en-GB" sz="2400" dirty="0" smtClean="0"/>
              <a:t>: ‘Purely temporal’, ‘Poisson’, ‘Higher rates’ e ‘Year’</a:t>
            </a:r>
            <a:endParaRPr lang="en-GB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642" y="246697"/>
            <a:ext cx="79152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80" y="411480"/>
            <a:ext cx="1129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 </a:t>
            </a:r>
            <a:r>
              <a:rPr lang="en-GB" sz="2400" dirty="0" err="1" smtClean="0"/>
              <a:t>tela</a:t>
            </a:r>
            <a:r>
              <a:rPr lang="en-GB" sz="2400" dirty="0" smtClean="0"/>
              <a:t> “Output, </a:t>
            </a:r>
            <a:r>
              <a:rPr lang="en-GB" sz="2400" dirty="0" err="1" smtClean="0"/>
              <a:t>dar</a:t>
            </a:r>
            <a:r>
              <a:rPr lang="en-GB" sz="2400" dirty="0" smtClean="0"/>
              <a:t> um </a:t>
            </a:r>
            <a:r>
              <a:rPr lang="en-GB" sz="2400" dirty="0" err="1" smtClean="0"/>
              <a:t>nome</a:t>
            </a:r>
            <a:r>
              <a:rPr lang="en-GB" sz="2400" dirty="0" smtClean="0"/>
              <a:t> para o </a:t>
            </a:r>
            <a:r>
              <a:rPr lang="en-GB" sz="2400" dirty="0" err="1" smtClean="0"/>
              <a:t>arquivo</a:t>
            </a:r>
            <a:r>
              <a:rPr lang="en-GB" sz="2400" dirty="0" smtClean="0"/>
              <a:t> de </a:t>
            </a:r>
            <a:r>
              <a:rPr lang="en-GB" sz="2400" dirty="0" err="1" smtClean="0"/>
              <a:t>resultados</a:t>
            </a:r>
            <a:r>
              <a:rPr lang="en-GB" sz="2400" dirty="0" smtClean="0"/>
              <a:t>, </a:t>
            </a:r>
            <a:r>
              <a:rPr lang="en-GB" sz="2400" dirty="0" err="1" smtClean="0"/>
              <a:t>marcar</a:t>
            </a:r>
            <a:r>
              <a:rPr lang="en-GB" sz="2400" dirty="0" smtClean="0"/>
              <a:t> ‘Cluster Information’. </a:t>
            </a:r>
            <a:r>
              <a:rPr lang="en-GB" sz="2400" dirty="0" err="1" smtClean="0"/>
              <a:t>Depois</a:t>
            </a:r>
            <a:r>
              <a:rPr lang="en-GB" sz="2400" dirty="0" smtClean="0"/>
              <a:t>, </a:t>
            </a:r>
            <a:r>
              <a:rPr lang="en-GB" sz="2400" dirty="0" err="1" smtClean="0"/>
              <a:t>ir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‘Advanced’ e ‘Temporal output’ e </a:t>
            </a:r>
            <a:r>
              <a:rPr lang="en-GB" sz="2400" dirty="0" err="1" smtClean="0"/>
              <a:t>marcar</a:t>
            </a:r>
            <a:r>
              <a:rPr lang="en-GB" sz="2400" dirty="0" smtClean="0"/>
              <a:t> ‘Produce Temporal Graphs’ e ‘All significant clusters…”. </a:t>
            </a:r>
            <a:r>
              <a:rPr lang="en-GB" sz="2400" dirty="0" err="1" smtClean="0"/>
              <a:t>Após</a:t>
            </a:r>
            <a:r>
              <a:rPr lang="en-GB" sz="2400" dirty="0" smtClean="0"/>
              <a:t>, </a:t>
            </a:r>
            <a:r>
              <a:rPr lang="en-GB" sz="2400" dirty="0" err="1" smtClean="0"/>
              <a:t>clicar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‘Run’.</a:t>
            </a:r>
            <a:endParaRPr lang="en-GB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2271712"/>
            <a:ext cx="84486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5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7640" y="198120"/>
            <a:ext cx="1161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Olhando</a:t>
            </a:r>
            <a:r>
              <a:rPr lang="en-GB" sz="2400" dirty="0" smtClean="0"/>
              <a:t> o </a:t>
            </a:r>
            <a:r>
              <a:rPr lang="en-GB" sz="2400" dirty="0" err="1" smtClean="0"/>
              <a:t>resultado</a:t>
            </a:r>
            <a:r>
              <a:rPr lang="en-GB" sz="2400" dirty="0" smtClean="0"/>
              <a:t> no </a:t>
            </a:r>
            <a:r>
              <a:rPr lang="en-GB" sz="2400" dirty="0" err="1" smtClean="0"/>
              <a:t>arquivo</a:t>
            </a:r>
            <a:r>
              <a:rPr lang="en-GB" sz="2400" dirty="0" smtClean="0"/>
              <a:t> .txt: </a:t>
            </a:r>
            <a:r>
              <a:rPr lang="en-GB" sz="2400" dirty="0" err="1" smtClean="0"/>
              <a:t>aglomerado</a:t>
            </a:r>
            <a:r>
              <a:rPr lang="en-GB" sz="2400" dirty="0" smtClean="0"/>
              <a:t> temporal entre 2014 e 2016 com RR = 2.03 </a:t>
            </a:r>
            <a:endParaRPr lang="en-GB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55569"/>
            <a:ext cx="9356407" cy="55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2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2" y="2014482"/>
            <a:ext cx="11596048" cy="45434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8752" y="822960"/>
            <a:ext cx="1190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Resultado</a:t>
            </a:r>
            <a:r>
              <a:rPr lang="en-GB" sz="2400" dirty="0"/>
              <a:t> </a:t>
            </a:r>
            <a:r>
              <a:rPr lang="en-GB" sz="2400" dirty="0" err="1" smtClean="0"/>
              <a:t>obtido</a:t>
            </a:r>
            <a:r>
              <a:rPr lang="en-GB" sz="2400" dirty="0" smtClean="0"/>
              <a:t> a </a:t>
            </a:r>
            <a:r>
              <a:rPr lang="en-GB" sz="2400" dirty="0" err="1" smtClean="0"/>
              <a:t>partir</a:t>
            </a:r>
            <a:r>
              <a:rPr lang="en-GB" sz="2400" dirty="0" smtClean="0"/>
              <a:t> da </a:t>
            </a:r>
            <a:r>
              <a:rPr lang="en-GB" sz="2400" dirty="0" err="1" smtClean="0"/>
              <a:t>escolha</a:t>
            </a:r>
            <a:r>
              <a:rPr lang="en-GB" sz="2400" dirty="0" smtClean="0"/>
              <a:t> da </a:t>
            </a:r>
            <a:r>
              <a:rPr lang="en-GB" sz="2400" dirty="0" err="1" smtClean="0"/>
              <a:t>opção</a:t>
            </a:r>
            <a:r>
              <a:rPr lang="en-GB" sz="2400" dirty="0" smtClean="0"/>
              <a:t> </a:t>
            </a:r>
            <a:r>
              <a:rPr lang="en-GB" sz="2400" dirty="0"/>
              <a:t>‘Temporal output’ e </a:t>
            </a:r>
            <a:r>
              <a:rPr lang="en-GB" sz="2400" dirty="0" smtClean="0"/>
              <a:t> </a:t>
            </a:r>
            <a:r>
              <a:rPr lang="en-GB" sz="2400" dirty="0"/>
              <a:t>‘Produce Temporal Graphs’ </a:t>
            </a:r>
          </a:p>
        </p:txBody>
      </p:sp>
    </p:spTree>
    <p:extLst>
      <p:ext uri="{BB962C8B-B14F-4D97-AF65-F5344CB8AC3E}">
        <p14:creationId xmlns:p14="http://schemas.microsoft.com/office/powerpoint/2010/main" val="725366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4840" y="1905000"/>
            <a:ext cx="10622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/>
              <a:t>Aglomerados</a:t>
            </a:r>
            <a:r>
              <a:rPr lang="en-GB" sz="6000" dirty="0" smtClean="0"/>
              <a:t> </a:t>
            </a:r>
            <a:r>
              <a:rPr lang="en-GB" sz="6000" dirty="0" err="1" smtClean="0"/>
              <a:t>sazonais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1695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1331" y="1945340"/>
            <a:ext cx="9144000" cy="2004252"/>
          </a:xfrm>
        </p:spPr>
        <p:txBody>
          <a:bodyPr>
            <a:normAutofit/>
          </a:bodyPr>
          <a:lstStyle/>
          <a:p>
            <a:r>
              <a:rPr lang="pt-BR" dirty="0" smtClean="0"/>
              <a:t>Variação espacial nas tendências temporais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72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2439" y="182880"/>
            <a:ext cx="11292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Vamos</a:t>
            </a:r>
            <a:r>
              <a:rPr lang="en-GB" sz="2400" dirty="0" smtClean="0"/>
              <a:t> </a:t>
            </a:r>
            <a:r>
              <a:rPr lang="en-GB" sz="2400" dirty="0" err="1" smtClean="0"/>
              <a:t>analisar</a:t>
            </a:r>
            <a:r>
              <a:rPr lang="en-GB" sz="2400" dirty="0" smtClean="0"/>
              <a:t>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casos</a:t>
            </a:r>
            <a:r>
              <a:rPr lang="en-GB" sz="2400" dirty="0" smtClean="0"/>
              <a:t> de dengue </a:t>
            </a:r>
            <a:r>
              <a:rPr lang="en-GB" sz="2400" dirty="0" err="1" smtClean="0"/>
              <a:t>ocorridos</a:t>
            </a:r>
            <a:r>
              <a:rPr lang="en-GB" sz="2400" dirty="0" smtClean="0"/>
              <a:t> no </a:t>
            </a:r>
            <a:r>
              <a:rPr lang="en-GB" sz="2400" dirty="0" err="1" smtClean="0"/>
              <a:t>estado</a:t>
            </a:r>
            <a:r>
              <a:rPr lang="en-GB" sz="2400" dirty="0" smtClean="0"/>
              <a:t> de São Paulo entre </a:t>
            </a:r>
            <a:r>
              <a:rPr lang="en-GB" sz="2400" dirty="0" err="1" smtClean="0"/>
              <a:t>janeiro</a:t>
            </a:r>
            <a:r>
              <a:rPr lang="en-GB" sz="2400" dirty="0" smtClean="0"/>
              <a:t> de 2007 e </a:t>
            </a:r>
            <a:r>
              <a:rPr lang="en-GB" sz="2400" dirty="0" err="1" smtClean="0"/>
              <a:t>dezembro</a:t>
            </a:r>
            <a:r>
              <a:rPr lang="en-GB" sz="2400" dirty="0" smtClean="0"/>
              <a:t> de 2020 para </a:t>
            </a:r>
            <a:r>
              <a:rPr lang="en-GB" sz="2400" dirty="0" err="1" smtClean="0"/>
              <a:t>identificar</a:t>
            </a:r>
            <a:r>
              <a:rPr lang="en-GB" sz="2400" dirty="0" smtClean="0"/>
              <a:t> se </a:t>
            </a:r>
            <a:r>
              <a:rPr lang="en-GB" sz="2400" dirty="0" err="1" smtClean="0"/>
              <a:t>houve</a:t>
            </a:r>
            <a:r>
              <a:rPr lang="en-GB" sz="2400" dirty="0" smtClean="0"/>
              <a:t> </a:t>
            </a:r>
            <a:r>
              <a:rPr lang="en-GB" sz="2400" dirty="0" err="1" smtClean="0"/>
              <a:t>formação</a:t>
            </a:r>
            <a:r>
              <a:rPr lang="en-GB" sz="2400" dirty="0" smtClean="0"/>
              <a:t> de </a:t>
            </a:r>
            <a:r>
              <a:rPr lang="en-GB" sz="2400" dirty="0" err="1" smtClean="0"/>
              <a:t>algomerado</a:t>
            </a:r>
            <a:r>
              <a:rPr lang="en-GB" sz="2400" dirty="0" smtClean="0"/>
              <a:t> </a:t>
            </a:r>
            <a:r>
              <a:rPr lang="en-GB" sz="2400" dirty="0" err="1" smtClean="0"/>
              <a:t>sazonal</a:t>
            </a:r>
            <a:r>
              <a:rPr lang="en-GB" sz="2400" dirty="0" smtClean="0"/>
              <a:t>. Para </a:t>
            </a:r>
            <a:r>
              <a:rPr lang="en-GB" sz="2400" dirty="0" err="1" smtClean="0"/>
              <a:t>isso</a:t>
            </a:r>
            <a:r>
              <a:rPr lang="en-GB" sz="2400" dirty="0" smtClean="0"/>
              <a:t>, o </a:t>
            </a:r>
            <a:r>
              <a:rPr lang="en-GB" sz="2400" dirty="0" err="1" smtClean="0"/>
              <a:t>arquivo</a:t>
            </a:r>
            <a:r>
              <a:rPr lang="en-GB" sz="2400" dirty="0" smtClean="0"/>
              <a:t> de </a:t>
            </a:r>
            <a:r>
              <a:rPr lang="en-GB" sz="2400" dirty="0" err="1" smtClean="0"/>
              <a:t>casos</a:t>
            </a:r>
            <a:r>
              <a:rPr lang="en-GB" sz="2400" dirty="0" smtClean="0"/>
              <a:t> tem que </a:t>
            </a:r>
            <a:r>
              <a:rPr lang="en-GB" sz="2400" dirty="0" err="1" smtClean="0"/>
              <a:t>ter</a:t>
            </a:r>
            <a:r>
              <a:rPr lang="en-GB" sz="2400" dirty="0" smtClean="0"/>
              <a:t> a </a:t>
            </a:r>
            <a:r>
              <a:rPr lang="en-GB" sz="2400" dirty="0" err="1" smtClean="0"/>
              <a:t>informação</a:t>
            </a:r>
            <a:r>
              <a:rPr lang="en-GB" sz="2400" dirty="0" smtClean="0"/>
              <a:t> 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meses</a:t>
            </a:r>
            <a:r>
              <a:rPr lang="en-GB" sz="2400" dirty="0" smtClean="0"/>
              <a:t>, </a:t>
            </a:r>
            <a:r>
              <a:rPr lang="en-GB" sz="2400" dirty="0" err="1" smtClean="0"/>
              <a:t>conforme</a:t>
            </a:r>
            <a:r>
              <a:rPr lang="en-GB" sz="2400" dirty="0" smtClean="0"/>
              <a:t> </a:t>
            </a:r>
            <a:r>
              <a:rPr lang="en-GB" sz="2400" dirty="0" err="1" smtClean="0"/>
              <a:t>mostrado</a:t>
            </a:r>
            <a:r>
              <a:rPr lang="en-GB" sz="2400" dirty="0" smtClean="0"/>
              <a:t> </a:t>
            </a:r>
            <a:r>
              <a:rPr lang="en-GB" sz="2400" dirty="0" err="1" smtClean="0"/>
              <a:t>abaixo</a:t>
            </a:r>
            <a:r>
              <a:rPr lang="en-GB" sz="2400" dirty="0" smtClean="0"/>
              <a:t>. </a:t>
            </a:r>
            <a:r>
              <a:rPr lang="en-GB" sz="2400" dirty="0" err="1" smtClean="0"/>
              <a:t>Salvei</a:t>
            </a:r>
            <a:r>
              <a:rPr lang="en-GB" sz="2400" dirty="0" smtClean="0"/>
              <a:t> o </a:t>
            </a:r>
            <a:r>
              <a:rPr lang="en-GB" sz="2400" dirty="0" err="1" smtClean="0"/>
              <a:t>arquivo</a:t>
            </a:r>
            <a:r>
              <a:rPr lang="en-GB" sz="2400" dirty="0" smtClean="0"/>
              <a:t> com ‘.txt’, para </a:t>
            </a:r>
            <a:r>
              <a:rPr lang="en-GB" sz="2400" dirty="0" err="1" smtClean="0"/>
              <a:t>não</a:t>
            </a:r>
            <a:r>
              <a:rPr lang="en-GB" sz="2400" dirty="0" smtClean="0"/>
              <a:t> </a:t>
            </a:r>
            <a:r>
              <a:rPr lang="en-GB" sz="2400" dirty="0" err="1" smtClean="0"/>
              <a:t>perder</a:t>
            </a:r>
            <a:r>
              <a:rPr lang="en-GB" sz="2400" dirty="0" smtClean="0"/>
              <a:t> a </a:t>
            </a:r>
            <a:r>
              <a:rPr lang="en-GB" sz="2400" dirty="0" err="1" smtClean="0"/>
              <a:t>formatação</a:t>
            </a:r>
            <a:r>
              <a:rPr lang="en-GB" sz="2400" dirty="0" smtClean="0"/>
              <a:t> da data (</a:t>
            </a:r>
            <a:r>
              <a:rPr lang="en-GB" sz="2400" dirty="0" err="1" smtClean="0"/>
              <a:t>ano</a:t>
            </a:r>
            <a:r>
              <a:rPr lang="en-GB" sz="2400" dirty="0" smtClean="0"/>
              <a:t>/</a:t>
            </a:r>
            <a:r>
              <a:rPr lang="en-GB" sz="2400" dirty="0" err="1" smtClean="0"/>
              <a:t>mes</a:t>
            </a:r>
            <a:r>
              <a:rPr lang="en-GB" sz="2400" dirty="0" smtClean="0"/>
              <a:t>/</a:t>
            </a:r>
            <a:r>
              <a:rPr lang="en-GB" sz="2400" dirty="0" err="1" smtClean="0"/>
              <a:t>dia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33492"/>
            <a:ext cx="7269480" cy="48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0" y="347817"/>
            <a:ext cx="7062787" cy="59615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1960" y="472440"/>
            <a:ext cx="3444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Lendo</a:t>
            </a:r>
            <a:r>
              <a:rPr lang="en-GB" sz="2400" dirty="0" smtClean="0"/>
              <a:t> o </a:t>
            </a:r>
            <a:r>
              <a:rPr lang="en-GB" sz="2400" dirty="0" err="1" smtClean="0"/>
              <a:t>arquivo</a:t>
            </a:r>
            <a:r>
              <a:rPr lang="en-GB" sz="2400" dirty="0" smtClean="0"/>
              <a:t> de </a:t>
            </a:r>
            <a:r>
              <a:rPr lang="en-GB" sz="2400" dirty="0" err="1" smtClean="0"/>
              <a:t>casos</a:t>
            </a:r>
            <a:r>
              <a:rPr lang="en-GB" sz="2400" dirty="0" smtClean="0"/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826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67" y="441960"/>
            <a:ext cx="7648655" cy="60169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64943"/>
            <a:ext cx="403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Em</a:t>
            </a:r>
            <a:r>
              <a:rPr lang="en-GB" sz="2400" dirty="0" smtClean="0"/>
              <a:t> ‘Time precision”, </a:t>
            </a:r>
            <a:r>
              <a:rPr lang="en-GB" sz="2400" dirty="0" err="1" smtClean="0"/>
              <a:t>escolher</a:t>
            </a:r>
            <a:r>
              <a:rPr lang="en-GB" sz="2400" dirty="0" smtClean="0"/>
              <a:t> ‘month’ – para a </a:t>
            </a:r>
            <a:r>
              <a:rPr lang="en-GB" sz="2400" dirty="0" err="1" smtClean="0"/>
              <a:t>análise</a:t>
            </a:r>
            <a:r>
              <a:rPr lang="en-GB" sz="2400" dirty="0" smtClean="0"/>
              <a:t> </a:t>
            </a:r>
            <a:r>
              <a:rPr lang="en-GB" sz="2400" dirty="0" err="1" smtClean="0"/>
              <a:t>sazonal</a:t>
            </a:r>
            <a:r>
              <a:rPr lang="en-GB" sz="2400" dirty="0" smtClean="0"/>
              <a:t> a </a:t>
            </a:r>
            <a:r>
              <a:rPr lang="en-GB" sz="2400" dirty="0" err="1" smtClean="0"/>
              <a:t>precisão</a:t>
            </a:r>
            <a:r>
              <a:rPr lang="en-GB" sz="2400" dirty="0" smtClean="0"/>
              <a:t> temporal </a:t>
            </a:r>
            <a:r>
              <a:rPr lang="en-GB" sz="2400" dirty="0" err="1" smtClean="0"/>
              <a:t>precisar</a:t>
            </a:r>
            <a:r>
              <a:rPr lang="en-GB" sz="2400" dirty="0"/>
              <a:t> </a:t>
            </a:r>
            <a:r>
              <a:rPr lang="en-GB" sz="2400" dirty="0" err="1" smtClean="0"/>
              <a:t>ser</a:t>
            </a:r>
            <a:r>
              <a:rPr lang="en-GB" sz="2400" dirty="0" smtClean="0"/>
              <a:t>, no </a:t>
            </a:r>
            <a:r>
              <a:rPr lang="en-GB" sz="2400" dirty="0" err="1" smtClean="0"/>
              <a:t>mímino</a:t>
            </a:r>
            <a:r>
              <a:rPr lang="en-GB" sz="2400" dirty="0" smtClean="0"/>
              <a:t>,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err="1" smtClean="0"/>
              <a:t>meses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err="1" smtClean="0"/>
              <a:t>Informar</a:t>
            </a:r>
            <a:r>
              <a:rPr lang="en-GB" sz="2400" dirty="0" smtClean="0"/>
              <a:t> o ‘Study period’: 01/2007 a 12/2020.</a:t>
            </a:r>
          </a:p>
          <a:p>
            <a:endParaRPr lang="en-GB" sz="2400" dirty="0"/>
          </a:p>
          <a:p>
            <a:r>
              <a:rPr lang="en-GB" sz="2400" dirty="0" err="1" smtClean="0"/>
              <a:t>Importar</a:t>
            </a:r>
            <a:r>
              <a:rPr lang="en-GB" sz="2400" dirty="0" smtClean="0"/>
              <a:t> o </a:t>
            </a:r>
            <a:r>
              <a:rPr lang="en-GB" sz="2400" dirty="0" err="1" smtClean="0"/>
              <a:t>arquivo</a:t>
            </a:r>
            <a:r>
              <a:rPr lang="en-GB" sz="2400" dirty="0" smtClean="0"/>
              <a:t> de </a:t>
            </a:r>
            <a:r>
              <a:rPr lang="en-GB" sz="2400" dirty="0" err="1" smtClean="0"/>
              <a:t>população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err="1" smtClean="0"/>
              <a:t>Notar</a:t>
            </a:r>
            <a:r>
              <a:rPr lang="en-GB" sz="2400" dirty="0" smtClean="0"/>
              <a:t> que </a:t>
            </a:r>
            <a:r>
              <a:rPr lang="en-GB" sz="2400" dirty="0" err="1" smtClean="0"/>
              <a:t>aqui</a:t>
            </a:r>
            <a:r>
              <a:rPr lang="en-GB" sz="2400" dirty="0" smtClean="0"/>
              <a:t> </a:t>
            </a:r>
            <a:r>
              <a:rPr lang="en-GB" sz="2400" dirty="0" err="1" smtClean="0"/>
              <a:t>não</a:t>
            </a:r>
            <a:r>
              <a:rPr lang="en-GB" sz="2400" dirty="0" smtClean="0"/>
              <a:t> </a:t>
            </a:r>
            <a:r>
              <a:rPr lang="en-GB" sz="2400" dirty="0" err="1" smtClean="0"/>
              <a:t>há</a:t>
            </a:r>
            <a:r>
              <a:rPr lang="en-GB" sz="2400" dirty="0" smtClean="0"/>
              <a:t> </a:t>
            </a:r>
            <a:r>
              <a:rPr lang="en-GB" sz="2400" dirty="0" err="1" smtClean="0"/>
              <a:t>necessidade</a:t>
            </a:r>
            <a:r>
              <a:rPr lang="en-GB" sz="2400" dirty="0" smtClean="0"/>
              <a:t> do </a:t>
            </a:r>
            <a:r>
              <a:rPr lang="en-GB" sz="2400" dirty="0" err="1" smtClean="0"/>
              <a:t>arquivo</a:t>
            </a:r>
            <a:r>
              <a:rPr lang="en-GB" sz="2400" dirty="0" smtClean="0"/>
              <a:t> de </a:t>
            </a:r>
            <a:r>
              <a:rPr lang="en-GB" sz="2400" dirty="0" err="1" smtClean="0"/>
              <a:t>coordenadas</a:t>
            </a:r>
            <a:r>
              <a:rPr lang="en-GB" sz="2400" dirty="0" smtClean="0"/>
              <a:t>, </a:t>
            </a:r>
            <a:r>
              <a:rPr lang="en-GB" sz="2400" dirty="0" err="1" smtClean="0"/>
              <a:t>uma</a:t>
            </a:r>
            <a:r>
              <a:rPr lang="en-GB" sz="2400" dirty="0" smtClean="0"/>
              <a:t> </a:t>
            </a:r>
            <a:r>
              <a:rPr lang="en-GB" sz="2400" dirty="0" err="1" smtClean="0"/>
              <a:t>vez</a:t>
            </a:r>
            <a:r>
              <a:rPr lang="en-GB" sz="2400" dirty="0" smtClean="0"/>
              <a:t> que a </a:t>
            </a:r>
            <a:r>
              <a:rPr lang="en-GB" sz="2400" dirty="0" err="1" smtClean="0"/>
              <a:t>análise</a:t>
            </a:r>
            <a:r>
              <a:rPr lang="en-GB" sz="2400" dirty="0" smtClean="0"/>
              <a:t> é </a:t>
            </a:r>
            <a:r>
              <a:rPr lang="en-GB" sz="2400" dirty="0" err="1" smtClean="0"/>
              <a:t>somente</a:t>
            </a:r>
            <a:r>
              <a:rPr lang="en-GB" sz="2400" dirty="0" smtClean="0"/>
              <a:t> no tempo.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8547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317" y="263842"/>
            <a:ext cx="7781925" cy="62388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2880" y="1432560"/>
            <a:ext cx="303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Em</a:t>
            </a:r>
            <a:r>
              <a:rPr lang="en-GB" sz="2400" dirty="0" smtClean="0"/>
              <a:t> ‘Analysis’, </a:t>
            </a:r>
            <a:r>
              <a:rPr lang="en-GB" sz="2400" dirty="0" err="1" smtClean="0"/>
              <a:t>escolher</a:t>
            </a:r>
            <a:r>
              <a:rPr lang="en-GB" sz="2400" dirty="0" smtClean="0"/>
              <a:t> ‘Seasonal’, ‘Poisson’, ‘High rates’ e ‘Month’.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256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80" y="243840"/>
            <a:ext cx="1129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 </a:t>
            </a:r>
            <a:r>
              <a:rPr lang="en-GB" sz="2400" dirty="0" err="1" smtClean="0"/>
              <a:t>tela</a:t>
            </a:r>
            <a:r>
              <a:rPr lang="en-GB" sz="2400" dirty="0" smtClean="0"/>
              <a:t> “Output, </a:t>
            </a:r>
            <a:r>
              <a:rPr lang="en-GB" sz="2400" dirty="0" err="1" smtClean="0"/>
              <a:t>dar</a:t>
            </a:r>
            <a:r>
              <a:rPr lang="en-GB" sz="2400" dirty="0" smtClean="0"/>
              <a:t> um </a:t>
            </a:r>
            <a:r>
              <a:rPr lang="en-GB" sz="2400" dirty="0" err="1" smtClean="0"/>
              <a:t>nome</a:t>
            </a:r>
            <a:r>
              <a:rPr lang="en-GB" sz="2400" dirty="0" smtClean="0"/>
              <a:t> para o </a:t>
            </a:r>
            <a:r>
              <a:rPr lang="en-GB" sz="2400" dirty="0" err="1" smtClean="0"/>
              <a:t>arquivo</a:t>
            </a:r>
            <a:r>
              <a:rPr lang="en-GB" sz="2400" dirty="0" smtClean="0"/>
              <a:t> de </a:t>
            </a:r>
            <a:r>
              <a:rPr lang="en-GB" sz="2400" dirty="0" err="1" smtClean="0"/>
              <a:t>resultados</a:t>
            </a:r>
            <a:r>
              <a:rPr lang="en-GB" sz="2400" dirty="0" smtClean="0"/>
              <a:t>, </a:t>
            </a:r>
            <a:r>
              <a:rPr lang="en-GB" sz="2400" dirty="0" err="1" smtClean="0"/>
              <a:t>marcar</a:t>
            </a:r>
            <a:r>
              <a:rPr lang="en-GB" sz="2400" dirty="0" smtClean="0"/>
              <a:t> ‘Cluster Information’. </a:t>
            </a:r>
            <a:r>
              <a:rPr lang="en-GB" sz="2400" dirty="0" err="1" smtClean="0"/>
              <a:t>Depois</a:t>
            </a:r>
            <a:r>
              <a:rPr lang="en-GB" sz="2400" dirty="0" smtClean="0"/>
              <a:t>, </a:t>
            </a:r>
            <a:r>
              <a:rPr lang="en-GB" sz="2400" dirty="0" err="1" smtClean="0"/>
              <a:t>ir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‘Advanced’ e ‘Temporal output’ e </a:t>
            </a:r>
            <a:r>
              <a:rPr lang="en-GB" sz="2400" dirty="0" err="1" smtClean="0"/>
              <a:t>marcar</a:t>
            </a:r>
            <a:r>
              <a:rPr lang="en-GB" sz="2400" dirty="0" smtClean="0"/>
              <a:t> ‘Produce Temporal Graphs’ e ‘All significant clusters…”. </a:t>
            </a:r>
            <a:r>
              <a:rPr lang="en-GB" sz="2400" dirty="0" err="1" smtClean="0"/>
              <a:t>Após</a:t>
            </a:r>
            <a:r>
              <a:rPr lang="en-GB" sz="2400" dirty="0" smtClean="0"/>
              <a:t>, </a:t>
            </a:r>
            <a:r>
              <a:rPr lang="en-GB" sz="2400" dirty="0" err="1" smtClean="0"/>
              <a:t>clicar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‘Run’.</a:t>
            </a:r>
            <a:endParaRPr lang="en-GB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194" y="1618113"/>
            <a:ext cx="6424612" cy="50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520" y="289560"/>
            <a:ext cx="1091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Abaixo</a:t>
            </a:r>
            <a:r>
              <a:rPr lang="en-GB" sz="2400" dirty="0" smtClean="0"/>
              <a:t>, o </a:t>
            </a:r>
            <a:r>
              <a:rPr lang="en-GB" sz="2400" dirty="0" err="1" smtClean="0"/>
              <a:t>resultado</a:t>
            </a:r>
            <a:r>
              <a:rPr lang="en-GB" sz="2400" dirty="0" smtClean="0"/>
              <a:t> </a:t>
            </a:r>
            <a:r>
              <a:rPr lang="en-GB" sz="2400" dirty="0" err="1" smtClean="0"/>
              <a:t>obtido</a:t>
            </a:r>
            <a:r>
              <a:rPr lang="en-GB" sz="2400" dirty="0" smtClean="0"/>
              <a:t>: </a:t>
            </a:r>
            <a:r>
              <a:rPr lang="en-GB" sz="2400" dirty="0" err="1" smtClean="0"/>
              <a:t>aglomerado</a:t>
            </a:r>
            <a:r>
              <a:rPr lang="en-GB" sz="2400" dirty="0" smtClean="0"/>
              <a:t> </a:t>
            </a:r>
            <a:r>
              <a:rPr lang="en-GB" sz="2400" dirty="0" err="1" smtClean="0"/>
              <a:t>sazonal</a:t>
            </a:r>
            <a:r>
              <a:rPr lang="en-GB" sz="2400" dirty="0" smtClean="0"/>
              <a:t> entre </a:t>
            </a:r>
            <a:r>
              <a:rPr lang="en-GB" sz="2400" dirty="0" err="1" smtClean="0"/>
              <a:t>fevereiro</a:t>
            </a:r>
            <a:r>
              <a:rPr lang="en-GB" sz="2400" dirty="0" smtClean="0"/>
              <a:t> e </a:t>
            </a:r>
            <a:r>
              <a:rPr lang="en-GB" sz="2400" dirty="0" err="1" smtClean="0"/>
              <a:t>maio</a:t>
            </a:r>
            <a:r>
              <a:rPr lang="en-GB" sz="2400" dirty="0" smtClean="0"/>
              <a:t> com RR = 10.58</a:t>
            </a:r>
            <a:endParaRPr lang="en-GB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0" y="1116614"/>
            <a:ext cx="7314247" cy="55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1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752" y="579120"/>
            <a:ext cx="1190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Resultado</a:t>
            </a:r>
            <a:r>
              <a:rPr lang="en-GB" sz="2400" dirty="0"/>
              <a:t> </a:t>
            </a:r>
            <a:r>
              <a:rPr lang="en-GB" sz="2400" dirty="0" err="1" smtClean="0"/>
              <a:t>obtido</a:t>
            </a:r>
            <a:r>
              <a:rPr lang="en-GB" sz="2400" dirty="0" smtClean="0"/>
              <a:t> a </a:t>
            </a:r>
            <a:r>
              <a:rPr lang="en-GB" sz="2400" dirty="0" err="1" smtClean="0"/>
              <a:t>partir</a:t>
            </a:r>
            <a:r>
              <a:rPr lang="en-GB" sz="2400" dirty="0" smtClean="0"/>
              <a:t> da </a:t>
            </a:r>
            <a:r>
              <a:rPr lang="en-GB" sz="2400" dirty="0" err="1" smtClean="0"/>
              <a:t>escolha</a:t>
            </a:r>
            <a:r>
              <a:rPr lang="en-GB" sz="2400" dirty="0" smtClean="0"/>
              <a:t> da </a:t>
            </a:r>
            <a:r>
              <a:rPr lang="en-GB" sz="2400" dirty="0" err="1" smtClean="0"/>
              <a:t>opção</a:t>
            </a:r>
            <a:r>
              <a:rPr lang="en-GB" sz="2400" dirty="0" smtClean="0"/>
              <a:t> </a:t>
            </a:r>
            <a:r>
              <a:rPr lang="en-GB" sz="2400" dirty="0"/>
              <a:t>‘Temporal output’ e </a:t>
            </a:r>
            <a:r>
              <a:rPr lang="en-GB" sz="2400" dirty="0" smtClean="0"/>
              <a:t> </a:t>
            </a:r>
            <a:r>
              <a:rPr lang="en-GB" sz="2400" dirty="0"/>
              <a:t>‘Produce Temporal Graphs’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2" y="1810428"/>
            <a:ext cx="11900848" cy="46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7714" y="315686"/>
            <a:ext cx="114517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Estatísticas de Varredura de Variação Espacial nas Tendências Temporais</a:t>
            </a:r>
          </a:p>
          <a:p>
            <a:endParaRPr lang="pt-BR" sz="2400" dirty="0" smtClean="0"/>
          </a:p>
          <a:p>
            <a:r>
              <a:rPr lang="pt-BR" sz="2400" dirty="0" smtClean="0"/>
              <a:t>Estatística de varredura usada para avaliar a variação espacial nas tendências temporais - a janela de varredura é de natureza puramente espacial. </a:t>
            </a:r>
          </a:p>
          <a:p>
            <a:endParaRPr lang="pt-BR" sz="2400" dirty="0"/>
          </a:p>
          <a:p>
            <a:r>
              <a:rPr lang="pt-BR" sz="2400" dirty="0" smtClean="0"/>
              <a:t>A tendência temporal é calculada, tanto dentro como fora da janela de varredura, para cada localidade e tamanho dessa janela. </a:t>
            </a:r>
          </a:p>
          <a:p>
            <a:endParaRPr lang="pt-BR" sz="2400" dirty="0"/>
          </a:p>
          <a:p>
            <a:r>
              <a:rPr lang="pt-BR" sz="2400" dirty="0" smtClean="0"/>
              <a:t>Hipótese nula: as tendências são as mesmas</a:t>
            </a:r>
          </a:p>
          <a:p>
            <a:endParaRPr lang="pt-BR" sz="2400" dirty="0"/>
          </a:p>
          <a:p>
            <a:r>
              <a:rPr lang="pt-BR" sz="2400" dirty="0" smtClean="0"/>
              <a:t>Hipótese alternativa: as tendências são diferentes. </a:t>
            </a:r>
          </a:p>
          <a:p>
            <a:endParaRPr lang="pt-BR" sz="2400" dirty="0"/>
          </a:p>
          <a:p>
            <a:r>
              <a:rPr lang="pt-BR" sz="2400" dirty="0" smtClean="0"/>
              <a:t>Probabilidade calculada (com base nestas hipóteses) - será maior quanto mais improvável a diferença das tendências for devida ao acaso.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2273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5943" y="348343"/>
            <a:ext cx="11658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Estatísticas de Varredura de Variação Espacial nas Tendências Temporais</a:t>
            </a:r>
          </a:p>
          <a:p>
            <a:endParaRPr lang="pt-BR" sz="2400" dirty="0" smtClean="0"/>
          </a:p>
          <a:p>
            <a:r>
              <a:rPr lang="pt-BR" sz="2400" dirty="0" smtClean="0"/>
              <a:t>Aglomerado </a:t>
            </a:r>
            <a:r>
              <a:rPr lang="pt-BR" sz="2400" dirty="0"/>
              <a:t>mais provável </a:t>
            </a:r>
            <a:r>
              <a:rPr lang="pt-BR" sz="2400" dirty="0" smtClean="0"/>
              <a:t>- </a:t>
            </a:r>
            <a:r>
              <a:rPr lang="pt-BR" sz="2400" dirty="0"/>
              <a:t>aquele </a:t>
            </a:r>
            <a:r>
              <a:rPr lang="pt-BR" sz="2400" dirty="0" smtClean="0"/>
              <a:t>cuja </a:t>
            </a:r>
            <a:r>
              <a:rPr lang="pt-BR" sz="2400" dirty="0"/>
              <a:t>tendência temporal dentro da janela tiver a menor probabilidade de ser a mesma que a tendência temporal fora do cluster.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Razões para que ocorram aglomerados de variação espacial nas </a:t>
            </a:r>
            <a:r>
              <a:rPr lang="pt-BR" sz="2400" smtClean="0"/>
              <a:t>tendências temporais: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- se </a:t>
            </a:r>
            <a:r>
              <a:rPr lang="pt-BR" sz="2400" dirty="0"/>
              <a:t>a tendência temporal no interior do aglomerado é maior, isso poderia ser porque todas as áreas têm a mesma taxa de incidência de uma doença no início do período, mas a área do aglomerado apresenta uma taxa mais elevada ao final do </a:t>
            </a:r>
            <a:r>
              <a:rPr lang="pt-BR" sz="2400" dirty="0" smtClean="0"/>
              <a:t>período;</a:t>
            </a:r>
          </a:p>
          <a:p>
            <a:endParaRPr lang="pt-BR" sz="2400" dirty="0" smtClean="0"/>
          </a:p>
          <a:p>
            <a:r>
              <a:rPr lang="pt-BR" sz="2400" dirty="0" smtClean="0"/>
              <a:t>- aglomerado </a:t>
            </a:r>
            <a:r>
              <a:rPr lang="pt-BR" sz="2400" dirty="0"/>
              <a:t>tem uma taxa de incidência mais baixa no início do período, após o qual ela ‘alcança’ o restante, de modo que a taxa é aproximadamente a mesma ao final do período.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Portanto</a:t>
            </a:r>
            <a:r>
              <a:rPr lang="pt-BR" sz="2400" dirty="0"/>
              <a:t>, um </a:t>
            </a:r>
            <a:r>
              <a:rPr lang="pt-BR" sz="2400" dirty="0" smtClean="0"/>
              <a:t>aglomerado </a:t>
            </a:r>
            <a:r>
              <a:rPr lang="pt-BR" sz="2400" dirty="0"/>
              <a:t>estatisticamente significativo na análise da variação espacial na tendência temporal não significa, necessariamente, que a taxa global de doença seja maior ou menor no cluster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5823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7714" y="326571"/>
            <a:ext cx="117130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Estatísticas de Varredura de Variação Espacial nas Tendências Temporais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Só podem ser executadas com o modelo de probabilidade discreto de Poisson. </a:t>
            </a:r>
          </a:p>
          <a:p>
            <a:endParaRPr lang="pt-BR" sz="2400" dirty="0"/>
          </a:p>
          <a:p>
            <a:r>
              <a:rPr lang="pt-BR" sz="2400" dirty="0" smtClean="0"/>
              <a:t>Para que funcione, é importante que a duração total do período de estudo seja divisível pelo comprimento do intervalo de tempo agregado</a:t>
            </a:r>
          </a:p>
          <a:p>
            <a:endParaRPr lang="pt-BR" sz="2400" dirty="0"/>
          </a:p>
          <a:p>
            <a:r>
              <a:rPr lang="pt-BR" sz="2400" dirty="0" smtClean="0"/>
              <a:t>Isso faz com que todos os intervalos de tempo tenham o mesmo número de anos, se for especificado em anos; o mesmo número de meses, se for especificado em meses; ou o mesmo número de dias, se for especificado em dias.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8654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399" y="2133601"/>
            <a:ext cx="1092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Exemplo de aplicação: Casos de sífilis em gestantes nos municípios do estado de São Paulo, entre 2010 e 2016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8433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971" y="152400"/>
            <a:ext cx="485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Importação do arquivo de casos (sg.csv)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252" y="1994366"/>
            <a:ext cx="3590925" cy="21431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442231" y="241593"/>
            <a:ext cx="344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Informar </a:t>
            </a:r>
            <a:r>
              <a:rPr lang="pt-BR" sz="2400" dirty="0"/>
              <a:t>a precisão do tempo que será utilizada (</a:t>
            </a:r>
            <a:r>
              <a:rPr lang="pt-BR" sz="2400" dirty="0" smtClean="0"/>
              <a:t>ano)</a:t>
            </a:r>
            <a:endParaRPr lang="en-GB" sz="2400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9318812" y="1072590"/>
            <a:ext cx="1156447" cy="199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7" y="1072590"/>
            <a:ext cx="64674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8086" y="76200"/>
            <a:ext cx="1117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Informar o período de estudo (2010 a 2016)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04" y="847646"/>
            <a:ext cx="7110758" cy="57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8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114" y="261257"/>
            <a:ext cx="1123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Importação do arquivo de população, no caso, nascidos vivos (munic_nv_10_16.csv)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891" y="1016144"/>
            <a:ext cx="63722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39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887</Words>
  <Application>Microsoft Office PowerPoint</Application>
  <PresentationFormat>Widescreen</PresentationFormat>
  <Paragraphs>62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do Office</vt:lpstr>
      <vt:lpstr>Apresentação do PowerPoint</vt:lpstr>
      <vt:lpstr>Variação espacial nas tendências temporais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14   Variação espacial das tendências temporais</dc:title>
  <dc:creator>HP</dc:creator>
  <cp:lastModifiedBy>Francisco N</cp:lastModifiedBy>
  <cp:revision>30</cp:revision>
  <dcterms:created xsi:type="dcterms:W3CDTF">2016-09-21T21:16:59Z</dcterms:created>
  <dcterms:modified xsi:type="dcterms:W3CDTF">2021-11-20T18:30:11Z</dcterms:modified>
</cp:coreProperties>
</file>