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4075" r:id="rId2"/>
  </p:sldMasterIdLst>
  <p:notesMasterIdLst>
    <p:notesMasterId r:id="rId48"/>
  </p:notesMasterIdLst>
  <p:sldIdLst>
    <p:sldId id="366" r:id="rId3"/>
    <p:sldId id="378" r:id="rId4"/>
    <p:sldId id="368" r:id="rId5"/>
    <p:sldId id="371" r:id="rId6"/>
    <p:sldId id="372" r:id="rId7"/>
    <p:sldId id="373" r:id="rId8"/>
    <p:sldId id="432" r:id="rId9"/>
    <p:sldId id="434" r:id="rId10"/>
    <p:sldId id="376" r:id="rId11"/>
    <p:sldId id="435" r:id="rId12"/>
    <p:sldId id="384" r:id="rId13"/>
    <p:sldId id="375" r:id="rId14"/>
    <p:sldId id="436" r:id="rId15"/>
    <p:sldId id="382" r:id="rId16"/>
    <p:sldId id="439" r:id="rId17"/>
    <p:sldId id="385" r:id="rId18"/>
    <p:sldId id="387" r:id="rId19"/>
    <p:sldId id="388" r:id="rId20"/>
    <p:sldId id="390" r:id="rId21"/>
    <p:sldId id="421" r:id="rId22"/>
    <p:sldId id="391" r:id="rId23"/>
    <p:sldId id="392" r:id="rId24"/>
    <p:sldId id="395" r:id="rId25"/>
    <p:sldId id="396" r:id="rId26"/>
    <p:sldId id="398" r:id="rId27"/>
    <p:sldId id="400" r:id="rId28"/>
    <p:sldId id="404" r:id="rId29"/>
    <p:sldId id="406" r:id="rId30"/>
    <p:sldId id="407" r:id="rId31"/>
    <p:sldId id="408" r:id="rId32"/>
    <p:sldId id="409" r:id="rId33"/>
    <p:sldId id="410" r:id="rId34"/>
    <p:sldId id="414" r:id="rId35"/>
    <p:sldId id="415" r:id="rId36"/>
    <p:sldId id="402" r:id="rId37"/>
    <p:sldId id="419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7" r:id="rId4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12619"/>
    <a:srgbClr val="181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7331" autoAdjust="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40EA77-32E9-41E9-8C03-667B520A93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5E26EED-FBA0-4A44-B9CF-CC7B85806D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F3F10BF-889E-475B-8D76-E5EFBDA926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230CC7F4-FC64-46B0-A428-7C1AB6E0EB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F2D8B29E-6648-4E0B-BD4A-E76510917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AE8694E4-ADC1-4287-BA55-F8D15FB7B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76A0C0-3B76-49B2-9AC0-0075DBCACF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86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O gasto público em saúde como % do PIB e per capita em dólares internacionais (PPP) do Brasil  é inferior ao de países da América Latina que </a:t>
            </a:r>
            <a:r>
              <a:rPr lang="pt-BR" sz="1200" dirty="0">
                <a:solidFill>
                  <a:srgbClr val="FFFF00"/>
                </a:solidFill>
              </a:rPr>
              <a:t>NÃO</a:t>
            </a:r>
            <a:r>
              <a:rPr lang="pt-BR" sz="1200" dirty="0"/>
              <a:t> possuem sistema universal como Argentina, Chile, Colômbia, Panamá e Uruguai.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38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Apesar do baixo esforço da União para alocar recursos além do piso (aplicação mínima), a </a:t>
            </a:r>
            <a:r>
              <a:rPr lang="pt-BR" sz="1200" b="1" dirty="0">
                <a:solidFill>
                  <a:srgbClr val="FFC000"/>
                </a:solidFill>
              </a:rPr>
              <a:t>vinculação do gasto com saúde</a:t>
            </a:r>
            <a:r>
              <a:rPr lang="pt-BR" sz="1200" dirty="0"/>
              <a:t> à variação nominal do PIB foi importante para o </a:t>
            </a:r>
            <a:r>
              <a:rPr lang="pt-BR" sz="1200" u="sng" dirty="0"/>
              <a:t>aumento do montante de recursos</a:t>
            </a:r>
            <a:r>
              <a:rPr lang="pt-BR" sz="1200" dirty="0"/>
              <a:t> destinados por este ente da federação ao SUS e para a </a:t>
            </a:r>
            <a:r>
              <a:rPr lang="pt-BR" sz="1200" u="sng" dirty="0"/>
              <a:t>estabilidade do gasto</a:t>
            </a:r>
            <a:r>
              <a:rPr lang="pt-BR" sz="1200" dirty="0"/>
              <a:t> em relação ao PIB no período de 2004 a 2015.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271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Quanto maior o crescimento econômico, maior será a perda de recursos com a PEC 55 em relação à regra do piso da EC 86.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A regra do piso da PEC só é vantajosa para a saúde se houver queda de arrecadação nos próximos anos! Se nossa economia encolher ainda mais!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686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Nos 28 países da União Europeia, a participação da saúde na economia tem sido de cerca de 9% do PIB (</a:t>
            </a:r>
            <a:r>
              <a:rPr lang="pt-BR" dirty="0" err="1"/>
              <a:t>Quaglio</a:t>
            </a:r>
            <a:r>
              <a:rPr lang="pt-BR" dirty="0"/>
              <a:t> et al, 2013)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No Brasil, o valor adicionado bruto das atividades de saúde foram responsáveis por 6,5% do PIB em 2013, sendo que a atividade saúde pública teve participação de 2,3% do PIB no mesmo ano (Brasil, 2015)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1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1039B9-44F9-4343-A88C-0A6CB2B2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33E8-322E-4F1F-9164-2CE49C40D00E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B8DABE-4F6D-48E9-B6A0-B3A92B7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EECCD1-4613-4F8F-A5E1-5D51BC40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4D2D-FA44-4CD1-A38E-B7D7AD5E32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9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57BC40-B9BD-45BD-A97C-2D14AC0C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1639-7D54-4E63-8A26-C8ECAF9357BB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430A0A-8599-4E8A-BC90-9E5580B4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9CD8EC-6F35-40DE-AD6E-E1EA5EDA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075C-E878-44BD-B5E3-12B0B00032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7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2983DC-F4D4-405C-8F09-2883593D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0EDE-8B50-4C33-A45C-B1815D5F6B5E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8A86E2-00D7-423F-99C2-9EB8733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EC374-538A-4C85-8172-91BC080C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1E7C-AB50-4BD0-A2C8-CE9D6C66F9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52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13">
            <a:extLst>
              <a:ext uri="{FF2B5EF4-FFF2-40B4-BE49-F238E27FC236}">
                <a16:creationId xmlns:a16="http://schemas.microsoft.com/office/drawing/2014/main" id="{778BFE67-0FF1-4844-854C-C62C1ABA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149DDC01-1BA1-45E0-B601-2FE3C451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Número de Slide 22">
            <a:extLst>
              <a:ext uri="{FF2B5EF4-FFF2-40B4-BE49-F238E27FC236}">
                <a16:creationId xmlns:a16="http://schemas.microsoft.com/office/drawing/2014/main" id="{F53B8DAB-D1FD-4ADA-A116-AC4E9E64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4CBF-E3E8-4416-8A12-103F9EB7CFD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639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01DA0B41-5E08-4AD5-A7EC-233090C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07BD3D02-E034-4A38-B4DF-9620304D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07DDF1D6-E435-4BB4-9470-4A6080AD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644D-BC12-4A50-97A3-82FB4E89115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4608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DC60-0A78-407D-9798-1F87E1C0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C702-A5FE-4292-854B-E341AFA5A165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6A0A-DBDF-439D-9A5D-36B67824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1AC3-59FF-4241-A1A2-636CDFE7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E1B1-F97D-493F-BBDD-05BFEBA24F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37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97328-6F95-419B-8B66-7B288CC6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9EE2-CA0B-4B6D-A9B9-538A271F02C0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3AB70-7F3C-409A-A917-8E401657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970C-D595-4D3B-ADF3-8C76DD99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4202-A54F-49CF-9DCC-685BFB3456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69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473F6-1B24-447C-993B-66C2C23A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203F-FC3A-4498-A6B0-80143CECFBB3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8AC4D-BA79-477E-8A83-44C32916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8856F-DD44-469C-980D-6C79F901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1B58-555E-4A87-8575-E0DF96D895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09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F246C-4057-421C-98E0-81DAF077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FAC5-D28E-4A48-88AE-E4B4DFB0941D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D758EA-DD8A-4578-9CD9-70A3AF2C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7A14DE-6446-40F6-98E4-1597F7E2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E8FD-B48D-4022-9ACD-FE122C84DA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29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84295C-24EA-48C8-8346-CAD95E40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DA90-FBC6-449A-BB0E-92CD6988C197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341A51-74EF-4E78-AF9D-8616F27B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03118D-AA42-4F1A-88FE-2F0C7977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9F6F-FA5B-4FC5-B68B-3FCBD9A810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044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A24E5C-9955-4992-8735-B899F5A2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4446-E08A-4F4E-9835-844695E75E72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12D209-D067-4EA1-AC2B-9C47F6D3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ED8306-431C-41FB-A535-890A7E89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51F0-2472-4A32-B56F-0567D1A3E5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81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F872F5-02A4-4BE3-B786-D1240ED4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E1D5-762E-4E37-8A64-21922FD2A1C5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F2BEEF-AF82-4138-8C2D-C17951B0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694226-DBD2-4892-9FFE-B0B6F171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6FA-71DC-4C15-8CB7-D9956491C6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40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D5298B-5C33-4531-84F8-EC08AF9F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BA7A-24FB-44C3-BE18-EF21AD94FD1C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F64E39-4925-400D-93D1-F37DF90F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A5A2BB-FC3E-4476-9ACA-FC42F27A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0271-C47F-471E-A783-70A5BDD1C5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5723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83212-B49C-4C9B-88BC-1197B1D9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57B3-04E3-490C-86AF-F7A9ABA0EF7F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FFDE03-979F-4D6D-95C2-99E2C718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B81D1-B532-40CA-AD50-75470712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4753-55F9-4AA6-90C3-D0A566D455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01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0166D0-1B7E-400B-95D5-0CE39987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20D9-B10D-44B6-9E4F-9755D41353FC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8F6791-3B96-47EB-A7BB-44E8F173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79E776-6D5B-4FB5-ADF2-C1C2AC86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E0E6-4C46-473D-A8CB-7898DB040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2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FAE13-A009-4E2D-BA52-F2F96185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6EBE-33E6-42F8-A6F6-B6074CF428FA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A754A3-8C4B-43A1-A950-594BC239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EC6824-4F04-4E3E-9CD4-4805DD97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1E78-F5EB-4D91-8A3B-81BF11857F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455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F60D5A-2472-4367-A209-06F68173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A0C0-8FBC-4FA0-8E6F-6D05A7E8EFDC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E09B1-DE35-426B-B578-A91BCDED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D0E81-8D59-4451-927D-8F4D3A16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AE3C-524A-436A-B30C-6F852C436D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983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A7F55EF1-572F-419E-B94A-228A594C9A36}"/>
              </a:ext>
            </a:extLst>
          </p:cNvPr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A6DF838-8978-4A19-B07C-F57FD54B04D2}"/>
              </a:ext>
            </a:extLst>
          </p:cNvPr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C388571-CA11-4C87-A533-445655E8C3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462B-DD77-4659-B39D-6702F02DA707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797820F-6C10-4674-B9F6-DF911D8170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60DEDC-0DD6-407B-91F1-A6ABDA5E1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9C6C-A29D-4315-8B52-49285A6A09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41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2BEB7D-1DB2-4EE9-9195-0970C7B5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3558-995B-4998-89F1-F910C99EEFBB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781FF-153A-44B3-A967-21014633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628A6F-9CFE-4873-AB6B-B1BA43E5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777B-7B6D-487C-8F24-6D887F1D0A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9019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AC817E0-3ED3-4756-B277-FE1DD8531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5939-62BE-485B-A6D0-AE5B60657C3E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2A020FB-C248-43B1-B78E-C6808B4469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6872B74-E567-4330-A19C-9B82CD9251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C9E8-A03F-4C6C-AFEE-3591748A10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525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99EA556-B74E-474B-8BA7-4C760E40700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B5D5-2873-42A0-B491-43CDB4B57420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4AE247-6AD5-403D-A05D-CCFFC4D1694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0992CB-2D25-4D7E-A7CB-DA7A6EC198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1332-470D-4955-9170-A03995AAAF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85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9C5E0-B7CE-4514-AB3E-53EB95F6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6C8F-0A51-45F5-8862-44FB93ED8092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68B25-F86E-4FE1-9BC9-03AF6D14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AC86-EB16-4CDB-8A33-A2F8E39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D621-37D0-471D-BC97-053D855308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03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BFBD4-DDAE-4505-817D-CB8D8A8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ED94-9BF0-4B5F-BD0C-89CA2418F228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3DB5A-172E-4E15-970E-043CB93A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B647CC-8CC3-4EFB-99A9-F197CE8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184B-274A-4D19-94C8-9D18C8CE13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1566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603D2-D6E6-4047-B84F-2736C809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C6E7-3641-4174-91A1-AC937C35CB18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72918-3767-433F-8D44-2A61C682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61FC-92AF-467D-874F-643AA9A3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329C-3D62-4487-BC7F-1852D3E29D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36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357EC62-B8FE-4EEB-A56D-73D4DF12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D92-0780-4628-9AE6-1FD6A931407F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391A5BA-1F83-4988-BF81-1F33135E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5D6E75A-2F7C-411F-95A8-B67ADC11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59D0-B0E2-41DC-B47C-531E6AAC04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00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738958C-2E31-43B3-BA07-BE59CA7C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C239-EE3D-479D-A2C0-5C9510DB6A2C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25F6950-199A-4113-A5E0-7993F5DA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DC18661-E114-4FC3-8A39-F397A5EB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9323-0000-4760-BE3B-6DE02AEE3E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799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28ACE21-9530-486E-886F-1377432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5C1E-DFDF-4AD3-898B-C98938C4F41F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38FE076-320D-40D9-82F9-5329575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12EACAF-19DB-4487-9972-60857959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2232-4734-43D7-B973-28616E9EF8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5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9AE2138-3D14-465D-B3ED-F4BC037E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D8DC-8E9F-419D-A9B6-DCC900B8DC62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17DCC80-DA16-4314-805B-FD74BFBD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CF0B55D-2326-49C6-B869-1583F608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F5DB-985A-46B8-B68A-40D8931B43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0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94334F3-6DCB-4FB5-AC4E-6AC9A498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91B0-8AAF-47C4-A7A2-8CF46EEE0FEA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5B8368C-7118-402C-B8FF-470B1991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C667521-F69E-4BF1-9CC7-B1101566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4E2B-FE0A-47BA-BE32-4D4E6BFE8B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52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311A9BA-B91B-446E-B88E-4F4A40DA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BA-1A02-4019-9340-ACFEADD5B78A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11C69FF-F303-4962-94B8-BC9B8EB8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1C39EFC-F119-4868-A409-C5B40681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AD8-6EB0-4D33-8937-B040DA0DD8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921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90176DA-5006-4A22-9F51-77DBCDE3D3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42DC9EA-F382-4F34-B718-5D844F98A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D23D75-4855-4EE1-8C4C-9588CFB83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B68A9C-F85E-49C7-8565-A057F4709DEF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1182C4-6D36-4157-856F-AE468E78A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F3409E-A2AC-4C49-8B25-0FAA7E3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8CE61B-6ED1-4655-B647-4FA2AEC541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24" r:id="rId12"/>
    <p:sldLayoutId id="21474841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793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698D3-6E6A-4793-B20F-00E9467B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E3D9F-E70C-457A-BBF3-7C50CA84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8E1B-85A1-4FC8-8DD1-C9508F8A7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535588-BA32-4F5E-9A5F-CD420FFAAC87}" type="datetimeFigureOut">
              <a:rPr lang="pt-BR"/>
              <a:pPr>
                <a:defRPr/>
              </a:pPr>
              <a:t>16/03/2018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C5F33-1B8B-4546-A74B-93B91BF65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BB053-6A34-4EBB-91D0-5EF5A2F91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9E61E6-BCB4-4652-A00A-1046AC6982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26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12.senado.leg.br/noticias/materias/2016/12/15/congresso-aprova-orcamento-de-r-3-5-trilhoes-para-2017-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1BFB1-5330-4E5E-9B7D-E30CEACE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36838"/>
            <a:ext cx="7764462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/>
              <a:t>Financiamento sus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1470E-60EB-4DC9-9027-1E064F31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32656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Componente básico da assistência farmacêutica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CE2C82-B109-4BEB-91C4-F9EE9049A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340" name="Imagem 3">
            <a:extLst>
              <a:ext uri="{FF2B5EF4-FFF2-40B4-BE49-F238E27FC236}">
                <a16:creationId xmlns:a16="http://schemas.microsoft.com/office/drawing/2014/main" id="{1C1B8E09-A7F6-4D4B-B043-A0BA9F6EB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t="28113" r="28717" b="23387"/>
          <a:stretch/>
        </p:blipFill>
        <p:spPr bwMode="auto">
          <a:xfrm>
            <a:off x="323528" y="1772816"/>
            <a:ext cx="8496944" cy="465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5207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A031D145-E93E-4230-AE11-4DB04E55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6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ixaDeTexto 2">
            <a:extLst>
              <a:ext uri="{FF2B5EF4-FFF2-40B4-BE49-F238E27FC236}">
                <a16:creationId xmlns:a16="http://schemas.microsoft.com/office/drawing/2014/main" id="{85D15C7E-861E-424F-ADB4-197B3D7B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79758"/>
            <a:ext cx="87849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100" dirty="0"/>
              <a:t>Fonte: Brasil. Instituto Brasileiro de Geografia e Estatística. Conta-satélite de saúde Brasil 2010 – 2013. Rio de Janeiro: IBGE, 2015</a:t>
            </a:r>
          </a:p>
        </p:txBody>
      </p:sp>
      <p:sp>
        <p:nvSpPr>
          <p:cNvPr id="4" name="Colchete duplo 3"/>
          <p:cNvSpPr/>
          <p:nvPr/>
        </p:nvSpPr>
        <p:spPr>
          <a:xfrm>
            <a:off x="8100392" y="2060848"/>
            <a:ext cx="792088" cy="288032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lchete duplo 6"/>
          <p:cNvSpPr/>
          <p:nvPr/>
        </p:nvSpPr>
        <p:spPr>
          <a:xfrm>
            <a:off x="8100392" y="4221088"/>
            <a:ext cx="792088" cy="288032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32006-5FE1-4B49-9DF7-A15E1F46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Emenda constitucional 86/2015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84FBF4-D09E-413A-83FD-E82CF441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46514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Art. 198 da CF 1988: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§ 2º A União, os Estados, o Distrito Federal e os Municípios aplicarão, anualmente, em ações e serviços públicos de saúde recursos mínimos derivados da aplicação de percentuais calculados sobre: </a:t>
            </a:r>
            <a:r>
              <a:rPr lang="pt-BR" dirty="0">
                <a:solidFill>
                  <a:srgbClr val="FFC000"/>
                </a:solidFill>
              </a:rPr>
              <a:t>(Incluído pela Emenda Constitucional nº 29, de 2000)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I - </a:t>
            </a:r>
            <a:r>
              <a:rPr lang="pt-BR" dirty="0">
                <a:solidFill>
                  <a:srgbClr val="FFC000"/>
                </a:solidFill>
              </a:rPr>
              <a:t>No caso da União, a receita corrente líquida do respectivo exercício financeiro, não podendo ser inferior a 15% (quinze por cento);  </a:t>
            </a:r>
            <a:r>
              <a:rPr lang="pt-BR" dirty="0">
                <a:solidFill>
                  <a:srgbClr val="FF0000"/>
                </a:solidFill>
              </a:rPr>
              <a:t>(Redação dada pela Emenda Constitucional nº 86, de 2015)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19B5C3-2F66-49CC-9E0D-EA5DBC5A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50749" r="27478" b="33719"/>
          <a:stretch/>
        </p:blipFill>
        <p:spPr bwMode="auto">
          <a:xfrm>
            <a:off x="1475656" y="2367118"/>
            <a:ext cx="6120680" cy="292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301EED7-1E32-437F-A4B7-5E1BF7EFD56A}"/>
              </a:ext>
            </a:extLst>
          </p:cNvPr>
          <p:cNvSpPr txBox="1"/>
          <p:nvPr/>
        </p:nvSpPr>
        <p:spPr>
          <a:xfrm>
            <a:off x="201612" y="2090172"/>
            <a:ext cx="8740775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bg1"/>
                </a:solidFill>
              </a:rPr>
              <a:t>Quando da discussão da PEC que resultou na aprovação da EC 86, movimentos sociais defendiam que a União destinasse ao SUS 10% da sua receita corrente bruta (RCB). Esta proposta está contida no  Projeto de Lei de Iniciativa Popular – PLP nº 321/2013 (Saúde +10)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1613" y="5085184"/>
            <a:ext cx="874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https://oglobo.globo.com/brasil/promessa-de-10-da-receita-corrente-bruta-da-uniao-para-saude-causaria-rombo-de-ate-54-bilhoes-13772339</a:t>
            </a:r>
          </a:p>
        </p:txBody>
      </p:sp>
    </p:spTree>
    <p:extLst>
      <p:ext uri="{BB962C8B-B14F-4D97-AF65-F5344CB8AC3E}">
        <p14:creationId xmlns:p14="http://schemas.microsoft.com/office/powerpoint/2010/main" val="3877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0DFC2-5001-41C2-A6CB-B4447B58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55" y="548680"/>
            <a:ext cx="8568952" cy="1325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/>
              <a:t>Proposta de Emenda à Constituição nº 55 (PEC 55 do Senado e PEC 241 da Câmara)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E1D4B-160A-4B6F-8149-13E7C672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43" y="2132856"/>
            <a:ext cx="8784976" cy="4429844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/>
              <a:t>Introduz o art. 105 no Ato de Disposições Constitucionais Transitórias da CF 1988: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/>
              <a:t>“Art. 105. Na vigência do Novo Regime Fiscal, as aplicações mínimas em ações e serviços públicos de saúde e em manutenção e desenvolvimento do ensino equivalerão: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/>
              <a:t>I - no exercício de 2017, às aplicações mínimas calculadas nos termos do inciso I do § 2º do art. 198 e do caput do art. 212, da Constituição Federal; e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400" dirty="0"/>
              <a:t>II - nos exercícios posteriores, aos valores calculados para as aplicações mínimas do exercício imediatamente anterior.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400" dirty="0"/>
              <a:t>Ou seja, </a:t>
            </a:r>
            <a:r>
              <a:rPr lang="pt-BR" sz="2600" dirty="0">
                <a:effectLst/>
              </a:rPr>
              <a:t>será o gasto realizado no ano anterior corrigido pela inflação.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2267744" y="1444378"/>
            <a:ext cx="4572000" cy="480131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pt-BR" dirty="0"/>
              <a:t>Os valores aplicados em 2016 correspondem a 15% da RCL em saúde e 23% da RLI em educação. Em 2017, os porcentuais foram 18% e 15%, respectivamente. A partir de 2018, as duas áreas tem como pisos os valores mínimos do ano anterior, reajustados só pela inflação.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Hoje o aumento dos gastos acompanha o crescimento da receita, quase sempre superior à inflação. A conclusão é que o valor mínimo destinado à educação e saúde cairá como proporção das receitas de impostos e também em relação ao PIB, com grave prejuízo para a população de menor renda.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73528" y="1167379"/>
            <a:ext cx="4572000" cy="50783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/>
            <a:r>
              <a:rPr lang="pt-BR" dirty="0"/>
              <a:t>Alternativas???</a:t>
            </a:r>
          </a:p>
          <a:p>
            <a:pPr algn="ctr"/>
            <a:r>
              <a:rPr lang="pt-BR" dirty="0"/>
              <a:t>A principal delas é o aumento dos impostos sobre os ricos. </a:t>
            </a:r>
          </a:p>
          <a:p>
            <a:pPr algn="ctr"/>
            <a:r>
              <a:rPr lang="pt-BR" dirty="0"/>
              <a:t>A partir de 2008, 21 dos 34 países da Organização para Cooperação e Desenvolvimento Econômico aumentaram a tributação dos mais ricos.</a:t>
            </a:r>
          </a:p>
          <a:p>
            <a:pPr algn="ctr"/>
            <a:r>
              <a:rPr lang="pt-BR" dirty="0"/>
              <a:t>Os Estados Unidos elevaram as alíquotas máximas do Imposto de Renda daquela camada e o Chile tomou medida semelhante em 2013, para financiar a educação. </a:t>
            </a:r>
          </a:p>
          <a:p>
            <a:pPr algn="ctr"/>
            <a:r>
              <a:rPr lang="pt-BR" dirty="0"/>
              <a:t>Para os </a:t>
            </a:r>
            <a:r>
              <a:rPr lang="pt-BR" dirty="0" err="1"/>
              <a:t>super</a:t>
            </a:r>
            <a:r>
              <a:rPr lang="pt-BR" dirty="0"/>
              <a:t> ricos do Brasil, com renda média de 4 milhões de reais, dois terços dos seus ganhos, compostos de lucros e dividendos, são isentos e um quarto está aplicado no mercado financeiro com alíquotas, em média, entre 16% e 17%.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41500" r="23443" b="24000"/>
          <a:stretch/>
        </p:blipFill>
        <p:spPr bwMode="auto">
          <a:xfrm>
            <a:off x="107504" y="1696992"/>
            <a:ext cx="884446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F9B15-7966-460F-8A37-8352A32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60648"/>
            <a:ext cx="8680449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Gasto público com saúde como % do PIB de alguns países da América Latina, 2007 - 2014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E70D04-2FC7-4E97-B250-219246EA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580" name="Imagem 3">
            <a:extLst>
              <a:ext uri="{FF2B5EF4-FFF2-40B4-BE49-F238E27FC236}">
                <a16:creationId xmlns:a16="http://schemas.microsoft.com/office/drawing/2014/main" id="{BA375DA7-5FAC-4DE1-A645-6B60C102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>
            <a:extLst>
              <a:ext uri="{FF2B5EF4-FFF2-40B4-BE49-F238E27FC236}">
                <a16:creationId xmlns:a16="http://schemas.microsoft.com/office/drawing/2014/main" id="{2E307217-89BB-449B-ACF7-72020B55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332656"/>
            <a:ext cx="8740775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Agrupar 1">
            <a:extLst>
              <a:ext uri="{FF2B5EF4-FFF2-40B4-BE49-F238E27FC236}">
                <a16:creationId xmlns:a16="http://schemas.microsoft.com/office/drawing/2014/main" id="{185CF312-9D49-4042-8509-ECD572FFC9A8}"/>
              </a:ext>
            </a:extLst>
          </p:cNvPr>
          <p:cNvGrpSpPr>
            <a:grpSpLocks/>
          </p:cNvGrpSpPr>
          <p:nvPr/>
        </p:nvGrpSpPr>
        <p:grpSpPr bwMode="auto">
          <a:xfrm>
            <a:off x="153989" y="260648"/>
            <a:ext cx="8870949" cy="6495492"/>
            <a:chOff x="153295" y="246254"/>
            <a:chExt cx="8871150" cy="6494883"/>
          </a:xfrm>
        </p:grpSpPr>
        <p:pic>
          <p:nvPicPr>
            <p:cNvPr id="27651" name="Imagem 2">
              <a:extLst>
                <a:ext uri="{FF2B5EF4-FFF2-40B4-BE49-F238E27FC236}">
                  <a16:creationId xmlns:a16="http://schemas.microsoft.com/office/drawing/2014/main" id="{CDBEB973-9C00-468C-B8E3-3DC01B72E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5" y="246254"/>
              <a:ext cx="4349435" cy="3240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Imagem 3">
              <a:extLst>
                <a:ext uri="{FF2B5EF4-FFF2-40B4-BE49-F238E27FC236}">
                  <a16:creationId xmlns:a16="http://schemas.microsoft.com/office/drawing/2014/main" id="{F6956E64-6A67-4FEB-8E49-D5ED655E3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85" y="246254"/>
              <a:ext cx="4384360" cy="3240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Imagem 4">
              <a:extLst>
                <a:ext uri="{FF2B5EF4-FFF2-40B4-BE49-F238E27FC236}">
                  <a16:creationId xmlns:a16="http://schemas.microsoft.com/office/drawing/2014/main" id="{32CF57FF-6CC0-4243-980F-29D74856B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725" y="3630313"/>
              <a:ext cx="5290009" cy="31108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66224-21B1-4217-936D-A8B849A7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0" y="221060"/>
            <a:ext cx="8642672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/>
              <a:t>Gasto</a:t>
            </a:r>
            <a:r>
              <a:rPr lang="en-US" sz="2400" dirty="0"/>
              <a:t> federal com </a:t>
            </a:r>
            <a:r>
              <a:rPr lang="en-US" sz="2400" dirty="0" err="1"/>
              <a:t>ações</a:t>
            </a:r>
            <a:r>
              <a:rPr lang="en-US" sz="2400" dirty="0"/>
              <a:t> e </a:t>
            </a:r>
            <a:r>
              <a:rPr lang="en-US" sz="2400" dirty="0" err="1"/>
              <a:t>serviços</a:t>
            </a:r>
            <a:r>
              <a:rPr lang="en-US" sz="2400" dirty="0"/>
              <a:t> </a:t>
            </a:r>
            <a:r>
              <a:rPr lang="en-US" sz="2400" dirty="0" err="1"/>
              <a:t>públicos</a:t>
            </a:r>
            <a:r>
              <a:rPr lang="en-US" sz="2400" dirty="0"/>
              <a:t> de </a:t>
            </a:r>
            <a:r>
              <a:rPr lang="en-US" sz="2400" dirty="0" err="1"/>
              <a:t>saúde</a:t>
            </a:r>
            <a:r>
              <a:rPr lang="en-US" sz="2400" dirty="0"/>
              <a:t>, 1993 – 2015,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bilhões</a:t>
            </a:r>
            <a:r>
              <a:rPr lang="en-US" sz="2400" dirty="0"/>
              <a:t> de R$ de 2015 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56A54-6506-499E-A171-67C0FC5C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9700" name="Imagem 3">
            <a:extLst>
              <a:ext uri="{FF2B5EF4-FFF2-40B4-BE49-F238E27FC236}">
                <a16:creationId xmlns:a16="http://schemas.microsoft.com/office/drawing/2014/main" id="{7D91DBDA-96E1-464E-B3F1-6096DEE0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6623"/>
            <a:ext cx="8856984" cy="512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1C65C-25B3-439C-BAA1-7A38A438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124879"/>
            <a:ext cx="4032250" cy="1223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dirty="0">
                <a:solidFill>
                  <a:srgbClr val="FF0000"/>
                </a:solidFill>
              </a:rPr>
              <a:t>O modelo de vinculação das despesas à variação do PIB foi importante na ampliação dos recursos alocados no SUS!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AD523-A8B8-41DE-9942-2149647D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9F7A4-3E1C-442A-935E-CE015926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6020" name="Imagem 3">
            <a:extLst>
              <a:ext uri="{FF2B5EF4-FFF2-40B4-BE49-F238E27FC236}">
                <a16:creationId xmlns:a16="http://schemas.microsoft.com/office/drawing/2014/main" id="{AA15C99E-7C40-4CD3-A594-95E43A4B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15549" r="23990" b="24406"/>
          <a:stretch>
            <a:fillRect/>
          </a:stretch>
        </p:blipFill>
        <p:spPr bwMode="auto">
          <a:xfrm>
            <a:off x="161764" y="121323"/>
            <a:ext cx="8820472" cy="6615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8F176-630B-4586-9420-25C9F314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§ 3º - É vedada a participação direta ou indireta de empresas ou capitais estrangeiros na assistência à saúde no País, salvo nos casos previstos em lei.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17ED9E-86AD-4138-95A6-B75275DA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48880"/>
            <a:ext cx="8719168" cy="4176464"/>
          </a:xfrm>
        </p:spPr>
        <p:txBody>
          <a:bodyPr>
            <a:normAutofit fontScale="40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4500" b="1" u="sng" dirty="0"/>
              <a:t>ATUALIZAÇÃO: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br>
              <a:rPr lang="pt-BR" sz="4500" dirty="0"/>
            </a:br>
            <a:r>
              <a:rPr lang="pt-BR" sz="4500" b="1" u="sng" dirty="0">
                <a:effectLst/>
              </a:rPr>
              <a:t>Art. 23. É permitida a participação direta ou indireta, inclusive controle, de empresas ou de capital estrangeiro na assistência à saúde nos seguintes casos: (Redação dada pela Lei nº 13.097, de 2015)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br>
              <a:rPr lang="pt-BR" sz="2900" b="1" u="sng" dirty="0">
                <a:effectLst/>
              </a:rPr>
            </a:br>
            <a:r>
              <a:rPr lang="pt-BR" sz="2900" dirty="0">
                <a:effectLst/>
              </a:rPr>
              <a:t>I – doações de organismos internacionais vinculados à Organização das Nações Unidas, de entidades de cooperação técnica e de financiamento e empréstimos;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II – pessoas jurídicas destinadas a instalar, operacionalizar ou explorar: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a) hospital geral, inclusive filantrópico, hospital especializado, policlínica, clínica geral e clínica especializada; e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b) ações e pesquisas de planejamento familiar;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III – serviços de saúde mantidos, sem finalidade lucrativa, por empresas, para atendimento de seus empregados e dependentes, sem qualquer ônus para a seguridade social; e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IV – demais casos previstos em legislação específica. (Incluído pela Lei nº 13.097, de 2015)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08C180F-A501-49FE-9D67-778AB978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1340768"/>
            <a:ext cx="7299325" cy="285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Consequências para o financiamento federal do SUS com a PEC 55 (PEC 241)</a:t>
            </a: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8411CB-9104-486E-9004-DC766167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que a PEC 55 propôs?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E6E6A13-A0CC-49B8-8EF8-3ACF3C79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9719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effectLst/>
              </a:rPr>
              <a:t>A PEC 55 estabelece </a:t>
            </a:r>
            <a:r>
              <a:rPr lang="pt-BR" sz="1800" b="1" dirty="0">
                <a:effectLst/>
              </a:rPr>
              <a:t>teto</a:t>
            </a:r>
            <a:r>
              <a:rPr lang="pt-BR" sz="1800" dirty="0">
                <a:effectLst/>
              </a:rPr>
              <a:t> para as despesas primárias de cada Poder, que tem sua base </a:t>
            </a:r>
            <a:r>
              <a:rPr lang="pt-BR" sz="1800" b="1" dirty="0">
                <a:effectLst/>
              </a:rPr>
              <a:t>fixada no valor das despesas pagas no exercício de 2016.</a:t>
            </a:r>
            <a:endParaRPr lang="pt-BR" sz="18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effectLst/>
              </a:rPr>
              <a:t>Nos exercícios seguintes este teto será corrigido pela inflação (Índice de Preços ao Consumidor Amplo – IPCA), da seguinte forma: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Teto da despesa primária de 2017 = despesa primária de 2016 + correção pelo IPCA acumulado entre julho de 2015 a junho de 2016;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Teto da despesa primária de 2018 = despesa primária de 2017 + correção pelo IPCA acumulado entre julho de 2016 a junho de 2017;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Teto da despesa primária de 2019 = despesa primária de 2018 + correção pelo IPCA acumulado entre julho de 2017 a junho de 2018, e assim por diante.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effectLst/>
              </a:rPr>
              <a:t>Assim, em termos reais, a despesa primária não cresceria, sendo congelada no valor monetário de 2016 (base fixa), por vinte anos, havendo a possibilidade de rediscussão deste mecanismo no 10º ano de sua vigência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b="1" dirty="0">
                <a:solidFill>
                  <a:srgbClr val="FF0000"/>
                </a:solidFill>
                <a:effectLst/>
              </a:rPr>
              <a:t>É importante sublinhar que a PEC 55 propõe a desvinculação das despesas com saúde e educação com relação às receitas, e seu congelamento no valor de 15% da RCL de 2017, a partir de 2018, com correção pela inflação passada até 2036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6188F-EB36-47FE-9B85-88DA359A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129067"/>
            <a:ext cx="8655049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/>
              <a:t>Projeção do impacto da PEC 55 sobre o gasto federal com saúde em comparação com a manutenção da regra da EC 86 - em % da RCL Hipóteses: piso da PEC 55 = 15,0% da RCL de 2017; e RCL 2017 = R$ 758 bilhões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35843" name="Imagem 2">
            <a:extLst>
              <a:ext uri="{FF2B5EF4-FFF2-40B4-BE49-F238E27FC236}">
                <a16:creationId xmlns:a16="http://schemas.microsoft.com/office/drawing/2014/main" id="{28A2D9F8-21DF-4963-B849-8E450BD8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9033"/>
            <a:ext cx="8928992" cy="554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E4388-5AE6-481E-B1B9-25BFA66E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2237"/>
            <a:ext cx="8712968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/>
              <a:t>Projeção do impacto da PEC 55 sobre o gasto federal com saúde em comparação com a manutenção da regra da EC 86 - em R$ de 2016 per capita - Hipóteses: piso da PEC 55 = 15,0% da RCL de 2017; e RCL 2017 = R$ 758 bilhões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36867" name="Imagem 2">
            <a:extLst>
              <a:ext uri="{FF2B5EF4-FFF2-40B4-BE49-F238E27FC236}">
                <a16:creationId xmlns:a16="http://schemas.microsoft.com/office/drawing/2014/main" id="{423AA05D-D88D-4404-AFAC-678F726A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6022"/>
            <a:ext cx="8784976" cy="557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5FEC4-3D4E-4480-8012-88CF3697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56" y="243680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Participação das transferências federais do SUS no gasto total de estados e municípios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D6150-6F1F-4AD3-A438-CC52D755F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8916" name="Imagem 3">
            <a:extLst>
              <a:ext uri="{FF2B5EF4-FFF2-40B4-BE49-F238E27FC236}">
                <a16:creationId xmlns:a16="http://schemas.microsoft.com/office/drawing/2014/main" id="{311A3677-81C0-4998-97EC-A31B0C52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3" y="1477230"/>
            <a:ext cx="8784975" cy="515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A1BF30B-D56E-4C4D-8463-3EEFEAC9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42" y="4054300"/>
            <a:ext cx="7216775" cy="2035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Devido a aprovação da PEC, os municípios e estados dificilmente poderão contar com aumento, em termos reais, das transferências do Ministério da Saúde, apesar do crescimento da população. A ampliação dessas transferências só poderá ser feita com redução da aplicação de recursos pelo órgão, por meio de outras modalidades de aplicação (aplicação direta, transferências ao exterior </a:t>
            </a:r>
            <a:r>
              <a:rPr lang="pt-BR" altLang="pt-BR" b="1" dirty="0" err="1">
                <a:solidFill>
                  <a:schemeClr val="bg1"/>
                </a:solidFill>
              </a:rPr>
              <a:t>etc</a:t>
            </a:r>
            <a:r>
              <a:rPr lang="pt-BR" altLang="pt-BR" b="1" dirty="0">
                <a:solidFill>
                  <a:schemeClr val="bg1"/>
                </a:solidFill>
              </a:rPr>
              <a:t>), o que será difícil.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2589E-377B-4581-8B69-EED1780E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599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400" dirty="0">
                <a:effectLst/>
                <a:hlinkClick r:id="rId2"/>
              </a:rPr>
              <a:t>https://www12.senado.leg.br/noticias/materias/2016/12/15/congresso-aprova-orcamento-de-r-3-5-trilhoes-para-2017-1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9CECC-58E7-4CC7-BDD2-2380F569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0964" name="Imagem 6">
            <a:extLst>
              <a:ext uri="{FF2B5EF4-FFF2-40B4-BE49-F238E27FC236}">
                <a16:creationId xmlns:a16="http://schemas.microsoft.com/office/drawing/2014/main" id="{E00AFEA4-7924-47A6-9F9F-C9BD1049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3499"/>
            <a:ext cx="4276031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Imagem 8">
            <a:extLst>
              <a:ext uri="{FF2B5EF4-FFF2-40B4-BE49-F238E27FC236}">
                <a16:creationId xmlns:a16="http://schemas.microsoft.com/office/drawing/2014/main" id="{09CD9422-5D15-446C-B800-DA6E5810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474345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4">
            <a:extLst>
              <a:ext uri="{FF2B5EF4-FFF2-40B4-BE49-F238E27FC236}">
                <a16:creationId xmlns:a16="http://schemas.microsoft.com/office/drawing/2014/main" id="{623874BD-1D81-4233-96D5-172C9B89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8477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16F0E-5551-49CD-B19F-F19ACEB7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Impacto do congelamento de gastos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3716F1-0004-446B-9096-C1C936E1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829353"/>
            <a:ext cx="8712968" cy="5011141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Desvinculação das despesas com ASPS da receita corrente líquida;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Perda de </a:t>
            </a:r>
            <a:r>
              <a:rPr lang="pt-BR" dirty="0">
                <a:solidFill>
                  <a:srgbClr val="FFC000"/>
                </a:solidFill>
              </a:rPr>
              <a:t>407 bilhões </a:t>
            </a:r>
            <a:r>
              <a:rPr lang="pt-BR" dirty="0"/>
              <a:t>de reais no período de 2017 a 2036 (crescimento do PIB de 2% aa, partindo de aplicação de 15% da RCL de 2017);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</a:rPr>
              <a:t>Redução do gasto público </a:t>
            </a:r>
            <a:r>
              <a:rPr lang="pt-BR" i="1" dirty="0">
                <a:solidFill>
                  <a:srgbClr val="FFC000"/>
                </a:solidFill>
              </a:rPr>
              <a:t>per capita </a:t>
            </a:r>
            <a:r>
              <a:rPr lang="pt-BR" dirty="0">
                <a:solidFill>
                  <a:srgbClr val="FFC000"/>
                </a:solidFill>
              </a:rPr>
              <a:t>com saúde;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Desobrigação do governo federal de alocar mais recursos em saúde em contextos de crescimento econômico;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Provável aumento das iniquidades no acesso a bens e serviços de saúde;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Judicialização da saúde poderá aumentar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A016B7-55C9-4367-9677-2CA0D785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1124744"/>
            <a:ext cx="7299325" cy="285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que se desconsidera com a nova lógica de financiamento?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2031B-1F93-4EDE-BFC1-ECF58DC3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B6069D-A231-4B6D-BC67-B5DD290A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21323"/>
            <a:ext cx="8820471" cy="661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F6E8DB-2D40-4F96-A6AC-0FE1EE32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8" y="50739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Envelhecimento da população</a:t>
            </a:r>
          </a:p>
        </p:txBody>
      </p:sp>
      <p:pic>
        <p:nvPicPr>
          <p:cNvPr id="53251" name="Espaço Reservado para Conteúdo 5">
            <a:extLst>
              <a:ext uri="{FF2B5EF4-FFF2-40B4-BE49-F238E27FC236}">
                <a16:creationId xmlns:a16="http://schemas.microsoft.com/office/drawing/2014/main" id="{210F0117-74E8-4981-8F69-8E7D3D95B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4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26E2A-19AA-444B-A503-A7A34652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104215"/>
            <a:ext cx="8751887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Gasto médio por internação, exceto partos, por faixa etária. Brasil, 2015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052D14-3EDC-4960-AE69-B1FCC93A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4276" name="Imagem 3">
            <a:extLst>
              <a:ext uri="{FF2B5EF4-FFF2-40B4-BE49-F238E27FC236}">
                <a16:creationId xmlns:a16="http://schemas.microsoft.com/office/drawing/2014/main" id="{EB56FE4D-6650-4F88-939C-D807A25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6" y="1285323"/>
            <a:ext cx="8751887" cy="541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6237-5760-4ABE-9E52-CEFDBEEF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8" y="-171400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/>
              <a:t>Inflação do setor saúde – IPCA/IBGE</a:t>
            </a:r>
          </a:p>
        </p:txBody>
      </p:sp>
      <p:pic>
        <p:nvPicPr>
          <p:cNvPr id="55299" name="Espaço Reservado para Conteúdo 4">
            <a:extLst>
              <a:ext uri="{FF2B5EF4-FFF2-40B4-BE49-F238E27FC236}">
                <a16:creationId xmlns:a16="http://schemas.microsoft.com/office/drawing/2014/main" id="{403762AB-A8E7-4D8E-B868-DC9018F63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3789040"/>
            <a:ext cx="5359458" cy="3068960"/>
          </a:xfrm>
        </p:spPr>
      </p:pic>
      <p:pic>
        <p:nvPicPr>
          <p:cNvPr id="55300" name="Imagem 3">
            <a:extLst>
              <a:ext uri="{FF2B5EF4-FFF2-40B4-BE49-F238E27FC236}">
                <a16:creationId xmlns:a16="http://schemas.microsoft.com/office/drawing/2014/main" id="{185C855D-8FBC-4C27-8B4E-B9FD0FB7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762124"/>
            <a:ext cx="535945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CaixaDeTexto 5">
            <a:extLst>
              <a:ext uri="{FF2B5EF4-FFF2-40B4-BE49-F238E27FC236}">
                <a16:creationId xmlns:a16="http://schemas.microsoft.com/office/drawing/2014/main" id="{CFE1BDDF-5FB5-47C1-8C01-4C367F83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839651"/>
            <a:ext cx="3498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FF0000"/>
                </a:solidFill>
              </a:rPr>
              <a:t>Cuidados pessoais incluem produtos de higiene pessoal, tais como, desodorantes, papel higiênico, artigos de maquiagem, entre outros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BF2B77-D16C-4E07-9151-542FDD0CE4C5}"/>
              </a:ext>
            </a:extLst>
          </p:cNvPr>
          <p:cNvSpPr txBox="1"/>
          <p:nvPr/>
        </p:nvSpPr>
        <p:spPr>
          <a:xfrm>
            <a:off x="5618220" y="3068960"/>
            <a:ext cx="34258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No período de 2003 a 2015, o IPCA medido para serviços médicos e dentários, além dos serviços laboratoriais e hospitalares ficou acima do Índice Geral em 8 dos 13 anos. </a:t>
            </a:r>
          </a:p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Nesses 8 anos, a variação da diferença é maior do que nos anos em que o IPCA dessas categorias ficou abaixo do Índice Geral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6EF8DCC-4176-4095-9E6B-58E979A3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1844824"/>
            <a:ext cx="7299325" cy="285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A relação entre crise econômica, austeridade fiscal e saúde: evidências da literatura internacional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DC8FB1-784F-4DD6-8246-421B03F1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9765E83-B07E-44BB-BB2F-2B2359F0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0420" name="Imagem 5">
            <a:extLst>
              <a:ext uri="{FF2B5EF4-FFF2-40B4-BE49-F238E27FC236}">
                <a16:creationId xmlns:a16="http://schemas.microsoft.com/office/drawing/2014/main" id="{C02C7B08-A7F3-40C6-AAFD-4C4283D8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88640"/>
            <a:ext cx="8818438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28D25-835D-4B18-9C8A-54435C38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1229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Propostas para melhoria?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C9DE37-E81E-4AFC-AEA8-24382503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Picture 8" descr="reforma sanitaria 5">
            <a:extLst>
              <a:ext uri="{FF2B5EF4-FFF2-40B4-BE49-F238E27FC236}">
                <a16:creationId xmlns:a16="http://schemas.microsoft.com/office/drawing/2014/main" id="{1989FDEB-931F-441F-B210-FD963E1F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0" y="1421889"/>
            <a:ext cx="8083202" cy="504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0BB96-D09F-4B99-B331-7B165D76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7642E2-A2E6-49E6-992C-FF15A8C4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5500"/>
            <a:ext cx="9144000" cy="4069804"/>
          </a:xfrm>
        </p:spPr>
        <p:txBody>
          <a:bodyPr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FRIEDRICH EBERT; FÓRUM 21; PLATAFORMA POLÍTICA SOCIAL; GT DE MACRO DA SOCIEDADE BRASILEIRA DE ECONOMIA POLÍTICA (SEP). </a:t>
            </a:r>
            <a:r>
              <a:rPr lang="pt-BR" b="1" dirty="0"/>
              <a:t>Austeridade e retrocesso</a:t>
            </a:r>
            <a:r>
              <a:rPr lang="pt-BR" dirty="0"/>
              <a:t>: finanças públicas e política fiscal no Brasil. São Paulo: 2016.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MINISTÉRIO DA SAÚDE, ORGANIZAÇÃO PAN-AMERICANA DA SAÚDE. </a:t>
            </a:r>
            <a:r>
              <a:rPr lang="pt-BR" b="1" dirty="0"/>
              <a:t>Financiamento público de saúde</a:t>
            </a:r>
            <a:r>
              <a:rPr lang="pt-BR" dirty="0"/>
              <a:t>. Série Ecos – Economia da Saúde para a Gestão do SUS; Eixo 1, v. 1. Brasília: Ministério da Saúde, 2013.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PIOLA, S.F.; PAIVA, A.B.; SÁ, E.B.; SERVO, L.M.S. Financiamento público da saúde: uma história à procura de rumo. </a:t>
            </a:r>
            <a:r>
              <a:rPr lang="pt-BR" b="1" dirty="0"/>
              <a:t>Texto para Discussão</a:t>
            </a:r>
            <a:r>
              <a:rPr lang="pt-BR" dirty="0"/>
              <a:t> nº 1846. Brasília: Ipea, 2013.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VIEIRA, F.S. Crise econômica, austeridade fiscal e saúde: que lições podem ser aprendidas? </a:t>
            </a:r>
            <a:r>
              <a:rPr lang="pt-BR" b="1" dirty="0"/>
              <a:t>Nota Técnica </a:t>
            </a:r>
            <a:r>
              <a:rPr lang="pt-BR" dirty="0"/>
              <a:t>nº 26. Brasília: Ipea, 2016.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VIEIRA, F.S.; BENEVIDES, R.P.S. Os impactos do Novo Regime Fiscal para o financiamento do Sistema Único de Saúde e para a efetivação do direito à saúde no Brasil. </a:t>
            </a:r>
            <a:r>
              <a:rPr lang="pt-BR" b="1" dirty="0"/>
              <a:t>Nota Técnica </a:t>
            </a:r>
            <a:r>
              <a:rPr lang="pt-BR" dirty="0"/>
              <a:t>nº 28. Brasília: Ipea, 2016.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CC130-0DC6-40DE-92FE-9BBD92C1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704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Vamos exercitar!!!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8B67CCB-6A90-4B1B-83C3-47D49F9EC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2" y="2420888"/>
            <a:ext cx="4523035" cy="3012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90A82-C765-4FF3-8DE2-C361217F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352839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O financiamento do Sistema Único de Saúde (SUS) é uma responsabilidade comum dos seguintes setores: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a) </a:t>
            </a:r>
            <a:r>
              <a:rPr lang="pt-BR" sz="2400" dirty="0"/>
              <a:t>Da iniciativa privada, da União e dos Estados.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b) </a:t>
            </a:r>
            <a:r>
              <a:rPr lang="pt-BR" sz="2400" dirty="0"/>
              <a:t>Da iniciativa privada, dos Municípios, da União e dos Estados.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c) </a:t>
            </a:r>
            <a:r>
              <a:rPr lang="pt-BR" sz="2400" dirty="0"/>
              <a:t>Dos Municípios, da União, dos Estados e do Distrito Federal.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d) </a:t>
            </a:r>
            <a:r>
              <a:rPr lang="pt-BR" sz="2400" dirty="0"/>
              <a:t>Apenas dos Estados e da União.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e) </a:t>
            </a:r>
            <a:r>
              <a:rPr lang="pt-BR" sz="2400" dirty="0"/>
              <a:t>Apenas da União e do Distrito Federal.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E90143-3BE0-440C-98EC-6209C861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3551684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Segundo a Constituição Federal de 1988 (seção referente à saúde), a destinação de recursos públicos para auxílios ou subvenções às instituições privadas com fins lucrativos é: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a) </a:t>
            </a:r>
            <a:r>
              <a:rPr lang="pt-BR" sz="2400" dirty="0"/>
              <a:t>permitida de forma irrestrita;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b) </a:t>
            </a:r>
            <a:r>
              <a:rPr lang="pt-BR" sz="2400" dirty="0"/>
              <a:t>permitida de forma restrita;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c) </a:t>
            </a:r>
            <a:r>
              <a:rPr lang="pt-BR" sz="2400" dirty="0"/>
              <a:t>permitida, desde que a instituição comprovadamente necessite do auxilio Ou da subvenção para prestar seus serviços;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d) </a:t>
            </a:r>
            <a:r>
              <a:rPr lang="pt-BR" sz="2400" dirty="0"/>
              <a:t>proibida;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e) </a:t>
            </a:r>
            <a:r>
              <a:rPr lang="pt-BR" sz="2400" dirty="0"/>
              <a:t>permitida, desde que o Poder legislativo solicite.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1334EB-2D9F-4E27-ADB9-3109AAA90937}"/>
              </a:ext>
            </a:extLst>
          </p:cNvPr>
          <p:cNvSpPr/>
          <p:nvPr/>
        </p:nvSpPr>
        <p:spPr>
          <a:xfrm>
            <a:off x="5004048" y="2996952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C3AB47-EE34-46CF-BDEC-B5A4F751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/>
              <a:t>CF 1988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31945-3104-45FF-8D96-09922C91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752975"/>
          </a:xfrm>
        </p:spPr>
        <p:txBody>
          <a:bodyPr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Art. 198: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Parágrafo único. O sistema único de saúde será financiado, nos termos do art. 195, com recursos do orçamento da Seguridade Social, da União, dos Estados, do Distrito Federal e dos Municípios, além de outras fontes.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Ato das Disposições Constitucionais Transitórias</a:t>
            </a:r>
            <a:r>
              <a:rPr lang="pt-BR" dirty="0"/>
              <a:t>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Art. 55. Até que seja aprovada a lei de diretrizes orçamentárias, trinta por cento, no mínimo, do orçamento da Seguridade Social, excluído o seguro-desemprego, serão destinados ao setor de saúde.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8" descr="reforma sanitaria 5">
            <a:extLst>
              <a:ext uri="{FF2B5EF4-FFF2-40B4-BE49-F238E27FC236}">
                <a16:creationId xmlns:a16="http://schemas.microsoft.com/office/drawing/2014/main" id="{1989FDEB-931F-441F-B210-FD963E1F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7539"/>
            <a:ext cx="8083202" cy="504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5A631-8124-4B5F-9AD2-55D8C9F6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591716"/>
            <a:ext cx="8712968" cy="5674568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Conforme o dispositivo da nova Constituição Federativa do Brasil - Art. 200 - qual das alternativas abaixo</a:t>
            </a:r>
            <a:r>
              <a:rPr lang="pt-BR" b="1" u="sng" dirty="0"/>
              <a:t> NÃO </a:t>
            </a:r>
            <a:r>
              <a:rPr lang="pt-BR" b="1" dirty="0"/>
              <a:t>é competência do Sistema Único de saúde?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a) </a:t>
            </a:r>
            <a:r>
              <a:rPr lang="pt-BR" dirty="0"/>
              <a:t>Executar as ações de vigilância sanitária e epidemiológica, bem como as de saúde do trabalhador.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b) </a:t>
            </a:r>
            <a:r>
              <a:rPr lang="pt-BR" dirty="0"/>
              <a:t>Incrementar em sua área de atuação o desenvolvimento científico e tecnológico e a inovação.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c) </a:t>
            </a:r>
            <a:r>
              <a:rPr lang="pt-BR" dirty="0"/>
              <a:t>Ordenar a formação de recursos humanos na área de saúde.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d) </a:t>
            </a:r>
            <a:r>
              <a:rPr lang="pt-BR" dirty="0"/>
              <a:t>Estimular e garantir exclusividade à participação de iniciativa privada na assistência à saúde.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e) </a:t>
            </a:r>
            <a:r>
              <a:rPr lang="pt-BR" dirty="0"/>
              <a:t>Colaborar na proteção do meio ambiente, nele compreendido o do trabalho.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A0B94F-75D1-4FEA-88DE-D4D74B55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369570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2400" dirty="0"/>
              <a:t>Para receberem recursos do Fundo Nacional de Saúde, a Lei nº 8.080/1990 impõe aos Municípios, aos Estados e ao Distrito Federal que contem com certos requisitos. Assinale a alternativa que NÃO representa um desses requisitos.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sz="2400" dirty="0"/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(A) Fundo de Saúde.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(B) Conselho de Saúde, com composição paritária.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(C) Contrapartida de recursos para a saúde no respectivo orçamento.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(D) Secretário profissional da área da saúde.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(E) Plano de saúde.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F516-3E87-4B04-A7F1-370009B0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O financiamento do SUS é de responsabilidade das 3 esferas de governo. A modalidade preferencial de transferência de recursos entre os gestores é o repasse fundo a fundo. Os recursos federais destinados às ações e serviços de saúde são transferidos na forma de blocos de financiamento, sendo eles: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3E2C0-6310-4CC8-AD1D-B0EE332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76872"/>
            <a:ext cx="8640960" cy="432048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A) AB; regulação; controle; avaliação e auditoria; planejamento e orçamento; média e alta complexidade e gestão do SUS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B) AB; regulação; controle; avaliação e auditoria; planejamento e orçamento; média e alta complexidade e gestão do trabalho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C) AB; vigilância em saúde; assistência farmacêutica; educação em saúde e gestão do SUS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D) AB; Atenção de média e alta complexidade ambulatorial e hospitalar; vigilância em saúde; assistência farmacêutica; gestão do SUS e investimentos na rede de serviços de saúde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E) nenhuma das alternativas está correta</a:t>
            </a:r>
          </a:p>
          <a:p>
            <a:pPr fontAlgn="auto">
              <a:spcAft>
                <a:spcPts val="0"/>
              </a:spcAft>
              <a:defRPr/>
            </a:pP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261878-712E-406E-A4D7-26B9CEF8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496943" cy="5256584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dirty="0">
                <a:effectLst/>
              </a:rPr>
              <a:t>No que diz respeito à evolução das políticas de saúde no Brasil e à criação do SUS, julgue o item a seguir.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dirty="0">
                <a:effectLst/>
              </a:rPr>
              <a:t>Anteriormente à promulgação da Constituição Federal de 1988, o sistema nacional de saúde pautava-se por um conceito de saúde amplo; além da ausência de doenças, a saúde era concebida como um estado influenciado por determinantes sociais.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CERTO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ERRADO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m 4">
            <a:extLst>
              <a:ext uri="{FF2B5EF4-FFF2-40B4-BE49-F238E27FC236}">
                <a16:creationId xmlns:a16="http://schemas.microsoft.com/office/drawing/2014/main" id="{16310124-D37F-40C6-A22A-492F3A2D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5334"/>
            <a:ext cx="400239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Imagem 6">
            <a:extLst>
              <a:ext uri="{FF2B5EF4-FFF2-40B4-BE49-F238E27FC236}">
                <a16:creationId xmlns:a16="http://schemas.microsoft.com/office/drawing/2014/main" id="{F10DC80A-F62B-46F1-96E7-D883C4E3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4" y="0"/>
            <a:ext cx="3536900" cy="35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Imagem 8">
            <a:extLst>
              <a:ext uri="{FF2B5EF4-FFF2-40B4-BE49-F238E27FC236}">
                <a16:creationId xmlns:a16="http://schemas.microsoft.com/office/drawing/2014/main" id="{8C25D6A3-0A58-4EA1-92C6-6E28C389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23"/>
            <a:ext cx="3536899" cy="309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Imagem 14">
            <a:extLst>
              <a:ext uri="{FF2B5EF4-FFF2-40B4-BE49-F238E27FC236}">
                <a16:creationId xmlns:a16="http://schemas.microsoft.com/office/drawing/2014/main" id="{EC6F019B-6E1E-4BDE-A435-7550F0FB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4900"/>
            <a:ext cx="3386460" cy="30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D1F5-3547-4847-AD7D-BDB49DF7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Lidia.rodrigues@usp.br</a:t>
            </a:r>
          </a:p>
        </p:txBody>
      </p:sp>
    </p:spTree>
    <p:extLst>
      <p:ext uri="{BB962C8B-B14F-4D97-AF65-F5344CB8AC3E}">
        <p14:creationId xmlns:p14="http://schemas.microsoft.com/office/powerpoint/2010/main" val="8034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F7E6E-8B40-4C60-A5D7-07AC2EA4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8" y="206513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Década de 90 - impasses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D78DD-CAC8-4639-9A57-D48763D3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32076"/>
            <a:ext cx="8496944" cy="5328592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1200"/>
              </a:spcAft>
              <a:buNone/>
              <a:defRPr/>
            </a:pPr>
            <a:r>
              <a:rPr lang="pt-BR" sz="2200" dirty="0"/>
              <a:t>As LDO para os anos de 1990 a 1993 reproduziram o disposto no art.   55.  Apesar disso, as Leis Orçamentárias Anuais (</a:t>
            </a:r>
            <a:r>
              <a:rPr lang="pt-BR" sz="2200" dirty="0" err="1"/>
              <a:t>LOAs</a:t>
            </a:r>
            <a:r>
              <a:rPr lang="pt-BR" sz="2200" dirty="0"/>
              <a:t>) do mesmo período não respeitaram o disposto na LDO respectiva.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pt-BR" sz="2200" dirty="0"/>
              <a:t>Em 1993, crise na saúde agravada, pois além de não cumprir o disposto na LDO, o Ministério da Previdência suspendeu o repasse dos valores arrecadados pelo INSS e os previstos no orçamento para a Saúde. O MS foi obrigado novamente a recorrer ao Fundo de Amparo ao Trabalhador (FAT).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pt-BR" sz="2200" dirty="0"/>
              <a:t> Em 1994, ocorre veto presidencial a este dispositivo na LDO</a:t>
            </a:r>
          </a:p>
          <a:p>
            <a:pPr algn="r" fontAlgn="auto">
              <a:spcAft>
                <a:spcPts val="1200"/>
              </a:spcAft>
              <a:defRPr/>
            </a:pPr>
            <a:endParaRPr lang="pt-BR" sz="1600" dirty="0"/>
          </a:p>
          <a:p>
            <a:pPr marL="0" indent="0" algn="r" fontAlgn="auto">
              <a:spcAft>
                <a:spcPts val="1200"/>
              </a:spcAft>
              <a:buNone/>
              <a:defRPr/>
            </a:pPr>
            <a:r>
              <a:rPr lang="pt-BR" sz="1600" dirty="0"/>
              <a:t>(Ministério da Saúde; Organização Pan-Americana da Saúde, 2013)</a:t>
            </a:r>
            <a:endParaRPr lang="pt-BR" dirty="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721E6-1F4D-410C-910C-6D2AF684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58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Emenda constitucional 29/2000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584CB93D-1415-4EBE-9D75-45104210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13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93B1B-B815-4C28-9E75-25E2477F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4035" name="Imagem 2">
            <a:extLst>
              <a:ext uri="{FF2B5EF4-FFF2-40B4-BE49-F238E27FC236}">
                <a16:creationId xmlns:a16="http://schemas.microsoft.com/office/drawing/2014/main" id="{4E8CB684-501B-4BEE-8FD2-EE4E3EE6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17516" r="20668" b="26376"/>
          <a:stretch>
            <a:fillRect/>
          </a:stretch>
        </p:blipFill>
        <p:spPr bwMode="auto">
          <a:xfrm>
            <a:off x="240711" y="188411"/>
            <a:ext cx="8651769" cy="648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D4735-EBEE-45A1-A93D-5ABBFC58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Blocos de 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885749-E304-44CC-8532-C2530ED8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3316" name="Imagem 3">
            <a:extLst>
              <a:ext uri="{FF2B5EF4-FFF2-40B4-BE49-F238E27FC236}">
                <a16:creationId xmlns:a16="http://schemas.microsoft.com/office/drawing/2014/main" id="{0590A425-9499-47D2-A23E-01122440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4543" r="24013" b="19302"/>
          <a:stretch>
            <a:fillRect/>
          </a:stretch>
        </p:blipFill>
        <p:spPr bwMode="auto">
          <a:xfrm>
            <a:off x="0" y="1586211"/>
            <a:ext cx="9144000" cy="48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71800" y="2848338"/>
            <a:ext cx="3600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COMO ESTÁ EM 2018???</a:t>
            </a:r>
          </a:p>
        </p:txBody>
      </p:sp>
    </p:spTree>
    <p:extLst>
      <p:ext uri="{BB962C8B-B14F-4D97-AF65-F5344CB8AC3E}">
        <p14:creationId xmlns:p14="http://schemas.microsoft.com/office/powerpoint/2010/main" val="8154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E270F-D189-464B-AFA0-5A8DAD0A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Lei Complementar 141/2012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1D80B-ADFD-4689-9BF3-7983DB26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52995"/>
            <a:ext cx="8352928" cy="4897190"/>
          </a:xfrm>
        </p:spPr>
        <p:txBody>
          <a:bodyPr>
            <a:normAutofit fontScale="92500" lnSpcReduction="10000"/>
          </a:bodyPr>
          <a:lstStyle/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Regulamenta o 3º do art. 198 da Constituição Federal;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Define quais despesas podem ser consideradas em ASPS e quais não podem;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Define a aplicação mínima de recursos em ASPS, mantendo a regra da EC 29/2000;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Estabelece o contingenciamento e a suspensão de transferências constitucionais, além da suspensão de transferências voluntárias, pelo descumprimento da aplicação mínima em ASPS ou pela falta de comprovação da aplicação 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endParaRPr lang="pt-BR" sz="2200" dirty="0">
              <a:latin typeface="Arial" charset="0"/>
              <a:cs typeface="Arial" charset="0"/>
            </a:endParaRPr>
          </a:p>
          <a:p>
            <a:pPr marL="179388" lvl="1" indent="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200" dirty="0">
                <a:latin typeface="Arial" charset="0"/>
                <a:cs typeface="Arial" charset="0"/>
              </a:rPr>
              <a:t>http://www.planalto.gov.br/ccivil_03/leis/lcp/lcp141.htm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2634</Words>
  <Application>Microsoft Office PowerPoint</Application>
  <PresentationFormat>Apresentação na tela (4:3)</PresentationFormat>
  <Paragraphs>143</Paragraphs>
  <Slides>45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Bookman Old Style</vt:lpstr>
      <vt:lpstr>Calibri</vt:lpstr>
      <vt:lpstr>Rockwell</vt:lpstr>
      <vt:lpstr>Personalizar design</vt:lpstr>
      <vt:lpstr>Damask</vt:lpstr>
      <vt:lpstr>Financiamento sus</vt:lpstr>
      <vt:lpstr>Apresentação do PowerPoint</vt:lpstr>
      <vt:lpstr>Apresentação do PowerPoint</vt:lpstr>
      <vt:lpstr>CF 1988</vt:lpstr>
      <vt:lpstr>Década de 90 - impasses</vt:lpstr>
      <vt:lpstr>Emenda constitucional 29/2000</vt:lpstr>
      <vt:lpstr>Apresentação do PowerPoint</vt:lpstr>
      <vt:lpstr>Blocos de financiamento</vt:lpstr>
      <vt:lpstr>Lei Complementar 141/2012</vt:lpstr>
      <vt:lpstr>Componente básico da assistência farmacêutica</vt:lpstr>
      <vt:lpstr>Apresentação do PowerPoint</vt:lpstr>
      <vt:lpstr>Emenda constitucional 86/2015</vt:lpstr>
      <vt:lpstr>Apresentação do PowerPoint</vt:lpstr>
      <vt:lpstr>Proposta de Emenda à Constituição nº 55 (PEC 55 do Senado e PEC 241 da Câmara)</vt:lpstr>
      <vt:lpstr>Apresentação do PowerPoint</vt:lpstr>
      <vt:lpstr>Gasto público com saúde como % do PIB de alguns países da América Latina, 2007 - 2014</vt:lpstr>
      <vt:lpstr>Apresentação do PowerPoint</vt:lpstr>
      <vt:lpstr>Apresentação do PowerPoint</vt:lpstr>
      <vt:lpstr>Gasto federal com ações e serviços públicos de saúde, 1993 – 2015, em bilhões de R$ de 2015 </vt:lpstr>
      <vt:lpstr>§ 3º - É vedada a participação direta ou indireta de empresas ou capitais estrangeiros na assistência à saúde no País, salvo nos casos previstos em lei.</vt:lpstr>
      <vt:lpstr>Consequências para o financiamento federal do SUS com a PEC 55 (PEC 241)</vt:lpstr>
      <vt:lpstr>O que a PEC 55 propôs?</vt:lpstr>
      <vt:lpstr>Projeção do impacto da PEC 55 sobre o gasto federal com saúde em comparação com a manutenção da regra da EC 86 - em % da RCL Hipóteses: piso da PEC 55 = 15,0% da RCL de 2017; e RCL 2017 = R$ 758 bilhões </vt:lpstr>
      <vt:lpstr>Projeção do impacto da PEC 55 sobre o gasto federal com saúde em comparação com a manutenção da regra da EC 86 - em R$ de 2016 per capita - Hipóteses: piso da PEC 55 = 15,0% da RCL de 2017; e RCL 2017 = R$ 758 bilhões </vt:lpstr>
      <vt:lpstr>Participação das transferências federais do SUS no gasto total de estados e municípios</vt:lpstr>
      <vt:lpstr>https://www12.senado.leg.br/noticias/materias/2016/12/15/congresso-aprova-orcamento-de-r-3-5-trilhoes-para-2017-1 </vt:lpstr>
      <vt:lpstr>Apresentação do PowerPoint</vt:lpstr>
      <vt:lpstr>Impacto do congelamento de gastos</vt:lpstr>
      <vt:lpstr>O que se desconsidera com a nova lógica de financiamento?</vt:lpstr>
      <vt:lpstr>Envelhecimento da população</vt:lpstr>
      <vt:lpstr>Gasto médio por internação, exceto partos, por faixa etária. Brasil, 2015</vt:lpstr>
      <vt:lpstr>Inflação do setor saúde – IPCA/IBGE</vt:lpstr>
      <vt:lpstr>A relação entre crise econômica, austeridade fiscal e saúde: evidências da literatura internacional</vt:lpstr>
      <vt:lpstr>Apresentação do PowerPoint</vt:lpstr>
      <vt:lpstr>Propostas para melhoria?</vt:lpstr>
      <vt:lpstr>bibliografia</vt:lpstr>
      <vt:lpstr>Vamos exercitar!!!</vt:lpstr>
      <vt:lpstr>Apresentação do PowerPoint</vt:lpstr>
      <vt:lpstr>Apresentação do PowerPoint</vt:lpstr>
      <vt:lpstr>Apresentação do PowerPoint</vt:lpstr>
      <vt:lpstr>Apresentação do PowerPoint</vt:lpstr>
      <vt:lpstr>O financiamento do SUS é de responsabilidade das 3 esferas de governo. A modalidade preferencial de transferência de recursos entre os gestores é o repasse fundo a fundo. Os recursos federais destinados às ações e serviços de saúde são transferidos na forma de blocos de financiamento, sendo eles:</vt:lpstr>
      <vt:lpstr>Apresentação do PowerPoint</vt:lpstr>
      <vt:lpstr>Apresentação do PowerPoint</vt:lpstr>
      <vt:lpstr>Lidia.rodrigues@usp.br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SUS: objetivos e estrutura</dc:title>
  <dc:creator>Maria Eugênia Bresolin Pinto</dc:creator>
  <cp:lastModifiedBy>Lídia Lourençön</cp:lastModifiedBy>
  <cp:revision>248</cp:revision>
  <dcterms:created xsi:type="dcterms:W3CDTF">2006-05-29T20:09:02Z</dcterms:created>
  <dcterms:modified xsi:type="dcterms:W3CDTF">2018-03-16T13:51:37Z</dcterms:modified>
</cp:coreProperties>
</file>