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5C88-4A57-45E2-980D-54FE8A378C4F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CD9F-536E-49F9-9F83-CE7432F002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0C315-3ACB-490F-819E-AE8B44CD791E}" type="slidenum">
              <a:rPr lang="pt-BR" altLang="pt-BR" smtClean="0"/>
              <a:pPr/>
              <a:t>27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FC72-197F-4F98-A622-CB7F69642568}" type="datetimeFigureOut">
              <a:rPr lang="pt-BR" smtClean="0"/>
              <a:pPr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undoestranho.abril.com.br/imagem/himen2_g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undoestranho.abril.com.br/imagem/himen2_g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Aparelho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Gênito-urinário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1.4. Anatomia da uretra</a:t>
            </a:r>
            <a:r>
              <a:rPr lang="pt-BR" altLang="pt-BR" sz="2800" smtClean="0">
                <a:solidFill>
                  <a:srgbClr val="FFFF00"/>
                </a:solidFill>
              </a:rPr>
              <a:t/>
            </a:r>
            <a:br>
              <a:rPr lang="pt-BR" altLang="pt-BR" sz="2800" smtClean="0">
                <a:solidFill>
                  <a:srgbClr val="FFFF00"/>
                </a:solidFill>
              </a:rPr>
            </a:br>
            <a:r>
              <a:rPr lang="pt-BR" altLang="pt-BR" sz="2400" smtClean="0"/>
              <a:t>Feminina e masculina</a:t>
            </a:r>
          </a:p>
        </p:txBody>
      </p:sp>
      <p:pic>
        <p:nvPicPr>
          <p:cNvPr id="10243" name="Picture 3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20888"/>
            <a:ext cx="4038600" cy="3684587"/>
          </a:xfrm>
          <a:noFill/>
        </p:spPr>
      </p:pic>
      <p:pic>
        <p:nvPicPr>
          <p:cNvPr id="10244" name="Picture 4" descr="secção sagital pelve mascu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93913"/>
            <a:ext cx="4038600" cy="3538537"/>
          </a:xfrm>
          <a:noFill/>
        </p:spPr>
      </p:pic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22488"/>
            <a:ext cx="4572000" cy="3592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143250" y="2286000"/>
            <a:ext cx="1357313" cy="646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 err="1">
                <a:latin typeface="Arial" charset="0"/>
                <a:cs typeface="Arial" charset="0"/>
              </a:rPr>
              <a:t>Colículo</a:t>
            </a:r>
            <a:r>
              <a:rPr lang="pt-BR" altLang="pt-BR" b="1" dirty="0">
                <a:latin typeface="Arial" charset="0"/>
                <a:cs typeface="Arial" charset="0"/>
              </a:rPr>
              <a:t> seminal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5301208"/>
            <a:ext cx="42484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070671" y="5879013"/>
            <a:ext cx="2869481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 smtClean="0">
                <a:latin typeface="Arial" charset="0"/>
                <a:cs typeface="Arial" charset="0"/>
              </a:rPr>
              <a:t>Diferenças anatômicas e funcionais</a:t>
            </a:r>
            <a:endParaRPr lang="pt-BR" altLang="pt-BR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73550"/>
            <a:ext cx="7758113" cy="1655763"/>
          </a:xfrm>
          <a:solidFill>
            <a:schemeClr val="bg2">
              <a:lumMod val="50000"/>
              <a:lumOff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00" b="1" dirty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FF0000"/>
                </a:solidFill>
              </a:rPr>
              <a:t>SISTEMA </a:t>
            </a:r>
            <a:r>
              <a:rPr lang="pt-BR" b="1" dirty="0">
                <a:solidFill>
                  <a:srgbClr val="FF0000"/>
                </a:solidFill>
              </a:rPr>
              <a:t>GENITAL FEMININO</a:t>
            </a:r>
          </a:p>
        </p:txBody>
      </p:sp>
      <p:pic>
        <p:nvPicPr>
          <p:cNvPr id="11267" name="Picture 3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8002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ahom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95963" y="5949950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rgbClr val="FFCC00"/>
                </a:solidFill>
                <a:latin typeface="Tahoma" pitchFamily="34" charset="0"/>
              </a:rPr>
              <a:t>	  </a:t>
            </a:r>
            <a:r>
              <a:rPr lang="pt-BR" altLang="pt-BR" sz="2400" b="1">
                <a:latin typeface="Tahoma" pitchFamily="34" charset="0"/>
              </a:rPr>
              <a:t>Tirapelli</a:t>
            </a:r>
          </a:p>
        </p:txBody>
      </p:sp>
      <p:pic>
        <p:nvPicPr>
          <p:cNvPr id="14342" name="Picture 8" descr="F66122-005-f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692150"/>
            <a:ext cx="4752975" cy="38893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FFFF00"/>
                </a:solidFill>
              </a:rPr>
              <a:t/>
            </a:r>
            <a:br>
              <a:rPr lang="pt-BR" altLang="pt-BR" sz="2400" dirty="0" smtClean="0">
                <a:solidFill>
                  <a:srgbClr val="FFFF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Divisão: </a:t>
            </a:r>
            <a:r>
              <a:rPr lang="pt-BR" altLang="pt-BR" sz="2400" b="1" dirty="0" smtClean="0"/>
              <a:t>órgãos genitais femininos internos e externos</a:t>
            </a:r>
          </a:p>
        </p:txBody>
      </p:sp>
      <p:pic>
        <p:nvPicPr>
          <p:cNvPr id="12291" name="Picture 4" descr="F66122-005-f0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268413"/>
            <a:ext cx="7488238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403648" y="6309320"/>
            <a:ext cx="64087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07504" y="5253007"/>
            <a:ext cx="3240360" cy="120032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b="1" dirty="0" smtClean="0">
                <a:latin typeface="Arial" charset="0"/>
                <a:cs typeface="Arial" charset="0"/>
              </a:rPr>
              <a:t>Órgão da cópula;</a:t>
            </a:r>
          </a:p>
          <a:p>
            <a:pPr algn="ctr"/>
            <a:r>
              <a:rPr lang="pt-BR" altLang="pt-BR" b="1" dirty="0" smtClean="0">
                <a:latin typeface="Arial" charset="0"/>
                <a:cs typeface="Arial" charset="0"/>
              </a:rPr>
              <a:t>Fecundação;</a:t>
            </a:r>
          </a:p>
          <a:p>
            <a:pPr algn="ctr"/>
            <a:r>
              <a:rPr lang="pt-BR" altLang="pt-BR" b="1" dirty="0" smtClean="0">
                <a:latin typeface="Arial" charset="0"/>
                <a:cs typeface="Arial" charset="0"/>
              </a:rPr>
              <a:t>Implantação e desenvolvimento do no ser</a:t>
            </a:r>
            <a:endParaRPr lang="pt-BR" altLang="pt-BR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t-BR" altLang="pt-BR" sz="2400" b="1" dirty="0" smtClean="0">
                <a:solidFill>
                  <a:schemeClr val="tx2"/>
                </a:solidFill>
              </a:rPr>
              <a:t>1. Genitais internos</a:t>
            </a:r>
            <a:r>
              <a:rPr lang="pt-BR" altLang="pt-BR" sz="2400" dirty="0" smtClean="0">
                <a:solidFill>
                  <a:srgbClr val="FFFF00"/>
                </a:solidFill>
              </a:rPr>
              <a:t/>
            </a:r>
            <a:br>
              <a:rPr lang="pt-BR" altLang="pt-BR" sz="2400" dirty="0" smtClean="0">
                <a:solidFill>
                  <a:srgbClr val="FFFF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>1.1.</a:t>
            </a:r>
            <a:r>
              <a:rPr lang="pt-BR" altLang="pt-BR" sz="2400" dirty="0" smtClean="0">
                <a:solidFill>
                  <a:srgbClr val="FFFF00"/>
                </a:solidFill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</a:rPr>
              <a:t>Útero: </a:t>
            </a:r>
            <a:r>
              <a:rPr lang="pt-BR" altLang="pt-BR" sz="2400" dirty="0" smtClean="0"/>
              <a:t>divisão, cavidade uterina e posição</a:t>
            </a:r>
          </a:p>
        </p:txBody>
      </p:sp>
      <p:pic>
        <p:nvPicPr>
          <p:cNvPr id="13315" name="Picture 7" descr="F66122-005-f0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8" y="1917700"/>
            <a:ext cx="4495800" cy="4248150"/>
          </a:xfrm>
          <a:noFill/>
          <a:ln>
            <a:solidFill>
              <a:schemeClr val="tx1"/>
            </a:solidFill>
          </a:ln>
        </p:spPr>
      </p:pic>
      <p:pic>
        <p:nvPicPr>
          <p:cNvPr id="13316" name="Picture 8" descr="F66122-005-f05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70113"/>
            <a:ext cx="4038600" cy="3386137"/>
          </a:xfrm>
          <a:noFill/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644008" y="5363924"/>
            <a:ext cx="41044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Anteflexão e anteversão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021288"/>
            <a:ext cx="44644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Principais ligamentos:</a:t>
            </a:r>
            <a:r>
              <a:rPr lang="pt-BR" altLang="pt-BR" sz="2400" b="1" dirty="0" smtClean="0"/>
              <a:t> largo do útero, redondo do útero e </a:t>
            </a:r>
            <a:r>
              <a:rPr lang="pt-BR" altLang="pt-BR" sz="2400" b="1" dirty="0" err="1" smtClean="0"/>
              <a:t>uterossacral</a:t>
            </a:r>
            <a:r>
              <a:rPr lang="pt-BR" altLang="pt-BR" sz="2400" b="1" dirty="0" smtClean="0"/>
              <a:t>.</a:t>
            </a:r>
          </a:p>
        </p:txBody>
      </p:sp>
      <p:pic>
        <p:nvPicPr>
          <p:cNvPr id="14339" name="Picture 7" descr="anato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630363"/>
            <a:ext cx="46815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visceraspelvic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248150" cy="3930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1.2. Vagina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err="1" smtClean="0"/>
              <a:t>Fórnix</a:t>
            </a:r>
            <a:r>
              <a:rPr lang="pt-BR" altLang="pt-BR" sz="2400" b="1" dirty="0" smtClean="0"/>
              <a:t> e canal vaginal </a:t>
            </a:r>
            <a:endParaRPr lang="pt-BR" alt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7" descr="F66122-005-f0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5275" y="1844675"/>
            <a:ext cx="5946775" cy="4032250"/>
          </a:xfrm>
          <a:noFill/>
          <a:ln>
            <a:solidFill>
              <a:schemeClr val="tx1"/>
            </a:solidFill>
          </a:ln>
        </p:spPr>
      </p:pic>
      <p:pic>
        <p:nvPicPr>
          <p:cNvPr id="4" name="Picture 6" descr="himen2_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2274888"/>
            <a:ext cx="2881312" cy="3440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1.3. Ovários:  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/>
              <a:t>Ligamentos próprio e </a:t>
            </a:r>
            <a:r>
              <a:rPr lang="pt-BR" altLang="pt-BR" sz="2400" b="1" dirty="0" err="1" smtClean="0"/>
              <a:t>suspensor</a:t>
            </a:r>
            <a:r>
              <a:rPr lang="pt-BR" altLang="pt-BR" sz="2400" b="1" dirty="0" smtClean="0"/>
              <a:t>  </a:t>
            </a:r>
          </a:p>
        </p:txBody>
      </p:sp>
      <p:pic>
        <p:nvPicPr>
          <p:cNvPr id="16387" name="Picture 7" descr="visceraspelvic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8974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" name="Picture 8" descr="uter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392612" cy="327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1.4. Tubas uterinas:</a:t>
            </a:r>
            <a:r>
              <a:rPr lang="pt-BR" altLang="pt-BR" sz="2400" b="1" dirty="0" smtClean="0"/>
              <a:t> partes e </a:t>
            </a:r>
            <a:r>
              <a:rPr lang="pt-BR" altLang="pt-BR" sz="2400" b="1" dirty="0" err="1" smtClean="0"/>
              <a:t>óstios</a:t>
            </a:r>
            <a:r>
              <a:rPr lang="pt-BR" altLang="pt-BR" sz="2400" b="1" dirty="0" smtClean="0"/>
              <a:t>.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Mesossalpinge</a:t>
            </a:r>
          </a:p>
        </p:txBody>
      </p:sp>
      <p:pic>
        <p:nvPicPr>
          <p:cNvPr id="17411" name="Picture 4" descr="F66122-005-f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60575"/>
            <a:ext cx="4465637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5" descr="uter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773238"/>
            <a:ext cx="4537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rgbClr val="FF0000"/>
                </a:solidFill>
              </a:rPr>
              <a:t>2. Genitais externos: </a:t>
            </a:r>
            <a:r>
              <a:rPr lang="pt-BR" altLang="pt-BR" sz="2000" b="1" dirty="0" smtClean="0"/>
              <a:t>monte púbico + pudendo ou vulva</a:t>
            </a:r>
            <a:endParaRPr lang="pt-BR" altLang="pt-BR" sz="2000" b="1" dirty="0" smtClean="0">
              <a:solidFill>
                <a:srgbClr val="FFFF00"/>
              </a:solidFill>
            </a:endParaRPr>
          </a:p>
        </p:txBody>
      </p:sp>
      <p:pic>
        <p:nvPicPr>
          <p:cNvPr id="18435" name="Picture 4" descr="F66122-005-f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5688"/>
            <a:ext cx="5551488" cy="554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 descr="himen2_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36838"/>
            <a:ext cx="2051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724128" y="5363924"/>
            <a:ext cx="30243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Rima do pudendo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Vestíbulo da vagina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7704" y="6453336"/>
            <a:ext cx="4392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3419872" y="5517232"/>
            <a:ext cx="9361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563888" y="5661248"/>
            <a:ext cx="656456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/>
              <a:t>Clitóris, bulbo do vestíbulo e </a:t>
            </a:r>
            <a:r>
              <a:rPr lang="pt-BR" altLang="pt-BR" sz="2400" b="1" dirty="0" err="1" smtClean="0"/>
              <a:t>gls</a:t>
            </a:r>
            <a:r>
              <a:rPr lang="pt-BR" altLang="pt-BR" sz="2400" b="1" dirty="0" smtClean="0"/>
              <a:t>. vestibulares maiores</a:t>
            </a:r>
          </a:p>
        </p:txBody>
      </p:sp>
      <p:pic>
        <p:nvPicPr>
          <p:cNvPr id="19459" name="Picture 4" descr="F66122-005-f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200150"/>
            <a:ext cx="4546600" cy="546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11760" y="3789040"/>
            <a:ext cx="439248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G:\DESENHOS DO LIVRO JANEIRO 2019\DESENHOS LIVRO 2019\FIGURA 9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548680"/>
            <a:ext cx="2736304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SISTEMA URINÁRIO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3920" y="3174067"/>
            <a:ext cx="2736304" cy="18158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FUNÇÕES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1. Controle hídrico e  de eletrólitos do sangue;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2. Produção da urina;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3. Armazenamento e eliminação;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4. Função endócrina.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73550"/>
            <a:ext cx="7758113" cy="1655763"/>
          </a:xfrm>
          <a:solidFill>
            <a:schemeClr val="bg2">
              <a:lumMod val="50000"/>
              <a:lumOff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00" b="1" dirty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FF0000"/>
                </a:solidFill>
              </a:rPr>
              <a:t>SISTEMA </a:t>
            </a:r>
            <a:r>
              <a:rPr lang="pt-BR" b="1" dirty="0">
                <a:solidFill>
                  <a:srgbClr val="FF0000"/>
                </a:solidFill>
              </a:rPr>
              <a:t>GENITAL </a:t>
            </a:r>
            <a:r>
              <a:rPr lang="pt-BR" b="1" dirty="0" smtClean="0">
                <a:solidFill>
                  <a:srgbClr val="FF0000"/>
                </a:solidFill>
              </a:rPr>
              <a:t>MASCULINO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483" name="Picture 3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8002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ahoma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95963" y="5949950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CC00"/>
                </a:solidFill>
                <a:latin typeface="Tahoma" pitchFamily="34" charset="0"/>
              </a:rPr>
              <a:t>	 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Tirapelli</a:t>
            </a:r>
          </a:p>
        </p:txBody>
      </p:sp>
      <p:pic>
        <p:nvPicPr>
          <p:cNvPr id="7" name="Picture 4" descr="E:\Users\Tirapelli\Desktop\Área de trabalho\IMAGENS  Tirapelli - LIVRO SEMIOLOGIA GERAL E ESPECIALIZADA - MARTINEZ\IMAGENS SEMIOLOGIA GERAL E ESPECIALIADA - MARTINEZ 2011\IMAGEM 14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47675"/>
            <a:ext cx="4537075" cy="429101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508104" y="4077072"/>
            <a:ext cx="302433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Produção dos gametas;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Cópula;</a:t>
            </a:r>
          </a:p>
          <a:p>
            <a:pPr algn="ctr"/>
            <a:r>
              <a:rPr lang="pt-BR" b="1" smtClean="0">
                <a:latin typeface="Arial" pitchFamily="34" charset="0"/>
                <a:cs typeface="Arial" pitchFamily="34" charset="0"/>
              </a:rPr>
              <a:t>Ejaculação.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Divisão: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1. Órgãos genitais masculinos internos e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	 2. Órgãos genitais masculinos externos </a:t>
            </a:r>
          </a:p>
        </p:txBody>
      </p:sp>
      <p:pic>
        <p:nvPicPr>
          <p:cNvPr id="2050" name="Picture 2" descr="G:\DESENHOS DO LIVRO JANEIRO 2019\DESENHOS LIVRO 2019\FIGURA 10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30778"/>
            <a:ext cx="7236296" cy="542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260350"/>
            <a:ext cx="3995737" cy="185896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1. Órgãos genitais masculinos externos: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Pênis (raiz e corpo)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://ulbra-to.br/morfologia/uploads/Sem-titul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-387350"/>
            <a:ext cx="4641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ulbra-to.br/morfologia/uploads/Sem-titulo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714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076056" y="3212976"/>
            <a:ext cx="40679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6093296"/>
            <a:ext cx="48245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259263" cy="777875"/>
          </a:xfrm>
          <a:ln>
            <a:solidFill>
              <a:schemeClr val="bg2">
                <a:lumMod val="10000"/>
                <a:lumOff val="9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Escroto</a:t>
            </a:r>
          </a:p>
        </p:txBody>
      </p:sp>
      <p:pic>
        <p:nvPicPr>
          <p:cNvPr id="6" name="Picture 4" descr="secção sagital pelve mascu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205038"/>
            <a:ext cx="4165600" cy="4267200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11" descr="http://ulbra-to.br/morfologia/uploads/Sem-titul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12875"/>
            <a:ext cx="48815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player.slideplayer.es/1/120320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60350"/>
            <a:ext cx="4284663" cy="34242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6938" cy="15113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pt-BR" altLang="pt-BR" sz="2400" smtClean="0">
                <a:solidFill>
                  <a:schemeClr val="hlink"/>
                </a:solidFill>
                <a:latin typeface="Arial" charset="0"/>
                <a:cs typeface="Arial" charset="0"/>
              </a:rPr>
              <a:t>2. Órgãos genitais masculinos internos:</a:t>
            </a:r>
            <a:r>
              <a:rPr lang="pt-BR" altLang="pt-BR" sz="2400" smtClean="0">
                <a:latin typeface="Arial" charset="0"/>
                <a:cs typeface="Arial" charset="0"/>
              </a:rPr>
              <a:t> testículos, epidídimos, ductos deferentes, ductos ejaculatórios, gls.  seminais, próstata e gls. bulbouretrais.  </a:t>
            </a:r>
          </a:p>
        </p:txBody>
      </p:sp>
      <p:pic>
        <p:nvPicPr>
          <p:cNvPr id="24579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5275" y="1600200"/>
            <a:ext cx="6013450" cy="4525963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2195736" y="5805264"/>
            <a:ext cx="46805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Testículos (e seus envoltórios)</a:t>
            </a:r>
            <a:r>
              <a:rPr lang="pt-B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e epidídimo</a:t>
            </a:r>
          </a:p>
        </p:txBody>
      </p:sp>
      <p:pic>
        <p:nvPicPr>
          <p:cNvPr id="25603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1412776"/>
            <a:ext cx="6407110" cy="4636964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4860032" y="5805264"/>
            <a:ext cx="47525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4295677" y="1480193"/>
            <a:ext cx="1939627" cy="4175019"/>
          </a:xfrm>
          <a:custGeom>
            <a:avLst/>
            <a:gdLst>
              <a:gd name="connsiteX0" fmla="*/ 1922243 w 1939627"/>
              <a:gd name="connsiteY0" fmla="*/ 390810 h 4175019"/>
              <a:gd name="connsiteX1" fmla="*/ 1922243 w 1939627"/>
              <a:gd name="connsiteY1" fmla="*/ 390810 h 4175019"/>
              <a:gd name="connsiteX2" fmla="*/ 1894108 w 1939627"/>
              <a:gd name="connsiteY2" fmla="*/ 629961 h 4175019"/>
              <a:gd name="connsiteX3" fmla="*/ 1865972 w 1939627"/>
              <a:gd name="connsiteY3" fmla="*/ 672164 h 4175019"/>
              <a:gd name="connsiteX4" fmla="*/ 1823769 w 1939627"/>
              <a:gd name="connsiteY4" fmla="*/ 756570 h 4175019"/>
              <a:gd name="connsiteX5" fmla="*/ 1739363 w 1939627"/>
              <a:gd name="connsiteY5" fmla="*/ 897247 h 4175019"/>
              <a:gd name="connsiteX6" fmla="*/ 1697160 w 1939627"/>
              <a:gd name="connsiteY6" fmla="*/ 939450 h 4175019"/>
              <a:gd name="connsiteX7" fmla="*/ 1626821 w 1939627"/>
              <a:gd name="connsiteY7" fmla="*/ 995721 h 4175019"/>
              <a:gd name="connsiteX8" fmla="*/ 1612754 w 1939627"/>
              <a:gd name="connsiteY8" fmla="*/ 1037924 h 4175019"/>
              <a:gd name="connsiteX9" fmla="*/ 1584618 w 1939627"/>
              <a:gd name="connsiteY9" fmla="*/ 1066059 h 4175019"/>
              <a:gd name="connsiteX10" fmla="*/ 1556483 w 1939627"/>
              <a:gd name="connsiteY10" fmla="*/ 1178601 h 4175019"/>
              <a:gd name="connsiteX11" fmla="*/ 1514280 w 1939627"/>
              <a:gd name="connsiteY11" fmla="*/ 1277075 h 4175019"/>
              <a:gd name="connsiteX12" fmla="*/ 1500212 w 1939627"/>
              <a:gd name="connsiteY12" fmla="*/ 1319278 h 4175019"/>
              <a:gd name="connsiteX13" fmla="*/ 1472077 w 1939627"/>
              <a:gd name="connsiteY13" fmla="*/ 1361481 h 4175019"/>
              <a:gd name="connsiteX14" fmla="*/ 1458009 w 1939627"/>
              <a:gd name="connsiteY14" fmla="*/ 1403684 h 4175019"/>
              <a:gd name="connsiteX15" fmla="*/ 1401738 w 1939627"/>
              <a:gd name="connsiteY15" fmla="*/ 1488090 h 4175019"/>
              <a:gd name="connsiteX16" fmla="*/ 1373603 w 1939627"/>
              <a:gd name="connsiteY16" fmla="*/ 1600632 h 4175019"/>
              <a:gd name="connsiteX17" fmla="*/ 1359535 w 1939627"/>
              <a:gd name="connsiteY17" fmla="*/ 1642835 h 4175019"/>
              <a:gd name="connsiteX18" fmla="*/ 1345468 w 1939627"/>
              <a:gd name="connsiteY18" fmla="*/ 1699105 h 4175019"/>
              <a:gd name="connsiteX19" fmla="*/ 1317332 w 1939627"/>
              <a:gd name="connsiteY19" fmla="*/ 1783512 h 4175019"/>
              <a:gd name="connsiteX20" fmla="*/ 1303265 w 1939627"/>
              <a:gd name="connsiteY20" fmla="*/ 1825715 h 4175019"/>
              <a:gd name="connsiteX21" fmla="*/ 1261061 w 1939627"/>
              <a:gd name="connsiteY21" fmla="*/ 1910121 h 4175019"/>
              <a:gd name="connsiteX22" fmla="*/ 1232926 w 1939627"/>
              <a:gd name="connsiteY22" fmla="*/ 1952324 h 4175019"/>
              <a:gd name="connsiteX23" fmla="*/ 1218858 w 1939627"/>
              <a:gd name="connsiteY23" fmla="*/ 1994527 h 4175019"/>
              <a:gd name="connsiteX24" fmla="*/ 1190723 w 1939627"/>
              <a:gd name="connsiteY24" fmla="*/ 2036730 h 4175019"/>
              <a:gd name="connsiteX25" fmla="*/ 1148520 w 1939627"/>
              <a:gd name="connsiteY25" fmla="*/ 2177407 h 4175019"/>
              <a:gd name="connsiteX26" fmla="*/ 1106317 w 1939627"/>
              <a:gd name="connsiteY26" fmla="*/ 2332152 h 4175019"/>
              <a:gd name="connsiteX27" fmla="*/ 1092249 w 1939627"/>
              <a:gd name="connsiteY27" fmla="*/ 2500964 h 4175019"/>
              <a:gd name="connsiteX28" fmla="*/ 1078181 w 1939627"/>
              <a:gd name="connsiteY28" fmla="*/ 2557235 h 4175019"/>
              <a:gd name="connsiteX29" fmla="*/ 1092249 w 1939627"/>
              <a:gd name="connsiteY29" fmla="*/ 2852656 h 4175019"/>
              <a:gd name="connsiteX30" fmla="*/ 1148520 w 1939627"/>
              <a:gd name="connsiteY30" fmla="*/ 3091807 h 4175019"/>
              <a:gd name="connsiteX31" fmla="*/ 1162588 w 1939627"/>
              <a:gd name="connsiteY31" fmla="*/ 3190281 h 4175019"/>
              <a:gd name="connsiteX32" fmla="*/ 1176655 w 1939627"/>
              <a:gd name="connsiteY32" fmla="*/ 3232484 h 4175019"/>
              <a:gd name="connsiteX33" fmla="*/ 1190723 w 1939627"/>
              <a:gd name="connsiteY33" fmla="*/ 3302822 h 4175019"/>
              <a:gd name="connsiteX34" fmla="*/ 1218858 w 1939627"/>
              <a:gd name="connsiteY34" fmla="*/ 3471635 h 4175019"/>
              <a:gd name="connsiteX35" fmla="*/ 1246994 w 1939627"/>
              <a:gd name="connsiteY35" fmla="*/ 3527905 h 4175019"/>
              <a:gd name="connsiteX36" fmla="*/ 1261061 w 1939627"/>
              <a:gd name="connsiteY36" fmla="*/ 3570109 h 4175019"/>
              <a:gd name="connsiteX37" fmla="*/ 1289197 w 1939627"/>
              <a:gd name="connsiteY37" fmla="*/ 3612312 h 4175019"/>
              <a:gd name="connsiteX38" fmla="*/ 1345468 w 1939627"/>
              <a:gd name="connsiteY38" fmla="*/ 3738921 h 4175019"/>
              <a:gd name="connsiteX39" fmla="*/ 1373603 w 1939627"/>
              <a:gd name="connsiteY39" fmla="*/ 3851462 h 4175019"/>
              <a:gd name="connsiteX40" fmla="*/ 1387671 w 1939627"/>
              <a:gd name="connsiteY40" fmla="*/ 3907733 h 4175019"/>
              <a:gd name="connsiteX41" fmla="*/ 1373603 w 1939627"/>
              <a:gd name="connsiteY41" fmla="*/ 4020275 h 4175019"/>
              <a:gd name="connsiteX42" fmla="*/ 1331400 w 1939627"/>
              <a:gd name="connsiteY42" fmla="*/ 4048410 h 4175019"/>
              <a:gd name="connsiteX43" fmla="*/ 1232926 w 1939627"/>
              <a:gd name="connsiteY43" fmla="*/ 4118749 h 4175019"/>
              <a:gd name="connsiteX44" fmla="*/ 1176655 w 1939627"/>
              <a:gd name="connsiteY44" fmla="*/ 4132816 h 4175019"/>
              <a:gd name="connsiteX45" fmla="*/ 1148520 w 1939627"/>
              <a:gd name="connsiteY45" fmla="*/ 4160952 h 4175019"/>
              <a:gd name="connsiteX46" fmla="*/ 1106317 w 1939627"/>
              <a:gd name="connsiteY46" fmla="*/ 4175019 h 4175019"/>
              <a:gd name="connsiteX47" fmla="*/ 571745 w 1939627"/>
              <a:gd name="connsiteY47" fmla="*/ 4160952 h 4175019"/>
              <a:gd name="connsiteX48" fmla="*/ 431068 w 1939627"/>
              <a:gd name="connsiteY48" fmla="*/ 4090613 h 4175019"/>
              <a:gd name="connsiteX49" fmla="*/ 402932 w 1939627"/>
              <a:gd name="connsiteY49" fmla="*/ 3992139 h 4175019"/>
              <a:gd name="connsiteX50" fmla="*/ 374797 w 1939627"/>
              <a:gd name="connsiteY50" fmla="*/ 3893665 h 4175019"/>
              <a:gd name="connsiteX51" fmla="*/ 346661 w 1939627"/>
              <a:gd name="connsiteY51" fmla="*/ 3865530 h 4175019"/>
              <a:gd name="connsiteX52" fmla="*/ 332594 w 1939627"/>
              <a:gd name="connsiteY52" fmla="*/ 3696718 h 4175019"/>
              <a:gd name="connsiteX53" fmla="*/ 276323 w 1939627"/>
              <a:gd name="connsiteY53" fmla="*/ 2866724 h 4175019"/>
              <a:gd name="connsiteX54" fmla="*/ 205985 w 1939627"/>
              <a:gd name="connsiteY54" fmla="*/ 2360287 h 4175019"/>
              <a:gd name="connsiteX55" fmla="*/ 177849 w 1939627"/>
              <a:gd name="connsiteY55" fmla="*/ 2163339 h 4175019"/>
              <a:gd name="connsiteX56" fmla="*/ 163781 w 1939627"/>
              <a:gd name="connsiteY56" fmla="*/ 2050798 h 4175019"/>
              <a:gd name="connsiteX57" fmla="*/ 149714 w 1939627"/>
              <a:gd name="connsiteY57" fmla="*/ 1980459 h 4175019"/>
              <a:gd name="connsiteX58" fmla="*/ 135646 w 1939627"/>
              <a:gd name="connsiteY58" fmla="*/ 1881985 h 4175019"/>
              <a:gd name="connsiteX59" fmla="*/ 107511 w 1939627"/>
              <a:gd name="connsiteY59" fmla="*/ 1741309 h 4175019"/>
              <a:gd name="connsiteX60" fmla="*/ 79375 w 1939627"/>
              <a:gd name="connsiteY60" fmla="*/ 1544361 h 4175019"/>
              <a:gd name="connsiteX61" fmla="*/ 37172 w 1939627"/>
              <a:gd name="connsiteY61" fmla="*/ 784705 h 4175019"/>
              <a:gd name="connsiteX62" fmla="*/ 121578 w 1939627"/>
              <a:gd name="connsiteY62" fmla="*/ 489284 h 4175019"/>
              <a:gd name="connsiteX63" fmla="*/ 163781 w 1939627"/>
              <a:gd name="connsiteY63" fmla="*/ 475216 h 4175019"/>
              <a:gd name="connsiteX64" fmla="*/ 276323 w 1939627"/>
              <a:gd name="connsiteY64" fmla="*/ 390810 h 4175019"/>
              <a:gd name="connsiteX65" fmla="*/ 318526 w 1939627"/>
              <a:gd name="connsiteY65" fmla="*/ 348607 h 4175019"/>
              <a:gd name="connsiteX66" fmla="*/ 374797 w 1939627"/>
              <a:gd name="connsiteY66" fmla="*/ 306404 h 4175019"/>
              <a:gd name="connsiteX67" fmla="*/ 417000 w 1939627"/>
              <a:gd name="connsiteY67" fmla="*/ 264201 h 4175019"/>
              <a:gd name="connsiteX68" fmla="*/ 529541 w 1939627"/>
              <a:gd name="connsiteY68" fmla="*/ 207930 h 4175019"/>
              <a:gd name="connsiteX69" fmla="*/ 613948 w 1939627"/>
              <a:gd name="connsiteY69" fmla="*/ 137592 h 4175019"/>
              <a:gd name="connsiteX70" fmla="*/ 656151 w 1939627"/>
              <a:gd name="connsiteY70" fmla="*/ 109456 h 4175019"/>
              <a:gd name="connsiteX71" fmla="*/ 740557 w 1939627"/>
              <a:gd name="connsiteY71" fmla="*/ 81321 h 4175019"/>
              <a:gd name="connsiteX72" fmla="*/ 824963 w 1939627"/>
              <a:gd name="connsiteY72" fmla="*/ 39118 h 4175019"/>
              <a:gd name="connsiteX73" fmla="*/ 979708 w 1939627"/>
              <a:gd name="connsiteY73" fmla="*/ 81321 h 4175019"/>
              <a:gd name="connsiteX74" fmla="*/ 1092249 w 1939627"/>
              <a:gd name="connsiteY74" fmla="*/ 95389 h 4175019"/>
              <a:gd name="connsiteX75" fmla="*/ 1486145 w 1939627"/>
              <a:gd name="connsiteY75" fmla="*/ 109456 h 4175019"/>
              <a:gd name="connsiteX76" fmla="*/ 1640889 w 1939627"/>
              <a:gd name="connsiteY76" fmla="*/ 207930 h 4175019"/>
              <a:gd name="connsiteX77" fmla="*/ 1683092 w 1939627"/>
              <a:gd name="connsiteY77" fmla="*/ 236065 h 4175019"/>
              <a:gd name="connsiteX78" fmla="*/ 1725295 w 1939627"/>
              <a:gd name="connsiteY78" fmla="*/ 250133 h 4175019"/>
              <a:gd name="connsiteX79" fmla="*/ 1767498 w 1939627"/>
              <a:gd name="connsiteY79" fmla="*/ 278269 h 4175019"/>
              <a:gd name="connsiteX80" fmla="*/ 1795634 w 1939627"/>
              <a:gd name="connsiteY80" fmla="*/ 306404 h 4175019"/>
              <a:gd name="connsiteX81" fmla="*/ 1851905 w 1939627"/>
              <a:gd name="connsiteY81" fmla="*/ 320472 h 4175019"/>
              <a:gd name="connsiteX82" fmla="*/ 1908175 w 1939627"/>
              <a:gd name="connsiteY82" fmla="*/ 390810 h 4175019"/>
              <a:gd name="connsiteX83" fmla="*/ 1922243 w 1939627"/>
              <a:gd name="connsiteY83" fmla="*/ 390810 h 417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939627" h="4175019">
                <a:moveTo>
                  <a:pt x="1922243" y="390810"/>
                </a:moveTo>
                <a:lnTo>
                  <a:pt x="1922243" y="390810"/>
                </a:lnTo>
                <a:cubicBezTo>
                  <a:pt x="1920971" y="407341"/>
                  <a:pt x="1918487" y="573076"/>
                  <a:pt x="1894108" y="629961"/>
                </a:cubicBezTo>
                <a:cubicBezTo>
                  <a:pt x="1887448" y="645501"/>
                  <a:pt x="1875351" y="658096"/>
                  <a:pt x="1865972" y="672164"/>
                </a:cubicBezTo>
                <a:cubicBezTo>
                  <a:pt x="1836500" y="790059"/>
                  <a:pt x="1873938" y="681317"/>
                  <a:pt x="1823769" y="756570"/>
                </a:cubicBezTo>
                <a:cubicBezTo>
                  <a:pt x="1779362" y="823180"/>
                  <a:pt x="1809120" y="827490"/>
                  <a:pt x="1739363" y="897247"/>
                </a:cubicBezTo>
                <a:cubicBezTo>
                  <a:pt x="1725295" y="911315"/>
                  <a:pt x="1712444" y="926714"/>
                  <a:pt x="1697160" y="939450"/>
                </a:cubicBezTo>
                <a:cubicBezTo>
                  <a:pt x="1590682" y="1028181"/>
                  <a:pt x="1708677" y="913865"/>
                  <a:pt x="1626821" y="995721"/>
                </a:cubicBezTo>
                <a:cubicBezTo>
                  <a:pt x="1622132" y="1009789"/>
                  <a:pt x="1620383" y="1025209"/>
                  <a:pt x="1612754" y="1037924"/>
                </a:cubicBezTo>
                <a:cubicBezTo>
                  <a:pt x="1605930" y="1049297"/>
                  <a:pt x="1589544" y="1053744"/>
                  <a:pt x="1584618" y="1066059"/>
                </a:cubicBezTo>
                <a:cubicBezTo>
                  <a:pt x="1570257" y="1101962"/>
                  <a:pt x="1568711" y="1141917"/>
                  <a:pt x="1556483" y="1178601"/>
                </a:cubicBezTo>
                <a:cubicBezTo>
                  <a:pt x="1523491" y="1277575"/>
                  <a:pt x="1566430" y="1155390"/>
                  <a:pt x="1514280" y="1277075"/>
                </a:cubicBezTo>
                <a:cubicBezTo>
                  <a:pt x="1508439" y="1290705"/>
                  <a:pt x="1506844" y="1306015"/>
                  <a:pt x="1500212" y="1319278"/>
                </a:cubicBezTo>
                <a:cubicBezTo>
                  <a:pt x="1492651" y="1334400"/>
                  <a:pt x="1479638" y="1346359"/>
                  <a:pt x="1472077" y="1361481"/>
                </a:cubicBezTo>
                <a:cubicBezTo>
                  <a:pt x="1465445" y="1374744"/>
                  <a:pt x="1465210" y="1390721"/>
                  <a:pt x="1458009" y="1403684"/>
                </a:cubicBezTo>
                <a:cubicBezTo>
                  <a:pt x="1441587" y="1433243"/>
                  <a:pt x="1401738" y="1488090"/>
                  <a:pt x="1401738" y="1488090"/>
                </a:cubicBezTo>
                <a:cubicBezTo>
                  <a:pt x="1392360" y="1525604"/>
                  <a:pt x="1385831" y="1563948"/>
                  <a:pt x="1373603" y="1600632"/>
                </a:cubicBezTo>
                <a:cubicBezTo>
                  <a:pt x="1368914" y="1614700"/>
                  <a:pt x="1363609" y="1628577"/>
                  <a:pt x="1359535" y="1642835"/>
                </a:cubicBezTo>
                <a:cubicBezTo>
                  <a:pt x="1354224" y="1661425"/>
                  <a:pt x="1351024" y="1680586"/>
                  <a:pt x="1345468" y="1699105"/>
                </a:cubicBezTo>
                <a:cubicBezTo>
                  <a:pt x="1336946" y="1727512"/>
                  <a:pt x="1326710" y="1755376"/>
                  <a:pt x="1317332" y="1783512"/>
                </a:cubicBezTo>
                <a:cubicBezTo>
                  <a:pt x="1312643" y="1797580"/>
                  <a:pt x="1311491" y="1813377"/>
                  <a:pt x="1303265" y="1825715"/>
                </a:cubicBezTo>
                <a:cubicBezTo>
                  <a:pt x="1222637" y="1946654"/>
                  <a:pt x="1319300" y="1793644"/>
                  <a:pt x="1261061" y="1910121"/>
                </a:cubicBezTo>
                <a:cubicBezTo>
                  <a:pt x="1253500" y="1925243"/>
                  <a:pt x="1240487" y="1937202"/>
                  <a:pt x="1232926" y="1952324"/>
                </a:cubicBezTo>
                <a:cubicBezTo>
                  <a:pt x="1226294" y="1965587"/>
                  <a:pt x="1225490" y="1981264"/>
                  <a:pt x="1218858" y="1994527"/>
                </a:cubicBezTo>
                <a:cubicBezTo>
                  <a:pt x="1211297" y="2009649"/>
                  <a:pt x="1197590" y="2021280"/>
                  <a:pt x="1190723" y="2036730"/>
                </a:cubicBezTo>
                <a:cubicBezTo>
                  <a:pt x="1160118" y="2105592"/>
                  <a:pt x="1167405" y="2114456"/>
                  <a:pt x="1148520" y="2177407"/>
                </a:cubicBezTo>
                <a:cubicBezTo>
                  <a:pt x="1105685" y="2320191"/>
                  <a:pt x="1131957" y="2203954"/>
                  <a:pt x="1106317" y="2332152"/>
                </a:cubicBezTo>
                <a:cubicBezTo>
                  <a:pt x="1101628" y="2388423"/>
                  <a:pt x="1099253" y="2444934"/>
                  <a:pt x="1092249" y="2500964"/>
                </a:cubicBezTo>
                <a:cubicBezTo>
                  <a:pt x="1089851" y="2520149"/>
                  <a:pt x="1078181" y="2537901"/>
                  <a:pt x="1078181" y="2557235"/>
                </a:cubicBezTo>
                <a:cubicBezTo>
                  <a:pt x="1078181" y="2655820"/>
                  <a:pt x="1083830" y="2754431"/>
                  <a:pt x="1092249" y="2852656"/>
                </a:cubicBezTo>
                <a:cubicBezTo>
                  <a:pt x="1108764" y="3045322"/>
                  <a:pt x="1087172" y="2999784"/>
                  <a:pt x="1148520" y="3091807"/>
                </a:cubicBezTo>
                <a:cubicBezTo>
                  <a:pt x="1153209" y="3124632"/>
                  <a:pt x="1156085" y="3157767"/>
                  <a:pt x="1162588" y="3190281"/>
                </a:cubicBezTo>
                <a:cubicBezTo>
                  <a:pt x="1165496" y="3204822"/>
                  <a:pt x="1173059" y="3218098"/>
                  <a:pt x="1176655" y="3232484"/>
                </a:cubicBezTo>
                <a:cubicBezTo>
                  <a:pt x="1182454" y="3255680"/>
                  <a:pt x="1187087" y="3279190"/>
                  <a:pt x="1190723" y="3302822"/>
                </a:cubicBezTo>
                <a:cubicBezTo>
                  <a:pt x="1197826" y="3348990"/>
                  <a:pt x="1200411" y="3422442"/>
                  <a:pt x="1218858" y="3471635"/>
                </a:cubicBezTo>
                <a:cubicBezTo>
                  <a:pt x="1226221" y="3491271"/>
                  <a:pt x="1238733" y="3508630"/>
                  <a:pt x="1246994" y="3527905"/>
                </a:cubicBezTo>
                <a:cubicBezTo>
                  <a:pt x="1252835" y="3541535"/>
                  <a:pt x="1254429" y="3556846"/>
                  <a:pt x="1261061" y="3570109"/>
                </a:cubicBezTo>
                <a:cubicBezTo>
                  <a:pt x="1268622" y="3585231"/>
                  <a:pt x="1282330" y="3596862"/>
                  <a:pt x="1289197" y="3612312"/>
                </a:cubicBezTo>
                <a:cubicBezTo>
                  <a:pt x="1356161" y="3762981"/>
                  <a:pt x="1281793" y="3643410"/>
                  <a:pt x="1345468" y="3738921"/>
                </a:cubicBezTo>
                <a:lnTo>
                  <a:pt x="1373603" y="3851462"/>
                </a:lnTo>
                <a:lnTo>
                  <a:pt x="1387671" y="3907733"/>
                </a:lnTo>
                <a:cubicBezTo>
                  <a:pt x="1382982" y="3945247"/>
                  <a:pt x="1387644" y="3985173"/>
                  <a:pt x="1373603" y="4020275"/>
                </a:cubicBezTo>
                <a:cubicBezTo>
                  <a:pt x="1367324" y="4035973"/>
                  <a:pt x="1345158" y="4038583"/>
                  <a:pt x="1331400" y="4048410"/>
                </a:cubicBezTo>
                <a:cubicBezTo>
                  <a:pt x="1324199" y="4053553"/>
                  <a:pt x="1249498" y="4111647"/>
                  <a:pt x="1232926" y="4118749"/>
                </a:cubicBezTo>
                <a:cubicBezTo>
                  <a:pt x="1215155" y="4126365"/>
                  <a:pt x="1195412" y="4128127"/>
                  <a:pt x="1176655" y="4132816"/>
                </a:cubicBezTo>
                <a:cubicBezTo>
                  <a:pt x="1167277" y="4142195"/>
                  <a:pt x="1159893" y="4154128"/>
                  <a:pt x="1148520" y="4160952"/>
                </a:cubicBezTo>
                <a:cubicBezTo>
                  <a:pt x="1135805" y="4168581"/>
                  <a:pt x="1121146" y="4175019"/>
                  <a:pt x="1106317" y="4175019"/>
                </a:cubicBezTo>
                <a:cubicBezTo>
                  <a:pt x="928065" y="4175019"/>
                  <a:pt x="749936" y="4165641"/>
                  <a:pt x="571745" y="4160952"/>
                </a:cubicBezTo>
                <a:cubicBezTo>
                  <a:pt x="465095" y="4125402"/>
                  <a:pt x="511064" y="4150611"/>
                  <a:pt x="431068" y="4090613"/>
                </a:cubicBezTo>
                <a:cubicBezTo>
                  <a:pt x="387080" y="3914663"/>
                  <a:pt x="443304" y="4133440"/>
                  <a:pt x="402932" y="3992139"/>
                </a:cubicBezTo>
                <a:cubicBezTo>
                  <a:pt x="399587" y="3980431"/>
                  <a:pt x="383997" y="3908998"/>
                  <a:pt x="374797" y="3893665"/>
                </a:cubicBezTo>
                <a:cubicBezTo>
                  <a:pt x="367973" y="3882292"/>
                  <a:pt x="356040" y="3874908"/>
                  <a:pt x="346661" y="3865530"/>
                </a:cubicBezTo>
                <a:cubicBezTo>
                  <a:pt x="341972" y="3809259"/>
                  <a:pt x="335846" y="3753090"/>
                  <a:pt x="332594" y="3696718"/>
                </a:cubicBezTo>
                <a:cubicBezTo>
                  <a:pt x="308180" y="3273539"/>
                  <a:pt x="320208" y="3211540"/>
                  <a:pt x="276323" y="2866724"/>
                </a:cubicBezTo>
                <a:cubicBezTo>
                  <a:pt x="254805" y="2697655"/>
                  <a:pt x="229615" y="2529074"/>
                  <a:pt x="205985" y="2360287"/>
                </a:cubicBezTo>
                <a:cubicBezTo>
                  <a:pt x="196790" y="2294612"/>
                  <a:pt x="186075" y="2229143"/>
                  <a:pt x="177849" y="2163339"/>
                </a:cubicBezTo>
                <a:cubicBezTo>
                  <a:pt x="173160" y="2125825"/>
                  <a:pt x="169530" y="2088164"/>
                  <a:pt x="163781" y="2050798"/>
                </a:cubicBezTo>
                <a:cubicBezTo>
                  <a:pt x="160145" y="2027165"/>
                  <a:pt x="153645" y="2004044"/>
                  <a:pt x="149714" y="1980459"/>
                </a:cubicBezTo>
                <a:cubicBezTo>
                  <a:pt x="144263" y="1947752"/>
                  <a:pt x="141408" y="1914638"/>
                  <a:pt x="135646" y="1881985"/>
                </a:cubicBezTo>
                <a:cubicBezTo>
                  <a:pt x="127335" y="1834892"/>
                  <a:pt x="116324" y="1788311"/>
                  <a:pt x="107511" y="1741309"/>
                </a:cubicBezTo>
                <a:cubicBezTo>
                  <a:pt x="92298" y="1660175"/>
                  <a:pt x="90260" y="1631442"/>
                  <a:pt x="79375" y="1544361"/>
                </a:cubicBezTo>
                <a:cubicBezTo>
                  <a:pt x="45276" y="981722"/>
                  <a:pt x="58614" y="1234980"/>
                  <a:pt x="37172" y="784705"/>
                </a:cubicBezTo>
                <a:cubicBezTo>
                  <a:pt x="58365" y="593974"/>
                  <a:pt x="0" y="558758"/>
                  <a:pt x="121578" y="489284"/>
                </a:cubicBezTo>
                <a:cubicBezTo>
                  <a:pt x="134453" y="481927"/>
                  <a:pt x="149713" y="479905"/>
                  <a:pt x="163781" y="475216"/>
                </a:cubicBezTo>
                <a:cubicBezTo>
                  <a:pt x="201295" y="447081"/>
                  <a:pt x="243165" y="423968"/>
                  <a:pt x="276323" y="390810"/>
                </a:cubicBezTo>
                <a:cubicBezTo>
                  <a:pt x="290391" y="376742"/>
                  <a:pt x="303421" y="361554"/>
                  <a:pt x="318526" y="348607"/>
                </a:cubicBezTo>
                <a:cubicBezTo>
                  <a:pt x="336328" y="333348"/>
                  <a:pt x="356995" y="321663"/>
                  <a:pt x="374797" y="306404"/>
                </a:cubicBezTo>
                <a:cubicBezTo>
                  <a:pt x="389902" y="293457"/>
                  <a:pt x="401084" y="276138"/>
                  <a:pt x="417000" y="264201"/>
                </a:cubicBezTo>
                <a:cubicBezTo>
                  <a:pt x="470154" y="224335"/>
                  <a:pt x="477614" y="225239"/>
                  <a:pt x="529541" y="207930"/>
                </a:cubicBezTo>
                <a:cubicBezTo>
                  <a:pt x="573738" y="141636"/>
                  <a:pt x="537062" y="181527"/>
                  <a:pt x="613948" y="137592"/>
                </a:cubicBezTo>
                <a:cubicBezTo>
                  <a:pt x="628628" y="129204"/>
                  <a:pt x="640701" y="116323"/>
                  <a:pt x="656151" y="109456"/>
                </a:cubicBezTo>
                <a:cubicBezTo>
                  <a:pt x="683252" y="97411"/>
                  <a:pt x="715881" y="97772"/>
                  <a:pt x="740557" y="81321"/>
                </a:cubicBezTo>
                <a:cubicBezTo>
                  <a:pt x="795098" y="44959"/>
                  <a:pt x="766720" y="58531"/>
                  <a:pt x="824963" y="39118"/>
                </a:cubicBezTo>
                <a:cubicBezTo>
                  <a:pt x="1222940" y="105444"/>
                  <a:pt x="627326" y="0"/>
                  <a:pt x="979708" y="81321"/>
                </a:cubicBezTo>
                <a:cubicBezTo>
                  <a:pt x="1016545" y="89822"/>
                  <a:pt x="1054502" y="93292"/>
                  <a:pt x="1092249" y="95389"/>
                </a:cubicBezTo>
                <a:cubicBezTo>
                  <a:pt x="1223429" y="102677"/>
                  <a:pt x="1354846" y="104767"/>
                  <a:pt x="1486145" y="109456"/>
                </a:cubicBezTo>
                <a:cubicBezTo>
                  <a:pt x="1588914" y="212225"/>
                  <a:pt x="1445392" y="77600"/>
                  <a:pt x="1640889" y="207930"/>
                </a:cubicBezTo>
                <a:cubicBezTo>
                  <a:pt x="1654957" y="217308"/>
                  <a:pt x="1667970" y="228504"/>
                  <a:pt x="1683092" y="236065"/>
                </a:cubicBezTo>
                <a:cubicBezTo>
                  <a:pt x="1696355" y="242697"/>
                  <a:pt x="1712032" y="243501"/>
                  <a:pt x="1725295" y="250133"/>
                </a:cubicBezTo>
                <a:cubicBezTo>
                  <a:pt x="1740417" y="257694"/>
                  <a:pt x="1754296" y="267707"/>
                  <a:pt x="1767498" y="278269"/>
                </a:cubicBezTo>
                <a:cubicBezTo>
                  <a:pt x="1777855" y="286554"/>
                  <a:pt x="1783771" y="300473"/>
                  <a:pt x="1795634" y="306404"/>
                </a:cubicBezTo>
                <a:cubicBezTo>
                  <a:pt x="1812927" y="315050"/>
                  <a:pt x="1833148" y="315783"/>
                  <a:pt x="1851905" y="320472"/>
                </a:cubicBezTo>
                <a:cubicBezTo>
                  <a:pt x="1935962" y="376509"/>
                  <a:pt x="1862874" y="315309"/>
                  <a:pt x="1908175" y="390810"/>
                </a:cubicBezTo>
                <a:cubicBezTo>
                  <a:pt x="1939627" y="443230"/>
                  <a:pt x="1919898" y="390810"/>
                  <a:pt x="1922243" y="390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3556000" y="2764808"/>
            <a:ext cx="1567543" cy="3429686"/>
          </a:xfrm>
          <a:custGeom>
            <a:avLst/>
            <a:gdLst>
              <a:gd name="connsiteX0" fmla="*/ 377371 w 1567543"/>
              <a:gd name="connsiteY0" fmla="*/ 21935 h 3429686"/>
              <a:gd name="connsiteX1" fmla="*/ 377371 w 1567543"/>
              <a:gd name="connsiteY1" fmla="*/ 21935 h 3429686"/>
              <a:gd name="connsiteX2" fmla="*/ 246743 w 1567543"/>
              <a:gd name="connsiteY2" fmla="*/ 312221 h 3429686"/>
              <a:gd name="connsiteX3" fmla="*/ 217714 w 1567543"/>
              <a:gd name="connsiteY3" fmla="*/ 413821 h 3429686"/>
              <a:gd name="connsiteX4" fmla="*/ 203200 w 1567543"/>
              <a:gd name="connsiteY4" fmla="*/ 457363 h 3429686"/>
              <a:gd name="connsiteX5" fmla="*/ 188686 w 1567543"/>
              <a:gd name="connsiteY5" fmla="*/ 529935 h 3429686"/>
              <a:gd name="connsiteX6" fmla="*/ 145143 w 1567543"/>
              <a:gd name="connsiteY6" fmla="*/ 689592 h 3429686"/>
              <a:gd name="connsiteX7" fmla="*/ 87086 w 1567543"/>
              <a:gd name="connsiteY7" fmla="*/ 863763 h 3429686"/>
              <a:gd name="connsiteX8" fmla="*/ 72571 w 1567543"/>
              <a:gd name="connsiteY8" fmla="*/ 907306 h 3429686"/>
              <a:gd name="connsiteX9" fmla="*/ 58057 w 1567543"/>
              <a:gd name="connsiteY9" fmla="*/ 979878 h 3429686"/>
              <a:gd name="connsiteX10" fmla="*/ 29029 w 1567543"/>
              <a:gd name="connsiteY10" fmla="*/ 1037935 h 3429686"/>
              <a:gd name="connsiteX11" fmla="*/ 0 w 1567543"/>
              <a:gd name="connsiteY11" fmla="*/ 1125021 h 3429686"/>
              <a:gd name="connsiteX12" fmla="*/ 14514 w 1567543"/>
              <a:gd name="connsiteY12" fmla="*/ 1429821 h 3429686"/>
              <a:gd name="connsiteX13" fmla="*/ 43543 w 1567543"/>
              <a:gd name="connsiteY13" fmla="*/ 1516906 h 3429686"/>
              <a:gd name="connsiteX14" fmla="*/ 58057 w 1567543"/>
              <a:gd name="connsiteY14" fmla="*/ 1618506 h 3429686"/>
              <a:gd name="connsiteX15" fmla="*/ 116114 w 1567543"/>
              <a:gd name="connsiteY15" fmla="*/ 1792678 h 3429686"/>
              <a:gd name="connsiteX16" fmla="*/ 130629 w 1567543"/>
              <a:gd name="connsiteY16" fmla="*/ 1850735 h 3429686"/>
              <a:gd name="connsiteX17" fmla="*/ 159657 w 1567543"/>
              <a:gd name="connsiteY17" fmla="*/ 1908792 h 3429686"/>
              <a:gd name="connsiteX18" fmla="*/ 188686 w 1567543"/>
              <a:gd name="connsiteY18" fmla="*/ 1995878 h 3429686"/>
              <a:gd name="connsiteX19" fmla="*/ 217714 w 1567543"/>
              <a:gd name="connsiteY19" fmla="*/ 2053935 h 3429686"/>
              <a:gd name="connsiteX20" fmla="*/ 246743 w 1567543"/>
              <a:gd name="connsiteY20" fmla="*/ 2155535 h 3429686"/>
              <a:gd name="connsiteX21" fmla="*/ 275771 w 1567543"/>
              <a:gd name="connsiteY21" fmla="*/ 2242621 h 3429686"/>
              <a:gd name="connsiteX22" fmla="*/ 304800 w 1567543"/>
              <a:gd name="connsiteY22" fmla="*/ 2344221 h 3429686"/>
              <a:gd name="connsiteX23" fmla="*/ 348343 w 1567543"/>
              <a:gd name="connsiteY23" fmla="*/ 2431306 h 3429686"/>
              <a:gd name="connsiteX24" fmla="*/ 391886 w 1567543"/>
              <a:gd name="connsiteY24" fmla="*/ 2532906 h 3429686"/>
              <a:gd name="connsiteX25" fmla="*/ 420914 w 1567543"/>
              <a:gd name="connsiteY25" fmla="*/ 2590963 h 3429686"/>
              <a:gd name="connsiteX26" fmla="*/ 478971 w 1567543"/>
              <a:gd name="connsiteY26" fmla="*/ 2750621 h 3429686"/>
              <a:gd name="connsiteX27" fmla="*/ 508000 w 1567543"/>
              <a:gd name="connsiteY27" fmla="*/ 2808678 h 3429686"/>
              <a:gd name="connsiteX28" fmla="*/ 566057 w 1567543"/>
              <a:gd name="connsiteY28" fmla="*/ 2939306 h 3429686"/>
              <a:gd name="connsiteX29" fmla="*/ 609600 w 1567543"/>
              <a:gd name="connsiteY29" fmla="*/ 2997363 h 3429686"/>
              <a:gd name="connsiteX30" fmla="*/ 638629 w 1567543"/>
              <a:gd name="connsiteY30" fmla="*/ 3055421 h 3429686"/>
              <a:gd name="connsiteX31" fmla="*/ 667657 w 1567543"/>
              <a:gd name="connsiteY31" fmla="*/ 3098963 h 3429686"/>
              <a:gd name="connsiteX32" fmla="*/ 711200 w 1567543"/>
              <a:gd name="connsiteY32" fmla="*/ 3186049 h 3429686"/>
              <a:gd name="connsiteX33" fmla="*/ 740229 w 1567543"/>
              <a:gd name="connsiteY33" fmla="*/ 3244106 h 3429686"/>
              <a:gd name="connsiteX34" fmla="*/ 783771 w 1567543"/>
              <a:gd name="connsiteY34" fmla="*/ 3258621 h 3429686"/>
              <a:gd name="connsiteX35" fmla="*/ 841829 w 1567543"/>
              <a:gd name="connsiteY35" fmla="*/ 3302163 h 3429686"/>
              <a:gd name="connsiteX36" fmla="*/ 1001486 w 1567543"/>
              <a:gd name="connsiteY36" fmla="*/ 3360221 h 3429686"/>
              <a:gd name="connsiteX37" fmla="*/ 1088571 w 1567543"/>
              <a:gd name="connsiteY37" fmla="*/ 3389249 h 3429686"/>
              <a:gd name="connsiteX38" fmla="*/ 1132114 w 1567543"/>
              <a:gd name="connsiteY38" fmla="*/ 3403763 h 3429686"/>
              <a:gd name="connsiteX39" fmla="*/ 1219200 w 1567543"/>
              <a:gd name="connsiteY39" fmla="*/ 3418278 h 3429686"/>
              <a:gd name="connsiteX40" fmla="*/ 1422400 w 1567543"/>
              <a:gd name="connsiteY40" fmla="*/ 3374735 h 3429686"/>
              <a:gd name="connsiteX41" fmla="*/ 1465943 w 1567543"/>
              <a:gd name="connsiteY41" fmla="*/ 3302163 h 3429686"/>
              <a:gd name="connsiteX42" fmla="*/ 1480457 w 1567543"/>
              <a:gd name="connsiteY42" fmla="*/ 3157021 h 3429686"/>
              <a:gd name="connsiteX43" fmla="*/ 1494971 w 1567543"/>
              <a:gd name="connsiteY43" fmla="*/ 3098963 h 3429686"/>
              <a:gd name="connsiteX44" fmla="*/ 1524000 w 1567543"/>
              <a:gd name="connsiteY44" fmla="*/ 2881249 h 3429686"/>
              <a:gd name="connsiteX45" fmla="*/ 1538514 w 1567543"/>
              <a:gd name="connsiteY45" fmla="*/ 2808678 h 3429686"/>
              <a:gd name="connsiteX46" fmla="*/ 1553029 w 1567543"/>
              <a:gd name="connsiteY46" fmla="*/ 2286163 h 3429686"/>
              <a:gd name="connsiteX47" fmla="*/ 1567543 w 1567543"/>
              <a:gd name="connsiteY47" fmla="*/ 2199078 h 3429686"/>
              <a:gd name="connsiteX48" fmla="*/ 1524000 w 1567543"/>
              <a:gd name="connsiteY48" fmla="*/ 1923306 h 3429686"/>
              <a:gd name="connsiteX49" fmla="*/ 1422400 w 1567543"/>
              <a:gd name="connsiteY49" fmla="*/ 1502392 h 3429686"/>
              <a:gd name="connsiteX50" fmla="*/ 1407886 w 1567543"/>
              <a:gd name="connsiteY50" fmla="*/ 1386278 h 3429686"/>
              <a:gd name="connsiteX51" fmla="*/ 1393371 w 1567543"/>
              <a:gd name="connsiteY51" fmla="*/ 1255649 h 3429686"/>
              <a:gd name="connsiteX52" fmla="*/ 1364343 w 1567543"/>
              <a:gd name="connsiteY52" fmla="*/ 1095992 h 3429686"/>
              <a:gd name="connsiteX53" fmla="*/ 1335314 w 1567543"/>
              <a:gd name="connsiteY53" fmla="*/ 820221 h 3429686"/>
              <a:gd name="connsiteX54" fmla="*/ 1320800 w 1567543"/>
              <a:gd name="connsiteY54" fmla="*/ 776678 h 3429686"/>
              <a:gd name="connsiteX55" fmla="*/ 1306286 w 1567543"/>
              <a:gd name="connsiteY55" fmla="*/ 718621 h 3429686"/>
              <a:gd name="connsiteX56" fmla="*/ 1204686 w 1567543"/>
              <a:gd name="connsiteY56" fmla="*/ 558963 h 3429686"/>
              <a:gd name="connsiteX57" fmla="*/ 1175657 w 1567543"/>
              <a:gd name="connsiteY57" fmla="*/ 515421 h 3429686"/>
              <a:gd name="connsiteX58" fmla="*/ 1132114 w 1567543"/>
              <a:gd name="connsiteY58" fmla="*/ 471878 h 3429686"/>
              <a:gd name="connsiteX59" fmla="*/ 1074057 w 1567543"/>
              <a:gd name="connsiteY59" fmla="*/ 428335 h 3429686"/>
              <a:gd name="connsiteX60" fmla="*/ 986971 w 1567543"/>
              <a:gd name="connsiteY60" fmla="*/ 326735 h 3429686"/>
              <a:gd name="connsiteX61" fmla="*/ 972457 w 1567543"/>
              <a:gd name="connsiteY61" fmla="*/ 283192 h 3429686"/>
              <a:gd name="connsiteX62" fmla="*/ 928914 w 1567543"/>
              <a:gd name="connsiteY62" fmla="*/ 254163 h 3429686"/>
              <a:gd name="connsiteX63" fmla="*/ 870857 w 1567543"/>
              <a:gd name="connsiteY63" fmla="*/ 196106 h 3429686"/>
              <a:gd name="connsiteX64" fmla="*/ 827314 w 1567543"/>
              <a:gd name="connsiteY64" fmla="*/ 138049 h 3429686"/>
              <a:gd name="connsiteX65" fmla="*/ 769257 w 1567543"/>
              <a:gd name="connsiteY65" fmla="*/ 109021 h 3429686"/>
              <a:gd name="connsiteX66" fmla="*/ 725714 w 1567543"/>
              <a:gd name="connsiteY66" fmla="*/ 79992 h 3429686"/>
              <a:gd name="connsiteX67" fmla="*/ 624114 w 1567543"/>
              <a:gd name="connsiteY67" fmla="*/ 50963 h 3429686"/>
              <a:gd name="connsiteX68" fmla="*/ 580571 w 1567543"/>
              <a:gd name="connsiteY68" fmla="*/ 36449 h 3429686"/>
              <a:gd name="connsiteX69" fmla="*/ 478971 w 1567543"/>
              <a:gd name="connsiteY69" fmla="*/ 7421 h 3429686"/>
              <a:gd name="connsiteX70" fmla="*/ 406400 w 1567543"/>
              <a:gd name="connsiteY70" fmla="*/ 21935 h 3429686"/>
              <a:gd name="connsiteX71" fmla="*/ 377371 w 1567543"/>
              <a:gd name="connsiteY71" fmla="*/ 21935 h 34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67543" h="3429686">
                <a:moveTo>
                  <a:pt x="377371" y="21935"/>
                </a:moveTo>
                <a:lnTo>
                  <a:pt x="377371" y="21935"/>
                </a:lnTo>
                <a:cubicBezTo>
                  <a:pt x="322218" y="140119"/>
                  <a:pt x="286818" y="205353"/>
                  <a:pt x="246743" y="312221"/>
                </a:cubicBezTo>
                <a:cubicBezTo>
                  <a:pt x="225863" y="367901"/>
                  <a:pt x="236015" y="349769"/>
                  <a:pt x="217714" y="413821"/>
                </a:cubicBezTo>
                <a:cubicBezTo>
                  <a:pt x="213511" y="428531"/>
                  <a:pt x="206911" y="442521"/>
                  <a:pt x="203200" y="457363"/>
                </a:cubicBezTo>
                <a:cubicBezTo>
                  <a:pt x="197217" y="481296"/>
                  <a:pt x="194038" y="505853"/>
                  <a:pt x="188686" y="529935"/>
                </a:cubicBezTo>
                <a:cubicBezTo>
                  <a:pt x="179011" y="573473"/>
                  <a:pt x="156021" y="654781"/>
                  <a:pt x="145143" y="689592"/>
                </a:cubicBezTo>
                <a:cubicBezTo>
                  <a:pt x="126889" y="748004"/>
                  <a:pt x="106439" y="805706"/>
                  <a:pt x="87086" y="863763"/>
                </a:cubicBezTo>
                <a:cubicBezTo>
                  <a:pt x="82248" y="878277"/>
                  <a:pt x="75571" y="892304"/>
                  <a:pt x="72571" y="907306"/>
                </a:cubicBezTo>
                <a:cubicBezTo>
                  <a:pt x="67733" y="931497"/>
                  <a:pt x="65858" y="956474"/>
                  <a:pt x="58057" y="979878"/>
                </a:cubicBezTo>
                <a:cubicBezTo>
                  <a:pt x="51215" y="1000404"/>
                  <a:pt x="37065" y="1017846"/>
                  <a:pt x="29029" y="1037935"/>
                </a:cubicBezTo>
                <a:cubicBezTo>
                  <a:pt x="17665" y="1066345"/>
                  <a:pt x="0" y="1125021"/>
                  <a:pt x="0" y="1125021"/>
                </a:cubicBezTo>
                <a:cubicBezTo>
                  <a:pt x="4838" y="1226621"/>
                  <a:pt x="3281" y="1328728"/>
                  <a:pt x="14514" y="1429821"/>
                </a:cubicBezTo>
                <a:cubicBezTo>
                  <a:pt x="17893" y="1460232"/>
                  <a:pt x="36663" y="1487091"/>
                  <a:pt x="43543" y="1516906"/>
                </a:cubicBezTo>
                <a:cubicBezTo>
                  <a:pt x="51236" y="1550240"/>
                  <a:pt x="49351" y="1585422"/>
                  <a:pt x="58057" y="1618506"/>
                </a:cubicBezTo>
                <a:cubicBezTo>
                  <a:pt x="73631" y="1677689"/>
                  <a:pt x="101271" y="1733308"/>
                  <a:pt x="116114" y="1792678"/>
                </a:cubicBezTo>
                <a:cubicBezTo>
                  <a:pt x="120952" y="1812030"/>
                  <a:pt x="123625" y="1832057"/>
                  <a:pt x="130629" y="1850735"/>
                </a:cubicBezTo>
                <a:cubicBezTo>
                  <a:pt x="138226" y="1870994"/>
                  <a:pt x="151621" y="1888703"/>
                  <a:pt x="159657" y="1908792"/>
                </a:cubicBezTo>
                <a:cubicBezTo>
                  <a:pt x="171021" y="1937202"/>
                  <a:pt x="177322" y="1967468"/>
                  <a:pt x="188686" y="1995878"/>
                </a:cubicBezTo>
                <a:cubicBezTo>
                  <a:pt x="196722" y="2015967"/>
                  <a:pt x="210320" y="2033601"/>
                  <a:pt x="217714" y="2053935"/>
                </a:cubicBezTo>
                <a:cubicBezTo>
                  <a:pt x="229751" y="2087036"/>
                  <a:pt x="236385" y="2121871"/>
                  <a:pt x="246743" y="2155535"/>
                </a:cubicBezTo>
                <a:cubicBezTo>
                  <a:pt x="255742" y="2184781"/>
                  <a:pt x="266772" y="2213375"/>
                  <a:pt x="275771" y="2242621"/>
                </a:cubicBezTo>
                <a:cubicBezTo>
                  <a:pt x="286129" y="2276285"/>
                  <a:pt x="292156" y="2311347"/>
                  <a:pt x="304800" y="2344221"/>
                </a:cubicBezTo>
                <a:cubicBezTo>
                  <a:pt x="316451" y="2374512"/>
                  <a:pt x="334742" y="2401838"/>
                  <a:pt x="348343" y="2431306"/>
                </a:cubicBezTo>
                <a:cubicBezTo>
                  <a:pt x="363784" y="2464760"/>
                  <a:pt x="376639" y="2499363"/>
                  <a:pt x="391886" y="2532906"/>
                </a:cubicBezTo>
                <a:cubicBezTo>
                  <a:pt x="400839" y="2552603"/>
                  <a:pt x="412127" y="2571191"/>
                  <a:pt x="420914" y="2590963"/>
                </a:cubicBezTo>
                <a:cubicBezTo>
                  <a:pt x="484391" y="2733786"/>
                  <a:pt x="414594" y="2589678"/>
                  <a:pt x="478971" y="2750621"/>
                </a:cubicBezTo>
                <a:cubicBezTo>
                  <a:pt x="487007" y="2770710"/>
                  <a:pt x="499212" y="2788906"/>
                  <a:pt x="508000" y="2808678"/>
                </a:cubicBezTo>
                <a:cubicBezTo>
                  <a:pt x="529172" y="2856314"/>
                  <a:pt x="538576" y="2895336"/>
                  <a:pt x="566057" y="2939306"/>
                </a:cubicBezTo>
                <a:cubicBezTo>
                  <a:pt x="578878" y="2959819"/>
                  <a:pt x="596779" y="2976850"/>
                  <a:pt x="609600" y="2997363"/>
                </a:cubicBezTo>
                <a:cubicBezTo>
                  <a:pt x="621068" y="3015711"/>
                  <a:pt x="627894" y="3036635"/>
                  <a:pt x="638629" y="3055421"/>
                </a:cubicBezTo>
                <a:cubicBezTo>
                  <a:pt x="647283" y="3070566"/>
                  <a:pt x="657981" y="3084449"/>
                  <a:pt x="667657" y="3098963"/>
                </a:cubicBezTo>
                <a:cubicBezTo>
                  <a:pt x="694267" y="3178795"/>
                  <a:pt x="666182" y="3107269"/>
                  <a:pt x="711200" y="3186049"/>
                </a:cubicBezTo>
                <a:cubicBezTo>
                  <a:pt x="721935" y="3204835"/>
                  <a:pt x="724930" y="3228806"/>
                  <a:pt x="740229" y="3244106"/>
                </a:cubicBezTo>
                <a:cubicBezTo>
                  <a:pt x="751047" y="3254924"/>
                  <a:pt x="769257" y="3253783"/>
                  <a:pt x="783771" y="3258621"/>
                </a:cubicBezTo>
                <a:cubicBezTo>
                  <a:pt x="803124" y="3273135"/>
                  <a:pt x="820683" y="3290415"/>
                  <a:pt x="841829" y="3302163"/>
                </a:cubicBezTo>
                <a:cubicBezTo>
                  <a:pt x="872126" y="3318995"/>
                  <a:pt x="972698" y="3350625"/>
                  <a:pt x="1001486" y="3360221"/>
                </a:cubicBezTo>
                <a:lnTo>
                  <a:pt x="1088571" y="3389249"/>
                </a:lnTo>
                <a:cubicBezTo>
                  <a:pt x="1103085" y="3394087"/>
                  <a:pt x="1117023" y="3401248"/>
                  <a:pt x="1132114" y="3403763"/>
                </a:cubicBezTo>
                <a:lnTo>
                  <a:pt x="1219200" y="3418278"/>
                </a:lnTo>
                <a:cubicBezTo>
                  <a:pt x="1270917" y="3413576"/>
                  <a:pt x="1375299" y="3429686"/>
                  <a:pt x="1422400" y="3374735"/>
                </a:cubicBezTo>
                <a:cubicBezTo>
                  <a:pt x="1440759" y="3353316"/>
                  <a:pt x="1451429" y="3326354"/>
                  <a:pt x="1465943" y="3302163"/>
                </a:cubicBezTo>
                <a:cubicBezTo>
                  <a:pt x="1470781" y="3253782"/>
                  <a:pt x="1473581" y="3205154"/>
                  <a:pt x="1480457" y="3157021"/>
                </a:cubicBezTo>
                <a:cubicBezTo>
                  <a:pt x="1483278" y="3137273"/>
                  <a:pt x="1491403" y="3118589"/>
                  <a:pt x="1494971" y="3098963"/>
                </a:cubicBezTo>
                <a:cubicBezTo>
                  <a:pt x="1509639" y="3018288"/>
                  <a:pt x="1511358" y="2963425"/>
                  <a:pt x="1524000" y="2881249"/>
                </a:cubicBezTo>
                <a:cubicBezTo>
                  <a:pt x="1527751" y="2856866"/>
                  <a:pt x="1533676" y="2832868"/>
                  <a:pt x="1538514" y="2808678"/>
                </a:cubicBezTo>
                <a:cubicBezTo>
                  <a:pt x="1543352" y="2634506"/>
                  <a:pt x="1544741" y="2460205"/>
                  <a:pt x="1553029" y="2286163"/>
                </a:cubicBezTo>
                <a:cubicBezTo>
                  <a:pt x="1554429" y="2256768"/>
                  <a:pt x="1567543" y="2228507"/>
                  <a:pt x="1567543" y="2199078"/>
                </a:cubicBezTo>
                <a:cubicBezTo>
                  <a:pt x="1567543" y="2090803"/>
                  <a:pt x="1546190" y="2026860"/>
                  <a:pt x="1524000" y="1923306"/>
                </a:cubicBezTo>
                <a:cubicBezTo>
                  <a:pt x="1451257" y="1583841"/>
                  <a:pt x="1495237" y="1745183"/>
                  <a:pt x="1422400" y="1502392"/>
                </a:cubicBezTo>
                <a:cubicBezTo>
                  <a:pt x="1417562" y="1463687"/>
                  <a:pt x="1412444" y="1425017"/>
                  <a:pt x="1407886" y="1386278"/>
                </a:cubicBezTo>
                <a:cubicBezTo>
                  <a:pt x="1402767" y="1342767"/>
                  <a:pt x="1399870" y="1298975"/>
                  <a:pt x="1393371" y="1255649"/>
                </a:cubicBezTo>
                <a:cubicBezTo>
                  <a:pt x="1385347" y="1202156"/>
                  <a:pt x="1374019" y="1149211"/>
                  <a:pt x="1364343" y="1095992"/>
                </a:cubicBezTo>
                <a:cubicBezTo>
                  <a:pt x="1358057" y="1020562"/>
                  <a:pt x="1351568" y="901491"/>
                  <a:pt x="1335314" y="820221"/>
                </a:cubicBezTo>
                <a:cubicBezTo>
                  <a:pt x="1332313" y="805219"/>
                  <a:pt x="1325003" y="791389"/>
                  <a:pt x="1320800" y="776678"/>
                </a:cubicBezTo>
                <a:cubicBezTo>
                  <a:pt x="1315320" y="757498"/>
                  <a:pt x="1314388" y="736850"/>
                  <a:pt x="1306286" y="718621"/>
                </a:cubicBezTo>
                <a:cubicBezTo>
                  <a:pt x="1292621" y="687876"/>
                  <a:pt x="1219243" y="580798"/>
                  <a:pt x="1204686" y="558963"/>
                </a:cubicBezTo>
                <a:cubicBezTo>
                  <a:pt x="1195010" y="544449"/>
                  <a:pt x="1187992" y="527756"/>
                  <a:pt x="1175657" y="515421"/>
                </a:cubicBezTo>
                <a:cubicBezTo>
                  <a:pt x="1161143" y="500907"/>
                  <a:pt x="1147699" y="485236"/>
                  <a:pt x="1132114" y="471878"/>
                </a:cubicBezTo>
                <a:cubicBezTo>
                  <a:pt x="1113747" y="456135"/>
                  <a:pt x="1091162" y="445440"/>
                  <a:pt x="1074057" y="428335"/>
                </a:cubicBezTo>
                <a:cubicBezTo>
                  <a:pt x="1042516" y="396794"/>
                  <a:pt x="1016000" y="360602"/>
                  <a:pt x="986971" y="326735"/>
                </a:cubicBezTo>
                <a:cubicBezTo>
                  <a:pt x="982133" y="312221"/>
                  <a:pt x="982014" y="295139"/>
                  <a:pt x="972457" y="283192"/>
                </a:cubicBezTo>
                <a:cubicBezTo>
                  <a:pt x="961560" y="269570"/>
                  <a:pt x="942159" y="265516"/>
                  <a:pt x="928914" y="254163"/>
                </a:cubicBezTo>
                <a:cubicBezTo>
                  <a:pt x="908134" y="236352"/>
                  <a:pt x="888879" y="216703"/>
                  <a:pt x="870857" y="196106"/>
                </a:cubicBezTo>
                <a:cubicBezTo>
                  <a:pt x="854927" y="177901"/>
                  <a:pt x="845681" y="153792"/>
                  <a:pt x="827314" y="138049"/>
                </a:cubicBezTo>
                <a:cubicBezTo>
                  <a:pt x="810886" y="123968"/>
                  <a:pt x="788043" y="119756"/>
                  <a:pt x="769257" y="109021"/>
                </a:cubicBezTo>
                <a:cubicBezTo>
                  <a:pt x="754111" y="100366"/>
                  <a:pt x="741316" y="87793"/>
                  <a:pt x="725714" y="79992"/>
                </a:cubicBezTo>
                <a:cubicBezTo>
                  <a:pt x="702519" y="68395"/>
                  <a:pt x="645809" y="57162"/>
                  <a:pt x="624114" y="50963"/>
                </a:cubicBezTo>
                <a:cubicBezTo>
                  <a:pt x="609403" y="46760"/>
                  <a:pt x="595282" y="40652"/>
                  <a:pt x="580571" y="36449"/>
                </a:cubicBezTo>
                <a:cubicBezTo>
                  <a:pt x="452996" y="0"/>
                  <a:pt x="583372" y="42221"/>
                  <a:pt x="478971" y="7421"/>
                </a:cubicBezTo>
                <a:cubicBezTo>
                  <a:pt x="454781" y="12259"/>
                  <a:pt x="430333" y="15952"/>
                  <a:pt x="406400" y="21935"/>
                </a:cubicBezTo>
                <a:cubicBezTo>
                  <a:pt x="391557" y="25646"/>
                  <a:pt x="382209" y="21935"/>
                  <a:pt x="377371" y="219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G:\DESENHOS DO LIVRO JANEIRO 2019\DESENHOS LIVRO 2019\FIGURA 10.6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84482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latin typeface="Arial" charset="0"/>
                <a:cs typeface="Arial" charset="0"/>
              </a:rPr>
              <a:t>Ductos deferentes, </a:t>
            </a:r>
            <a:r>
              <a:rPr lang="pt-BR" altLang="pt-BR" sz="2800" dirty="0" err="1" smtClean="0">
                <a:latin typeface="Arial" charset="0"/>
                <a:cs typeface="Arial" charset="0"/>
              </a:rPr>
              <a:t>gls</a:t>
            </a:r>
            <a:r>
              <a:rPr lang="pt-BR" altLang="pt-BR" sz="2800" dirty="0" smtClean="0">
                <a:latin typeface="Arial" charset="0"/>
                <a:cs typeface="Arial" charset="0"/>
              </a:rPr>
              <a:t>. seminais e ductos ejaculatórios</a:t>
            </a:r>
            <a:endParaRPr lang="pt-BR" altLang="pt-BR" sz="2800" dirty="0" smtClean="0"/>
          </a:p>
        </p:txBody>
      </p:sp>
      <p:pic>
        <p:nvPicPr>
          <p:cNvPr id="4098" name="Picture 2" descr="G:\DESENHOS DO LIVRO JANEIRO 2019\DESENHOS LIVRO 2019\FIGURA 10.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2132856"/>
            <a:ext cx="6300192" cy="4725144"/>
          </a:xfrm>
          <a:prstGeom prst="rect">
            <a:avLst/>
          </a:prstGeom>
          <a:noFill/>
        </p:spPr>
      </p:pic>
      <p:pic>
        <p:nvPicPr>
          <p:cNvPr id="8" name="Picture 9" descr="http://ulbra-to.br/morfologia/uploads/Sem-titulo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96975"/>
            <a:ext cx="497363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851920" y="4941168"/>
            <a:ext cx="529208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 descr="G:\DESENHOS DO LIVRO JANEIRO 2019\DESENHOS LIVRO 2019\FIGURA 10.9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70130"/>
            <a:ext cx="6084168" cy="4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Próstata</a:t>
            </a:r>
            <a:r>
              <a:rPr lang="pt-BR" altLang="pt-BR" sz="2800" smtClean="0">
                <a:latin typeface="Arial" charset="0"/>
                <a:cs typeface="Arial" charset="0"/>
              </a:rPr>
              <a:t> e uretra prostática (colículo seminal)</a:t>
            </a:r>
            <a:br>
              <a:rPr lang="pt-BR" altLang="pt-BR" sz="2800" smtClean="0">
                <a:latin typeface="Arial" charset="0"/>
                <a:cs typeface="Arial" charset="0"/>
              </a:rPr>
            </a:br>
            <a:endParaRPr lang="pt-BR" altLang="pt-BR" sz="280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1773238"/>
            <a:ext cx="442753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cção sagital pelve mascu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504031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076056" y="5157192"/>
            <a:ext cx="37444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5517232"/>
            <a:ext cx="32403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- </a:t>
            </a:r>
            <a:r>
              <a:rPr lang="pt-BR" b="1" dirty="0" err="1" smtClean="0"/>
              <a:t>Óstios</a:t>
            </a:r>
            <a:r>
              <a:rPr lang="pt-BR" b="1" dirty="0" smtClean="0"/>
              <a:t> dos ductos ejaculatórios</a:t>
            </a:r>
          </a:p>
          <a:p>
            <a:pPr algn="ctr"/>
            <a:r>
              <a:rPr lang="pt-BR" b="1" dirty="0" smtClean="0"/>
              <a:t>- Utrículo prostático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t-BR" altLang="pt-BR" sz="3200" smtClean="0">
                <a:latin typeface="Arial" charset="0"/>
                <a:cs typeface="Arial" charset="0"/>
              </a:rPr>
              <a:t>Uretra, gls. bulbouretrais e uretrais</a:t>
            </a:r>
          </a:p>
        </p:txBody>
      </p:sp>
      <p:pic>
        <p:nvPicPr>
          <p:cNvPr id="5" name="Picture 4" descr="secção sagital pelve mascul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6350" y="1052513"/>
            <a:ext cx="5219700" cy="5707062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867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349500"/>
            <a:ext cx="4465638" cy="287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 descr="prostata vista sup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68438"/>
            <a:ext cx="41402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395536" y="4010025"/>
            <a:ext cx="828092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200" b="1" dirty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Urinário: rins, ureteres, bexiga urinária e uretra; 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Genital Masculino;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Genital Feminino.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G:\URIN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64021" cy="35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74638"/>
            <a:ext cx="7715200" cy="884237"/>
          </a:xfrm>
          <a:ln>
            <a:solidFill>
              <a:srgbClr val="FF0000"/>
            </a:solidFill>
          </a:ln>
        </p:spPr>
        <p:txBody>
          <a:bodyPr/>
          <a:lstStyle/>
          <a:p>
            <a:pPr marL="838200" indent="-838200"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1.1. Anatomia dos rins 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1800" b="1" dirty="0" smtClean="0"/>
              <a:t>- Localização </a:t>
            </a:r>
          </a:p>
        </p:txBody>
      </p:sp>
      <p:pic>
        <p:nvPicPr>
          <p:cNvPr id="3075" name="Picture 3" descr="rim in sit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35088"/>
            <a:ext cx="4092575" cy="5516562"/>
          </a:xfrm>
          <a:noFill/>
        </p:spPr>
      </p:pic>
      <p:pic>
        <p:nvPicPr>
          <p:cNvPr id="3076" name="Picture 4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0575" y="1214438"/>
            <a:ext cx="4543425" cy="3086100"/>
          </a:xfrm>
          <a:noFill/>
        </p:spPr>
      </p:pic>
      <p:sp>
        <p:nvSpPr>
          <p:cNvPr id="7" name="Retângulo 6"/>
          <p:cNvSpPr/>
          <p:nvPr/>
        </p:nvSpPr>
        <p:spPr>
          <a:xfrm>
            <a:off x="4788024" y="3933056"/>
            <a:ext cx="41399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9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972" y="4005064"/>
            <a:ext cx="4000500" cy="26082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932040" y="6381328"/>
            <a:ext cx="388843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/>
              <a:t>Cápsula renal – Faces – Margens - </a:t>
            </a:r>
            <a:r>
              <a:rPr lang="pt-BR" sz="2400" b="1" dirty="0" err="1" smtClean="0"/>
              <a:t>Pólos</a:t>
            </a:r>
            <a:r>
              <a:rPr lang="pt-BR" sz="2400" b="1" dirty="0" smtClean="0"/>
              <a:t> 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C00000"/>
                </a:solidFill>
              </a:rPr>
              <a:t>Hilo renal e Pedículo renal</a:t>
            </a:r>
            <a:br>
              <a:rPr lang="pt-BR" sz="2400" b="1" dirty="0" smtClean="0">
                <a:solidFill>
                  <a:srgbClr val="C00000"/>
                </a:solidFill>
              </a:rPr>
            </a:br>
            <a:r>
              <a:rPr lang="pt-BR" sz="2400" b="1" dirty="0" smtClean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4099" name="Picture 3" descr="capsula re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1196975"/>
            <a:ext cx="3975100" cy="5489575"/>
          </a:xfrm>
          <a:noFill/>
        </p:spPr>
      </p:pic>
      <p:pic>
        <p:nvPicPr>
          <p:cNvPr id="4100" name="Picture 4" descr="aa vv rena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65550" y="1196975"/>
            <a:ext cx="5270500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35600" y="0"/>
            <a:ext cx="3529013" cy="1412875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Estrutura macroscópica </a:t>
            </a:r>
          </a:p>
        </p:txBody>
      </p:sp>
      <p:pic>
        <p:nvPicPr>
          <p:cNvPr id="5123" name="Picture 3" descr="rim secciona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620713"/>
            <a:ext cx="4997450" cy="5978525"/>
          </a:xfrm>
          <a:noFill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427538" y="3141663"/>
            <a:ext cx="215900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24128" y="2996952"/>
            <a:ext cx="230425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Seio renal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11247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07904" y="16195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7744" y="188913"/>
            <a:ext cx="2808312" cy="71980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/>
              <a:t>Lobo renal </a:t>
            </a:r>
            <a:br>
              <a:rPr lang="pt-BR" altLang="pt-BR" sz="2800" dirty="0" smtClean="0"/>
            </a:br>
            <a:endParaRPr lang="pt-BR" alt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3" descr="nef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8288" y="1700213"/>
            <a:ext cx="3184525" cy="4525962"/>
          </a:xfrm>
          <a:noFill/>
          <a:ln>
            <a:solidFill>
              <a:schemeClr val="tx2"/>
            </a:solidFill>
          </a:ln>
        </p:spPr>
      </p:pic>
      <p:pic>
        <p:nvPicPr>
          <p:cNvPr id="1434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5329237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835696" y="2060575"/>
            <a:ext cx="576263" cy="720725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700338" y="1844675"/>
            <a:ext cx="287337" cy="8636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914948" y="2205038"/>
            <a:ext cx="309721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740650" y="2349500"/>
            <a:ext cx="3587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740650" y="3429000"/>
            <a:ext cx="4318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10" name="Picture 4" descr="supra re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1125"/>
            <a:ext cx="1957388" cy="25257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156176" y="1340768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Néfron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7544" y="6309320"/>
            <a:ext cx="47525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732240" y="6093297"/>
            <a:ext cx="360039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164288" y="6156012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smtClean="0"/>
              <a:t>Papila renal</a:t>
            </a:r>
            <a:endParaRPr lang="pt-BR" dirty="0"/>
          </a:p>
        </p:txBody>
      </p:sp>
      <p:pic>
        <p:nvPicPr>
          <p:cNvPr id="15" name="Picture 4" descr="http://3.bp.blogspot.com/-q8rUg9yhN7k/U-QK95Vlp0I/AAAAAAAAAKg/I4EiOCATiuo/s1600/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2996952"/>
            <a:ext cx="6749967" cy="352839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2627784" y="3501008"/>
            <a:ext cx="3456384" cy="50405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0"/>
            <a:ext cx="7543800" cy="14319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1.2. Anatomia dos ureteres</a:t>
            </a:r>
            <a:r>
              <a:rPr lang="pt-BR" altLang="pt-BR" sz="3200" smtClean="0">
                <a:solidFill>
                  <a:srgbClr val="FFFF00"/>
                </a:solidFill>
              </a:rPr>
              <a:t/>
            </a:r>
            <a:br>
              <a:rPr lang="pt-BR" altLang="pt-BR" sz="3200" smtClean="0">
                <a:solidFill>
                  <a:srgbClr val="FFFF00"/>
                </a:solidFill>
              </a:rPr>
            </a:br>
            <a:r>
              <a:rPr lang="pt-BR" altLang="pt-BR" sz="2400" smtClean="0"/>
              <a:t>Limites, extensão e divisão</a:t>
            </a:r>
            <a:br>
              <a:rPr lang="pt-BR" altLang="pt-BR" sz="2400" smtClean="0"/>
            </a:br>
            <a:endParaRPr lang="pt-BR" altLang="pt-BR" sz="3200" smtClean="0"/>
          </a:p>
        </p:txBody>
      </p:sp>
      <p:sp>
        <p:nvSpPr>
          <p:cNvPr id="7171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172" name="Picture 3" descr="vacularização bexi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341438"/>
            <a:ext cx="3959225" cy="5111750"/>
          </a:xfrm>
          <a:noFill/>
        </p:spPr>
      </p:pic>
      <p:pic>
        <p:nvPicPr>
          <p:cNvPr id="7173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44675"/>
            <a:ext cx="48958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1560" y="6093296"/>
            <a:ext cx="39604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3573016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Abd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0072" y="5147900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Pelv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40152" y="5877272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357188"/>
            <a:ext cx="4686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1.3. Bexiga urinária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400" b="1" dirty="0" smtClean="0"/>
              <a:t>Localização e relações</a:t>
            </a:r>
            <a:br>
              <a:rPr lang="pt-BR" sz="2400" b="1" dirty="0" smtClean="0"/>
            </a:br>
            <a:r>
              <a:rPr lang="pt-BR" sz="3200" b="1" dirty="0" smtClean="0">
                <a:solidFill>
                  <a:srgbClr val="FF3300"/>
                </a:solidFill>
              </a:rPr>
              <a:t> </a:t>
            </a:r>
            <a:r>
              <a:rPr lang="pt-BR" sz="2400" b="1" dirty="0" smtClean="0">
                <a:solidFill>
                  <a:srgbClr val="FF3300"/>
                </a:solidFill>
              </a:rPr>
              <a:t> </a:t>
            </a:r>
            <a:endParaRPr lang="pt-BR" sz="3200" b="1" dirty="0" smtClean="0">
              <a:solidFill>
                <a:srgbClr val="FF3300"/>
              </a:solidFill>
            </a:endParaRPr>
          </a:p>
        </p:txBody>
      </p:sp>
      <p:pic>
        <p:nvPicPr>
          <p:cNvPr id="8195" name="Picture 3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357438"/>
            <a:ext cx="4038600" cy="3684587"/>
          </a:xfrm>
          <a:noFill/>
        </p:spPr>
      </p:pic>
      <p:pic>
        <p:nvPicPr>
          <p:cNvPr id="8196" name="Picture 4" descr="secção sagital pelve mascu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1663" y="71438"/>
            <a:ext cx="4484687" cy="3929062"/>
          </a:xfrm>
          <a:noFill/>
        </p:spPr>
      </p:pic>
      <p:pic>
        <p:nvPicPr>
          <p:cNvPr id="5" name="Picture 9" descr="http://ulbra-to.br/morfologia/uploads/Sem-titulo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446" y="3933056"/>
            <a:ext cx="4025050" cy="31390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716016" y="3933056"/>
            <a:ext cx="44279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  <a:latin typeface="Arial" charset="0"/>
              </a:rPr>
              <a:t>Trígono vesical</a:t>
            </a:r>
          </a:p>
        </p:txBody>
      </p:sp>
      <p:pic>
        <p:nvPicPr>
          <p:cNvPr id="9219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57338"/>
            <a:ext cx="69913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419475" y="3429000"/>
            <a:ext cx="2447925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276600" y="3644900"/>
            <a:ext cx="1295400" cy="1512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643438" y="3573463"/>
            <a:ext cx="1296987" cy="15843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1600" y="5949280"/>
            <a:ext cx="7344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67744" y="1268760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442</Words>
  <Application>Microsoft Office PowerPoint</Application>
  <PresentationFormat>Apresentação na tela (4:3)</PresentationFormat>
  <Paragraphs>99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1.1. Anatomia dos rins  - Localização </vt:lpstr>
      <vt:lpstr>Cápsula renal – Faces – Margens - Pólos  Hilo renal e Pedículo renal  </vt:lpstr>
      <vt:lpstr>Estrutura macroscópica </vt:lpstr>
      <vt:lpstr> Lobo renal  </vt:lpstr>
      <vt:lpstr>1.2. Anatomia dos ureteres Limites, extensão e divisão </vt:lpstr>
      <vt:lpstr>1.3. Bexiga urinária Localização e relações   </vt:lpstr>
      <vt:lpstr>Trígono vesical</vt:lpstr>
      <vt:lpstr>1.4. Anatomia da uretra Feminina e masculina</vt:lpstr>
      <vt:lpstr>Slide 11</vt:lpstr>
      <vt:lpstr> Divisão: órgãos genitais femininos internos e externos</vt:lpstr>
      <vt:lpstr>1. Genitais internos 1.1. Útero: divisão, cavidade uterina e posição</vt:lpstr>
      <vt:lpstr>Principais ligamentos: largo do útero, redondo do útero e uterossacral.</vt:lpstr>
      <vt:lpstr>1.2. Vagina Fórnix e canal vaginal </vt:lpstr>
      <vt:lpstr>1.3. Ovários:   Ligamentos próprio e suspensor  </vt:lpstr>
      <vt:lpstr>1.4. Tubas uterinas: partes e óstios. Mesossalpinge</vt:lpstr>
      <vt:lpstr>2. Genitais externos: monte púbico + pudendo ou vulva</vt:lpstr>
      <vt:lpstr>Clitóris, bulbo do vestíbulo e gls. vestibulares maiores</vt:lpstr>
      <vt:lpstr>Slide 20</vt:lpstr>
      <vt:lpstr>Divisão: 1. Órgãos genitais masculinos internos e    2. Órgãos genitais masculinos externos </vt:lpstr>
      <vt:lpstr>1. Órgãos genitais masculinos externos: Pênis (raiz e corpo)  </vt:lpstr>
      <vt:lpstr>Escroto</vt:lpstr>
      <vt:lpstr>2. Órgãos genitais masculinos internos: testículos, epidídimos, ductos deferentes, ductos ejaculatórios, gls.  seminais, próstata e gls. bulbouretrais.  </vt:lpstr>
      <vt:lpstr>Testículos (e seus envoltórios) e epidídimo</vt:lpstr>
      <vt:lpstr>Ductos deferentes, gls. seminais e ductos ejaculatórios</vt:lpstr>
      <vt:lpstr>Próstata e uretra prostática (colículo seminal) </vt:lpstr>
      <vt:lpstr>Uretra, gls. bulbouretrais e uretrais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8</cp:revision>
  <dcterms:created xsi:type="dcterms:W3CDTF">2019-03-27T21:31:44Z</dcterms:created>
  <dcterms:modified xsi:type="dcterms:W3CDTF">2019-04-02T16:11:26Z</dcterms:modified>
</cp:coreProperties>
</file>