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4" r:id="rId10"/>
    <p:sldId id="270" r:id="rId11"/>
    <p:sldId id="267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21D289-06D0-4433-9614-585DCA65E7AC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Recuperação da Informação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Peter </a:t>
            </a:r>
            <a:r>
              <a:rPr lang="pt-BR" dirty="0" err="1" smtClean="0"/>
              <a:t>Ingwersen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22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PT" sz="2000" i="1" dirty="0" smtClean="0"/>
              <a:t>Aboutness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68580" indent="0" algn="just">
              <a:buNone/>
            </a:pPr>
            <a:r>
              <a:rPr lang="pt-PT" sz="2000" dirty="0"/>
              <a:t>	</a:t>
            </a:r>
            <a:r>
              <a:rPr lang="pt-PT" sz="2000" dirty="0" smtClean="0"/>
              <a:t>Uma questão comum que é compartilhada em processos de recuperação da informação é a natureza das necessidades de informação.</a:t>
            </a:r>
          </a:p>
          <a:p>
            <a:pPr marL="68580" indent="0" algn="just">
              <a:buNone/>
            </a:pPr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Informação de que natureza o usuário necessita? Informação utilitária? Informação lúdica/prazer? Informação para conhecimento? Etc.</a:t>
            </a:r>
          </a:p>
          <a:p>
            <a:pPr marL="68580" indent="0" algn="just">
              <a:buNone/>
            </a:pPr>
            <a:endParaRPr lang="pt-PT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5661248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FF0000"/>
                </a:solidFill>
              </a:rPr>
              <a:t>Pensar na natureza informacional que os usuários necessitam </a:t>
            </a:r>
            <a:r>
              <a:rPr lang="pt-PT" sz="1400" dirty="0" smtClean="0">
                <a:solidFill>
                  <a:srgbClr val="FF0000"/>
                </a:solidFill>
              </a:rPr>
              <a:t>– no nosso caso,  </a:t>
            </a:r>
            <a:r>
              <a:rPr lang="pt-PT" sz="1400" dirty="0">
                <a:solidFill>
                  <a:srgbClr val="FF0000"/>
                </a:solidFill>
              </a:rPr>
              <a:t>para </a:t>
            </a:r>
            <a:r>
              <a:rPr lang="pt-PT" sz="1400" dirty="0" smtClean="0">
                <a:solidFill>
                  <a:srgbClr val="FF0000"/>
                </a:solidFill>
              </a:rPr>
              <a:t>os projetos </a:t>
            </a:r>
            <a:r>
              <a:rPr lang="pt-PT" sz="1400" dirty="0">
                <a:solidFill>
                  <a:srgbClr val="FF0000"/>
                </a:solidFill>
              </a:rPr>
              <a:t>de pesquisa individuais.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600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sz="2000" i="1" dirty="0" smtClean="0"/>
              <a:t>Relevância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	</a:t>
            </a:r>
            <a:r>
              <a:rPr lang="pt-PT" sz="2000" b="1" dirty="0" smtClean="0"/>
              <a:t>Relevância: definida como a medida ou grau de correspondência ou </a:t>
            </a:r>
            <a:r>
              <a:rPr lang="pt-PT" sz="2000" b="1" u="sng" dirty="0" smtClean="0"/>
              <a:t>utilidade</a:t>
            </a:r>
            <a:r>
              <a:rPr lang="pt-PT" sz="2000" b="1" dirty="0" smtClean="0"/>
              <a:t> existente entre um texto ou documento e uma </a:t>
            </a:r>
            <a:r>
              <a:rPr lang="pt-PT" sz="2000" b="1" u="sng" dirty="0" smtClean="0"/>
              <a:t>questão ou informação desejada </a:t>
            </a:r>
            <a:r>
              <a:rPr lang="pt-PT" sz="2000" b="1" dirty="0" smtClean="0"/>
              <a:t>(C. J. Van RIJSBERGEN, 1990).</a:t>
            </a:r>
          </a:p>
          <a:p>
            <a:pPr marL="68580" indent="0" algn="just">
              <a:buNone/>
            </a:pPr>
            <a:endParaRPr lang="pt-PT" sz="2000" b="1" dirty="0"/>
          </a:p>
          <a:p>
            <a:pPr marL="68580" indent="0" algn="just">
              <a:buNone/>
            </a:pPr>
            <a:r>
              <a:rPr lang="pt-PT" sz="2000" b="1" dirty="0" smtClean="0"/>
              <a:t>	</a:t>
            </a:r>
            <a:r>
              <a:rPr lang="pt-PT" sz="2000" dirty="0" smtClean="0"/>
              <a:t>A informação relevante pode estar explícita no texto (escrita) ou implícita (entrelinhas). Pode servir para confirmar uma ideia, refutá-la, etc.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68580" indent="0" algn="just">
              <a:buNone/>
            </a:pPr>
            <a:r>
              <a:rPr lang="pt-PT" sz="2000" dirty="0"/>
              <a:t>	</a:t>
            </a:r>
            <a:r>
              <a:rPr lang="pt-PT" sz="2000" dirty="0" smtClean="0"/>
              <a:t>- </a:t>
            </a:r>
            <a:r>
              <a:rPr lang="en-US" sz="2000" dirty="0" smtClean="0"/>
              <a:t>R</a:t>
            </a:r>
            <a:r>
              <a:rPr lang="pt-PT" sz="2000" dirty="0" smtClean="0"/>
              <a:t>equer interpretação </a:t>
            </a:r>
          </a:p>
        </p:txBody>
      </p:sp>
    </p:spTree>
    <p:extLst>
      <p:ext uri="{BB962C8B-B14F-4D97-AF65-F5344CB8AC3E}">
        <p14:creationId xmlns:p14="http://schemas.microsoft.com/office/powerpoint/2010/main" val="1438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vem 31"/>
          <p:cNvSpPr/>
          <p:nvPr/>
        </p:nvSpPr>
        <p:spPr>
          <a:xfrm>
            <a:off x="2843808" y="5517232"/>
            <a:ext cx="2592288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Nuvem 25"/>
          <p:cNvSpPr/>
          <p:nvPr/>
        </p:nvSpPr>
        <p:spPr>
          <a:xfrm>
            <a:off x="2554898" y="2759607"/>
            <a:ext cx="4133346" cy="9983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550" y="2335004"/>
            <a:ext cx="7056900" cy="936104"/>
          </a:xfrm>
        </p:spPr>
        <p:txBody>
          <a:bodyPr>
            <a:noAutofit/>
          </a:bodyPr>
          <a:lstStyle/>
          <a:p>
            <a:pPr algn="just"/>
            <a:r>
              <a:rPr lang="pt-PT" sz="1800" b="1" i="1" dirty="0" smtClean="0"/>
              <a:t>Concepção simplista de Interação em IR</a:t>
            </a:r>
            <a:endParaRPr lang="pt-PT" sz="1800" b="1" dirty="0"/>
          </a:p>
          <a:p>
            <a:pPr marL="68580" indent="0" algn="just">
              <a:buNone/>
            </a:pPr>
            <a:r>
              <a:rPr lang="pt-PT" sz="1800" b="1" dirty="0" smtClean="0"/>
              <a:t>	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44582" y="4005064"/>
            <a:ext cx="1687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Representação Textual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59632" y="3203102"/>
            <a:ext cx="14574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Autor do Texto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0207" y="5248002"/>
            <a:ext cx="1687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Técnicas de IR em sistemas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1920" y="4499292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Funções intermediárias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868144" y="4463568"/>
            <a:ext cx="216023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Problemas (questões) de informação </a:t>
            </a:r>
            <a:r>
              <a:rPr lang="pt-BR" sz="1100" dirty="0" smtClean="0"/>
              <a:t>(usuário)</a:t>
            </a:r>
            <a:endParaRPr lang="pt-BR" sz="11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091208" y="3465046"/>
            <a:ext cx="19528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Ambiente do problema / questão</a:t>
            </a:r>
            <a:endParaRPr lang="pt-BR" sz="1400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5292080" y="4764747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292080" y="5026615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Pedido</a:t>
            </a:r>
            <a:endParaRPr lang="pt-BR" sz="12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622454" y="4878742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Pergunta</a:t>
            </a:r>
            <a:endParaRPr lang="pt-BR" sz="1200" b="1" dirty="0"/>
          </a:p>
        </p:txBody>
      </p:sp>
      <p:cxnSp>
        <p:nvCxnSpPr>
          <p:cNvPr id="18" name="Conector de seta reta 17"/>
          <p:cNvCxnSpPr>
            <a:stCxn id="7" idx="2"/>
            <a:endCxn id="6" idx="0"/>
          </p:cNvCxnSpPr>
          <p:nvPr/>
        </p:nvCxnSpPr>
        <p:spPr>
          <a:xfrm>
            <a:off x="1988357" y="3510879"/>
            <a:ext cx="0" cy="494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6" idx="2"/>
          </p:cNvCxnSpPr>
          <p:nvPr/>
        </p:nvCxnSpPr>
        <p:spPr>
          <a:xfrm>
            <a:off x="1988357" y="4528284"/>
            <a:ext cx="0" cy="7009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1" idx="2"/>
          </p:cNvCxnSpPr>
          <p:nvPr/>
        </p:nvCxnSpPr>
        <p:spPr>
          <a:xfrm>
            <a:off x="7067639" y="3988266"/>
            <a:ext cx="0" cy="475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1988357" y="4797152"/>
            <a:ext cx="186356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867966" y="2910715"/>
            <a:ext cx="382027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Dados bibliográficos</a:t>
            </a:r>
          </a:p>
          <a:p>
            <a:r>
              <a:rPr lang="pt-BR" sz="1100" dirty="0" smtClean="0"/>
              <a:t>Nome de autor e data</a:t>
            </a:r>
          </a:p>
          <a:p>
            <a:r>
              <a:rPr lang="pt-BR" sz="1100" dirty="0" smtClean="0"/>
              <a:t>Atributos como título, resumo e termos de indexação</a:t>
            </a:r>
            <a:endParaRPr lang="pt-BR" sz="1100" dirty="0"/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2411760" y="3510879"/>
            <a:ext cx="456206" cy="4773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011498" y="5661248"/>
            <a:ext cx="2278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Sistema Lógico de Busca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 smtClean="0"/>
              <a:t>Booleana (</a:t>
            </a:r>
            <a:r>
              <a:rPr lang="pt-BR" sz="1100" dirty="0" err="1" smtClean="0"/>
              <a:t>and</a:t>
            </a:r>
            <a:r>
              <a:rPr lang="pt-BR" sz="1100" dirty="0" smtClean="0"/>
              <a:t>, </a:t>
            </a:r>
            <a:r>
              <a:rPr lang="pt-BR" sz="1100" dirty="0" err="1" smtClean="0"/>
              <a:t>or</a:t>
            </a:r>
            <a:r>
              <a:rPr lang="pt-BR" sz="1100" dirty="0" smtClean="0"/>
              <a:t>, </a:t>
            </a:r>
            <a:r>
              <a:rPr lang="pt-BR" sz="1100" dirty="0" err="1" smtClean="0"/>
              <a:t>and</a:t>
            </a:r>
            <a:r>
              <a:rPr lang="pt-BR" sz="1100" dirty="0" smtClean="0"/>
              <a:t> </a:t>
            </a:r>
            <a:r>
              <a:rPr lang="pt-BR" sz="1100" dirty="0" err="1" smtClean="0"/>
              <a:t>not</a:t>
            </a:r>
            <a:r>
              <a:rPr lang="pt-BR" sz="1100" dirty="0" smtClean="0"/>
              <a:t>)</a:t>
            </a:r>
            <a:endParaRPr lang="pt-BR" sz="1100" dirty="0"/>
          </a:p>
        </p:txBody>
      </p:sp>
      <p:cxnSp>
        <p:nvCxnSpPr>
          <p:cNvPr id="34" name="Conector de seta reta 33"/>
          <p:cNvCxnSpPr/>
          <p:nvPr/>
        </p:nvCxnSpPr>
        <p:spPr>
          <a:xfrm flipH="1" flipV="1">
            <a:off x="2915816" y="5445224"/>
            <a:ext cx="408374" cy="1516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9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Abordagens de pesquisa em IR – visão geral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sz="2000" dirty="0" smtClean="0"/>
              <a:t>As abordagens de pesquisa em IR (Recuperação da Informação) podem ser divididas em: 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 smtClean="0"/>
              <a:t>Tradicional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/>
              <a:t>O</a:t>
            </a:r>
            <a:r>
              <a:rPr lang="pt-PT" sz="2000" dirty="0" smtClean="0"/>
              <a:t>rientada ao usuário, e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/>
              <a:t>C</a:t>
            </a:r>
            <a:r>
              <a:rPr lang="pt-PT" sz="2000" dirty="0" smtClean="0"/>
              <a:t>ognitiva.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Sobre essas abordagens, tem-se os seguintes campos:</a:t>
            </a:r>
          </a:p>
          <a:p>
            <a:pPr marL="68580" indent="0" algn="just">
              <a:buNone/>
            </a:pPr>
            <a:r>
              <a:rPr lang="pt-PT" sz="2000" dirty="0"/>
              <a:t>O</a:t>
            </a:r>
            <a:r>
              <a:rPr lang="pt-PT" sz="2000" dirty="0" smtClean="0"/>
              <a:t>bjetivos de pesquisa;</a:t>
            </a:r>
          </a:p>
          <a:p>
            <a:pPr marL="68580" indent="0" algn="just">
              <a:buNone/>
            </a:pPr>
            <a:r>
              <a:rPr lang="pt-PT" sz="2000" dirty="0"/>
              <a:t>T</a:t>
            </a:r>
            <a:r>
              <a:rPr lang="pt-PT" sz="2000" dirty="0" smtClean="0"/>
              <a:t>ipos de resultados e consequências;</a:t>
            </a:r>
          </a:p>
          <a:p>
            <a:pPr marL="68580" indent="0" algn="just">
              <a:buNone/>
            </a:pPr>
            <a:r>
              <a:rPr lang="pt-PT" sz="2000" dirty="0" smtClean="0"/>
              <a:t>Nível de compreensão de informação;</a:t>
            </a:r>
          </a:p>
          <a:p>
            <a:pPr marL="68580" indent="0" algn="just">
              <a:buNone/>
            </a:pPr>
            <a:r>
              <a:rPr lang="pt-PT" sz="2000" dirty="0"/>
              <a:t>A</a:t>
            </a:r>
            <a:r>
              <a:rPr lang="pt-PT" sz="2000" dirty="0" smtClean="0"/>
              <a:t>poio a disciplinas.</a:t>
            </a:r>
          </a:p>
          <a:p>
            <a:pPr marL="68580" indent="0" algn="just">
              <a:buNone/>
            </a:pPr>
            <a:endParaRPr lang="pt-PT" sz="2000" dirty="0" smtClean="0"/>
          </a:p>
        </p:txBody>
      </p:sp>
      <p:sp>
        <p:nvSpPr>
          <p:cNvPr id="4" name="Chave direita 3"/>
          <p:cNvSpPr/>
          <p:nvPr/>
        </p:nvSpPr>
        <p:spPr>
          <a:xfrm>
            <a:off x="4211960" y="3140968"/>
            <a:ext cx="504056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dobrada 4"/>
          <p:cNvSpPr/>
          <p:nvPr/>
        </p:nvSpPr>
        <p:spPr>
          <a:xfrm rot="7700388">
            <a:off x="6451144" y="3832913"/>
            <a:ext cx="1409050" cy="11624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6084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Abordagens de pesquisa em IR – visão geral</a:t>
            </a:r>
            <a:endParaRPr lang="pt-BR" sz="24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15833"/>
              </p:ext>
            </p:extLst>
          </p:nvPr>
        </p:nvGraphicFramePr>
        <p:xfrm>
          <a:off x="827584" y="1844824"/>
          <a:ext cx="7344816" cy="439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246"/>
                <a:gridCol w="2058162"/>
                <a:gridCol w="1836204"/>
                <a:gridCol w="1836204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pt-BR" sz="1100" baseline="0" dirty="0" smtClean="0"/>
                        <a:t>                  PESQUISA</a:t>
                      </a:r>
                      <a:br>
                        <a:rPr lang="pt-BR" sz="1100" baseline="0" dirty="0" smtClean="0"/>
                      </a:br>
                      <a:endParaRPr lang="pt-BR" sz="1100" baseline="0" dirty="0" smtClean="0"/>
                    </a:p>
                    <a:p>
                      <a:pPr algn="ctr"/>
                      <a:r>
                        <a:rPr lang="pt-BR" sz="1100" dirty="0" smtClean="0"/>
                        <a:t>CAMPOS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Tradicional</a:t>
                      </a:r>
                    </a:p>
                    <a:p>
                      <a:pPr algn="ctr"/>
                      <a:r>
                        <a:rPr lang="pt-BR" sz="1100" dirty="0" smtClean="0"/>
                        <a:t>(exato)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Orientada ao usuário</a:t>
                      </a:r>
                    </a:p>
                    <a:p>
                      <a:pPr algn="ctr"/>
                      <a:r>
                        <a:rPr lang="pt-BR" sz="1100" dirty="0" smtClean="0"/>
                        <a:t>(indivíduo)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Cognitiva</a:t>
                      </a:r>
                    </a:p>
                    <a:p>
                      <a:pPr algn="ctr"/>
                      <a:r>
                        <a:rPr lang="pt-BR" sz="1100" dirty="0" smtClean="0"/>
                        <a:t>(psique)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Objetivos</a:t>
                      </a:r>
                      <a:r>
                        <a:rPr lang="pt-BR" sz="1100" baseline="0" dirty="0" smtClean="0"/>
                        <a:t> de pesquisa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Técnicas</a:t>
                      </a:r>
                      <a:r>
                        <a:rPr lang="pt-BR" sz="1100" baseline="0" dirty="0" smtClean="0"/>
                        <a:t> de refinamento em IR, problemas de relevância, </a:t>
                      </a:r>
                      <a:r>
                        <a:rPr lang="pt-BR" sz="1100" u="sng" baseline="0" dirty="0" smtClean="0"/>
                        <a:t>métodos de representação</a:t>
                      </a:r>
                      <a:r>
                        <a:rPr lang="pt-BR" sz="1100" baseline="0" dirty="0" smtClean="0"/>
                        <a:t>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Compreensão</a:t>
                      </a:r>
                      <a:r>
                        <a:rPr lang="pt-BR" sz="1100" baseline="0" dirty="0" smtClean="0"/>
                        <a:t> do comportamento do usuário e informações desejadas, modelagem de usuários,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IR como</a:t>
                      </a:r>
                      <a:r>
                        <a:rPr lang="pt-BR" sz="1100" baseline="0" dirty="0" smtClean="0"/>
                        <a:t> processo : estado cognitivo, Interação complexa, IR baseado em conhecimento, etc.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Resultados,</a:t>
                      </a:r>
                      <a:r>
                        <a:rPr lang="pt-BR" sz="1100" baseline="0" dirty="0" smtClean="0"/>
                        <a:t> Consequências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Técnicas de correspondência parcial, classificação automática de falhas,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Modelos de usuários, projeto simplista de interface, Interação</a:t>
                      </a:r>
                      <a:r>
                        <a:rPr lang="pt-BR" sz="1100" baseline="0" dirty="0" smtClean="0"/>
                        <a:t> usuário-intermediário,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Projeto intermediário, Inteligência em IR, Suporte adaptativo</a:t>
                      </a:r>
                      <a:r>
                        <a:rPr lang="pt-BR" sz="1100" baseline="0" dirty="0" smtClean="0"/>
                        <a:t> em IR, valores semânticos, etc.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Compreensão</a:t>
                      </a:r>
                      <a:r>
                        <a:rPr lang="pt-BR" sz="1100" baseline="0" dirty="0" smtClean="0"/>
                        <a:t> de informação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Informação científica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Usuários científicos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Informações consideradas vitais para a sociedade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Níveis</a:t>
                      </a:r>
                      <a:r>
                        <a:rPr lang="pt-BR" sz="1100" baseline="0" dirty="0" smtClean="0"/>
                        <a:t> de usuários de uma sociedade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Informações para o entendimento de mundo do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usuário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Variedade</a:t>
                      </a:r>
                      <a:r>
                        <a:rPr lang="pt-BR" sz="1100" baseline="0" dirty="0" smtClean="0"/>
                        <a:t> individual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Apoio</a:t>
                      </a:r>
                      <a:r>
                        <a:rPr lang="pt-BR" sz="1100" baseline="0" dirty="0" smtClean="0"/>
                        <a:t> a disciplinas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Matemática, </a:t>
                      </a:r>
                      <a:r>
                        <a:rPr lang="pt-BR" sz="1100" u="sng" dirty="0" smtClean="0"/>
                        <a:t>Linguística</a:t>
                      </a:r>
                      <a:r>
                        <a:rPr lang="pt-BR" sz="1100" dirty="0" smtClean="0"/>
                        <a:t>,</a:t>
                      </a:r>
                      <a:r>
                        <a:rPr lang="pt-BR" sz="1100" baseline="0" dirty="0" smtClean="0"/>
                        <a:t> Ciência da Computação,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Psicologia cognitiva, </a:t>
                      </a:r>
                      <a:r>
                        <a:rPr lang="pt-BR" sz="1100" dirty="0" err="1" smtClean="0"/>
                        <a:t>psico-linguística</a:t>
                      </a:r>
                      <a:r>
                        <a:rPr lang="pt-BR" sz="1100" dirty="0" smtClean="0"/>
                        <a:t>, Sociologia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Ciências</a:t>
                      </a:r>
                      <a:r>
                        <a:rPr lang="pt-BR" sz="1100" baseline="0" dirty="0" smtClean="0"/>
                        <a:t> cognitivas, Sociologia</a:t>
                      </a:r>
                    </a:p>
                    <a:p>
                      <a:pPr algn="ctr"/>
                      <a:r>
                        <a:rPr lang="pt-BR" sz="1100" baseline="0" dirty="0" smtClean="0"/>
                        <a:t>AI                  IR</a:t>
                      </a:r>
                      <a:endParaRPr lang="pt-B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6948264" y="6093296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827584" y="1844824"/>
            <a:ext cx="1584176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2533874" y="1971091"/>
            <a:ext cx="1860383" cy="4464496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Tahoma" charset="0"/>
              </a:rPr>
              <a:t>Peter Ingwersen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962025" y="2482552"/>
            <a:ext cx="7498407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1800" dirty="0">
                <a:latin typeface="Tahoma" charset="0"/>
              </a:rPr>
              <a:t>Universidade de Copenhagen (Dinamarca)</a:t>
            </a:r>
          </a:p>
          <a:p>
            <a:pPr algn="just" eaLnBrk="1" hangingPunct="1"/>
            <a:endParaRPr lang="pt-BR" sz="1800" dirty="0">
              <a:latin typeface="Tahoma" charset="0"/>
            </a:endParaRPr>
          </a:p>
          <a:p>
            <a:pPr algn="just" eaLnBrk="1" hangingPunct="1"/>
            <a:r>
              <a:rPr lang="pt-PT" sz="1800" dirty="0">
                <a:latin typeface="Tahoma" charset="0"/>
              </a:rPr>
              <a:t>Peter Ingwersen tornou-se professor de pesquisa em 2001 e Professor Titular a partir de janeiro de 2006, em Information Retrieval (Recuperação de Informação). </a:t>
            </a:r>
            <a:endParaRPr lang="pt-PT" sz="1800" dirty="0" smtClean="0">
              <a:latin typeface="Tahoma" charset="0"/>
            </a:endParaRPr>
          </a:p>
          <a:p>
            <a:pPr algn="just" eaLnBrk="1" hangingPunct="1"/>
            <a:endParaRPr lang="pt-PT" sz="1800" dirty="0">
              <a:latin typeface="Tahoma" charset="0"/>
            </a:endParaRPr>
          </a:p>
          <a:p>
            <a:pPr algn="just" eaLnBrk="1" hangingPunct="1"/>
            <a:r>
              <a:rPr lang="pt-PT" sz="1800" dirty="0" smtClean="0">
                <a:latin typeface="Tahoma" charset="0"/>
              </a:rPr>
              <a:t>R</a:t>
            </a:r>
            <a:r>
              <a:rPr lang="en-US" sz="1800" dirty="0" smtClean="0">
                <a:latin typeface="Tahoma" charset="0"/>
              </a:rPr>
              <a:t>e</a:t>
            </a:r>
            <a:r>
              <a:rPr lang="pt-PT" sz="1800" dirty="0" smtClean="0">
                <a:latin typeface="Tahoma" charset="0"/>
              </a:rPr>
              <a:t>alizou pesquisa </a:t>
            </a:r>
            <a:r>
              <a:rPr lang="pt-PT" sz="1800" dirty="0">
                <a:latin typeface="Tahoma" charset="0"/>
              </a:rPr>
              <a:t>experimental sobre os aspectos cognitivos da interação usuário-sistema baseado em tarefas e </a:t>
            </a:r>
            <a:r>
              <a:rPr lang="pt-PT" sz="1800" dirty="0" smtClean="0">
                <a:latin typeface="Tahoma" charset="0"/>
              </a:rPr>
              <a:t>atuou </a:t>
            </a:r>
            <a:r>
              <a:rPr lang="pt-PT" sz="1800" dirty="0">
                <a:latin typeface="Tahoma" charset="0"/>
              </a:rPr>
              <a:t>em vários projectos Esprit como consultor especialista para a Comissão da UE.</a:t>
            </a:r>
            <a:endParaRPr lang="pt-BR" sz="1800" dirty="0">
              <a:latin typeface="Tahoma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0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560840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Capítulo 3 – Recuperação da Informação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065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85293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Recuperação da Informação; preocupada com os processos que envolvem a representação, armazenamento, busca e acesso a informações relevantes para a questão proposta (desejada) pelo usuário.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6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Recuperação da Informação:  </a:t>
            </a:r>
            <a:r>
              <a:rPr lang="pt-PT" sz="2000" dirty="0" smtClean="0"/>
              <a:t>considerado um campo </a:t>
            </a:r>
            <a:r>
              <a:rPr lang="pt-PT" sz="2000" dirty="0"/>
              <a:t>de pesquisa </a:t>
            </a:r>
            <a:r>
              <a:rPr lang="pt-PT" sz="2000" dirty="0" smtClean="0"/>
              <a:t>“nuclear” da Ciência </a:t>
            </a:r>
            <a:r>
              <a:rPr lang="pt-PT" sz="2000" dirty="0"/>
              <a:t>da I</a:t>
            </a:r>
            <a:r>
              <a:rPr lang="pt-PT" sz="2000" dirty="0" smtClean="0"/>
              <a:t>nformação.</a:t>
            </a:r>
          </a:p>
          <a:p>
            <a:pPr algn="just"/>
            <a:endParaRPr lang="pt-PT" sz="2000" dirty="0"/>
          </a:p>
          <a:p>
            <a:pPr algn="just"/>
            <a:r>
              <a:rPr lang="pt-PT" sz="2000" dirty="0" smtClean="0"/>
              <a:t>Objetivo: estudo e entendimento dos </a:t>
            </a:r>
            <a:r>
              <a:rPr lang="pt-PT" sz="2000" u="sng" dirty="0" smtClean="0"/>
              <a:t>processos de recuperação de informação</a:t>
            </a:r>
            <a:r>
              <a:rPr lang="pt-PT" sz="2000" dirty="0" smtClean="0"/>
              <a:t> a fim de conceber, construir e testar sistemas que possam facilitar a comunicação efetiva da informação desejada entre um gerador humano e um usuário humano. </a:t>
            </a:r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490" y="558727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solidFill>
                  <a:srgbClr val="FF0000"/>
                </a:solidFill>
              </a:rPr>
              <a:t>Como entra (termos de busca – vocabulário controlado) e como sai (resultados da busca) informação, dentro dos sistemas de RI!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75584" y="3573016"/>
            <a:ext cx="8724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Forma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28184" y="3621146"/>
            <a:ext cx="11521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Questão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7624" y="3598277"/>
            <a:ext cx="187220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Representação</a:t>
            </a:r>
            <a:endParaRPr lang="pt-BR" sz="1600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5148064" y="378904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7" idx="3"/>
            <a:endCxn id="5" idx="1"/>
          </p:cNvCxnSpPr>
          <p:nvPr/>
        </p:nvCxnSpPr>
        <p:spPr>
          <a:xfrm flipV="1">
            <a:off x="3059832" y="3742293"/>
            <a:ext cx="1215752" cy="2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516097" y="4818141"/>
            <a:ext cx="270032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Códigos de representação:</a:t>
            </a:r>
          </a:p>
          <a:p>
            <a:r>
              <a:rPr lang="pt-BR" sz="1400" dirty="0" smtClean="0"/>
              <a:t>Linguísticos (verbal / oral)</a:t>
            </a:r>
          </a:p>
          <a:p>
            <a:r>
              <a:rPr lang="pt-BR" sz="1400" dirty="0" smtClean="0"/>
              <a:t>Imagéticos</a:t>
            </a:r>
          </a:p>
          <a:p>
            <a:r>
              <a:rPr lang="pt-BR" sz="1400" dirty="0" smtClean="0"/>
              <a:t>Audiovisuais</a:t>
            </a:r>
          </a:p>
          <a:p>
            <a:r>
              <a:rPr lang="pt-BR" sz="1400" dirty="0" smtClean="0"/>
              <a:t>Tácteis (Braille)</a:t>
            </a:r>
          </a:p>
        </p:txBody>
      </p:sp>
      <p:sp>
        <p:nvSpPr>
          <p:cNvPr id="16" name="Seta para a esquerda e para cima 15"/>
          <p:cNvSpPr/>
          <p:nvPr/>
        </p:nvSpPr>
        <p:spPr>
          <a:xfrm>
            <a:off x="6300192" y="4254355"/>
            <a:ext cx="1008112" cy="123284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esquerda e para cima 16"/>
          <p:cNvSpPr/>
          <p:nvPr/>
        </p:nvSpPr>
        <p:spPr>
          <a:xfrm rot="5400000">
            <a:off x="1902540" y="4329910"/>
            <a:ext cx="1338120" cy="97646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527862" y="4293096"/>
            <a:ext cx="268855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Codificação/decodificação</a:t>
            </a:r>
            <a:endParaRPr lang="pt-BR" sz="1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83568" y="2382914"/>
            <a:ext cx="784887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Recuperação de documentos (independente do suporte)  texto / imagens, sons, etc.</a:t>
            </a:r>
          </a:p>
          <a:p>
            <a:pPr algn="ctr"/>
            <a:r>
              <a:rPr lang="pt-BR" sz="1400" dirty="0" smtClean="0"/>
              <a:t>Termos de indexação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678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/>
              <a:t>E</a:t>
            </a:r>
            <a:r>
              <a:rPr lang="pt-BR" sz="2000" dirty="0" smtClean="0"/>
              <a:t>ncontrar informação em forma de texto ou outras mídias que permitam superar o estado de incerteza do usuário (estado anômalo do conhecimento) 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Alguns textos são mais relevantes para uma questão específica do que outros, e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U</a:t>
            </a:r>
            <a:r>
              <a:rPr lang="pt-BR" sz="2000" dirty="0" smtClean="0"/>
              <a:t>m texto específico pode ter significados diferentes para as várias perguntas (questões) de informação (mais ou menos relevante). </a:t>
            </a:r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87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Áreas importantes para todos os processos de IR (</a:t>
            </a:r>
            <a:r>
              <a:rPr lang="pt-BR" sz="2000" dirty="0" err="1"/>
              <a:t>I</a:t>
            </a:r>
            <a:r>
              <a:rPr lang="pt-BR" sz="2000" dirty="0" err="1" smtClean="0"/>
              <a:t>nformation</a:t>
            </a:r>
            <a:r>
              <a:rPr lang="pt-BR" sz="2000" dirty="0" smtClean="0"/>
              <a:t> </a:t>
            </a:r>
            <a:r>
              <a:rPr lang="pt-BR" sz="2000" dirty="0" err="1"/>
              <a:t>R</a:t>
            </a:r>
            <a:r>
              <a:rPr lang="pt-BR" sz="2000" dirty="0" err="1" smtClean="0"/>
              <a:t>etrieval</a:t>
            </a:r>
            <a:r>
              <a:rPr lang="pt-BR" sz="2000" dirty="0" smtClean="0"/>
              <a:t>):</a:t>
            </a:r>
          </a:p>
          <a:p>
            <a:pPr algn="just"/>
            <a:endParaRPr lang="pt-BR" sz="2000" dirty="0"/>
          </a:p>
          <a:p>
            <a:pPr marL="525780" indent="-457200" algn="just">
              <a:buFont typeface="+mj-lt"/>
              <a:buAutoNum type="arabicPeriod"/>
            </a:pPr>
            <a:r>
              <a:rPr lang="pt-BR" sz="2000" i="1" dirty="0" err="1" smtClean="0"/>
              <a:t>Aboutness</a:t>
            </a:r>
            <a:r>
              <a:rPr lang="pt-BR" sz="2000" i="1" dirty="0" smtClean="0"/>
              <a:t> </a:t>
            </a:r>
            <a:r>
              <a:rPr lang="pt-BR" sz="2000" dirty="0" smtClean="0"/>
              <a:t>(sobre o que? / </a:t>
            </a:r>
            <a:r>
              <a:rPr lang="pt-BR" sz="2000" dirty="0" err="1" smtClean="0"/>
              <a:t>Tematicidade</a:t>
            </a:r>
            <a:r>
              <a:rPr lang="pt-BR" sz="2000" dirty="0" smtClean="0"/>
              <a:t>)</a:t>
            </a:r>
            <a:endParaRPr lang="pt-BR" sz="2000" dirty="0"/>
          </a:p>
          <a:p>
            <a:pPr marL="525780" indent="-457200" algn="just">
              <a:buFont typeface="+mj-lt"/>
              <a:buAutoNum type="arabicPeriod"/>
            </a:pPr>
            <a:r>
              <a:rPr lang="pt-BR" sz="2000" dirty="0" smtClean="0"/>
              <a:t>Relevância e avaliação</a:t>
            </a:r>
            <a:endParaRPr lang="pt-BR" sz="2000" dirty="0"/>
          </a:p>
          <a:p>
            <a:pPr algn="just"/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447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da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000" i="1" dirty="0" smtClean="0"/>
              <a:t>Aboutness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	</a:t>
            </a:r>
            <a:r>
              <a:rPr lang="pt-PT" sz="2000" b="1" dirty="0" smtClean="0"/>
              <a:t>Sobre o que é este documento, texto ou imagem?</a:t>
            </a:r>
          </a:p>
          <a:p>
            <a:pPr marL="68580" indent="0" algn="just">
              <a:buNone/>
            </a:pPr>
            <a:endParaRPr lang="pt-PT" sz="2000" dirty="0"/>
          </a:p>
          <a:p>
            <a:pPr marL="68580" indent="0" algn="just">
              <a:buNone/>
            </a:pPr>
            <a:r>
              <a:rPr lang="pt-PT" sz="2000" i="1" dirty="0" smtClean="0"/>
              <a:t>	Aboutness</a:t>
            </a:r>
            <a:r>
              <a:rPr lang="pt-PT" sz="2000" dirty="0" smtClean="0"/>
              <a:t> está associado ao </a:t>
            </a:r>
            <a:r>
              <a:rPr lang="pt-PT" sz="2000" u="sng" dirty="0" smtClean="0"/>
              <a:t>conteúdo</a:t>
            </a:r>
            <a:r>
              <a:rPr lang="pt-PT" sz="2000" dirty="0" smtClean="0"/>
              <a:t> do texto gerado pelo autor. 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68580" indent="0" algn="just">
              <a:buNone/>
            </a:pPr>
            <a:r>
              <a:rPr lang="pt-PT" sz="2000" dirty="0" smtClean="0"/>
              <a:t>	</a:t>
            </a:r>
            <a:r>
              <a:rPr lang="pt-PT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objetivo da representação é a recuperação da informação.</a:t>
            </a:r>
            <a:endParaRPr lang="pt-PT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just">
              <a:buNone/>
            </a:pPr>
            <a:endParaRPr lang="pt-PT" sz="2000" dirty="0" smtClean="0"/>
          </a:p>
          <a:p>
            <a:pPr marL="68580" indent="0" algn="just">
              <a:buNone/>
            </a:pP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13849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364</TotalTime>
  <Words>687</Words>
  <Application>Microsoft Office PowerPoint</Application>
  <PresentationFormat>Apresentação na tela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2</vt:lpstr>
      <vt:lpstr>Austin</vt:lpstr>
      <vt:lpstr>Recuperação da Informação</vt:lpstr>
      <vt:lpstr>Peter Ingwersen</vt:lpstr>
      <vt:lpstr>Capítulo 3 – Recuperação da Informação</vt:lpstr>
      <vt:lpstr>Questões essenciais da recuperação da informação </vt:lpstr>
      <vt:lpstr>Questões essenciais da recuperação da informação </vt:lpstr>
      <vt:lpstr>Questões essenciais da recuperação da informação </vt:lpstr>
      <vt:lpstr>Questões essenciais de recuperação da informação </vt:lpstr>
      <vt:lpstr>Questões essenciais da recuperação da informação </vt:lpstr>
      <vt:lpstr>Questões essenciais da recuperação da informação </vt:lpstr>
      <vt:lpstr>Questões essenciais da recuperação da informação </vt:lpstr>
      <vt:lpstr>Questões essenciais da recuperação da informação </vt:lpstr>
      <vt:lpstr>Questões essenciais da recuperação da informação </vt:lpstr>
      <vt:lpstr>Abordagens de pesquisa em IR – visão geral</vt:lpstr>
      <vt:lpstr>Abordagens de pesquisa em IR – visão geral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Recuperação da Informação</dc:title>
  <dc:creator>admcbd</dc:creator>
  <cp:lastModifiedBy>GIOVANA</cp:lastModifiedBy>
  <cp:revision>39</cp:revision>
  <dcterms:created xsi:type="dcterms:W3CDTF">2015-04-13T16:02:30Z</dcterms:created>
  <dcterms:modified xsi:type="dcterms:W3CDTF">2016-04-11T21:16:25Z</dcterms:modified>
</cp:coreProperties>
</file>