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8FCA106-28CC-49C6-8A71-28DBF7EC7E5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  <p14:section name="Seção sem Título" id="{5A8799A3-FD17-4FEC-9345-8F4931C45F8A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1"/>
            <p14:sldId id="283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D06689-2496-465A-9A37-CE473B063974}" type="datetimeFigureOut">
              <a:rPr lang="pt-BR" smtClean="0"/>
              <a:t>05/06/2014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F23EF0-C270-4DD4-A27D-9FE08787A2F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387737"/>
            <a:ext cx="8424935" cy="1731982"/>
          </a:xfrm>
        </p:spPr>
        <p:txBody>
          <a:bodyPr/>
          <a:lstStyle/>
          <a:p>
            <a:r>
              <a:rPr lang="pt-BR" dirty="0" smtClean="0"/>
              <a:t>O MÉTODO </a:t>
            </a:r>
            <a:br>
              <a:rPr lang="pt-BR" dirty="0" smtClean="0"/>
            </a:br>
            <a:r>
              <a:rPr lang="pt-BR" dirty="0" smtClean="0"/>
              <a:t>DA CAPO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t-BR" sz="3200" dirty="0" smtClean="0"/>
          </a:p>
          <a:p>
            <a:pPr algn="l"/>
            <a:endParaRPr lang="pt-BR" sz="3200" dirty="0"/>
          </a:p>
          <a:p>
            <a:pPr algn="l"/>
            <a:r>
              <a:rPr lang="pt-BR" sz="3200" dirty="0" smtClean="0"/>
              <a:t>Joel Barbosa (1964)</a:t>
            </a:r>
            <a:endParaRPr 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0882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2032323"/>
            <a:ext cx="7745505" cy="4709045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Apresente gravações e vídeos para os alunos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Realize </a:t>
            </a:r>
            <a:r>
              <a:rPr lang="pt-BR" dirty="0"/>
              <a:t>provas teóricas e instrumentais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Acompanhe </a:t>
            </a:r>
            <a:r>
              <a:rPr lang="pt-BR" dirty="0"/>
              <a:t>o crescimento de cada aluno, avaliando-o individualmente e colocando notas no livro dele para cada exercício. 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 </a:t>
            </a:r>
            <a:r>
              <a:rPr lang="pt-BR" dirty="0"/>
              <a:t>possível, tenha um quadro na parede onde cada aluno pode saber em que lição seu companheiro está na avaliação individual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Mostre </a:t>
            </a:r>
            <a:r>
              <a:rPr lang="pt-BR" dirty="0"/>
              <a:t>a forma musical de algumas canções e comente a riqueza da construção de certas linhas melódicas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Organize </a:t>
            </a:r>
            <a:r>
              <a:rPr lang="pt-BR" dirty="0"/>
              <a:t>os alunos em grupos de </a:t>
            </a:r>
            <a:r>
              <a:rPr lang="pt-BR" dirty="0" smtClean="0"/>
              <a:t>câmara.</a:t>
            </a:r>
          </a:p>
          <a:p>
            <a:endParaRPr lang="pt-BR" dirty="0"/>
          </a:p>
          <a:p>
            <a:r>
              <a:rPr lang="pt-BR" dirty="0" smtClean="0"/>
              <a:t>Explique </a:t>
            </a:r>
            <a:r>
              <a:rPr lang="pt-BR" dirty="0"/>
              <a:t>ao aluno a importância da prática diária com qualidade (concentração e planejamento</a:t>
            </a:r>
            <a:r>
              <a:rPr lang="pt-BR" dirty="0" smtClean="0"/>
              <a:t>).  (BARBOSA, 2004, p. 1-2)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Tocar </a:t>
            </a:r>
            <a:r>
              <a:rPr lang="pt-BR" dirty="0"/>
              <a:t>e Cantar - Toda canção com letra deve ser cantada e tocada. </a:t>
            </a:r>
            <a:r>
              <a:rPr lang="pt-BR" dirty="0" smtClean="0"/>
              <a:t>Se </a:t>
            </a:r>
            <a:r>
              <a:rPr lang="pt-BR" dirty="0"/>
              <a:t>possível, use um instrumento harmônico (violão, piano, teclado, etc.) para acompanhar essas atividades. Procure cantar em tonalidades apropriadas para a classe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Praticar todas as  vozes individualmente, possibilitando posteriormente a execução nas mais diferentes  combinações instrumentais.</a:t>
            </a:r>
          </a:p>
          <a:p>
            <a:endParaRPr lang="pt-BR" dirty="0"/>
          </a:p>
          <a:p>
            <a:r>
              <a:rPr lang="pt-BR" dirty="0" smtClean="0"/>
              <a:t>Dueto </a:t>
            </a:r>
            <a:r>
              <a:rPr lang="pt-BR" dirty="0"/>
              <a:t>com Palmas </a:t>
            </a:r>
            <a:r>
              <a:rPr lang="pt-BR" dirty="0" smtClean="0"/>
              <a:t>– Um grupo canta e outro bate o ritmo ou, enquanto um grupo toca, o outro bate o ritmo. Cantam e batem o ritmo simultaneamente.</a:t>
            </a:r>
          </a:p>
          <a:p>
            <a:endParaRPr lang="pt-BR" dirty="0"/>
          </a:p>
          <a:p>
            <a:r>
              <a:rPr lang="pt-BR" dirty="0" smtClean="0"/>
              <a:t>Decorar –Prática valorizada desde o início da aprendizagem. Além de propiciar o desenvolvimento da memória, possibilita tocar as passagens mais difíceis com maior desenvoltura. Essa recomendação aparece de modo explícito nas músicas 18, 31, 36, 53, 65, 77, 89, 99 e 114.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43950" cy="1054250"/>
          </a:xfrm>
        </p:spPr>
        <p:txBody>
          <a:bodyPr/>
          <a:lstStyle/>
          <a:p>
            <a:r>
              <a:rPr lang="pt-BR" dirty="0" smtClean="0"/>
              <a:t>Dicas – </a:t>
            </a:r>
            <a:br>
              <a:rPr lang="pt-BR" dirty="0" smtClean="0"/>
            </a:br>
            <a:r>
              <a:rPr lang="pt-BR" dirty="0" smtClean="0"/>
              <a:t>Atividades de ensino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1844824"/>
            <a:ext cx="7745505" cy="3772941"/>
          </a:xfrm>
        </p:spPr>
        <p:txBody>
          <a:bodyPr>
            <a:noAutofit/>
          </a:bodyPr>
          <a:lstStyle/>
          <a:p>
            <a:r>
              <a:rPr lang="pt-BR" sz="1800" dirty="0"/>
              <a:t>Exercício Teórico - São importantes para verificar o aprendizado, por isso corrija os resultados de cada aluno. Tenha certeza que os alunos estão fazendo-os individualmente. Crie mais exercícios semelhantes</a:t>
            </a:r>
            <a:r>
              <a:rPr lang="pt-BR" sz="1800" dirty="0" smtClean="0"/>
              <a:t>.</a:t>
            </a:r>
          </a:p>
          <a:p>
            <a:endParaRPr lang="pt-BR" sz="1800" dirty="0" smtClean="0"/>
          </a:p>
          <a:p>
            <a:r>
              <a:rPr lang="pt-BR" sz="1800" dirty="0" smtClean="0"/>
              <a:t>Exercício </a:t>
            </a:r>
            <a:r>
              <a:rPr lang="pt-BR" sz="1800" dirty="0"/>
              <a:t>Técnico Instrumental (34, 101 e108) - Ouça cada aluno individualmente</a:t>
            </a:r>
            <a:r>
              <a:rPr lang="pt-BR" sz="1800" dirty="0" smtClean="0"/>
              <a:t>.</a:t>
            </a:r>
          </a:p>
          <a:p>
            <a:endParaRPr lang="pt-BR" sz="1800" dirty="0" smtClean="0"/>
          </a:p>
          <a:p>
            <a:r>
              <a:rPr lang="pt-BR" sz="1800" dirty="0" smtClean="0"/>
              <a:t>Exercício </a:t>
            </a:r>
            <a:r>
              <a:rPr lang="pt-BR" sz="1800" dirty="0"/>
              <a:t>Rítmico - Pratique-os de várias maneiras; por exemplo: (1) contando os tempos do compasso e batendo o ritmo da canção, e vice versa, e (2) batendo o tempo com os pés e o ritmo com as </a:t>
            </a:r>
            <a:r>
              <a:rPr lang="pt-BR" sz="1800" dirty="0" smtClean="0"/>
              <a:t>mãos.</a:t>
            </a:r>
          </a:p>
          <a:p>
            <a:endParaRPr lang="pt-BR" sz="1800" dirty="0" smtClean="0"/>
          </a:p>
          <a:p>
            <a:r>
              <a:rPr lang="pt-BR" sz="1800" dirty="0" smtClean="0"/>
              <a:t>Completar </a:t>
            </a:r>
            <a:r>
              <a:rPr lang="pt-BR" sz="1800" dirty="0"/>
              <a:t>a Melodia - Esse tipo de exercício é muito importante para o desenvolvimento auditivo do aluno. Tenha certeza que cada aluno fez individualmente. Verifique um por um antes de corrigir em grupo</a:t>
            </a:r>
            <a:r>
              <a:rPr lang="pt-BR" sz="1800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86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Improvisando –Todos são estimulados individualmente a improvisar.</a:t>
            </a:r>
          </a:p>
          <a:p>
            <a:endParaRPr lang="pt-BR" dirty="0" smtClean="0"/>
          </a:p>
          <a:p>
            <a:r>
              <a:rPr lang="pt-BR" dirty="0" smtClean="0"/>
              <a:t>Exercício </a:t>
            </a:r>
            <a:r>
              <a:rPr lang="pt-BR" dirty="0"/>
              <a:t>de Divisão Musical (119-126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Concerto – As apresentações individuais em grupos de câmara ou banda completa são estimuladas, com convites distribuídos para os responsáveis, parentes, amigos e colegas dos integrantes.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Tenha horários específicos para o atendimento do aluno com dificuldade.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8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Valorize a qualidade e o equilíbrio sonoro da banda, dos grupos e, ainda, de cada integrante.</a:t>
            </a:r>
          </a:p>
          <a:p>
            <a:endParaRPr lang="pt-BR" dirty="0"/>
          </a:p>
          <a:p>
            <a:r>
              <a:rPr lang="pt-BR" dirty="0" smtClean="0"/>
              <a:t>Ofereça oportunidade de audição de bons profissionais e conjuntos através de gravações, visando a ampliar o juízo estético do grupo com modelos que possam servir de referência sonora.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726560" y="5610944"/>
            <a:ext cx="13819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Ensino – Teoria Aplicada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0871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40352" y="5674022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In: PAZ, 2013, p.   314.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1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 músicas mais popularmente conhecidas da tradição oral encontram-se ali representadas, além de duos, cânones e exercícios para treino de emissão e divisão da unidade, bem como versões facilitadas para o trabalho inicial com a banda, de autoria de Barbosa.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Ensino </a:t>
            </a:r>
            <a:r>
              <a:rPr lang="pt-BR" dirty="0" smtClean="0"/>
              <a:t>– Repertório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 smtClean="0"/>
              <a:t>Propostas para improvisar com a sugestão das notas entre parênteses (músicas 90 e 117)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Completar a melodia (músicas 47, 74 e 86), completar os compassos com ritmo (música 85). Na partitura do regente as notas ou ritmos se encontram entre parênteses e no livro do aluno em branco, para que ele complete.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Ensino </a:t>
            </a:r>
            <a:r>
              <a:rPr lang="pt-BR" dirty="0" smtClean="0"/>
              <a:t>– Improvisação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9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professor propõe pequenos motivos de dois compassos e os alunos repetem, por audição, nos seus instrumentos. De início, o mesmo som com variantes rítmicas. Em seguida dois sons, três, até chegar a seis sons.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Ensino </a:t>
            </a:r>
            <a:r>
              <a:rPr lang="pt-BR" dirty="0" smtClean="0"/>
              <a:t>– Exercícios auditivos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54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Obedecem à facilidade de embocadura e digitalização. Assim é que, a cada nova lição, aparece no livro do regente a nota específica de cada instrumento remetendo, ainda, à pagina em que a mesma se encontra no livro do aluno.</a:t>
            </a:r>
          </a:p>
          <a:p>
            <a:endParaRPr lang="pt-BR" dirty="0"/>
          </a:p>
          <a:p>
            <a:r>
              <a:rPr lang="pt-BR" dirty="0" smtClean="0"/>
              <a:t>Ao final do livro do regente encontramos um quadro de dedilhados com fotos e indicações visuais para todos os instrumentos, seguido de um breve históricos dos mesmos.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Programa de Ensino – </a:t>
            </a:r>
            <a:r>
              <a:rPr lang="pt-BR" sz="3200" dirty="0" smtClean="0"/>
              <a:t>Ordem </a:t>
            </a:r>
            <a:r>
              <a:rPr lang="pt-BR" sz="3200" dirty="0"/>
              <a:t>de cada nota </a:t>
            </a:r>
            <a:r>
              <a:rPr lang="pt-BR" sz="3200" dirty="0" smtClean="0"/>
              <a:t>nos diferentes instrumentos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7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071465"/>
            <a:ext cx="7745505" cy="4525887"/>
          </a:xfrm>
        </p:spPr>
        <p:txBody>
          <a:bodyPr>
            <a:normAutofit/>
          </a:bodyPr>
          <a:lstStyle/>
          <a:p>
            <a:r>
              <a:rPr lang="pt-BR" dirty="0" smtClean="0"/>
              <a:t>Método Elementar para o Ensino Coletivo e/ou Individual de Instrumentos de Banda – tese de doutorado do Prof. Joel Barbosa.</a:t>
            </a:r>
          </a:p>
          <a:p>
            <a:endParaRPr lang="pt-BR" dirty="0" smtClean="0"/>
          </a:p>
          <a:p>
            <a:r>
              <a:rPr lang="pt-BR" dirty="0" smtClean="0"/>
              <a:t>A partir de 2004, </a:t>
            </a:r>
          </a:p>
          <a:p>
            <a:pPr marL="0" indent="0">
              <a:buNone/>
            </a:pPr>
            <a:r>
              <a:rPr lang="pt-BR" dirty="0"/>
              <a:t>e</a:t>
            </a:r>
            <a:r>
              <a:rPr lang="pt-BR" dirty="0" smtClean="0"/>
              <a:t>ditado como livro.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054250"/>
          </a:xfrm>
        </p:spPr>
        <p:txBody>
          <a:bodyPr/>
          <a:lstStyle/>
          <a:p>
            <a:r>
              <a:rPr lang="pt-BR" dirty="0" smtClean="0"/>
              <a:t>O Método DA CAPO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2838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Serve de complemento ao anterior.</a:t>
            </a:r>
          </a:p>
          <a:p>
            <a:endParaRPr lang="pt-BR" dirty="0" smtClean="0"/>
          </a:p>
          <a:p>
            <a:r>
              <a:rPr lang="pt-BR" dirty="0" smtClean="0"/>
              <a:t> Ênfase nos processos que envolvem a criação musical, além de o autor aprofundar os conhecimentos de leitura musical, técnica instrumental e prática de conjunto.</a:t>
            </a:r>
          </a:p>
          <a:p>
            <a:endParaRPr lang="pt-BR" dirty="0" smtClean="0"/>
          </a:p>
          <a:p>
            <a:r>
              <a:rPr lang="pt-BR" dirty="0" smtClean="0"/>
              <a:t>Espaço de atividades composicionais e de arranjo, bem como a prática solista.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Método, 2008 -</a:t>
            </a:r>
            <a:br>
              <a:rPr lang="pt-BR" dirty="0" smtClean="0"/>
            </a:br>
            <a:r>
              <a:rPr lang="pt-BR" i="1" dirty="0" smtClean="0"/>
              <a:t>Da Capo Criatividade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 smtClean="0"/>
              <a:t>Da Capo Arco e Da Capo Dedilhadas</a:t>
            </a:r>
            <a:r>
              <a:rPr lang="pt-BR" dirty="0" smtClean="0"/>
              <a:t>, juntamente com os respectivos livros de Regência para os professores. (Cita-se que esperava-se, para 2013, a edição dos livros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A metodologia de ambos é semelhante ao Da Capo para instrumentos de banda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O Da Capo Arco é para formar orquestras de câmara, possui livros para violino, viola, </a:t>
            </a:r>
            <a:r>
              <a:rPr lang="pt-BR" dirty="0" err="1" smtClean="0"/>
              <a:t>cello</a:t>
            </a:r>
            <a:r>
              <a:rPr lang="pt-BR" dirty="0" smtClean="0"/>
              <a:t> e contrabaixo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Da Capo Cordas Dedilhadas é para formar orquestra de cordas dedilhadas e possui os livros: cavaquinho e banjo (mesmo livro com cordas em mesma afinação), bandolim, violão tenor, viola, violão, baixo elétrico ou </a:t>
            </a:r>
            <a:r>
              <a:rPr lang="pt-BR" dirty="0" err="1" smtClean="0"/>
              <a:t>baixolão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métodos: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2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Aprimoramento e valorização da técnica que envolvem a criação, exercícios de transposição, percepção de notas tocadas propositalmente erradas para aguçar a percepção.</a:t>
            </a:r>
          </a:p>
          <a:p>
            <a:endParaRPr lang="pt-BR" dirty="0" smtClean="0"/>
          </a:p>
          <a:p>
            <a:r>
              <a:rPr lang="pt-BR" dirty="0" smtClean="0"/>
              <a:t>Introdução modal com propostas nos modos </a:t>
            </a:r>
            <a:r>
              <a:rPr lang="pt-BR" dirty="0" err="1" smtClean="0"/>
              <a:t>mixolídio</a:t>
            </a:r>
            <a:r>
              <a:rPr lang="pt-BR" dirty="0" smtClean="0"/>
              <a:t>, lídio e lídio-</a:t>
            </a:r>
            <a:r>
              <a:rPr lang="pt-BR" dirty="0" err="1" smtClean="0"/>
              <a:t>mixolídio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Jogos Musicais (atentando para a importância do lúdico na Educação Musical)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Da Capo Arco e Da Capo Dedilhadas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9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r"/>
            <a:r>
              <a:rPr lang="pt-BR" dirty="0" smtClean="0"/>
              <a:t>“Existem nos livros lições para cantar, cantar e tocar, exercícios rítmicos e teóricos. Porém o professor, de acordo com o momento, poderá ministrar conhecimentos musicais que não estão listados nos livros, mas são incentivados pelo autor do método, como: análise, harmonia e história da música”. Nascimento </a:t>
            </a:r>
            <a:r>
              <a:rPr lang="pt-BR" dirty="0"/>
              <a:t>(2007,p. 45)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Sobre a proposta de Barbosa em Da Capo - Bandas: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68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pt-BR" dirty="0" smtClean="0"/>
              <a:t>“Há que se registrar a grande atenção que vem merecendo o “ensino coletivo de instrumentos musicais heterogêneos” , da última década do século XX ao limiar do século XXI, tanto da parte de autores-educadores quanto de instituições (exemplo: Colégio Pedro II, R.J.), motivando o surgimento de relevantes trabalhos acadêmicos, bem como de uma produção que eclodiu e que vem servindo de referência na prática do ensino coletivo.”</a:t>
            </a:r>
          </a:p>
          <a:p>
            <a:pPr marL="0" indent="0" algn="r">
              <a:buNone/>
            </a:pPr>
            <a:r>
              <a:rPr lang="pt-BR" dirty="0" smtClean="0"/>
              <a:t>(PAZ, 2013, p. 320)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 PAZ (2013):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3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r>
              <a:rPr lang="pt-BR" sz="5400" dirty="0" smtClean="0"/>
              <a:t>www.dacapo.mus.br</a:t>
            </a:r>
            <a:endParaRPr lang="pt-BR" sz="5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Para maiores esclarecimentos, consultar: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993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Regência. Da Capo. Método Elementar Para o Ensino Coletivo e/ou Individual de Instrumentos de Banda.</a:t>
            </a:r>
            <a:r>
              <a:rPr lang="pt-BR" dirty="0"/>
              <a:t> Jundiaí, São Paulo: Keyboard Editora Musical, 2004.</a:t>
            </a:r>
          </a:p>
          <a:p>
            <a:r>
              <a:rPr lang="pt-BR" dirty="0" smtClean="0"/>
              <a:t>BARBOSA</a:t>
            </a:r>
            <a:r>
              <a:rPr lang="pt-BR" dirty="0"/>
              <a:t>, Joel. </a:t>
            </a:r>
            <a:r>
              <a:rPr lang="pt-BR" i="1" dirty="0" smtClean="0"/>
              <a:t>Percussão.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2ª. ed. 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2009.</a:t>
            </a:r>
            <a:endParaRPr lang="pt-BR" dirty="0"/>
          </a:p>
          <a:p>
            <a:r>
              <a:rPr lang="pt-BR" dirty="0" smtClean="0"/>
              <a:t>BARBOSA</a:t>
            </a:r>
            <a:r>
              <a:rPr lang="pt-BR" dirty="0"/>
              <a:t>, Joel</a:t>
            </a:r>
            <a:r>
              <a:rPr lang="pt-BR" dirty="0" smtClean="0"/>
              <a:t>. </a:t>
            </a:r>
            <a:r>
              <a:rPr lang="pt-BR" i="1" dirty="0" smtClean="0"/>
              <a:t>Saxofone Alto Mi bemol.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 smtClean="0"/>
              <a:t> Saxofone tenor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 smtClean="0"/>
              <a:t>BARBOSA</a:t>
            </a:r>
            <a:r>
              <a:rPr lang="pt-BR" dirty="0"/>
              <a:t>, Joel. </a:t>
            </a:r>
            <a:r>
              <a:rPr lang="pt-BR" i="1" dirty="0"/>
              <a:t> </a:t>
            </a:r>
            <a:r>
              <a:rPr lang="pt-BR" i="1" dirty="0" smtClean="0"/>
              <a:t>Flauta.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0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Trombone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Trompete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err="1" smtClean="0"/>
              <a:t>Saxhorn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Clarinete.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err="1" smtClean="0"/>
              <a:t>Bombardino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47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Tuba</a:t>
            </a:r>
            <a:r>
              <a:rPr lang="pt-BR" dirty="0" smtClean="0"/>
              <a:t>.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Banda.</a:t>
            </a:r>
            <a:r>
              <a:rPr lang="pt-BR" dirty="0"/>
              <a:t> 2ª. ed. Jundiaí, São Paulo: Keyboard Editora Musical, 2009</a:t>
            </a:r>
            <a:r>
              <a:rPr lang="pt-BR" dirty="0" smtClean="0"/>
              <a:t>.</a:t>
            </a:r>
          </a:p>
          <a:p>
            <a:r>
              <a:rPr lang="pt-BR" dirty="0"/>
              <a:t>BARBOSA, Joel. </a:t>
            </a:r>
            <a:r>
              <a:rPr lang="pt-BR" i="1" dirty="0"/>
              <a:t> </a:t>
            </a:r>
            <a:r>
              <a:rPr lang="pt-BR" i="1" dirty="0" smtClean="0"/>
              <a:t>Trompa.</a:t>
            </a:r>
            <a:r>
              <a:rPr lang="pt-BR" dirty="0" smtClean="0"/>
              <a:t> </a:t>
            </a:r>
            <a:r>
              <a:rPr lang="pt-BR" i="1" dirty="0" smtClean="0"/>
              <a:t> </a:t>
            </a:r>
            <a:r>
              <a:rPr lang="pt-BR" i="1" dirty="0"/>
              <a:t>Da Capo. Método Elementar Para o Ensino Coletivo e/ou Individual de Instrumentos de </a:t>
            </a:r>
            <a:r>
              <a:rPr lang="pt-BR" i="1" dirty="0" smtClean="0"/>
              <a:t>Banda. </a:t>
            </a:r>
            <a:r>
              <a:rPr lang="pt-BR" dirty="0" smtClean="0"/>
              <a:t>Jundiaí</a:t>
            </a:r>
            <a:r>
              <a:rPr lang="pt-BR" dirty="0"/>
              <a:t>, São Paulo: Keyboard Editora Musical, </a:t>
            </a:r>
            <a:r>
              <a:rPr lang="pt-BR" dirty="0" smtClean="0"/>
              <a:t>2004.</a:t>
            </a:r>
          </a:p>
          <a:p>
            <a:r>
              <a:rPr lang="pt-BR" dirty="0" smtClean="0"/>
              <a:t>BARBOSA, Joel. </a:t>
            </a:r>
            <a:r>
              <a:rPr lang="pt-BR" i="1" dirty="0" smtClean="0"/>
              <a:t>Considerando a viabilidade de inserir música instrumental no ensino de primeiro grau.</a:t>
            </a:r>
            <a:r>
              <a:rPr lang="pt-BR" dirty="0" smtClean="0"/>
              <a:t> In: </a:t>
            </a:r>
            <a:r>
              <a:rPr lang="pt-BR" i="1" dirty="0" smtClean="0"/>
              <a:t>Revista da ABEM</a:t>
            </a:r>
            <a:r>
              <a:rPr lang="pt-BR" dirty="0" smtClean="0"/>
              <a:t>, v. 3, p. 39-49, 1996.</a:t>
            </a:r>
          </a:p>
          <a:p>
            <a:r>
              <a:rPr lang="pt-BR" dirty="0"/>
              <a:t>BARBOSA, Joel</a:t>
            </a:r>
            <a:r>
              <a:rPr lang="pt-BR" dirty="0" smtClean="0"/>
              <a:t>. </a:t>
            </a:r>
            <a:r>
              <a:rPr lang="pt-BR" i="1" dirty="0" smtClean="0"/>
              <a:t>Desenvolvendo um método de banda brasileiro</a:t>
            </a:r>
            <a:r>
              <a:rPr lang="pt-BR" dirty="0" smtClean="0"/>
              <a:t>. In: </a:t>
            </a:r>
            <a:r>
              <a:rPr lang="pt-BR" i="1" dirty="0" smtClean="0"/>
              <a:t>Anais do X Encontro Anual da ANPPOM, </a:t>
            </a:r>
            <a:r>
              <a:rPr lang="pt-BR" dirty="0" smtClean="0"/>
              <a:t>1997.</a:t>
            </a:r>
          </a:p>
          <a:p>
            <a:r>
              <a:rPr lang="pt-BR" dirty="0"/>
              <a:t>BARBOSA, Joel</a:t>
            </a:r>
            <a:r>
              <a:rPr lang="pt-BR" dirty="0" smtClean="0"/>
              <a:t>. </a:t>
            </a:r>
            <a:r>
              <a:rPr lang="pt-BR" i="1" dirty="0" smtClean="0"/>
              <a:t>Produção científica em ensino coletivo de instrumentos de banda e o terceiro setor: </a:t>
            </a:r>
            <a:r>
              <a:rPr lang="pt-BR" dirty="0" smtClean="0"/>
              <a:t>avaliação e perspectivas. In: </a:t>
            </a:r>
            <a:r>
              <a:rPr lang="pt-BR" i="1" dirty="0" smtClean="0"/>
              <a:t>Anais do XIV Encontro Anual da ANPPOM. </a:t>
            </a:r>
            <a:r>
              <a:rPr lang="pt-BR" dirty="0" smtClean="0"/>
              <a:t>Porto Alegre: 2003, v.1, p. 1-5.</a:t>
            </a: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PAZ,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Ermelinda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A.  </a:t>
            </a:r>
            <a:r>
              <a:rPr lang="pt-BR" i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Pedagogia Musical Brasileira no Século XX, Metodologia e Tendências.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2ª ed. revista e aumentada. Brasília: Editora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MusiMed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2013.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45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Dividido </a:t>
            </a:r>
            <a:r>
              <a:rPr lang="pt-BR" dirty="0" smtClean="0"/>
              <a:t>em: -  </a:t>
            </a:r>
            <a:r>
              <a:rPr lang="pt-BR" dirty="0"/>
              <a:t>livro de Regência (com todas </a:t>
            </a:r>
            <a:r>
              <a:rPr lang="pt-BR" dirty="0" smtClean="0"/>
              <a:t>as orientações </a:t>
            </a:r>
            <a:r>
              <a:rPr lang="pt-BR" dirty="0"/>
              <a:t>didáticas e as grades dos Instrumentos de sopro e Percussão)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- E </a:t>
            </a:r>
            <a:r>
              <a:rPr lang="pt-BR" dirty="0"/>
              <a:t>um para cada instrumento que integra a </a:t>
            </a:r>
            <a:r>
              <a:rPr lang="pt-BR" dirty="0" smtClean="0"/>
              <a:t>banda </a:t>
            </a:r>
          </a:p>
          <a:p>
            <a:pPr marL="0" indent="0">
              <a:buNone/>
            </a:pPr>
            <a:r>
              <a:rPr lang="pt-BR" dirty="0" smtClean="0"/>
              <a:t>(Trompa,</a:t>
            </a:r>
            <a:r>
              <a:rPr lang="pt-BR" dirty="0"/>
              <a:t> </a:t>
            </a:r>
            <a:r>
              <a:rPr lang="pt-BR" dirty="0" smtClean="0"/>
              <a:t>Tuba, </a:t>
            </a:r>
            <a:r>
              <a:rPr lang="pt-BR" dirty="0" err="1" smtClean="0"/>
              <a:t>Bombardino</a:t>
            </a:r>
            <a:r>
              <a:rPr lang="pt-BR" dirty="0" smtClean="0"/>
              <a:t>, Clarinete, </a:t>
            </a:r>
            <a:r>
              <a:rPr lang="pt-BR" dirty="0" err="1" smtClean="0"/>
              <a:t>Saxhorn</a:t>
            </a:r>
            <a:r>
              <a:rPr lang="pt-BR" dirty="0" smtClean="0"/>
              <a:t>,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Trompete, Trombone, Flauta, Saxofone tenor, Saxofone alto e percussão)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método </a:t>
            </a:r>
            <a:r>
              <a:rPr lang="pt-BR" i="1" dirty="0" smtClean="0"/>
              <a:t>Da Capo</a:t>
            </a:r>
            <a:r>
              <a:rPr lang="pt-BR" dirty="0" smtClean="0"/>
              <a:t> teve como motivação os princípios pedagógicos dos mais conceituados métodos americanos de ensino coletivo de banda da década de 1980, adaptando-os ao contexto brasileiro, comprometido, ainda, com sua cultura (ANPPOM, 1997, p. 194)</a:t>
            </a:r>
          </a:p>
          <a:p>
            <a:endParaRPr lang="pt-BR" i="1" dirty="0"/>
          </a:p>
          <a:p>
            <a:r>
              <a:rPr lang="pt-BR" dirty="0" smtClean="0"/>
              <a:t>A diferença dos métodos estadunidenses para o método </a:t>
            </a:r>
            <a:r>
              <a:rPr lang="pt-BR" i="1" dirty="0" smtClean="0"/>
              <a:t>Da Capo</a:t>
            </a:r>
          </a:p>
          <a:p>
            <a:pPr marL="0" indent="0">
              <a:buNone/>
            </a:pPr>
            <a:endParaRPr lang="pt-BR" i="1" dirty="0" smtClean="0"/>
          </a:p>
          <a:p>
            <a:pPr marL="0" indent="0" algn="r">
              <a:buNone/>
            </a:pPr>
            <a:r>
              <a:rPr lang="pt-BR" sz="1900" dirty="0" smtClean="0"/>
              <a:t> “está na valorização da percepção por meio de tocar de ouvido e do canto, com inclusão das letras das canções. Ele se fundamenta na premissa de que a educação musical por meio de canções de tradição oral conhecidas é uma abordagem eficaz”. (LUZ, RODRIGUES, 2011, p. 238</a:t>
            </a:r>
            <a:endParaRPr lang="pt-BR" sz="19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Método americano * Método</a:t>
            </a:r>
            <a:r>
              <a:rPr lang="pt-BR" sz="3600" i="1" dirty="0" smtClean="0"/>
              <a:t> Da capo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2331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r"/>
            <a:r>
              <a:rPr lang="pt-BR" sz="2000" dirty="0" smtClean="0"/>
              <a:t>“O ensino coletivo de instrumentos musicais heterogêneos pode ser um dos meios mais eficientes e viáveis economicamente para inserir o ensino da música instrumental no ensino escolar de primeiro grau” (ABEM, 1996, p. 39)</a:t>
            </a:r>
          </a:p>
          <a:p>
            <a:endParaRPr lang="pt-BR" sz="2000" dirty="0"/>
          </a:p>
          <a:p>
            <a:r>
              <a:rPr lang="pt-BR" dirty="0" smtClean="0"/>
              <a:t>E ainda, segundo ele (idem, p. 44) o ensino coletivo de instrumentos musicais já tem sido realizado com sucesso em vários estados do Brasil.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Para o professor Joel Barbosa</a:t>
            </a:r>
            <a:r>
              <a:rPr lang="pt-BR" sz="4400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7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Organização didática, passo a passo, à aprendizagem do instrumento, de teoria aplicada, além de estímulos ao desenvolvimento da percepção musical.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Em cada lição é introduzida uma nova nota no instrumento; bem como ritmo e um conceito teórico, todavia aplicado ao fazer musical.</a:t>
            </a:r>
          </a:p>
          <a:p>
            <a:endParaRPr lang="pt-BR" dirty="0"/>
          </a:p>
          <a:p>
            <a:r>
              <a:rPr lang="pt-BR" dirty="0" smtClean="0"/>
              <a:t>Todos esses elementos são experienciados através da execução e do canto em uníssono, em duos, em cânone e, ainda, de arranjos para bandas elaborados pelo autor, tendo como principal suporte a música de tradição oral brasileira. </a:t>
            </a:r>
            <a:r>
              <a:rPr lang="pt-BR" dirty="0"/>
              <a:t>(PAZ, 2013, p. 311)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Acerca do método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86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Divididas em 3 seções:</a:t>
            </a:r>
          </a:p>
          <a:p>
            <a:endParaRPr lang="pt-BR" dirty="0" smtClean="0"/>
          </a:p>
          <a:p>
            <a:r>
              <a:rPr lang="pt-BR" dirty="0" smtClean="0"/>
              <a:t>1ª - Princípios básicos de produção sonora, ou seja, as notas de mais fácil produção no registro médio dos instrumentos (de sopro), o quadro de dedilhados, além de um repertório de fácil execução, com divisões musicais simples;</a:t>
            </a:r>
          </a:p>
          <a:p>
            <a:endParaRPr lang="pt-BR" dirty="0"/>
          </a:p>
          <a:p>
            <a:r>
              <a:rPr lang="pt-BR" dirty="0" smtClean="0"/>
              <a:t>2ª - notas de outros registros, além de mais exercícios técnicos e teóricos, intercalados com adaptações de canções da tradição oral; e na</a:t>
            </a:r>
          </a:p>
          <a:p>
            <a:endParaRPr lang="pt-BR" dirty="0"/>
          </a:p>
          <a:p>
            <a:r>
              <a:rPr lang="pt-BR" dirty="0" smtClean="0"/>
              <a:t>3ª - melodias de tradição oral mais trabalhadas, com inserção de diferentes dinâmicas, articulações e fraseados, incluindo, ainda, exercícios de divisão musical e escalas.</a:t>
            </a:r>
          </a:p>
          <a:p>
            <a:r>
              <a:rPr lang="pt-BR" dirty="0" smtClean="0"/>
              <a:t>Nessa última fase o repertório inclui formas, estilos e gêneros variados.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Partes específicas para cada instrumento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9833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 classes não devem ultrapassar trinta alunos.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Observar a importância do apoio da família no sucesso a ser alcançado, incentivando a prática diária.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“Rodas de Conversa” – utilizadas por ele para propiciar um maior envolvimento e conhecimento dos interessados nesse processo, numa alusão aos “círculos de cultura” do eminente educador Paulo Freire.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 Prof. Joel,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8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Mescle as aulas entre partes instrumentais e teóricas.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Sempre </a:t>
            </a:r>
            <a:r>
              <a:rPr lang="pt-BR" dirty="0"/>
              <a:t>toque as páginas já aprendidas nas aulas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Toque</a:t>
            </a:r>
            <a:r>
              <a:rPr lang="pt-BR" dirty="0"/>
              <a:t>, algumas vezes, os exercícios das primeiras páginas </a:t>
            </a:r>
            <a:r>
              <a:rPr lang="pt-BR" dirty="0" smtClean="0"/>
              <a:t>sequencialmente, </a:t>
            </a:r>
            <a:r>
              <a:rPr lang="pt-BR" dirty="0"/>
              <a:t>sem interromper a cada um deles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Use </a:t>
            </a:r>
            <a:r>
              <a:rPr lang="pt-BR" dirty="0"/>
              <a:t>as primeiras páginas para aquecimento instrumental, porém, após a lição 58, utilize a escala de si bemol maior e as demais que irão aparecer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Pratique </a:t>
            </a:r>
            <a:r>
              <a:rPr lang="pt-BR" dirty="0"/>
              <a:t>as canções com cada aluno tocando ou cantando individualmente, um após o outro sem interrupção, e mantendo o acompanhamento de percussão de maneira contínua. 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Toque </a:t>
            </a:r>
            <a:r>
              <a:rPr lang="pt-BR" dirty="0"/>
              <a:t>nas aulas para exemplificar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Recomendações, livro - Regência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0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160</TotalTime>
  <Words>2237</Words>
  <Application>Microsoft Office PowerPoint</Application>
  <PresentationFormat>Apresentação na tela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Capa Dura</vt:lpstr>
      <vt:lpstr>O MÉTODO  DA CAPO</vt:lpstr>
      <vt:lpstr>O Método DA CAPO</vt:lpstr>
      <vt:lpstr>Apresentação do PowerPoint</vt:lpstr>
      <vt:lpstr>Método americano * Método Da capo</vt:lpstr>
      <vt:lpstr>Para o professor Joel Barbosa:</vt:lpstr>
      <vt:lpstr>Acerca do método</vt:lpstr>
      <vt:lpstr>Partes específicas para cada instrumento</vt:lpstr>
      <vt:lpstr>Segundo Prof. Joel, </vt:lpstr>
      <vt:lpstr>Recomendações, livro - Regência</vt:lpstr>
      <vt:lpstr>Apresentação do PowerPoint</vt:lpstr>
      <vt:lpstr>Dicas –  Atividades de ensino</vt:lpstr>
      <vt:lpstr>Apresentação do PowerPoint</vt:lpstr>
      <vt:lpstr>Apresentação do PowerPoint</vt:lpstr>
      <vt:lpstr>Apresentação do PowerPoint</vt:lpstr>
      <vt:lpstr>Programa de Ensino – Teoria Aplicada</vt:lpstr>
      <vt:lpstr>Programa de Ensino – Repertório</vt:lpstr>
      <vt:lpstr>Programa de Ensino – Improvisação</vt:lpstr>
      <vt:lpstr>Programa de Ensino – Exercícios auditivos</vt:lpstr>
      <vt:lpstr> Programa de Ensino – Ordem de cada nota nos diferentes instrumentos </vt:lpstr>
      <vt:lpstr>Método, 2008 - Da Capo Criatividade</vt:lpstr>
      <vt:lpstr>Outros métodos:</vt:lpstr>
      <vt:lpstr>Da Capo Arco e Da Capo Dedilhadas</vt:lpstr>
      <vt:lpstr>Sobre a proposta de Barbosa em Da Capo - Bandas:</vt:lpstr>
      <vt:lpstr>Segundo PAZ (2013):</vt:lpstr>
      <vt:lpstr>Para maiores esclarecimentos, consultar:</vt:lpstr>
      <vt:lpstr>Referência Bibliográfica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MÉTODO  DA CAPO</dc:title>
  <dc:creator>dri</dc:creator>
  <cp:lastModifiedBy>dri</cp:lastModifiedBy>
  <cp:revision>41</cp:revision>
  <dcterms:created xsi:type="dcterms:W3CDTF">2014-06-05T00:43:49Z</dcterms:created>
  <dcterms:modified xsi:type="dcterms:W3CDTF">2014-06-05T16:26:11Z</dcterms:modified>
</cp:coreProperties>
</file>