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9ED5-975F-43A5-BDEA-48F6C5022FB0}" type="datetimeFigureOut">
              <a:rPr lang="pt-BR" smtClean="0"/>
              <a:pPr/>
              <a:t>25/10/2010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96B9B-F5AA-44C1-9699-93C99284A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lnSpcReduction="10000"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O Estado na Idade Moderna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Revoluções liberais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econômico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: Teoria da “mão invisível”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Liberalismo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político: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Direitos negativos e sua preservação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Surgimento do movimento anarquista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Existência de uma “sociedade natural”, auto regulada e pluralista, com as instâncias de decisão de poder descentralizadas (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Phroudon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Bakunim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Tolstói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). Existência de comunidades autônomas . 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Valorização do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coletivismo.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Defesa da “sociedade sem estado” na busca pelo comunismo, sem pregar a revolução do proletariado.  Pregavam a “desobediência organizada” ao Estado e às suas instituições, na busca do modelo comunista. </a:t>
            </a: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Os desafios do Estado no Século XXI 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Como conciliar austeridade econômica / crescimento / desenvolvimento econômico e desenvolvimento social? </a:t>
            </a:r>
          </a:p>
          <a:p>
            <a:pPr marL="457200" indent="-457200" algn="just">
              <a:buAutoNum type="arabicParenR"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Qual o papel do Estado na regulação das economias? Há limites? </a:t>
            </a:r>
          </a:p>
          <a:p>
            <a:pPr marL="457200" indent="-457200" algn="just">
              <a:buAutoNum type="arabicParenR"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Rediscussão do modelo neoliberal nos seus pontos essenciais: </a:t>
            </a:r>
          </a:p>
          <a:p>
            <a:pPr algn="just"/>
            <a:r>
              <a:rPr lang="pt-BR" sz="2000" dirty="0" smtClean="0"/>
              <a:t>	- Disciplina fiscal</a:t>
            </a:r>
          </a:p>
          <a:p>
            <a:pPr algn="just"/>
            <a:r>
              <a:rPr lang="pt-BR" sz="2000" dirty="0" smtClean="0"/>
              <a:t>	- Redução dos gastos públicos </a:t>
            </a:r>
          </a:p>
          <a:p>
            <a:pPr algn="just"/>
            <a:r>
              <a:rPr lang="pt-BR" sz="2000" dirty="0" smtClean="0"/>
              <a:t>	- Reforma tributária  </a:t>
            </a:r>
          </a:p>
          <a:p>
            <a:pPr algn="just"/>
            <a:r>
              <a:rPr lang="pt-BR" sz="2000" dirty="0" smtClean="0"/>
              <a:t>	- Juros de mercado</a:t>
            </a:r>
          </a:p>
          <a:p>
            <a:pPr algn="just"/>
            <a:r>
              <a:rPr lang="pt-BR" sz="2000" dirty="0" smtClean="0"/>
              <a:t>	- Taxa de Câmbio</a:t>
            </a:r>
          </a:p>
          <a:p>
            <a:pPr algn="just"/>
            <a:r>
              <a:rPr lang="pt-BR" sz="2000" dirty="0" smtClean="0"/>
              <a:t>	- Privatização de estatais</a:t>
            </a:r>
          </a:p>
          <a:p>
            <a:pPr algn="just"/>
            <a:r>
              <a:rPr lang="pt-BR" sz="2000" dirty="0" smtClean="0"/>
              <a:t>	- Desregulamentação e mudanças nas leis trabalhistas</a:t>
            </a:r>
          </a:p>
          <a:p>
            <a:pPr algn="just"/>
            <a:r>
              <a:rPr lang="pt-BR" sz="2000" smtClean="0"/>
              <a:t>	- Direito </a:t>
            </a:r>
            <a:r>
              <a:rPr lang="pt-BR" sz="2000" dirty="0" smtClean="0"/>
              <a:t>à Propriedade intelectual</a:t>
            </a:r>
          </a:p>
          <a:p>
            <a:pPr marL="457200" indent="-457200" algn="just">
              <a:buAutoNum type="arabicParenR"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AMARAL FILHO, Marcos Jordão Teixeira do.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Privatização no Estado Contemporâneo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São Paulo: Ícone Editora,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1996;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BOBBIO, Norberto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. As Ideologias e o Poder em Crise.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4. ed.. Trad. João Ferreira. Brasília: UNB, 1999.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BORJA, </a:t>
            </a:r>
            <a:r>
              <a:rPr lang="pt-BR" sz="1700" dirty="0" err="1" smtClean="0">
                <a:latin typeface="Times New Roman" pitchFamily="18" charset="0"/>
                <a:cs typeface="Times New Roman" pitchFamily="18" charset="0"/>
              </a:rPr>
              <a:t>Jordi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O Papel do Cidadão na Reforma do Estado. In: PEREIRA, L. C. Bresser; SOLA, Lourdes; WILHEIM, Jorge (Org.).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Estado e Sociedade em Transformação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Brasília: </a:t>
            </a:r>
            <a:r>
              <a:rPr lang="pt-BR" sz="1700" dirty="0" err="1" smtClean="0">
                <a:latin typeface="Times New Roman" pitchFamily="18" charset="0"/>
                <a:cs typeface="Times New Roman" pitchFamily="18" charset="0"/>
              </a:rPr>
              <a:t>Unesp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, 1999, pp. 361-376.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CAMPILONGO Celso Fernandes. CAMPILONGO, Celso Fernandes.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Democracia e legitimidade: representação política e paradigma dogmático.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Cadernos Liberais 39/87. Instituto Tancredo Neves, Brasília, 1987.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CATARINO, José Martins.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Neoliberalismo e </a:t>
            </a:r>
            <a:r>
              <a:rPr lang="pt-BR" sz="1700" i="1" dirty="0" err="1" smtClean="0">
                <a:latin typeface="Times New Roman" pitchFamily="18" charset="0"/>
                <a:cs typeface="Times New Roman" pitchFamily="18" charset="0"/>
              </a:rPr>
              <a:t>sequela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: privatização, </a:t>
            </a:r>
            <a:r>
              <a:rPr lang="pt-BR" sz="1700" dirty="0" err="1" smtClean="0">
                <a:latin typeface="Times New Roman" pitchFamily="18" charset="0"/>
                <a:cs typeface="Times New Roman" pitchFamily="18" charset="0"/>
              </a:rPr>
              <a:t>desregulação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, flexibilização, terceirização. São Paulo: LTR,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1997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CRUZ. Sebastião C. Velasco.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Globalização Democracia e Ordem Internacional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ensaios de teoria e história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São Paulo: UNESP/UNICAMP, São Paulo, 2004. </a:t>
            </a:r>
            <a:endParaRPr lang="pt-BR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FARIA, José Eduardo.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Direito na Economia Globalizada.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1. ed.. São Paulo: Malheiros, 2004.</a:t>
            </a:r>
          </a:p>
          <a:p>
            <a:pPr algn="just"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FIORI, José Luís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. O Brasil no Espaço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2. ed.. Petrópolis: Vozes, 2001</a:t>
            </a:r>
          </a:p>
          <a:p>
            <a:pPr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HOBSBAWM, Eric J.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A Era das Revoluções.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20. ed. Trad. Maria Tereza Lopes Teixeira e Marcos </a:t>
            </a:r>
            <a:r>
              <a:rPr lang="pt-BR" sz="1700" dirty="0" err="1" smtClean="0">
                <a:latin typeface="Times New Roman" pitchFamily="18" charset="0"/>
                <a:cs typeface="Times New Roman" pitchFamily="18" charset="0"/>
              </a:rPr>
              <a:t>Pinchel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São Paulo: Paz e Terra, 2006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NOVAES, Adauto (org.).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A Crise do </a:t>
            </a:r>
            <a:r>
              <a:rPr lang="pt-BR" sz="1700" i="1" dirty="0" err="1" smtClean="0">
                <a:latin typeface="Times New Roman" pitchFamily="18" charset="0"/>
                <a:cs typeface="Times New Roman" pitchFamily="18" charset="0"/>
              </a:rPr>
              <a:t>Estado-Nação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Rio de Janeiro: Civilização Brasileira, 2003.</a:t>
            </a:r>
          </a:p>
          <a:p>
            <a:pPr>
              <a:buNone/>
            </a:pP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PEREIRA, L. C. Bresser; SOLA, Lourdes; WILHEIM, Jorge (org.). </a:t>
            </a:r>
            <a:r>
              <a:rPr lang="pt-BR" sz="1700" i="1" dirty="0" smtClean="0">
                <a:latin typeface="Times New Roman" pitchFamily="18" charset="0"/>
                <a:cs typeface="Times New Roman" pitchFamily="18" charset="0"/>
              </a:rPr>
              <a:t>Estado e Sociedade em Transformação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. Brasília: </a:t>
            </a:r>
            <a:r>
              <a:rPr lang="pt-BR" sz="1700" dirty="0" err="1" smtClean="0">
                <a:latin typeface="Times New Roman" pitchFamily="18" charset="0"/>
                <a:cs typeface="Times New Roman" pitchFamily="18" charset="0"/>
              </a:rPr>
              <a:t>Unesp</a:t>
            </a:r>
            <a:r>
              <a:rPr lang="pt-BR" sz="1700" dirty="0" smtClean="0">
                <a:latin typeface="Times New Roman" pitchFamily="18" charset="0"/>
                <a:cs typeface="Times New Roman" pitchFamily="18" charset="0"/>
              </a:rPr>
              <a:t>, 1999.</a:t>
            </a:r>
          </a:p>
          <a:p>
            <a:pPr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O Estado na Idade Moderna/Contemporânea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socialismo utópico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Defesa do proletariado em detrimento do individualismo econômico (traduzido no liberalismo ou capitalismo). Busca da participação do operariado no lucro produzido pelas empresas.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socialismo científico (1830)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socialismo como doutrina e como ciência. Ganhou força após as revoluções de 1848 nas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Europas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Central e Oriental (Primavera dos Povos). Primeira grande crise do capitalismo. Primeiro grande confronto entre a classe burguesa e a classe operária.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Marxismo é a base intelectual do pensamento socialista.  A teoria marxista entra no século XX dividida em três correntes específicas: Reformista (Inglaterra), Revolucionária (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Lenin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 e Centrista (Social Democracia).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O Estado na Idade Contemporânea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crítica do socialismo científico ao utópico, de acordo com Marx 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Engels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residia no fato de que o segundo, embora criticasse o modelo econômico do capitalismo, não apresentava uma alternativa a esse modelo.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O poder político do Estado moderno nada mais é do que um comitê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para administrar os negócios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comuns de toda a classe burguesa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pensamento de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Rosa de Luxemburgo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e a criação da Social Democracia na Polônia: O colapso do capitalismo era resultado da concorrência infindável dos grandes impérios capitalistas.</a:t>
            </a: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teoria das Elites (Robert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Michells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Gaetano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Mosca)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elite intelectualizada, por ter mais cultura e acesso aos meios de informação, devem comandar as massas.  As desigualdades são inerentes nas sociedades, inclusive a desigualdade política. A democracia só funciona para escolher esses líderes que comandarão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(meritocracia). </a:t>
            </a:r>
          </a:p>
          <a:p>
            <a:pPr algn="just"/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Schumpeter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democracia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direta não é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possível porque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nem todos na sociedade estão no mesmo estágio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 desenvolvimento cultural. Ela não é um </a:t>
            </a:r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em si mesmo, mas um </a:t>
            </a:r>
            <a:r>
              <a:rPr lang="pt-BR" sz="2000" b="1" i="1" dirty="0" smtClean="0">
                <a:latin typeface="Times New Roman" pitchFamily="18" charset="0"/>
                <a:cs typeface="Times New Roman" pitchFamily="18" charset="0"/>
              </a:rPr>
              <a:t>método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para a escolha dos representantes. 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teoria pluralista da democracia (Robert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Dahl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/>
              <a:t>	“</a:t>
            </a:r>
            <a:r>
              <a:rPr lang="pt-BR" sz="2000" i="1" dirty="0" smtClean="0"/>
              <a:t>O Estado é </a:t>
            </a:r>
            <a:r>
              <a:rPr lang="pt-BR" sz="2000" i="1" dirty="0"/>
              <a:t>considerado um elemento neutro, cuja função é promover </a:t>
            </a:r>
            <a:r>
              <a:rPr lang="pt-BR" sz="2000" i="1" dirty="0" smtClean="0"/>
              <a:t>a 	conciliação </a:t>
            </a:r>
            <a:r>
              <a:rPr lang="pt-BR" sz="2000" i="1" dirty="0"/>
              <a:t>dos </a:t>
            </a:r>
            <a:r>
              <a:rPr lang="pt-BR" sz="2000" i="1" dirty="0" smtClean="0"/>
              <a:t>interesses que </a:t>
            </a:r>
            <a:r>
              <a:rPr lang="pt-BR" sz="2000" i="1" dirty="0"/>
              <a:t>interagem na sociedade segundo a </a:t>
            </a:r>
            <a:r>
              <a:rPr lang="pt-BR" sz="2000" i="1" dirty="0" smtClean="0"/>
              <a:t>	lógica </a:t>
            </a:r>
            <a:r>
              <a:rPr lang="pt-BR" sz="2000" i="1" dirty="0"/>
              <a:t>do mercado. Assim, a multiplicidade </a:t>
            </a:r>
            <a:r>
              <a:rPr lang="pt-BR" sz="2000" i="1" dirty="0" smtClean="0"/>
              <a:t>de centros </a:t>
            </a:r>
            <a:r>
              <a:rPr lang="pt-BR" sz="2000" i="1" dirty="0"/>
              <a:t>de poder </a:t>
            </a:r>
            <a:r>
              <a:rPr lang="pt-BR" sz="2000" i="1" dirty="0" smtClean="0"/>
              <a:t>	complementa </a:t>
            </a:r>
            <a:r>
              <a:rPr lang="pt-BR" sz="2000" i="1" dirty="0"/>
              <a:t>a existência das minorias </a:t>
            </a:r>
            <a:r>
              <a:rPr lang="pt-BR" sz="2000" i="1" dirty="0" smtClean="0"/>
              <a:t>concorrentes</a:t>
            </a:r>
            <a:r>
              <a:rPr lang="pt-BR" sz="2000" dirty="0" smtClean="0"/>
              <a:t>”. </a:t>
            </a: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pluralismo, no entanto, ainda é o governo das minorias e da meritocracia. 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os pluralistas o poder está disperso em toda a sociedade, é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não-	hierárquico e estruturado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de forma competitiva. Havendo pluralidade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de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pontos de pressão, surgem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várias formulações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concorrentes de linhas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políticas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e vários centros de tomadas de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decisão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”. </a:t>
            </a:r>
            <a:endParaRPr lang="pt-B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O Neo Marxismo (</a:t>
            </a:r>
            <a:r>
              <a:rPr lang="pt-BR" sz="2000" b="1" u="sng" dirty="0" err="1" smtClean="0">
                <a:latin typeface="Times New Roman" pitchFamily="18" charset="0"/>
                <a:cs typeface="Times New Roman" pitchFamily="18" charset="0"/>
              </a:rPr>
              <a:t>Poulantzas</a:t>
            </a:r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sz="2000" b="1" u="sng" dirty="0" err="1" smtClean="0">
                <a:latin typeface="Times New Roman" pitchFamily="18" charset="0"/>
                <a:cs typeface="Times New Roman" pitchFamily="18" charset="0"/>
              </a:rPr>
              <a:t>Miliband</a:t>
            </a:r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Crítica direta ao pluralismo ao defenderem que as relações de classes são relações de poder, e que essa alternância de classes no poder justificaria a existência do Estado. O Estado é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produto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da luta de classes.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Junção da idéia de democracia e socialismo. Não haveria socialismo sem a defesa da democracia. 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Bem Estar, 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Keynesianismo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 e a Social Democracia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Inicia-se na Grã-Bretanha. Ganha forças após a crise do capitalismo com o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Crack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de 1929.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Keynes e o intervencionismo estatal na economia para combater as desigualdades (Política Anticíclica).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Revolução Mexicana (1917)</a:t>
            </a: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República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(1919)</a:t>
            </a:r>
          </a:p>
          <a:p>
            <a:pPr algn="just"/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Deal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(1933/40)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Gestão democrática da economia na promoção de um modelo social para todos. O Estado é provedor dos serviços sociais e regulador do mercado.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 lnSpcReduction="10000"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ressurgimento do Capitalismo no pós guerra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Acirramento da disputa capitalismo X socialismo no período da guerra fria.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Fortalecimento dos EUA como uma economia de mercado e tentativa de imposição desse modelo econômico ao maior número de países possíveis.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Nesse sentido a democracia é vilipendiada, pois o que mais importava era a instalação e fortalecimento do modelo econômico, e não a manutenção do sistema democrático.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Coroação do modelo com as reformas liberais de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Tatcher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(Inglaterra) e Reagan (EUA) e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Pinochett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(Chile).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500065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Tendências do Estado Contemporâneo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214974"/>
          </a:xfrm>
        </p:spPr>
        <p:txBody>
          <a:bodyPr>
            <a:normAutofit/>
          </a:bodyPr>
          <a:lstStyle/>
          <a:p>
            <a:r>
              <a:rPr lang="pt-BR" sz="2000" b="1" u="sng" dirty="0" smtClean="0">
                <a:latin typeface="Times New Roman" pitchFamily="18" charset="0"/>
                <a:cs typeface="Times New Roman" pitchFamily="18" charset="0"/>
              </a:rPr>
              <a:t>As transformações do Estado no Século XX</a:t>
            </a:r>
          </a:p>
          <a:p>
            <a:endParaRPr lang="pt-BR" sz="2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Surgimento do Neo Liberalismo (</a:t>
            </a:r>
            <a:r>
              <a:rPr lang="pt-BR" sz="2000" u="sng" dirty="0" err="1" smtClean="0">
                <a:latin typeface="Times New Roman" pitchFamily="18" charset="0"/>
                <a:cs typeface="Times New Roman" pitchFamily="18" charset="0"/>
              </a:rPr>
              <a:t>Hayeck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Doutrina econômica em que a absoluta liberdade de mercado deve ser 	preservada.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Desmonte do Estado e pouca interferência dos órgãos estatais no 	desenvolvimento da economia.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Prevalecimento do pensamento da Escola de Chicago (Milton Friedman)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Coroamento do modelo com 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Consenso de Washington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(Década de 1980) e o prevalecimento do FMI na reestruturação das economias periféricas.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1045</Words>
  <Application>Microsoft Office PowerPoint</Application>
  <PresentationFormat>Apresentação na tela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Tendências do Estado Contemporâneo</vt:lpstr>
      <vt:lpstr>Bibliografia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Tendências do Estado Contemporâneo</dc:title>
  <dc:creator>cs65213</dc:creator>
  <cp:lastModifiedBy>cs65213</cp:lastModifiedBy>
  <cp:revision>13</cp:revision>
  <dcterms:created xsi:type="dcterms:W3CDTF">2010-10-25T15:57:11Z</dcterms:created>
  <dcterms:modified xsi:type="dcterms:W3CDTF">2010-10-25T18:07:38Z</dcterms:modified>
</cp:coreProperties>
</file>