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33"/>
  </p:notesMasterIdLst>
  <p:sldIdLst>
    <p:sldId id="315" r:id="rId2"/>
    <p:sldId id="399" r:id="rId3"/>
    <p:sldId id="400" r:id="rId4"/>
    <p:sldId id="412" r:id="rId5"/>
    <p:sldId id="401" r:id="rId6"/>
    <p:sldId id="430" r:id="rId7"/>
    <p:sldId id="402" r:id="rId8"/>
    <p:sldId id="403" r:id="rId9"/>
    <p:sldId id="413" r:id="rId10"/>
    <p:sldId id="404" r:id="rId11"/>
    <p:sldId id="415" r:id="rId12"/>
    <p:sldId id="416" r:id="rId13"/>
    <p:sldId id="417" r:id="rId14"/>
    <p:sldId id="418" r:id="rId15"/>
    <p:sldId id="419" r:id="rId16"/>
    <p:sldId id="420" r:id="rId17"/>
    <p:sldId id="421" r:id="rId18"/>
    <p:sldId id="423" r:id="rId19"/>
    <p:sldId id="424" r:id="rId20"/>
    <p:sldId id="425" r:id="rId21"/>
    <p:sldId id="426" r:id="rId22"/>
    <p:sldId id="427" r:id="rId23"/>
    <p:sldId id="429" r:id="rId24"/>
    <p:sldId id="428" r:id="rId25"/>
    <p:sldId id="405" r:id="rId26"/>
    <p:sldId id="406" r:id="rId27"/>
    <p:sldId id="407" r:id="rId28"/>
    <p:sldId id="408" r:id="rId29"/>
    <p:sldId id="409" r:id="rId30"/>
    <p:sldId id="410" r:id="rId31"/>
    <p:sldId id="411" r:id="rId3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19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886993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3</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6F4864-3850-49D7-82A6-6CD6F873C741}" type="slidenum">
              <a:rPr lang="en-US" altLang="en-US"/>
              <a:pPr eaLnBrk="1" hangingPunct="1"/>
              <a:t>15</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AAB41A-72E9-47AB-90F7-DA706F1EE5B0}" type="slidenum">
              <a:rPr lang="en-US" altLang="en-US"/>
              <a:pPr eaLnBrk="1" hangingPunct="1"/>
              <a:t>16</a:t>
            </a:fld>
            <a:endParaRPr lang="en-US" altLang="en-US"/>
          </a:p>
        </p:txBody>
      </p:sp>
      <p:sp>
        <p:nvSpPr>
          <p:cNvPr id="48131" name="Rectangle 2"/>
          <p:cNvSpPr>
            <a:spLocks noGrp="1" noRot="1" noChangeAspect="1" noChangeArrowheads="1" noTextEdit="1"/>
          </p:cNvSpPr>
          <p:nvPr>
            <p:ph type="sldImg"/>
          </p:nvPr>
        </p:nvSpPr>
        <p:spPr>
          <a:xfrm>
            <a:off x="381000" y="685800"/>
            <a:ext cx="6096000" cy="342900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506B13-9A49-47F1-BAE2-287E95BE2E88}" type="slidenum">
              <a:rPr lang="en-US" altLang="en-US"/>
              <a:pPr eaLnBrk="1" hangingPunct="1"/>
              <a:t>17</a:t>
            </a:fld>
            <a:endParaRPr lang="en-US" altLang="en-US"/>
          </a:p>
        </p:txBody>
      </p:sp>
      <p:sp>
        <p:nvSpPr>
          <p:cNvPr id="49155" name="Rectangle 2"/>
          <p:cNvSpPr>
            <a:spLocks noGrp="1" noRot="1" noChangeAspect="1" noChangeArrowheads="1" noTextEdit="1"/>
          </p:cNvSpPr>
          <p:nvPr>
            <p:ph type="sldImg"/>
          </p:nvPr>
        </p:nvSpPr>
        <p:spPr>
          <a:xfrm>
            <a:off x="381000" y="685800"/>
            <a:ext cx="6096000" cy="34290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AA7E61-FDBF-4A54-8736-BEF65F749A79}" type="slidenum">
              <a:rPr lang="en-US" altLang="en-US"/>
              <a:pPr eaLnBrk="1" hangingPunct="1"/>
              <a:t>18</a:t>
            </a:fld>
            <a:endParaRPr lang="en-US" altLang="en-US"/>
          </a:p>
        </p:txBody>
      </p:sp>
      <p:sp>
        <p:nvSpPr>
          <p:cNvPr id="51203" name="Rectangle 2"/>
          <p:cNvSpPr>
            <a:spLocks noGrp="1" noRot="1" noChangeAspect="1" noChangeArrowheads="1" noTextEdit="1"/>
          </p:cNvSpPr>
          <p:nvPr>
            <p:ph type="sldImg"/>
          </p:nvPr>
        </p:nvSpPr>
        <p:spPr>
          <a:xfrm>
            <a:off x="381000" y="685800"/>
            <a:ext cx="6096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5F7E66-39AA-46CC-88D8-8E8142FF64B2}" type="slidenum">
              <a:rPr lang="en-US" altLang="en-US"/>
              <a:pPr eaLnBrk="1" hangingPunct="1"/>
              <a:t>19</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57D61E-0F5C-4225-8AE0-F8A31B9390A1}" type="slidenum">
              <a:rPr lang="en-US" altLang="en-US"/>
              <a:pPr eaLnBrk="1" hangingPunct="1"/>
              <a:t>20</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50EB84-5521-4719-B798-DE7DB7AC6F97}" type="slidenum">
              <a:rPr lang="en-US" altLang="en-US"/>
              <a:pPr eaLnBrk="1" hangingPunct="1"/>
              <a:t>21</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39DF07-F8C4-4FDC-9A7B-D33CCE340B05}" type="slidenum">
              <a:rPr lang="en-US" altLang="en-US"/>
              <a:pPr eaLnBrk="1" hangingPunct="1"/>
              <a:t>22</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25</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26</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4</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27</a:t>
            </a:fld>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28</a:t>
            </a:fld>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29</a:t>
            </a:fld>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30</a:t>
            </a:fld>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31</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7</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8</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10</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A7AF2C-2A2B-47B1-AAB7-E967A6A7E0D7}" type="slidenum">
              <a:rPr lang="en-US" altLang="en-US"/>
              <a:pPr eaLnBrk="1" hangingPunct="1"/>
              <a:t>11</a:t>
            </a:fld>
            <a:endParaRPr lang="en-US" altLang="en-US"/>
          </a:p>
        </p:txBody>
      </p:sp>
      <p:sp>
        <p:nvSpPr>
          <p:cNvPr id="43011" name="Rectangle 2"/>
          <p:cNvSpPr>
            <a:spLocks noGrp="1" noRot="1" noChangeAspect="1" noChangeArrowheads="1" noTextEdit="1"/>
          </p:cNvSpPr>
          <p:nvPr>
            <p:ph type="sldImg"/>
          </p:nvPr>
        </p:nvSpPr>
        <p:spPr>
          <a:xfrm>
            <a:off x="381000" y="685800"/>
            <a:ext cx="6096000" cy="3429000"/>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DB176C-5082-4DEB-B6B9-231A3A32E995}" type="slidenum">
              <a:rPr lang="en-US" altLang="en-US"/>
              <a:pPr eaLnBrk="1" hangingPunct="1"/>
              <a:t>12</a:t>
            </a:fld>
            <a:endParaRPr lang="en-US" altLang="en-US"/>
          </a:p>
        </p:txBody>
      </p:sp>
      <p:sp>
        <p:nvSpPr>
          <p:cNvPr id="44035" name="Rectangle 2"/>
          <p:cNvSpPr>
            <a:spLocks noGrp="1" noRot="1" noChangeAspect="1" noChangeArrowheads="1" noTextEdit="1"/>
          </p:cNvSpPr>
          <p:nvPr>
            <p:ph type="sldImg"/>
          </p:nvPr>
        </p:nvSpPr>
        <p:spPr>
          <a:xfrm>
            <a:off x="381000" y="685800"/>
            <a:ext cx="6096000" cy="34290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330D6E-3CC1-408D-82B9-12D2DCA79163}" type="slidenum">
              <a:rPr lang="en-US" altLang="en-US"/>
              <a:pPr eaLnBrk="1" hangingPunct="1"/>
              <a:t>13</a:t>
            </a:fld>
            <a:endParaRPr lang="en-US" altLang="en-US"/>
          </a:p>
        </p:txBody>
      </p:sp>
      <p:sp>
        <p:nvSpPr>
          <p:cNvPr id="45059" name="Rectangle 2"/>
          <p:cNvSpPr>
            <a:spLocks noGrp="1" noRot="1" noChangeAspect="1" noChangeArrowheads="1" noTextEdit="1"/>
          </p:cNvSpPr>
          <p:nvPr>
            <p:ph type="sldImg"/>
          </p:nvPr>
        </p:nvSpPr>
        <p:spPr>
          <a:xfrm>
            <a:off x="381000" y="685800"/>
            <a:ext cx="6096000" cy="3429000"/>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45B98B-11E8-4125-9D9D-DD7DEDA9B267}" type="slidenum">
              <a:rPr lang="en-US" altLang="en-US"/>
              <a:pPr eaLnBrk="1" hangingPunct="1"/>
              <a:t>14</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563759"/>
            <a:ext cx="8229600" cy="30096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4686300"/>
            <a:ext cx="2133600" cy="342900"/>
          </a:xfrm>
          <a:prstGeom prst="rect">
            <a:avLst/>
          </a:prstGeom>
        </p:spPr>
        <p:txBody>
          <a:bodyPr/>
          <a:lstStyle>
            <a:lvl1pPr>
              <a:defRPr/>
            </a:lvl1pPr>
          </a:lstStyle>
          <a:p>
            <a:endParaRPr lang="pt-BR"/>
          </a:p>
        </p:txBody>
      </p:sp>
      <p:sp>
        <p:nvSpPr>
          <p:cNvPr id="8" name="Espaço Reservado para Rodapé 7"/>
          <p:cNvSpPr>
            <a:spLocks noGrp="1"/>
          </p:cNvSpPr>
          <p:nvPr>
            <p:ph type="ftr" sz="quarter" idx="11"/>
          </p:nvPr>
        </p:nvSpPr>
        <p:spPr>
          <a:xfrm>
            <a:off x="3124200" y="4686300"/>
            <a:ext cx="2895600" cy="342900"/>
          </a:xfrm>
          <a:prstGeom prst="rect">
            <a:avLst/>
          </a:prstGeom>
        </p:spPr>
        <p:txBody>
          <a:bodyPr/>
          <a:lstStyle>
            <a:lvl1pPr>
              <a:defRPr/>
            </a:lvl1pPr>
          </a:lstStyle>
          <a:p>
            <a:endParaRPr lang="pt-BR"/>
          </a:p>
        </p:txBody>
      </p:sp>
      <p:sp>
        <p:nvSpPr>
          <p:cNvPr id="9" name="Espaço Reservado para Número de Slide 8"/>
          <p:cNvSpPr>
            <a:spLocks noGrp="1"/>
          </p:cNvSpPr>
          <p:nvPr>
            <p:ph type="sldNum" sz="quarter" idx="12"/>
          </p:nvPr>
        </p:nvSpPr>
        <p:spPr>
          <a:xfrm>
            <a:off x="6553200" y="4686300"/>
            <a:ext cx="2133600" cy="342900"/>
          </a:xfrm>
          <a:prstGeom prst="rect">
            <a:avLst/>
          </a:prstGeom>
        </p:spPr>
        <p:txBody>
          <a:bodyPr/>
          <a:lstStyle>
            <a:lvl1pPr>
              <a:defRPr/>
            </a:lvl1pPr>
          </a:lstStyle>
          <a:p>
            <a:fld id="{F5AE5194-B3AC-4A47-99C4-BB7618A228CF}" type="slidenum">
              <a:rPr lang="pt-BR"/>
              <a:pPr/>
              <a:t>‹nº›</a:t>
            </a:fld>
            <a:endParaRPr lang="pt-BR"/>
          </a:p>
        </p:txBody>
      </p:sp>
    </p:spTree>
    <p:extLst>
      <p:ext uri="{BB962C8B-B14F-4D97-AF65-F5344CB8AC3E}">
        <p14:creationId xmlns:p14="http://schemas.microsoft.com/office/powerpoint/2010/main" val="345501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4683919"/>
            <a:ext cx="2133600" cy="357188"/>
          </a:xfrm>
          <a:prstGeom prst="rect">
            <a:avLst/>
          </a:prstGeom>
        </p:spPr>
        <p:txBody>
          <a:bodyPr/>
          <a:lstStyle>
            <a:lvl1pPr>
              <a:defRPr/>
            </a:lvl1pPr>
          </a:lstStyle>
          <a:p>
            <a:endParaRPr lang="pt-BR"/>
          </a:p>
        </p:txBody>
      </p:sp>
      <p:sp>
        <p:nvSpPr>
          <p:cNvPr id="6" name="Espaço Reservado para Rodapé 5"/>
          <p:cNvSpPr>
            <a:spLocks noGrp="1"/>
          </p:cNvSpPr>
          <p:nvPr>
            <p:ph type="ftr" sz="quarter" idx="11"/>
          </p:nvPr>
        </p:nvSpPr>
        <p:spPr>
          <a:xfrm>
            <a:off x="3124200" y="4683919"/>
            <a:ext cx="2895600" cy="357188"/>
          </a:xfrm>
          <a:prstGeom prst="rect">
            <a:avLst/>
          </a:prstGeo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6553200" y="4683919"/>
            <a:ext cx="2133600" cy="357188"/>
          </a:xfrm>
          <a:prstGeom prst="rect">
            <a:avLst/>
          </a:prstGeom>
        </p:spPr>
        <p:txBody>
          <a:bodyPr/>
          <a:lstStyle>
            <a:lvl1pPr>
              <a:defRPr/>
            </a:lvl1pPr>
          </a:lstStyle>
          <a:p>
            <a:fld id="{2301B931-44AE-419F-8522-A8C6FC6B7768}" type="slidenum">
              <a:rPr lang="pt-BR"/>
              <a:pPr/>
              <a:t>‹nº›</a:t>
            </a:fld>
            <a:endParaRPr lang="pt-BR"/>
          </a:p>
        </p:txBody>
      </p:sp>
    </p:spTree>
    <p:extLst>
      <p:ext uri="{BB962C8B-B14F-4D97-AF65-F5344CB8AC3E}">
        <p14:creationId xmlns:p14="http://schemas.microsoft.com/office/powerpoint/2010/main" val="17093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4683919"/>
            <a:ext cx="2133600" cy="357188"/>
          </a:xfrm>
          <a:prstGeom prst="rect">
            <a:avLst/>
          </a:prstGeom>
        </p:spPr>
        <p:txBody>
          <a:bodyPr/>
          <a:lstStyle>
            <a:lvl1pPr>
              <a:defRPr/>
            </a:lvl1pPr>
          </a:lstStyle>
          <a:p>
            <a:endParaRPr lang="pt-BR"/>
          </a:p>
        </p:txBody>
      </p:sp>
      <p:sp>
        <p:nvSpPr>
          <p:cNvPr id="5" name="Espaço Reservado para Rodapé 4"/>
          <p:cNvSpPr>
            <a:spLocks noGrp="1"/>
          </p:cNvSpPr>
          <p:nvPr>
            <p:ph type="ftr" sz="quarter" idx="11"/>
          </p:nvPr>
        </p:nvSpPr>
        <p:spPr>
          <a:xfrm>
            <a:off x="3124200" y="4683919"/>
            <a:ext cx="2895600" cy="357188"/>
          </a:xfrm>
          <a:prstGeom prst="rect">
            <a:avLst/>
          </a:prstGeo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6553200" y="4683919"/>
            <a:ext cx="2133600" cy="357188"/>
          </a:xfrm>
          <a:prstGeom prst="rect">
            <a:avLst/>
          </a:prstGeom>
        </p:spPr>
        <p:txBody>
          <a:bodyPr/>
          <a:lstStyle>
            <a:lvl1pPr>
              <a:defRPr/>
            </a:lvl1pPr>
          </a:lstStyle>
          <a:p>
            <a:fld id="{D2D23C02-697E-4CCC-91EE-82CAEF5151B4}" type="slidenum">
              <a:rPr lang="pt-BR"/>
              <a:pPr/>
              <a:t>‹nº›</a:t>
            </a:fld>
            <a:endParaRPr lang="pt-BR"/>
          </a:p>
        </p:txBody>
      </p:sp>
    </p:spTree>
    <p:extLst>
      <p:ext uri="{BB962C8B-B14F-4D97-AF65-F5344CB8AC3E}">
        <p14:creationId xmlns:p14="http://schemas.microsoft.com/office/powerpoint/2010/main" val="70637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Data 2"/>
          <p:cNvSpPr>
            <a:spLocks noGrp="1"/>
          </p:cNvSpPr>
          <p:nvPr>
            <p:ph type="dt" sz="half" idx="10"/>
          </p:nvPr>
        </p:nvSpPr>
        <p:spPr>
          <a:xfrm>
            <a:off x="457200" y="4767263"/>
            <a:ext cx="2133600" cy="273844"/>
          </a:xfrm>
          <a:prstGeom prst="rect">
            <a:avLst/>
          </a:prstGeom>
        </p:spPr>
        <p:txBody>
          <a:bodyPr/>
          <a:lstStyle/>
          <a:p>
            <a:fld id="{9A1D5396-85FB-4923-AA0C-6B24617A200F}" type="datetimeFigureOut">
              <a:rPr lang="es-MX" smtClean="0"/>
              <a:t>25/08/2016</a:t>
            </a:fld>
            <a:endParaRPr lang="es-MX"/>
          </a:p>
        </p:txBody>
      </p:sp>
      <p:sp>
        <p:nvSpPr>
          <p:cNvPr id="4" name="Espaço Reservado para Rodapé 3"/>
          <p:cNvSpPr>
            <a:spLocks noGrp="1"/>
          </p:cNvSpPr>
          <p:nvPr>
            <p:ph type="ftr" sz="quarter" idx="11"/>
          </p:nvPr>
        </p:nvSpPr>
        <p:spPr>
          <a:xfrm>
            <a:off x="3124200" y="4767263"/>
            <a:ext cx="2895600" cy="273844"/>
          </a:xfrm>
          <a:prstGeom prst="rect">
            <a:avLst/>
          </a:prstGeom>
        </p:spPr>
        <p:txBody>
          <a:bodyPr/>
          <a:lstStyle/>
          <a:p>
            <a:endParaRPr lang="es-MX"/>
          </a:p>
        </p:txBody>
      </p:sp>
      <p:sp>
        <p:nvSpPr>
          <p:cNvPr id="5" name="Espaço Reservado para Número de Slide 4"/>
          <p:cNvSpPr>
            <a:spLocks noGrp="1"/>
          </p:cNvSpPr>
          <p:nvPr>
            <p:ph type="sldNum" sz="quarter" idx="12"/>
          </p:nvPr>
        </p:nvSpPr>
        <p:spPr>
          <a:xfrm>
            <a:off x="6553200" y="4767263"/>
            <a:ext cx="2133600" cy="273844"/>
          </a:xfrm>
          <a:prstGeom prst="rect">
            <a:avLst/>
          </a:prstGeom>
        </p:spPr>
        <p:txBody>
          <a:bodyPr/>
          <a:lstStyle/>
          <a:p>
            <a:fld id="{084B640C-ECC4-4ADF-9E2F-E9CC7F4671FB}" type="slidenum">
              <a:rPr lang="es-MX" smtClean="0"/>
              <a:t>‹nº›</a:t>
            </a:fld>
            <a:endParaRPr lang="es-MX"/>
          </a:p>
        </p:txBody>
      </p:sp>
    </p:spTree>
    <p:extLst>
      <p:ext uri="{BB962C8B-B14F-4D97-AF65-F5344CB8AC3E}">
        <p14:creationId xmlns:p14="http://schemas.microsoft.com/office/powerpoint/2010/main" val="25823250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pPr algn="ctr"/>
            <a:r>
              <a:rPr lang="pt-BR" sz="3600" dirty="0"/>
              <a:t>Crime Organizado Transnacional: definições e conceitos operacionais e modelos de análise </a:t>
            </a:r>
            <a:r>
              <a:rPr lang="pt-BR" sz="3600" dirty="0" smtClean="0"/>
              <a:t/>
            </a:r>
            <a:br>
              <a:rPr lang="pt-BR" sz="3600" dirty="0" smtClean="0"/>
            </a:br>
            <a:r>
              <a:rPr lang="pt-BR" sz="3600" dirty="0" smtClean="0"/>
              <a:t/>
            </a:r>
            <a:br>
              <a:rPr lang="pt-BR" sz="3600" dirty="0" smtClean="0"/>
            </a:br>
            <a:r>
              <a:rPr lang="en-US" sz="3600" dirty="0" smtClean="0"/>
              <a:t>Aula </a:t>
            </a:r>
            <a:r>
              <a:rPr lang="en-US" sz="3600" dirty="0" smtClean="0"/>
              <a:t>3</a:t>
            </a:r>
            <a:endParaRPr lang="en-US" sz="3600" dirty="0"/>
          </a:p>
        </p:txBody>
      </p:sp>
      <p:pic>
        <p:nvPicPr>
          <p:cNvPr id="4" name="Picture 3" descr="cabecalho i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775373"/>
            <a:ext cx="7344816" cy="110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2195736" y="3925579"/>
            <a:ext cx="4572000" cy="800219"/>
          </a:xfrm>
          <a:prstGeom prst="rect">
            <a:avLst/>
          </a:prstGeom>
        </p:spPr>
        <p:txBody>
          <a:bodyPr>
            <a:spAutoFit/>
          </a:bodyPr>
          <a:lstStyle/>
          <a:p>
            <a:pPr lvl="0" algn="ctr"/>
            <a:r>
              <a:rPr lang="en" sz="1800" dirty="0"/>
              <a:t>Leandro Piquet Carneiro</a:t>
            </a:r>
          </a:p>
          <a:p>
            <a:pPr lvl="0" algn="ctr"/>
            <a:r>
              <a:rPr lang="en" dirty="0"/>
              <a:t>Instituto de Rela</a:t>
            </a:r>
            <a:r>
              <a:rPr lang="pt-BR" dirty="0" err="1"/>
              <a:t>ções</a:t>
            </a:r>
            <a:r>
              <a:rPr lang="pt-BR" dirty="0"/>
              <a:t> Internacionais</a:t>
            </a:r>
            <a:endParaRPr lang="en" dirty="0"/>
          </a:p>
          <a:p>
            <a:pPr algn="ctr"/>
            <a:r>
              <a:rPr lang="en" dirty="0"/>
              <a:t>Universidade de São Paulo</a:t>
            </a:r>
          </a:p>
        </p:txBody>
      </p:sp>
    </p:spTree>
    <p:extLst>
      <p:ext uri="{BB962C8B-B14F-4D97-AF65-F5344CB8AC3E}">
        <p14:creationId xmlns:p14="http://schemas.microsoft.com/office/powerpoint/2010/main" val="3044588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smtClean="0"/>
              <a:t>Crime organizado e </a:t>
            </a:r>
            <a:r>
              <a:rPr lang="pt-BR" sz="2800" dirty="0" smtClean="0"/>
              <a:t>a Economia </a:t>
            </a:r>
            <a:r>
              <a:rPr lang="pt-BR" sz="2800" dirty="0" smtClean="0"/>
              <a:t>Formal</a:t>
            </a:r>
            <a:endParaRPr lang="pt-BR" sz="2800" dirty="0"/>
          </a:p>
        </p:txBody>
      </p:sp>
      <p:sp>
        <p:nvSpPr>
          <p:cNvPr id="3" name="Espaço Reservado para Conteúdo 2"/>
          <p:cNvSpPr>
            <a:spLocks noGrp="1"/>
          </p:cNvSpPr>
          <p:nvPr>
            <p:ph type="body" idx="1"/>
          </p:nvPr>
        </p:nvSpPr>
        <p:spPr/>
        <p:txBody>
          <a:bodyPr/>
          <a:lstStyle/>
          <a:p>
            <a:r>
              <a:rPr lang="pt-BR" sz="2800" dirty="0" smtClean="0">
                <a:latin typeface="Calibri" panose="020F0502020204030204" pitchFamily="34" charset="0"/>
              </a:rPr>
              <a:t>O crime organizado usa seu poder econômico e violência  para consolidar posições no mercado </a:t>
            </a:r>
            <a:r>
              <a:rPr lang="pt-BR" sz="2800" dirty="0" smtClean="0"/>
              <a:t>formal. </a:t>
            </a:r>
            <a:endParaRPr lang="pt-BR" dirty="0"/>
          </a:p>
        </p:txBody>
      </p:sp>
      <p:pic>
        <p:nvPicPr>
          <p:cNvPr id="1028" name="Picture 4" descr="http://upload.wikimedia.org/wikipedia/commons/thumb/b/b0/Regione_Calabria_2.svg/250px-Regione_Calabria_2.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9250" y="2213084"/>
            <a:ext cx="2939254" cy="27599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resenhaem6.files.wordpress.com/2009/03/gomorra-roberto-savian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9" y="3600667"/>
            <a:ext cx="1872208" cy="140135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content7.flixster.com/photo/11/93/52/11935245_ga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7844" y="2211802"/>
            <a:ext cx="2356285" cy="122404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guainvista.ilcannocchiale.it/mediamanager/sys.user/37020/Oscars1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222" y="2213084"/>
            <a:ext cx="2857500" cy="28575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ector em curva 4"/>
          <p:cNvCxnSpPr/>
          <p:nvPr/>
        </p:nvCxnSpPr>
        <p:spPr>
          <a:xfrm>
            <a:off x="2244648" y="4131789"/>
            <a:ext cx="5999761" cy="95741"/>
          </a:xfrm>
          <a:prstGeom prst="curvedConnector3">
            <a:avLst>
              <a:gd name="adj1" fmla="val 49604"/>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525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857250"/>
          </a:xfrm>
        </p:spPr>
        <p:txBody>
          <a:bodyPr/>
          <a:lstStyle/>
          <a:p>
            <a:pPr eaLnBrk="1" hangingPunct="1"/>
            <a:r>
              <a:rPr lang="pt-BR" altLang="en-US" sz="2400" dirty="0" smtClean="0"/>
              <a:t>UNODOC </a:t>
            </a:r>
            <a:r>
              <a:rPr lang="pt-BR" altLang="en-US" sz="2400" dirty="0" err="1" smtClean="0"/>
              <a:t>Organized</a:t>
            </a:r>
            <a:r>
              <a:rPr lang="pt-BR" altLang="en-US" sz="2400" dirty="0" smtClean="0"/>
              <a:t> Crime </a:t>
            </a:r>
            <a:r>
              <a:rPr lang="pt-BR" altLang="en-US" sz="2400" dirty="0" err="1" smtClean="0"/>
              <a:t>Survey</a:t>
            </a:r>
            <a:endParaRPr lang="pt-BR" altLang="en-US" sz="2400" dirty="0" smtClean="0"/>
          </a:p>
        </p:txBody>
      </p:sp>
      <p:sp>
        <p:nvSpPr>
          <p:cNvPr id="15363" name="Rectangle 3"/>
          <p:cNvSpPr>
            <a:spLocks noGrp="1" noChangeArrowheads="1"/>
          </p:cNvSpPr>
          <p:nvPr>
            <p:ph type="body" idx="1"/>
          </p:nvPr>
        </p:nvSpPr>
        <p:spPr>
          <a:xfrm>
            <a:off x="457200" y="971550"/>
            <a:ext cx="8153400" cy="3943350"/>
          </a:xfrm>
        </p:spPr>
        <p:txBody>
          <a:bodyPr/>
          <a:lstStyle/>
          <a:p>
            <a:pPr eaLnBrk="1" hangingPunct="1">
              <a:lnSpc>
                <a:spcPct val="80000"/>
              </a:lnSpc>
            </a:pPr>
            <a:r>
              <a:rPr lang="en-US" altLang="en-US" sz="1800" dirty="0" smtClean="0">
                <a:latin typeface="Calibri" panose="020F0502020204030204" pitchFamily="34" charset="0"/>
              </a:rPr>
              <a:t>The approach adopted was to send out detailed questionnaires to a selected number of members states of the UN where it was believed capacity existed and information would be available which would be useful to the study.</a:t>
            </a:r>
          </a:p>
          <a:p>
            <a:pPr eaLnBrk="1" hangingPunct="1">
              <a:lnSpc>
                <a:spcPct val="80000"/>
              </a:lnSpc>
            </a:pPr>
            <a:r>
              <a:rPr lang="en-US" altLang="en-US" sz="1800" dirty="0" smtClean="0">
                <a:latin typeface="Calibri" panose="020F0502020204030204" pitchFamily="34" charset="0"/>
              </a:rPr>
              <a:t>Information:</a:t>
            </a:r>
          </a:p>
          <a:p>
            <a:pPr lvl="1" eaLnBrk="1" hangingPunct="1">
              <a:lnSpc>
                <a:spcPct val="80000"/>
              </a:lnSpc>
            </a:pPr>
            <a:r>
              <a:rPr lang="pt-BR" altLang="en-US" sz="1800" dirty="0" err="1" smtClean="0">
                <a:latin typeface="Calibri" panose="020F0502020204030204" pitchFamily="34" charset="0"/>
              </a:rPr>
              <a:t>structure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of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a:t>
            </a:r>
            <a:r>
              <a:rPr lang="pt-BR" altLang="en-US" sz="1800" dirty="0" smtClean="0">
                <a:latin typeface="Calibri" panose="020F0502020204030204" pitchFamily="34" charset="0"/>
              </a:rPr>
              <a:t> in </a:t>
            </a:r>
            <a:r>
              <a:rPr lang="pt-BR" altLang="en-US" sz="1800" dirty="0" err="1" smtClean="0">
                <a:latin typeface="Calibri" panose="020F0502020204030204" pitchFamily="34" charset="0"/>
              </a:rPr>
              <a:t>question</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law</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enforcement</a:t>
            </a:r>
            <a:r>
              <a:rPr lang="pt-BR" altLang="en-US" sz="1800" dirty="0" smtClean="0">
                <a:latin typeface="Calibri" panose="020F0502020204030204" pitchFamily="34" charset="0"/>
              </a:rPr>
              <a:t> responses; </a:t>
            </a:r>
            <a:r>
              <a:rPr lang="pt-BR" altLang="en-US" sz="1800" dirty="0" err="1" smtClean="0">
                <a:latin typeface="Calibri" panose="020F0502020204030204" pitchFamily="34" charset="0"/>
              </a:rPr>
              <a:t>ethnic</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gender</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dimensions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community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social </a:t>
            </a:r>
            <a:r>
              <a:rPr lang="pt-BR" altLang="en-US" sz="1800" dirty="0" err="1" smtClean="0">
                <a:latin typeface="Calibri" panose="020F0502020204030204" pitchFamily="34" charset="0"/>
              </a:rPr>
              <a:t>context</a:t>
            </a:r>
            <a:r>
              <a:rPr lang="pt-BR" altLang="en-US" sz="1800" dirty="0" smtClean="0">
                <a:latin typeface="Calibri" panose="020F0502020204030204" pitchFamily="34" charset="0"/>
              </a:rPr>
              <a:t> of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group’s</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use of </a:t>
            </a:r>
            <a:r>
              <a:rPr lang="pt-BR" altLang="en-US" sz="1800" dirty="0" err="1" smtClean="0">
                <a:latin typeface="Calibri" panose="020F0502020204030204" pitchFamily="34" charset="0"/>
              </a:rPr>
              <a:t>violence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by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a:t>
            </a:r>
            <a:r>
              <a:rPr lang="pt-BR" altLang="en-US" sz="1800" dirty="0" smtClean="0">
                <a:latin typeface="Calibri" panose="020F0502020204030204" pitchFamily="34" charset="0"/>
              </a:rPr>
              <a:t>; </a:t>
            </a:r>
          </a:p>
          <a:p>
            <a:pPr lvl="1" eaLnBrk="1" hangingPunct="1">
              <a:lnSpc>
                <a:spcPct val="80000"/>
              </a:lnSpc>
            </a:pPr>
            <a:r>
              <a:rPr lang="pt-BR" altLang="en-US" sz="1800" dirty="0" smtClean="0">
                <a:latin typeface="Calibri" panose="020F0502020204030204" pitchFamily="34" charset="0"/>
              </a:rPr>
              <a:t>its </a:t>
            </a:r>
            <a:r>
              <a:rPr lang="pt-BR" altLang="en-US" sz="1800" dirty="0" err="1" smtClean="0">
                <a:latin typeface="Calibri" panose="020F0502020204030204" pitchFamily="34" charset="0"/>
              </a:rPr>
              <a:t>level</a:t>
            </a:r>
            <a:r>
              <a:rPr lang="pt-BR" altLang="en-US" sz="1800" dirty="0" smtClean="0">
                <a:latin typeface="Calibri" panose="020F0502020204030204" pitchFamily="34" charset="0"/>
              </a:rPr>
              <a:t> of </a:t>
            </a:r>
            <a:r>
              <a:rPr lang="pt-BR" altLang="en-US" sz="1800" dirty="0" err="1" smtClean="0">
                <a:latin typeface="Calibri" panose="020F0502020204030204" pitchFamily="34" charset="0"/>
              </a:rPr>
              <a:t>professionalism</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based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on</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information</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about</a:t>
            </a:r>
            <a:r>
              <a:rPr lang="pt-BR" altLang="en-US" sz="1800" dirty="0" smtClean="0">
                <a:latin typeface="Calibri" panose="020F0502020204030204" pitchFamily="34" charset="0"/>
              </a:rPr>
              <a:t> its </a:t>
            </a:r>
            <a:r>
              <a:rPr lang="pt-BR" altLang="en-US" sz="1800" i="1" dirty="0" smtClean="0">
                <a:latin typeface="Calibri" panose="020F0502020204030204" pitchFamily="34" charset="0"/>
              </a:rPr>
              <a:t>modus operandi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use of </a:t>
            </a:r>
            <a:r>
              <a:rPr lang="pt-BR" altLang="en-US" sz="1800" dirty="0" err="1" smtClean="0">
                <a:latin typeface="Calibri" panose="020F0502020204030204" pitchFamily="34" charset="0"/>
              </a:rPr>
              <a:t>corruption</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to</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facilitate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illegal</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ability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to</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influence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political</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process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group’s</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transnational</a:t>
            </a:r>
            <a:r>
              <a:rPr lang="pt-BR" altLang="en-US" sz="1800" dirty="0" smtClean="0">
                <a:latin typeface="Calibri" panose="020F0502020204030204" pitchFamily="34" charset="0"/>
              </a:rPr>
              <a:t> links, </a:t>
            </a:r>
            <a:r>
              <a:rPr lang="pt-BR" altLang="en-US" sz="1800" dirty="0" err="1" smtClean="0">
                <a:latin typeface="Calibri" panose="020F0502020204030204" pitchFamily="34" charset="0"/>
              </a:rPr>
              <a:t>including</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with</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other</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organized</a:t>
            </a:r>
            <a:r>
              <a:rPr lang="pt-BR" altLang="en-US" sz="1800" dirty="0" smtClean="0">
                <a:latin typeface="Calibri" panose="020F0502020204030204" pitchFamily="34" charset="0"/>
              </a:rPr>
              <a:t> crime </a:t>
            </a:r>
            <a:r>
              <a:rPr lang="pt-BR" altLang="en-US" sz="1800" dirty="0" err="1" smtClean="0">
                <a:latin typeface="Calibri" panose="020F0502020204030204" pitchFamily="34" charset="0"/>
              </a:rPr>
              <a:t>groups</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finally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role of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a:t>
            </a:r>
            <a:r>
              <a:rPr lang="pt-BR" altLang="en-US" sz="1800" dirty="0" smtClean="0">
                <a:latin typeface="Calibri" panose="020F0502020204030204" pitchFamily="34" charset="0"/>
              </a:rPr>
              <a:t> in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legitimate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economy</a:t>
            </a:r>
            <a:r>
              <a:rPr lang="pt-BR" altLang="en-US" sz="1800" dirty="0" smtClean="0">
                <a:latin typeface="Calibri" panose="020F0502020204030204" pitchFamily="34" charset="0"/>
              </a:rPr>
              <a:t>.</a:t>
            </a:r>
          </a:p>
        </p:txBody>
      </p:sp>
    </p:spTree>
    <p:extLst>
      <p:ext uri="{BB962C8B-B14F-4D97-AF65-F5344CB8AC3E}">
        <p14:creationId xmlns:p14="http://schemas.microsoft.com/office/powerpoint/2010/main" val="32935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pt-BR" altLang="en-US" sz="3200" dirty="0" smtClean="0"/>
              <a:t>Uma tipologia das organizações criminosas transnacionais</a:t>
            </a:r>
          </a:p>
        </p:txBody>
      </p:sp>
      <p:sp>
        <p:nvSpPr>
          <p:cNvPr id="16387" name="Rectangle 3"/>
          <p:cNvSpPr>
            <a:spLocks noGrp="1" noChangeArrowheads="1"/>
          </p:cNvSpPr>
          <p:nvPr>
            <p:ph type="body" idx="1"/>
          </p:nvPr>
        </p:nvSpPr>
        <p:spPr/>
        <p:txBody>
          <a:bodyPr/>
          <a:lstStyle/>
          <a:p>
            <a:pPr marL="533400" indent="-533400" eaLnBrk="1" hangingPunct="1">
              <a:lnSpc>
                <a:spcPct val="90000"/>
              </a:lnSpc>
              <a:buFontTx/>
              <a:buNone/>
            </a:pPr>
            <a:r>
              <a:rPr lang="en-US" altLang="en-US" sz="2000" dirty="0" smtClean="0">
                <a:latin typeface="Calibri" panose="020F0502020204030204" pitchFamily="34" charset="0"/>
              </a:rPr>
              <a:t>Um crime é </a:t>
            </a:r>
            <a:r>
              <a:rPr lang="en-US" altLang="en-US" sz="2000" dirty="0" err="1" smtClean="0">
                <a:latin typeface="Calibri" panose="020F0502020204030204" pitchFamily="34" charset="0"/>
              </a:rPr>
              <a:t>transnacional</a:t>
            </a:r>
            <a:r>
              <a:rPr lang="en-US" altLang="en-US" sz="2000" dirty="0" smtClean="0">
                <a:latin typeface="Calibri" panose="020F0502020204030204" pitchFamily="34" charset="0"/>
              </a:rPr>
              <a:t> </a:t>
            </a:r>
            <a:r>
              <a:rPr lang="en-US" altLang="en-US" sz="2000" dirty="0" err="1" smtClean="0">
                <a:latin typeface="Calibri" panose="020F0502020204030204" pitchFamily="34" charset="0"/>
              </a:rPr>
              <a:t>quando</a:t>
            </a:r>
            <a:r>
              <a:rPr lang="en-US" altLang="en-US" sz="2000" dirty="0" smtClean="0">
                <a:latin typeface="Calibri" panose="020F0502020204030204" pitchFamily="34" charset="0"/>
              </a:rPr>
              <a:t>: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more than one state;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one state but a substantial part of its preparation, planning, direction or control takes place in another state;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one state but involves an organized criminal group that engages in criminal activities in more than one state;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one state but has substantial effects in another state”.</a:t>
            </a:r>
            <a:endParaRPr lang="pt-BR" altLang="en-US" sz="2000" dirty="0" smtClean="0">
              <a:latin typeface="Calibri" panose="020F0502020204030204" pitchFamily="34" charset="0"/>
            </a:endParaRPr>
          </a:p>
        </p:txBody>
      </p:sp>
    </p:spTree>
    <p:extLst>
      <p:ext uri="{BB962C8B-B14F-4D97-AF65-F5344CB8AC3E}">
        <p14:creationId xmlns:p14="http://schemas.microsoft.com/office/powerpoint/2010/main" val="17052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pPr eaLnBrk="1" hangingPunct="1"/>
            <a:r>
              <a:rPr lang="pt-BR" altLang="en-US" sz="3200" dirty="0" smtClean="0"/>
              <a:t>A distinção entre Grupo, Cluster e Mercado</a:t>
            </a:r>
          </a:p>
        </p:txBody>
      </p:sp>
      <p:sp>
        <p:nvSpPr>
          <p:cNvPr id="17411" name="Rectangle 3"/>
          <p:cNvSpPr>
            <a:spLocks noGrp="1" noChangeArrowheads="1"/>
          </p:cNvSpPr>
          <p:nvPr>
            <p:ph idx="1"/>
          </p:nvPr>
        </p:nvSpPr>
        <p:spPr/>
        <p:txBody>
          <a:bodyPr/>
          <a:lstStyle/>
          <a:p>
            <a:pPr eaLnBrk="1" hangingPunct="1"/>
            <a:r>
              <a:rPr lang="en-US" altLang="en-US" b="1" dirty="0" smtClean="0">
                <a:latin typeface="Calibri" panose="020F0502020204030204" pitchFamily="34" charset="0"/>
              </a:rPr>
              <a:t>Groups:</a:t>
            </a:r>
            <a:r>
              <a:rPr lang="en-US" altLang="en-US" dirty="0" smtClean="0">
                <a:latin typeface="Calibri" panose="020F0502020204030204" pitchFamily="34" charset="0"/>
              </a:rPr>
              <a:t> The lowest level the collection of data on individual criminal organizations conducted by UNODOC. Over time it is hoped that this will provide enough data to develop a more comprehensive system of classification for transnational organized criminal groups, and the level of harm they cause.</a:t>
            </a:r>
            <a:endParaRPr lang="pt-BR" altLang="en-US" dirty="0" smtClean="0">
              <a:latin typeface="Calibri" panose="020F0502020204030204" pitchFamily="34" charset="0"/>
            </a:endParaRPr>
          </a:p>
        </p:txBody>
      </p:sp>
    </p:spTree>
    <p:extLst>
      <p:ext uri="{BB962C8B-B14F-4D97-AF65-F5344CB8AC3E}">
        <p14:creationId xmlns:p14="http://schemas.microsoft.com/office/powerpoint/2010/main" val="3540932220"/>
      </p:ext>
    </p:extLst>
  </p:cSld>
  <p:clrMapOvr>
    <a:overrideClrMapping bg1="lt1" tx1="dk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t-BR" altLang="en-US" smtClean="0"/>
              <a:t>Cluster</a:t>
            </a:r>
          </a:p>
        </p:txBody>
      </p:sp>
      <p:sp>
        <p:nvSpPr>
          <p:cNvPr id="18435" name="Rectangle 3"/>
          <p:cNvSpPr>
            <a:spLocks noGrp="1" noChangeArrowheads="1"/>
          </p:cNvSpPr>
          <p:nvPr>
            <p:ph type="body" idx="1"/>
          </p:nvPr>
        </p:nvSpPr>
        <p:spPr/>
        <p:txBody>
          <a:bodyPr/>
          <a:lstStyle/>
          <a:p>
            <a:pPr eaLnBrk="1" hangingPunct="1"/>
            <a:r>
              <a:rPr lang="en-US" altLang="en-US" dirty="0" smtClean="0"/>
              <a:t>The next level is the collection of information around the various clusters of criminal groups, often originating from specific geographic localities, for example Russia mafia or Italian Mafia.</a:t>
            </a:r>
            <a:endParaRPr lang="pt-BR" altLang="en-US" dirty="0" smtClean="0"/>
          </a:p>
        </p:txBody>
      </p:sp>
    </p:spTree>
    <p:extLst>
      <p:ext uri="{BB962C8B-B14F-4D97-AF65-F5344CB8AC3E}">
        <p14:creationId xmlns:p14="http://schemas.microsoft.com/office/powerpoint/2010/main" val="100068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t-BR" altLang="en-US" smtClean="0"/>
              <a:t>Mercado</a:t>
            </a:r>
          </a:p>
        </p:txBody>
      </p:sp>
      <p:sp>
        <p:nvSpPr>
          <p:cNvPr id="19459" name="Rectangle 3"/>
          <p:cNvSpPr>
            <a:spLocks noGrp="1" noChangeArrowheads="1"/>
          </p:cNvSpPr>
          <p:nvPr>
            <p:ph type="body" idx="1"/>
          </p:nvPr>
        </p:nvSpPr>
        <p:spPr/>
        <p:txBody>
          <a:bodyPr/>
          <a:lstStyle/>
          <a:p>
            <a:pPr eaLnBrk="1" hangingPunct="1"/>
            <a:r>
              <a:rPr lang="en-US" altLang="en-US" dirty="0" smtClean="0"/>
              <a:t>Information on regional criminal markets is essential to any understanding of the development of transnational organized crime groups, and trends associated with this. Such an analysis would examine the commodities, be they people, protection, illicit narcotics or others, which characterize organized crime in various regions. </a:t>
            </a:r>
            <a:endParaRPr lang="pt-BR" altLang="en-US" dirty="0" smtClean="0"/>
          </a:p>
        </p:txBody>
      </p:sp>
    </p:spTree>
    <p:extLst>
      <p:ext uri="{BB962C8B-B14F-4D97-AF65-F5344CB8AC3E}">
        <p14:creationId xmlns:p14="http://schemas.microsoft.com/office/powerpoint/2010/main" val="837359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pt-BR" altLang="en-US" sz="3200" dirty="0" smtClean="0"/>
              <a:t>Critérios de classificação dos Grupos</a:t>
            </a:r>
          </a:p>
        </p:txBody>
      </p:sp>
      <p:sp>
        <p:nvSpPr>
          <p:cNvPr id="20483" name="Rectangle 3"/>
          <p:cNvSpPr>
            <a:spLocks noGrp="1" noChangeArrowheads="1"/>
          </p:cNvSpPr>
          <p:nvPr>
            <p:ph type="body" idx="1"/>
          </p:nvPr>
        </p:nvSpPr>
        <p:spPr/>
        <p:txBody>
          <a:bodyPr/>
          <a:lstStyle/>
          <a:p>
            <a:pPr eaLnBrk="1" hangingPunct="1">
              <a:lnSpc>
                <a:spcPct val="80000"/>
              </a:lnSpc>
              <a:buFontTx/>
              <a:buNone/>
            </a:pPr>
            <a:r>
              <a:rPr lang="en-US" altLang="en-US" sz="1800" dirty="0" smtClean="0"/>
              <a:t>1. </a:t>
            </a:r>
            <a:r>
              <a:rPr lang="en-US" altLang="en-US" sz="1800" b="1" dirty="0" smtClean="0"/>
              <a:t>Structure</a:t>
            </a:r>
            <a:r>
              <a:rPr lang="en-US" altLang="en-US" sz="1800" dirty="0" smtClean="0"/>
              <a:t>: the rating system provides a spectrum of alternatives from hierarchical to looser network type arrangements. </a:t>
            </a:r>
          </a:p>
          <a:p>
            <a:pPr eaLnBrk="1" hangingPunct="1">
              <a:lnSpc>
                <a:spcPct val="80000"/>
              </a:lnSpc>
              <a:buFontTx/>
              <a:buNone/>
            </a:pPr>
            <a:r>
              <a:rPr lang="en-US" altLang="en-US" sz="1800" dirty="0" smtClean="0"/>
              <a:t>2. </a:t>
            </a:r>
            <a:r>
              <a:rPr lang="en-US" altLang="en-US" sz="1800" b="1" dirty="0" smtClean="0"/>
              <a:t>Size</a:t>
            </a:r>
            <a:r>
              <a:rPr lang="en-US" altLang="en-US" sz="1800" dirty="0" smtClean="0"/>
              <a:t>: An assessment of the actual number of individuals involved in the various groups </a:t>
            </a:r>
          </a:p>
          <a:p>
            <a:pPr eaLnBrk="1" hangingPunct="1">
              <a:lnSpc>
                <a:spcPct val="80000"/>
              </a:lnSpc>
              <a:buFontTx/>
              <a:buNone/>
            </a:pPr>
            <a:r>
              <a:rPr lang="en-US" altLang="en-US" sz="1800" dirty="0" smtClean="0"/>
              <a:t>3. </a:t>
            </a:r>
            <a:r>
              <a:rPr lang="en-US" altLang="en-US" sz="1800" b="1" dirty="0" smtClean="0"/>
              <a:t>Activities</a:t>
            </a:r>
            <a:r>
              <a:rPr lang="en-US" altLang="en-US" sz="1800" dirty="0" smtClean="0"/>
              <a:t>: In some cases this was clearly a single primary activity around which occurred a cluster of sub-activities.</a:t>
            </a:r>
          </a:p>
          <a:p>
            <a:pPr eaLnBrk="1" hangingPunct="1">
              <a:lnSpc>
                <a:spcPct val="80000"/>
              </a:lnSpc>
              <a:buFontTx/>
              <a:buNone/>
            </a:pPr>
            <a:r>
              <a:rPr lang="en-US" altLang="en-US" sz="1800" dirty="0" smtClean="0"/>
              <a:t>4. </a:t>
            </a:r>
            <a:r>
              <a:rPr lang="en-US" altLang="en-US" sz="1800" b="1" dirty="0" err="1" smtClean="0"/>
              <a:t>Transborder</a:t>
            </a:r>
            <a:r>
              <a:rPr lang="en-US" altLang="en-US" sz="1800" b="1" dirty="0" smtClean="0"/>
              <a:t> operations</a:t>
            </a:r>
            <a:r>
              <a:rPr lang="en-US" altLang="en-US" sz="1800" dirty="0" smtClean="0"/>
              <a:t>: A measure of the level of </a:t>
            </a:r>
            <a:r>
              <a:rPr lang="en-US" altLang="en-US" sz="1800" dirty="0" err="1" smtClean="0"/>
              <a:t>transborder</a:t>
            </a:r>
            <a:r>
              <a:rPr lang="en-US" altLang="en-US" sz="1800" dirty="0" smtClean="0"/>
              <a:t> operations was made simply by assessing the number of countries in which the group in question was estimated to be active. </a:t>
            </a:r>
          </a:p>
          <a:p>
            <a:pPr eaLnBrk="1" hangingPunct="1">
              <a:lnSpc>
                <a:spcPct val="80000"/>
              </a:lnSpc>
              <a:buFontTx/>
              <a:buNone/>
            </a:pPr>
            <a:r>
              <a:rPr lang="en-US" altLang="en-US" sz="1800" dirty="0" smtClean="0"/>
              <a:t>5. </a:t>
            </a:r>
            <a:r>
              <a:rPr lang="en-US" altLang="en-US" sz="1800" b="1" dirty="0" smtClean="0"/>
              <a:t>Identity</a:t>
            </a:r>
            <a:r>
              <a:rPr lang="en-US" altLang="en-US" sz="1800" dirty="0" smtClean="0"/>
              <a:t>: The classification system for identity attempts to reflect not only those groups regarded by the respondents as having a strong ethnic basis, but also those whose members are drawn from similar social backgrounds, which may in fact cross ethnic identities. An attempt was also made to reflect where the group in question clearly had no strong social or ethnic identity.</a:t>
            </a:r>
          </a:p>
        </p:txBody>
      </p:sp>
    </p:spTree>
    <p:extLst>
      <p:ext uri="{BB962C8B-B14F-4D97-AF65-F5344CB8AC3E}">
        <p14:creationId xmlns:p14="http://schemas.microsoft.com/office/powerpoint/2010/main" val="2746480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pt-BR" altLang="en-US" sz="3200" dirty="0" smtClean="0"/>
              <a:t>Critérios de classificação dos Grupos</a:t>
            </a:r>
          </a:p>
        </p:txBody>
      </p:sp>
      <p:sp>
        <p:nvSpPr>
          <p:cNvPr id="21507" name="Rectangle 3"/>
          <p:cNvSpPr>
            <a:spLocks noGrp="1" noChangeArrowheads="1"/>
          </p:cNvSpPr>
          <p:nvPr>
            <p:ph type="body" idx="1"/>
          </p:nvPr>
        </p:nvSpPr>
        <p:spPr/>
        <p:txBody>
          <a:bodyPr/>
          <a:lstStyle/>
          <a:p>
            <a:pPr eaLnBrk="1" hangingPunct="1">
              <a:lnSpc>
                <a:spcPct val="80000"/>
              </a:lnSpc>
              <a:buFontTx/>
              <a:buNone/>
            </a:pPr>
            <a:r>
              <a:rPr lang="en-US" altLang="en-US" sz="1600" dirty="0" smtClean="0"/>
              <a:t>6. </a:t>
            </a:r>
            <a:r>
              <a:rPr lang="en-US" altLang="en-US" sz="1600" b="1" dirty="0" smtClean="0"/>
              <a:t>Violence</a:t>
            </a:r>
            <a:r>
              <a:rPr lang="en-US" altLang="en-US" sz="1600" dirty="0" smtClean="0"/>
              <a:t>: Subjective judgment of the level of violence used by the criminal groups, as well as providing some harder evidence of its extent (for example, numbers of business people or police officers killed). </a:t>
            </a:r>
          </a:p>
          <a:p>
            <a:pPr eaLnBrk="1" hangingPunct="1">
              <a:lnSpc>
                <a:spcPct val="80000"/>
              </a:lnSpc>
              <a:buFontTx/>
              <a:buNone/>
            </a:pPr>
            <a:r>
              <a:rPr lang="en-US" altLang="en-US" sz="1600" dirty="0" smtClean="0"/>
              <a:t>7. </a:t>
            </a:r>
            <a:r>
              <a:rPr lang="en-US" altLang="en-US" sz="1600" b="1" dirty="0" smtClean="0"/>
              <a:t>Corruption</a:t>
            </a:r>
            <a:r>
              <a:rPr lang="en-US" altLang="en-US" sz="1600" dirty="0" smtClean="0"/>
              <a:t>: Corruption relied on both a subjective judgment of its extent, as well as on the presentation of actual cases where individuals had been prosecuted for the offence. </a:t>
            </a:r>
          </a:p>
          <a:p>
            <a:pPr eaLnBrk="1" hangingPunct="1">
              <a:lnSpc>
                <a:spcPct val="80000"/>
              </a:lnSpc>
              <a:buFontTx/>
              <a:buNone/>
            </a:pPr>
            <a:r>
              <a:rPr lang="en-US" altLang="en-US" sz="1600" dirty="0" smtClean="0"/>
              <a:t>8. </a:t>
            </a:r>
            <a:r>
              <a:rPr lang="en-US" altLang="en-US" sz="1600" b="1" dirty="0" smtClean="0"/>
              <a:t>Political influence</a:t>
            </a:r>
            <a:r>
              <a:rPr lang="en-US" altLang="en-US" sz="1600" dirty="0" smtClean="0"/>
              <a:t>: An accurate assessment of the degree to which any criminal group has political influence is virtually impossible. In most cases the survey relies heavily on respondents own subjective assessments of whether political influence has been present. </a:t>
            </a:r>
          </a:p>
          <a:p>
            <a:pPr eaLnBrk="1" hangingPunct="1">
              <a:lnSpc>
                <a:spcPct val="80000"/>
              </a:lnSpc>
              <a:buFontTx/>
              <a:buNone/>
            </a:pPr>
            <a:r>
              <a:rPr lang="en-US" altLang="en-US" sz="1600" dirty="0" smtClean="0"/>
              <a:t>9. </a:t>
            </a:r>
            <a:r>
              <a:rPr lang="en-US" altLang="en-US" sz="1600" b="1" dirty="0" smtClean="0"/>
              <a:t>Penetration into the legitimate economy</a:t>
            </a:r>
            <a:r>
              <a:rPr lang="en-US" altLang="en-US" sz="1600" dirty="0" smtClean="0"/>
              <a:t>: Respondents were asked to assess the level of penetration into the legitimate economy by criminal groups, and provide evidence of their assessment. </a:t>
            </a:r>
          </a:p>
          <a:p>
            <a:pPr eaLnBrk="1" hangingPunct="1">
              <a:lnSpc>
                <a:spcPct val="80000"/>
              </a:lnSpc>
              <a:buFontTx/>
              <a:buNone/>
            </a:pPr>
            <a:r>
              <a:rPr lang="en-US" altLang="en-US" sz="1600" dirty="0" smtClean="0"/>
              <a:t>10. </a:t>
            </a:r>
            <a:r>
              <a:rPr lang="en-US" altLang="en-US" sz="1600" b="1" dirty="0" smtClean="0"/>
              <a:t>Co-operation with other organized crime groups</a:t>
            </a:r>
            <a:r>
              <a:rPr lang="en-US" altLang="en-US" sz="1600" dirty="0" smtClean="0"/>
              <a:t>: Drawing largely on law enforcement sources, most respondents provided some indications as to the level of cooperation in this regard</a:t>
            </a:r>
            <a:r>
              <a:rPr lang="en-US" altLang="en-US" sz="2000" dirty="0" smtClean="0"/>
              <a:t>. </a:t>
            </a:r>
            <a:endParaRPr lang="pt-BR" altLang="en-US" sz="2000" dirty="0" smtClean="0"/>
          </a:p>
        </p:txBody>
      </p:sp>
    </p:spTree>
    <p:extLst>
      <p:ext uri="{BB962C8B-B14F-4D97-AF65-F5344CB8AC3E}">
        <p14:creationId xmlns:p14="http://schemas.microsoft.com/office/powerpoint/2010/main" val="4043734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eaLnBrk="1" hangingPunct="1"/>
            <a:r>
              <a:rPr lang="pt-BR" altLang="en-US" sz="3200" dirty="0" smtClean="0"/>
              <a:t>Uma tipologia das organizações criminosas transnacionais</a:t>
            </a:r>
          </a:p>
        </p:txBody>
      </p:sp>
      <p:pic>
        <p:nvPicPr>
          <p:cNvPr id="2355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0"/>
            <a:ext cx="91440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6"/>
          <p:cNvSpPr txBox="1">
            <a:spLocks noChangeArrowheads="1"/>
          </p:cNvSpPr>
          <p:nvPr/>
        </p:nvSpPr>
        <p:spPr bwMode="auto">
          <a:xfrm>
            <a:off x="381000" y="1428750"/>
            <a:ext cx="487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en-US" sz="2400" b="1"/>
              <a:t>1. ‘Standard hierarchy’</a:t>
            </a:r>
          </a:p>
        </p:txBody>
      </p:sp>
    </p:spTree>
    <p:extLst>
      <p:ext uri="{BB962C8B-B14F-4D97-AF65-F5344CB8AC3E}">
        <p14:creationId xmlns:p14="http://schemas.microsoft.com/office/powerpoint/2010/main" val="4113671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algn="l" eaLnBrk="1" hangingPunct="1"/>
            <a:r>
              <a:rPr lang="pt-BR" altLang="en-US" sz="2800" smtClean="0"/>
              <a:t>2. </a:t>
            </a:r>
            <a:r>
              <a:rPr lang="pt-BR" altLang="en-US" sz="2800" b="1" smtClean="0"/>
              <a:t>‘Regional hierarchy’</a:t>
            </a:r>
          </a:p>
        </p:txBody>
      </p:sp>
      <p:pic>
        <p:nvPicPr>
          <p:cNvPr id="2457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8839200" cy="2046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745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Dois caminhos</a:t>
            </a:r>
            <a:endParaRPr lang="en-US" dirty="0"/>
          </a:p>
        </p:txBody>
      </p:sp>
      <p:sp>
        <p:nvSpPr>
          <p:cNvPr id="5" name="Espaço Reservado para Conteúdo 4"/>
          <p:cNvSpPr>
            <a:spLocks noGrp="1"/>
          </p:cNvSpPr>
          <p:nvPr>
            <p:ph type="body" idx="1"/>
          </p:nvPr>
        </p:nvSpPr>
        <p:spPr>
          <a:xfrm>
            <a:off x="457200" y="1200150"/>
            <a:ext cx="4258816" cy="3725699"/>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pt-BR" dirty="0" smtClean="0">
                <a:latin typeface="Calibri" panose="020F0502020204030204" pitchFamily="34" charset="0"/>
              </a:rPr>
              <a:t>Definições focadas na organização</a:t>
            </a:r>
          </a:p>
          <a:p>
            <a:pPr marL="0" indent="0">
              <a:buNone/>
            </a:pPr>
            <a:r>
              <a:rPr lang="pt-BR" dirty="0" smtClean="0">
                <a:latin typeface="Calibri" panose="020F0502020204030204" pitchFamily="34" charset="0"/>
              </a:rPr>
              <a:t>	EUA</a:t>
            </a:r>
          </a:p>
          <a:p>
            <a:pPr marL="0" indent="0">
              <a:buNone/>
            </a:pPr>
            <a:r>
              <a:rPr lang="pt-BR" dirty="0">
                <a:latin typeface="Calibri" panose="020F0502020204030204" pitchFamily="34" charset="0"/>
              </a:rPr>
              <a:t>	</a:t>
            </a:r>
            <a:r>
              <a:rPr lang="pt-BR" dirty="0" smtClean="0">
                <a:latin typeface="Calibri" panose="020F0502020204030204" pitchFamily="34" charset="0"/>
              </a:rPr>
              <a:t>Alemanha</a:t>
            </a:r>
          </a:p>
          <a:p>
            <a:pPr marL="534988" indent="0">
              <a:buNone/>
            </a:pPr>
            <a:endParaRPr lang="pt-BR" sz="2000" dirty="0" smtClean="0">
              <a:latin typeface="Calibri" panose="020F0502020204030204" pitchFamily="34" charset="0"/>
            </a:endParaRPr>
          </a:p>
          <a:p>
            <a:pPr marL="534988" indent="0">
              <a:buNone/>
            </a:pPr>
            <a:r>
              <a:rPr lang="pt-BR" sz="2000" dirty="0" smtClean="0">
                <a:latin typeface="Calibri" panose="020F0502020204030204" pitchFamily="34" charset="0"/>
              </a:rPr>
              <a:t>Quão </a:t>
            </a:r>
            <a:r>
              <a:rPr lang="pt-BR" sz="2000" dirty="0" smtClean="0">
                <a:latin typeface="Calibri" panose="020F0502020204030204" pitchFamily="34" charset="0"/>
              </a:rPr>
              <a:t>sofisticada é a organização do grupo</a:t>
            </a:r>
            <a:r>
              <a:rPr lang="en-US" sz="2000" dirty="0" smtClean="0">
                <a:latin typeface="Calibri" panose="020F0502020204030204" pitchFamily="34" charset="0"/>
              </a:rPr>
              <a:t>?</a:t>
            </a:r>
            <a:endParaRPr lang="en-US" sz="2000" dirty="0">
              <a:latin typeface="Calibri" panose="020F0502020204030204" pitchFamily="34" charset="0"/>
            </a:endParaRPr>
          </a:p>
        </p:txBody>
      </p:sp>
      <p:sp>
        <p:nvSpPr>
          <p:cNvPr id="4" name="Espaço Reservado para Conteúdo 3"/>
          <p:cNvSpPr>
            <a:spLocks noGrp="1"/>
          </p:cNvSpPr>
          <p:nvPr>
            <p:ph sz="half" idx="4294967295"/>
          </p:nvPr>
        </p:nvSpPr>
        <p:spPr>
          <a:xfrm>
            <a:off x="4932040" y="1203598"/>
            <a:ext cx="4038600" cy="3744416"/>
          </a:xfrm>
        </p:spPr>
        <p:style>
          <a:lnRef idx="1">
            <a:schemeClr val="accent1"/>
          </a:lnRef>
          <a:fillRef idx="3">
            <a:schemeClr val="accent1"/>
          </a:fillRef>
          <a:effectRef idx="2">
            <a:schemeClr val="accent1"/>
          </a:effectRef>
          <a:fontRef idx="minor">
            <a:schemeClr val="lt1"/>
          </a:fontRef>
        </p:style>
        <p:txBody>
          <a:bodyPr/>
          <a:lstStyle/>
          <a:p>
            <a:pPr marL="0" indent="0">
              <a:buNone/>
            </a:pPr>
            <a:r>
              <a:rPr lang="pt-BR" dirty="0" smtClean="0">
                <a:latin typeface="Calibri" panose="020F0502020204030204" pitchFamily="34" charset="0"/>
              </a:rPr>
              <a:t>Definições focadas na atividade ilícita</a:t>
            </a:r>
          </a:p>
          <a:p>
            <a:pPr marL="0" indent="0">
              <a:buNone/>
            </a:pPr>
            <a:r>
              <a:rPr lang="pt-BR" dirty="0" smtClean="0">
                <a:latin typeface="Calibri" panose="020F0502020204030204" pitchFamily="34" charset="0"/>
              </a:rPr>
              <a:t>	Holanda</a:t>
            </a:r>
          </a:p>
          <a:p>
            <a:pPr marL="0" indent="0">
              <a:buNone/>
            </a:pPr>
            <a:r>
              <a:rPr lang="pt-BR" dirty="0">
                <a:latin typeface="Calibri" panose="020F0502020204030204" pitchFamily="34" charset="0"/>
              </a:rPr>
              <a:t>	</a:t>
            </a:r>
            <a:r>
              <a:rPr lang="pt-BR" dirty="0" smtClean="0">
                <a:latin typeface="Calibri" panose="020F0502020204030204" pitchFamily="34" charset="0"/>
              </a:rPr>
              <a:t>Polônia</a:t>
            </a:r>
          </a:p>
          <a:p>
            <a:pPr marL="0" indent="0">
              <a:buNone/>
            </a:pPr>
            <a:r>
              <a:rPr lang="pt-BR" sz="2000" dirty="0" smtClean="0">
                <a:latin typeface="Calibri" panose="020F0502020204030204" pitchFamily="34" charset="0"/>
              </a:rPr>
              <a:t>(por exemplo, a prostituição não é tratada como uma atividade organizada, enquanto o tráfico de drogas e a lavagem de dinheiro </a:t>
            </a:r>
            <a:r>
              <a:rPr lang="pt-BR" sz="2000" dirty="0" smtClean="0">
                <a:latin typeface="Calibri" panose="020F0502020204030204" pitchFamily="34" charset="0"/>
              </a:rPr>
              <a:t>são consideradas)</a:t>
            </a:r>
            <a:endParaRPr lang="en-US" sz="2000" dirty="0">
              <a:latin typeface="Calibri" panose="020F0502020204030204" pitchFamily="34" charset="0"/>
            </a:endParaRPr>
          </a:p>
        </p:txBody>
      </p:sp>
    </p:spTree>
    <p:extLst>
      <p:ext uri="{BB962C8B-B14F-4D97-AF65-F5344CB8AC3E}">
        <p14:creationId xmlns:p14="http://schemas.microsoft.com/office/powerpoint/2010/main" val="708182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algn="l" eaLnBrk="1" hangingPunct="1"/>
            <a:r>
              <a:rPr lang="pt-BR" altLang="en-US" sz="2800" smtClean="0"/>
              <a:t>3. </a:t>
            </a:r>
            <a:r>
              <a:rPr lang="pt-BR" altLang="en-US" sz="2800" b="1" smtClean="0"/>
              <a:t>‘Clustered hierarchy’</a:t>
            </a:r>
          </a:p>
        </p:txBody>
      </p:sp>
      <p:pic>
        <p:nvPicPr>
          <p:cNvPr id="2560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85900"/>
            <a:ext cx="8458200" cy="263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6"/>
          <p:cNvSpPr txBox="1">
            <a:spLocks noChangeArrowheads="1"/>
          </p:cNvSpPr>
          <p:nvPr/>
        </p:nvSpPr>
        <p:spPr bwMode="auto">
          <a:xfrm>
            <a:off x="685800" y="4457700"/>
            <a:ext cx="6248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en-US" dirty="0"/>
              <a:t>Exemplo: ‘28s’ da </a:t>
            </a:r>
            <a:r>
              <a:rPr lang="pt-BR" altLang="en-US" dirty="0" err="1"/>
              <a:t>Africa</a:t>
            </a:r>
            <a:r>
              <a:rPr lang="pt-BR" altLang="en-US" dirty="0"/>
              <a:t> do </a:t>
            </a:r>
            <a:r>
              <a:rPr lang="pt-BR" altLang="en-US" dirty="0" err="1" smtClean="0"/>
              <a:t>Su</a:t>
            </a:r>
            <a:r>
              <a:rPr lang="pt-BR" altLang="en-US" dirty="0" smtClean="0"/>
              <a:t>, (PCC</a:t>
            </a:r>
            <a:r>
              <a:rPr lang="en-US" altLang="en-US" dirty="0" smtClean="0"/>
              <a:t>?)</a:t>
            </a:r>
            <a:endParaRPr lang="pt-BR" altLang="en-US" dirty="0"/>
          </a:p>
        </p:txBody>
      </p:sp>
    </p:spTree>
    <p:extLst>
      <p:ext uri="{BB962C8B-B14F-4D97-AF65-F5344CB8AC3E}">
        <p14:creationId xmlns:p14="http://schemas.microsoft.com/office/powerpoint/2010/main" val="1728217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algn="l" eaLnBrk="1" hangingPunct="1"/>
            <a:r>
              <a:rPr lang="pt-BR" altLang="en-US" sz="2800" smtClean="0"/>
              <a:t>4. </a:t>
            </a:r>
            <a:r>
              <a:rPr lang="pt-BR" altLang="en-US" sz="2800" b="1" smtClean="0"/>
              <a:t>‘Core group’</a:t>
            </a:r>
          </a:p>
        </p:txBody>
      </p:sp>
      <p:pic>
        <p:nvPicPr>
          <p:cNvPr id="2662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81075"/>
            <a:ext cx="8915400" cy="3264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 Box 6"/>
          <p:cNvSpPr txBox="1">
            <a:spLocks noChangeArrowheads="1"/>
          </p:cNvSpPr>
          <p:nvPr/>
        </p:nvSpPr>
        <p:spPr bwMode="auto">
          <a:xfrm>
            <a:off x="533400" y="4514850"/>
            <a:ext cx="7620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en-US"/>
              <a:t>Exemplo: McLean Syndicate - Australia</a:t>
            </a:r>
          </a:p>
        </p:txBody>
      </p:sp>
    </p:spTree>
    <p:extLst>
      <p:ext uri="{BB962C8B-B14F-4D97-AF65-F5344CB8AC3E}">
        <p14:creationId xmlns:p14="http://schemas.microsoft.com/office/powerpoint/2010/main" val="14916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algn="l" eaLnBrk="1" hangingPunct="1"/>
            <a:r>
              <a:rPr lang="pt-BR" altLang="en-US" sz="2800" b="1" smtClean="0"/>
              <a:t>5. “Criminal network”</a:t>
            </a:r>
          </a:p>
        </p:txBody>
      </p:sp>
      <p:pic>
        <p:nvPicPr>
          <p:cNvPr id="2765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1316"/>
            <a:ext cx="9144000" cy="3140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6"/>
          <p:cNvSpPr txBox="1">
            <a:spLocks noChangeArrowheads="1"/>
          </p:cNvSpPr>
          <p:nvPr/>
        </p:nvSpPr>
        <p:spPr bwMode="auto">
          <a:xfrm>
            <a:off x="762000" y="4400550"/>
            <a:ext cx="701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en-US"/>
              <a:t>Exemplo: Crime organizado na Holanda</a:t>
            </a:r>
          </a:p>
        </p:txBody>
      </p:sp>
    </p:spTree>
    <p:extLst>
      <p:ext uri="{BB962C8B-B14F-4D97-AF65-F5344CB8AC3E}">
        <p14:creationId xmlns:p14="http://schemas.microsoft.com/office/powerpoint/2010/main" val="1307187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Consequências</a:t>
            </a:r>
            <a:endParaRPr lang="es-MX" dirty="0"/>
          </a:p>
        </p:txBody>
      </p:sp>
      <p:sp>
        <p:nvSpPr>
          <p:cNvPr id="3" name="Espaço Reservado para Conteúdo 2"/>
          <p:cNvSpPr>
            <a:spLocks noGrp="1"/>
          </p:cNvSpPr>
          <p:nvPr>
            <p:ph idx="1"/>
          </p:nvPr>
        </p:nvSpPr>
        <p:spPr/>
        <p:txBody>
          <a:bodyPr/>
          <a:lstStyle/>
          <a:p>
            <a:r>
              <a:rPr lang="pt-BR" dirty="0" smtClean="0"/>
              <a:t>Dos 40 grupos analisados (UNODC, 2002)</a:t>
            </a:r>
          </a:p>
          <a:p>
            <a:pPr lvl="1"/>
            <a:r>
              <a:rPr lang="pt-BR" dirty="0"/>
              <a:t>33 usam violência</a:t>
            </a:r>
            <a:endParaRPr lang="pt-BR" dirty="0" smtClean="0"/>
          </a:p>
          <a:p>
            <a:pPr lvl="1"/>
            <a:r>
              <a:rPr lang="pt-BR" dirty="0" smtClean="0"/>
              <a:t>30 recorrem a atos de corrupção</a:t>
            </a:r>
          </a:p>
          <a:p>
            <a:pPr lvl="1"/>
            <a:r>
              <a:rPr lang="pt-BR" dirty="0" smtClean="0"/>
              <a:t>30 reinvestem seus ganhos em atividades lícitas </a:t>
            </a:r>
          </a:p>
          <a:p>
            <a:pPr lvl="1"/>
            <a:endParaRPr lang="pt-BR" dirty="0" smtClean="0"/>
          </a:p>
          <a:p>
            <a:endParaRPr lang="es-MX" dirty="0"/>
          </a:p>
        </p:txBody>
      </p:sp>
    </p:spTree>
    <p:extLst>
      <p:ext uri="{BB962C8B-B14F-4D97-AF65-F5344CB8AC3E}">
        <p14:creationId xmlns:p14="http://schemas.microsoft.com/office/powerpoint/2010/main" val="3192548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400" dirty="0" smtClean="0"/>
              <a:t>An</a:t>
            </a:r>
            <a:r>
              <a:rPr lang="pt-BR" sz="2400" dirty="0" err="1" smtClean="0"/>
              <a:t>álise</a:t>
            </a:r>
            <a:r>
              <a:rPr lang="pt-BR" sz="2400" dirty="0" smtClean="0"/>
              <a:t> Quantitativa do Crime Organizado (Van </a:t>
            </a:r>
            <a:r>
              <a:rPr lang="pt-BR" sz="2400" dirty="0" err="1" smtClean="0"/>
              <a:t>Dijk</a:t>
            </a:r>
            <a:r>
              <a:rPr lang="pt-BR" sz="2400" dirty="0" smtClean="0"/>
              <a:t> e </a:t>
            </a:r>
            <a:r>
              <a:rPr lang="pt-BR" sz="2400" dirty="0" err="1" smtClean="0"/>
              <a:t>Spapens</a:t>
            </a:r>
            <a:r>
              <a:rPr lang="pt-BR" sz="2400" dirty="0" smtClean="0"/>
              <a:t>, 2014)</a:t>
            </a:r>
            <a:endParaRPr lang="es-MX" sz="2400" dirty="0"/>
          </a:p>
        </p:txBody>
      </p:sp>
      <p:sp>
        <p:nvSpPr>
          <p:cNvPr id="3" name="Espaço Reservado para Conteúdo 2"/>
          <p:cNvSpPr>
            <a:spLocks noGrp="1"/>
          </p:cNvSpPr>
          <p:nvPr>
            <p:ph idx="1"/>
          </p:nvPr>
        </p:nvSpPr>
        <p:spPr/>
        <p:txBody>
          <a:bodyPr/>
          <a:lstStyle/>
          <a:p>
            <a:r>
              <a:rPr lang="pt-BR" sz="2000" dirty="0" smtClean="0"/>
              <a:t>Indicadores quantitativos de </a:t>
            </a:r>
            <a:r>
              <a:rPr lang="pt-BR" sz="2000" i="1" dirty="0" smtClean="0"/>
              <a:t>atividades </a:t>
            </a:r>
            <a:r>
              <a:rPr lang="pt-BR" sz="2000" dirty="0" smtClean="0"/>
              <a:t>criminais (e não de grupos):</a:t>
            </a:r>
          </a:p>
          <a:p>
            <a:pPr lvl="1"/>
            <a:r>
              <a:rPr lang="pt-BR" sz="2000" dirty="0" smtClean="0"/>
              <a:t>Fontes:</a:t>
            </a:r>
          </a:p>
          <a:p>
            <a:pPr lvl="2"/>
            <a:r>
              <a:rPr lang="pt-BR" sz="2000" dirty="0" smtClean="0"/>
              <a:t>World </a:t>
            </a:r>
            <a:r>
              <a:rPr lang="pt-BR" sz="2000" dirty="0" err="1" smtClean="0"/>
              <a:t>Economic</a:t>
            </a:r>
            <a:r>
              <a:rPr lang="pt-BR" sz="2000" dirty="0" smtClean="0"/>
              <a:t> </a:t>
            </a:r>
            <a:r>
              <a:rPr lang="pt-BR" sz="2000" dirty="0" err="1" smtClean="0"/>
              <a:t>Forum</a:t>
            </a:r>
            <a:r>
              <a:rPr lang="pt-BR" sz="2000" dirty="0" smtClean="0"/>
              <a:t> (WEF) </a:t>
            </a:r>
            <a:r>
              <a:rPr lang="pt-BR" sz="2000" dirty="0" err="1" smtClean="0"/>
              <a:t>survey</a:t>
            </a:r>
            <a:r>
              <a:rPr lang="pt-BR" sz="2000" dirty="0" smtClean="0"/>
              <a:t> com executivos sobre obstáculos aos negócios, lavagem de dinheiro, economia ilegal</a:t>
            </a:r>
          </a:p>
          <a:p>
            <a:pPr lvl="2"/>
            <a:r>
              <a:rPr lang="pt-BR" sz="2000" dirty="0" smtClean="0"/>
              <a:t>Merchant </a:t>
            </a:r>
            <a:r>
              <a:rPr lang="pt-BR" sz="2000" dirty="0" err="1" smtClean="0"/>
              <a:t>International</a:t>
            </a:r>
            <a:r>
              <a:rPr lang="pt-BR" sz="2000" dirty="0" smtClean="0"/>
              <a:t> </a:t>
            </a:r>
            <a:r>
              <a:rPr lang="pt-BR" sz="2000" dirty="0" err="1" smtClean="0"/>
              <a:t>Group</a:t>
            </a:r>
            <a:r>
              <a:rPr lang="pt-BR" sz="2000" dirty="0" smtClean="0"/>
              <a:t> (MIG) ‘</a:t>
            </a:r>
            <a:r>
              <a:rPr lang="pt-BR" sz="2000" dirty="0" err="1" smtClean="0"/>
              <a:t>investment</a:t>
            </a:r>
            <a:r>
              <a:rPr lang="pt-BR" sz="2000" dirty="0" smtClean="0"/>
              <a:t> </a:t>
            </a:r>
            <a:r>
              <a:rPr lang="pt-BR" sz="2000" dirty="0" err="1" smtClean="0"/>
              <a:t>risks</a:t>
            </a:r>
            <a:r>
              <a:rPr lang="pt-BR" sz="2000" dirty="0" smtClean="0"/>
              <a:t>’ (prevalência de grupos criminais organizados)</a:t>
            </a:r>
          </a:p>
          <a:p>
            <a:pPr lvl="2"/>
            <a:r>
              <a:rPr lang="pt-BR" sz="2000" dirty="0" smtClean="0"/>
              <a:t>Indicadores de governança do Banco Mundial (</a:t>
            </a:r>
            <a:r>
              <a:rPr lang="pt-BR" sz="2000" dirty="0" err="1" smtClean="0"/>
              <a:t>Rule</a:t>
            </a:r>
            <a:r>
              <a:rPr lang="pt-BR" sz="2000" dirty="0" smtClean="0"/>
              <a:t> of Law  </a:t>
            </a:r>
          </a:p>
          <a:p>
            <a:pPr lvl="1"/>
            <a:endParaRPr lang="es-MX" sz="2000" dirty="0"/>
          </a:p>
        </p:txBody>
      </p:sp>
    </p:spTree>
    <p:extLst>
      <p:ext uri="{BB962C8B-B14F-4D97-AF65-F5344CB8AC3E}">
        <p14:creationId xmlns:p14="http://schemas.microsoft.com/office/powerpoint/2010/main" val="2205680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smtClean="0"/>
              <a:t>Vamos analisar o conceito do crime organizado como uma firma </a:t>
            </a:r>
            <a:endParaRPr lang="pt-BR" sz="2400" dirty="0"/>
          </a:p>
        </p:txBody>
      </p:sp>
      <p:sp>
        <p:nvSpPr>
          <p:cNvPr id="3" name="Espaço Reservado para Conteúdo 2"/>
          <p:cNvSpPr>
            <a:spLocks noGrp="1"/>
          </p:cNvSpPr>
          <p:nvPr>
            <p:ph type="body" idx="1"/>
          </p:nvPr>
        </p:nvSpPr>
        <p:spPr/>
        <p:txBody>
          <a:bodyPr/>
          <a:lstStyle/>
          <a:p>
            <a:pPr marL="0" indent="0">
              <a:buNone/>
            </a:pPr>
            <a:endParaRPr lang="pt-BR" dirty="0" smtClean="0"/>
          </a:p>
          <a:p>
            <a:pPr marL="0" indent="0">
              <a:buNone/>
            </a:pPr>
            <a:r>
              <a:rPr lang="pt-BR" b="1" dirty="0" smtClean="0"/>
              <a:t>O modelo:</a:t>
            </a:r>
          </a:p>
          <a:p>
            <a:pPr lvl="1"/>
            <a:r>
              <a:rPr lang="pt-BR" dirty="0" smtClean="0"/>
              <a:t> Como </a:t>
            </a:r>
            <a:r>
              <a:rPr lang="pt-BR" dirty="0" smtClean="0"/>
              <a:t>as firmas do setor legal, as firmas criminosas buscam oportunidades de mercado, enfrentam limites de custo, assumem riscos enquanto tentam maximizar seus ganhos.</a:t>
            </a:r>
          </a:p>
          <a:p>
            <a:pPr marL="4763" lvl="1" indent="0">
              <a:buNone/>
            </a:pPr>
            <a:r>
              <a:rPr lang="pt-BR" dirty="0" smtClean="0"/>
              <a:t> </a:t>
            </a:r>
            <a:endParaRPr lang="pt-BR" dirty="0"/>
          </a:p>
        </p:txBody>
      </p:sp>
    </p:spTree>
    <p:extLst>
      <p:ext uri="{BB962C8B-B14F-4D97-AF65-F5344CB8AC3E}">
        <p14:creationId xmlns:p14="http://schemas.microsoft.com/office/powerpoint/2010/main" val="506483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(1)</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indent="0">
              <a:buNone/>
            </a:pPr>
            <a:r>
              <a:rPr lang="pt-BR" sz="2000" b="1" dirty="0" smtClean="0"/>
              <a:t>O ambiente jurídico:</a:t>
            </a:r>
          </a:p>
          <a:p>
            <a:pPr lvl="1"/>
            <a:r>
              <a:rPr lang="pt-BR" sz="2000" dirty="0" smtClean="0"/>
              <a:t>Firmas legais são apoiadas por instituições políticas e pelas leis; </a:t>
            </a:r>
          </a:p>
          <a:p>
            <a:pPr lvl="1"/>
            <a:r>
              <a:rPr lang="pt-BR" sz="2000" dirty="0" smtClean="0"/>
              <a:t>Firmas criminosas enfrentam de forma violenta ou por meio da corrupção os agentes legais que buscam sua destruição.</a:t>
            </a:r>
          </a:p>
          <a:p>
            <a:pPr marL="0" lvl="1" indent="0">
              <a:buNone/>
            </a:pPr>
            <a:r>
              <a:rPr lang="pt-BR" sz="2000" b="1" dirty="0" smtClean="0"/>
              <a:t>Ganhos de Escala e cadeia logística:</a:t>
            </a:r>
          </a:p>
          <a:p>
            <a:pPr marL="903288" lvl="1" indent="-446088"/>
            <a:r>
              <a:rPr lang="pt-BR" sz="2000" dirty="0" smtClean="0"/>
              <a:t>Firmas </a:t>
            </a:r>
            <a:r>
              <a:rPr lang="pt-BR" sz="2000" dirty="0"/>
              <a:t>legais buscam ganhos de escala com a </a:t>
            </a:r>
            <a:r>
              <a:rPr lang="pt-BR" sz="2000" dirty="0" smtClean="0"/>
              <a:t>verticalização;</a:t>
            </a:r>
          </a:p>
          <a:p>
            <a:pPr marL="903288" lvl="1" indent="-446088"/>
            <a:r>
              <a:rPr lang="pt-BR" sz="2000" dirty="0" smtClean="0"/>
              <a:t>Firmas criminosas, para diminuir riscos, tendem a fragmentar continuamente sua cadeia logística. </a:t>
            </a:r>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1054601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(2)</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indent="0">
              <a:buNone/>
            </a:pPr>
            <a:r>
              <a:rPr lang="pt-BR" sz="2800" b="1" dirty="0" smtClean="0"/>
              <a:t>Economia da informação:</a:t>
            </a:r>
          </a:p>
          <a:p>
            <a:pPr lvl="1"/>
            <a:r>
              <a:rPr lang="pt-BR" dirty="0" smtClean="0"/>
              <a:t>Firmas legais fazem propaganda de seus serviços; </a:t>
            </a:r>
          </a:p>
          <a:p>
            <a:pPr lvl="1"/>
            <a:r>
              <a:rPr lang="pt-BR" dirty="0" smtClean="0"/>
              <a:t>Firmas criminosas tratam a divulgação de suas atividades com extremo cuidado.</a:t>
            </a:r>
          </a:p>
          <a:p>
            <a:pPr marL="0" lvl="1" indent="0">
              <a:buNone/>
            </a:pPr>
            <a:r>
              <a:rPr lang="pt-BR" b="1" dirty="0" smtClean="0"/>
              <a:t>Mercado:</a:t>
            </a:r>
          </a:p>
          <a:p>
            <a:pPr marL="903288" lvl="1" indent="-446088"/>
            <a:r>
              <a:rPr lang="pt-BR" dirty="0" smtClean="0"/>
              <a:t>Firmas </a:t>
            </a:r>
            <a:r>
              <a:rPr lang="pt-BR" dirty="0"/>
              <a:t>legais </a:t>
            </a:r>
            <a:r>
              <a:rPr lang="pt-BR" dirty="0" smtClean="0"/>
              <a:t>são capazes de atuar em mercados amplos;</a:t>
            </a:r>
          </a:p>
          <a:p>
            <a:pPr marL="903288" lvl="1" indent="-446088"/>
            <a:r>
              <a:rPr lang="pt-BR" dirty="0" smtClean="0"/>
              <a:t>Firmas criminosas são constrangidas por barreiras de vários tipos. </a:t>
            </a:r>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3241823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(3)</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indent="0">
              <a:buNone/>
            </a:pPr>
            <a:r>
              <a:rPr lang="pt-BR" sz="2800" b="1" dirty="0" smtClean="0"/>
              <a:t>Crédito:</a:t>
            </a:r>
          </a:p>
          <a:p>
            <a:pPr lvl="1"/>
            <a:r>
              <a:rPr lang="pt-BR" dirty="0" smtClean="0"/>
              <a:t>Firmas legais têm acesso a serviços de intermediação financeira; </a:t>
            </a:r>
          </a:p>
          <a:p>
            <a:pPr lvl="1"/>
            <a:r>
              <a:rPr lang="pt-BR" dirty="0" smtClean="0"/>
              <a:t>Firmas criminosas recorrem à agiotas.</a:t>
            </a:r>
          </a:p>
          <a:p>
            <a:pPr marL="0" lvl="1" indent="0">
              <a:buNone/>
            </a:pPr>
            <a:r>
              <a:rPr lang="pt-BR" b="1" dirty="0" smtClean="0"/>
              <a:t>Lucro:</a:t>
            </a:r>
          </a:p>
          <a:p>
            <a:pPr marL="903288" lvl="1" indent="-446088"/>
            <a:r>
              <a:rPr lang="pt-BR" dirty="0" smtClean="0"/>
              <a:t>Firmas </a:t>
            </a:r>
            <a:r>
              <a:rPr lang="pt-BR" dirty="0"/>
              <a:t>legais </a:t>
            </a:r>
            <a:r>
              <a:rPr lang="pt-BR" dirty="0" smtClean="0"/>
              <a:t>podem reinvestir o lucro;</a:t>
            </a:r>
          </a:p>
          <a:p>
            <a:pPr marL="903288" lvl="1" indent="-446088"/>
            <a:r>
              <a:rPr lang="pt-BR" dirty="0" smtClean="0"/>
              <a:t>Firmas criminosas destinam seu lucro para subsidiar o estilo de vida extravagante de seus chefes. </a:t>
            </a:r>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1632408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(4)</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lvl="1" indent="0">
              <a:buNone/>
            </a:pPr>
            <a:r>
              <a:rPr lang="pt-BR" b="1" dirty="0" smtClean="0"/>
              <a:t>Planejamento e Estratégia:</a:t>
            </a:r>
            <a:endParaRPr lang="pt-BR" b="1" dirty="0"/>
          </a:p>
          <a:p>
            <a:pPr marL="903288" lvl="1" indent="-446088"/>
            <a:r>
              <a:rPr lang="pt-BR" dirty="0" smtClean="0"/>
              <a:t>Firmas </a:t>
            </a:r>
            <a:r>
              <a:rPr lang="pt-BR" dirty="0"/>
              <a:t>legais podem </a:t>
            </a:r>
            <a:r>
              <a:rPr lang="pt-BR" dirty="0" smtClean="0"/>
              <a:t>(e devem) planejar suas estratégias de médio e longo prazo;</a:t>
            </a:r>
            <a:endParaRPr lang="pt-BR" dirty="0"/>
          </a:p>
          <a:p>
            <a:pPr marL="903288" lvl="1" indent="-446088"/>
            <a:r>
              <a:rPr lang="pt-BR" dirty="0"/>
              <a:t>Firmas criminosas </a:t>
            </a:r>
            <a:r>
              <a:rPr lang="pt-BR" dirty="0" smtClean="0"/>
              <a:t>visam o curto prazo e a mobilidade.</a:t>
            </a:r>
          </a:p>
          <a:p>
            <a:pPr marL="0" lvl="1" indent="0">
              <a:buNone/>
            </a:pPr>
            <a:r>
              <a:rPr lang="pt-BR" dirty="0" smtClean="0"/>
              <a:t> </a:t>
            </a:r>
            <a:r>
              <a:rPr lang="pt-BR" b="1" dirty="0" smtClean="0"/>
              <a:t>Território:</a:t>
            </a:r>
            <a:endParaRPr lang="pt-BR" b="1" dirty="0"/>
          </a:p>
          <a:p>
            <a:pPr marL="903288" lvl="1" indent="-446088"/>
            <a:r>
              <a:rPr lang="pt-BR" dirty="0" smtClean="0"/>
              <a:t>Firmas </a:t>
            </a:r>
            <a:r>
              <a:rPr lang="pt-BR" dirty="0"/>
              <a:t>legais </a:t>
            </a:r>
            <a:r>
              <a:rPr lang="pt-BR" dirty="0" smtClean="0"/>
              <a:t>distribuem livremente seus produtos para os consumidores;</a:t>
            </a:r>
            <a:endParaRPr lang="pt-BR" dirty="0"/>
          </a:p>
          <a:p>
            <a:pPr marL="903288" lvl="1" indent="-446088"/>
            <a:r>
              <a:rPr lang="pt-BR" dirty="0"/>
              <a:t>Firmas criminosas </a:t>
            </a:r>
            <a:r>
              <a:rPr lang="pt-BR" dirty="0" smtClean="0"/>
              <a:t>estão limitadas territorialmente.</a:t>
            </a:r>
            <a:endParaRPr lang="pt-BR" dirty="0"/>
          </a:p>
          <a:p>
            <a:pPr marL="903288" lvl="1" indent="-446088"/>
            <a:endParaRPr lang="pt-BR" dirty="0"/>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1015128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Definições adotadas por forças policiais</a:t>
            </a:r>
            <a:endParaRPr lang="pt-BR" sz="3200" dirty="0"/>
          </a:p>
        </p:txBody>
      </p:sp>
      <p:sp>
        <p:nvSpPr>
          <p:cNvPr id="3" name="Espaço Reservado para Conteúdo 2"/>
          <p:cNvSpPr>
            <a:spLocks noGrp="1"/>
          </p:cNvSpPr>
          <p:nvPr>
            <p:ph type="body" idx="1"/>
          </p:nvPr>
        </p:nvSpPr>
        <p:spPr/>
        <p:txBody>
          <a:bodyPr/>
          <a:lstStyle/>
          <a:p>
            <a:pPr marL="0" indent="0">
              <a:buNone/>
            </a:pPr>
            <a:endParaRPr lang="pt-BR" sz="2400" u="sng" dirty="0" smtClean="0">
              <a:latin typeface="Calibri" panose="020F0502020204030204" pitchFamily="34" charset="0"/>
            </a:endParaRPr>
          </a:p>
          <a:p>
            <a:pPr marL="0" indent="0">
              <a:buNone/>
            </a:pPr>
            <a:r>
              <a:rPr lang="pt-BR" sz="2400" u="sng" dirty="0" smtClean="0">
                <a:latin typeface="Calibri" panose="020F0502020204030204" pitchFamily="34" charset="0"/>
              </a:rPr>
              <a:t>FBI</a:t>
            </a:r>
            <a:r>
              <a:rPr lang="pt-BR" sz="2400" dirty="0" smtClean="0">
                <a:latin typeface="Calibri" panose="020F0502020204030204" pitchFamily="34" charset="0"/>
              </a:rPr>
              <a:t>   </a:t>
            </a:r>
            <a:endParaRPr lang="pt-BR" sz="2400" dirty="0" smtClean="0">
              <a:latin typeface="Calibri" panose="020F0502020204030204" pitchFamily="34" charset="0"/>
            </a:endParaRPr>
          </a:p>
          <a:p>
            <a:pPr marL="0" indent="0">
              <a:buNone/>
            </a:pPr>
            <a:r>
              <a:rPr lang="pt-BR" sz="2400" dirty="0" smtClean="0">
                <a:latin typeface="Calibri" panose="020F0502020204030204" pitchFamily="34" charset="0"/>
              </a:rPr>
              <a:t>Conspiração </a:t>
            </a:r>
            <a:r>
              <a:rPr lang="pt-BR" sz="2400" dirty="0">
                <a:latin typeface="Calibri" panose="020F0502020204030204" pitchFamily="34" charset="0"/>
              </a:rPr>
              <a:t>criminosa continuada, tendo uma estrutura organizada alimentada pelo medo e motivado por ganância</a:t>
            </a:r>
            <a:r>
              <a:rPr lang="pt-BR" sz="2400" dirty="0" smtClean="0">
                <a:latin typeface="Calibri" panose="020F0502020204030204" pitchFamily="34" charset="0"/>
              </a:rPr>
              <a:t>.</a:t>
            </a:r>
            <a:endParaRPr lang="pt-BR" sz="2400" dirty="0" smtClean="0">
              <a:latin typeface="Calibri" panose="020F0502020204030204" pitchFamily="34" charset="0"/>
            </a:endParaRPr>
          </a:p>
        </p:txBody>
      </p:sp>
    </p:spTree>
    <p:extLst>
      <p:ext uri="{BB962C8B-B14F-4D97-AF65-F5344CB8AC3E}">
        <p14:creationId xmlns:p14="http://schemas.microsoft.com/office/powerpoint/2010/main" val="36956021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(5)</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lvl="1" indent="0">
              <a:buNone/>
            </a:pPr>
            <a:r>
              <a:rPr lang="pt-BR" sz="2600" b="1" dirty="0" smtClean="0"/>
              <a:t>Estrutura de Custos:</a:t>
            </a:r>
            <a:endParaRPr lang="pt-BR" sz="2600" b="1" dirty="0"/>
          </a:p>
          <a:p>
            <a:pPr marL="903288" lvl="1" indent="-446088"/>
            <a:r>
              <a:rPr lang="pt-BR" sz="2600" b="1" dirty="0"/>
              <a:t>	</a:t>
            </a:r>
            <a:r>
              <a:rPr lang="pt-BR" sz="2600" b="1" dirty="0" smtClean="0"/>
              <a:t>Nas </a:t>
            </a:r>
            <a:r>
              <a:rPr lang="pt-BR" sz="2600" dirty="0" smtClean="0"/>
              <a:t>firmas </a:t>
            </a:r>
            <a:r>
              <a:rPr lang="pt-BR" sz="2600" dirty="0"/>
              <a:t>legais </a:t>
            </a:r>
            <a:r>
              <a:rPr lang="pt-BR" sz="2600" dirty="0" smtClean="0"/>
              <a:t>o trabalho representa um custo variável;</a:t>
            </a:r>
            <a:endParaRPr lang="pt-BR" sz="2600" dirty="0"/>
          </a:p>
          <a:p>
            <a:pPr marL="903288" lvl="1" indent="-446088"/>
            <a:r>
              <a:rPr lang="pt-BR" sz="2600" dirty="0" smtClean="0"/>
              <a:t>Nas firmas </a:t>
            </a:r>
            <a:r>
              <a:rPr lang="pt-BR" sz="2600" dirty="0"/>
              <a:t>criminosas </a:t>
            </a:r>
            <a:r>
              <a:rPr lang="pt-BR" sz="2600" dirty="0" smtClean="0"/>
              <a:t>o custo da mão de obra é um custo fixo (pagamento por lealdade e silêncio).</a:t>
            </a:r>
          </a:p>
          <a:p>
            <a:pPr marL="0" lvl="1" indent="0">
              <a:buNone/>
            </a:pPr>
            <a:r>
              <a:rPr lang="pt-BR" sz="2600" dirty="0" smtClean="0"/>
              <a:t> </a:t>
            </a:r>
            <a:r>
              <a:rPr lang="pt-BR" sz="2600" b="1" dirty="0" smtClean="0"/>
              <a:t>Direito de Propriedade:</a:t>
            </a:r>
            <a:endParaRPr lang="pt-BR" sz="2600" b="1" dirty="0"/>
          </a:p>
          <a:p>
            <a:pPr marL="903288" lvl="1" indent="-446088"/>
            <a:r>
              <a:rPr lang="pt-BR" sz="2600" b="1" dirty="0"/>
              <a:t>	</a:t>
            </a:r>
            <a:r>
              <a:rPr lang="pt-BR" sz="2600" dirty="0"/>
              <a:t>Firmas legais </a:t>
            </a:r>
            <a:r>
              <a:rPr lang="pt-BR" sz="2600" dirty="0" smtClean="0"/>
              <a:t>usufruem de um ambiente legal em que os direitos de propriedade podem ser reconhecidos facilmente;</a:t>
            </a:r>
            <a:endParaRPr lang="pt-BR" sz="2600" dirty="0"/>
          </a:p>
          <a:p>
            <a:pPr marL="903288" lvl="1" indent="-446088"/>
            <a:r>
              <a:rPr lang="pt-BR" sz="2600" dirty="0"/>
              <a:t>Firmas criminosas </a:t>
            </a:r>
            <a:r>
              <a:rPr lang="pt-BR" sz="2600" dirty="0" smtClean="0"/>
              <a:t>dependem de reconhecimentos tácitos e da força para fazer valer o direito de propriedade.</a:t>
            </a:r>
            <a:endParaRPr lang="pt-BR" sz="2600" dirty="0"/>
          </a:p>
          <a:p>
            <a:pPr marL="903288" lvl="1" indent="-446088"/>
            <a:endParaRPr lang="pt-BR" dirty="0"/>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42475431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Qual o resumo</a:t>
            </a:r>
            <a:r>
              <a:rPr lang="en-US" dirty="0" smtClean="0"/>
              <a:t>?</a:t>
            </a:r>
            <a:endParaRPr lang="pt-BR" dirty="0"/>
          </a:p>
        </p:txBody>
      </p:sp>
      <p:sp>
        <p:nvSpPr>
          <p:cNvPr id="3" name="Espaço Reservado para Conteúdo 2"/>
          <p:cNvSpPr>
            <a:spLocks noGrp="1"/>
          </p:cNvSpPr>
          <p:nvPr>
            <p:ph idx="1"/>
          </p:nvPr>
        </p:nvSpPr>
        <p:spPr/>
        <p:txBody>
          <a:bodyPr/>
          <a:lstStyle/>
          <a:p>
            <a:pPr marL="0" indent="0">
              <a:buNone/>
            </a:pPr>
            <a:r>
              <a:rPr lang="en-US" dirty="0" smtClean="0"/>
              <a:t>A </a:t>
            </a:r>
            <a:r>
              <a:rPr lang="en-US" dirty="0" err="1" smtClean="0"/>
              <a:t>imagem</a:t>
            </a:r>
            <a:r>
              <a:rPr lang="en-US" dirty="0" smtClean="0"/>
              <a:t> </a:t>
            </a:r>
            <a:r>
              <a:rPr lang="en-US" dirty="0" err="1" smtClean="0"/>
              <a:t>resultante</a:t>
            </a:r>
            <a:r>
              <a:rPr lang="en-US" dirty="0" smtClean="0"/>
              <a:t>: </a:t>
            </a:r>
            <a:r>
              <a:rPr lang="en-US" dirty="0" err="1" smtClean="0"/>
              <a:t>firmas</a:t>
            </a:r>
            <a:r>
              <a:rPr lang="en-US" dirty="0" smtClean="0"/>
              <a:t> </a:t>
            </a:r>
            <a:r>
              <a:rPr lang="en-US" dirty="0" err="1" smtClean="0"/>
              <a:t>pequenas</a:t>
            </a:r>
            <a:r>
              <a:rPr lang="en-US" dirty="0" smtClean="0"/>
              <a:t>, </a:t>
            </a:r>
            <a:r>
              <a:rPr lang="en-US" dirty="0" err="1" smtClean="0"/>
              <a:t>competitivas</a:t>
            </a:r>
            <a:r>
              <a:rPr lang="en-US" dirty="0"/>
              <a:t> </a:t>
            </a:r>
            <a:r>
              <a:rPr lang="en-US" dirty="0" smtClean="0"/>
              <a:t>e </a:t>
            </a:r>
            <a:r>
              <a:rPr lang="en-US" dirty="0" err="1" smtClean="0"/>
              <a:t>vulneráveis</a:t>
            </a:r>
            <a:r>
              <a:rPr lang="en-US" dirty="0" smtClean="0"/>
              <a:t>.</a:t>
            </a:r>
          </a:p>
          <a:p>
            <a:pPr marL="0" indent="0">
              <a:buNone/>
            </a:pPr>
            <a:r>
              <a:rPr lang="pt-BR" dirty="0" smtClean="0"/>
              <a:t>Falácias </a:t>
            </a:r>
            <a:r>
              <a:rPr lang="pt-BR" dirty="0" smtClean="0"/>
              <a:t>da analogia formal</a:t>
            </a:r>
            <a:r>
              <a:rPr lang="en-US" dirty="0" smtClean="0"/>
              <a:t>/informal</a:t>
            </a:r>
          </a:p>
          <a:p>
            <a:pPr marL="514350" indent="-514350">
              <a:buAutoNum type="arabicPeriod"/>
            </a:pPr>
            <a:r>
              <a:rPr lang="en-US" dirty="0" smtClean="0"/>
              <a:t>Firma </a:t>
            </a:r>
            <a:r>
              <a:rPr lang="en-US" dirty="0" err="1" smtClean="0"/>
              <a:t>criminosa</a:t>
            </a:r>
            <a:r>
              <a:rPr lang="en-US" dirty="0" smtClean="0"/>
              <a:t> = </a:t>
            </a:r>
            <a:r>
              <a:rPr lang="en-US" dirty="0" err="1" smtClean="0"/>
              <a:t>mercado</a:t>
            </a:r>
            <a:r>
              <a:rPr lang="en-US" dirty="0" smtClean="0"/>
              <a:t> </a:t>
            </a:r>
            <a:r>
              <a:rPr lang="en-US" dirty="0" err="1" smtClean="0"/>
              <a:t>il</a:t>
            </a:r>
            <a:r>
              <a:rPr lang="pt-BR" dirty="0" smtClean="0"/>
              <a:t>í</a:t>
            </a:r>
            <a:r>
              <a:rPr lang="en-US" dirty="0" err="1" smtClean="0"/>
              <a:t>cito</a:t>
            </a:r>
            <a:endParaRPr lang="en-US" dirty="0" smtClean="0"/>
          </a:p>
          <a:p>
            <a:pPr marL="514350" indent="-514350">
              <a:buAutoNum type="arabicPeriod"/>
            </a:pPr>
            <a:r>
              <a:rPr lang="en-US" dirty="0" smtClean="0"/>
              <a:t>Mercado </a:t>
            </a:r>
            <a:r>
              <a:rPr lang="en-US" dirty="0" err="1" smtClean="0"/>
              <a:t>ilícito</a:t>
            </a:r>
            <a:r>
              <a:rPr lang="en-US" dirty="0" smtClean="0"/>
              <a:t> = </a:t>
            </a:r>
            <a:r>
              <a:rPr lang="en-US" dirty="0" err="1" smtClean="0"/>
              <a:t>grupo</a:t>
            </a:r>
            <a:r>
              <a:rPr lang="en-US" dirty="0" smtClean="0"/>
              <a:t> </a:t>
            </a:r>
            <a:r>
              <a:rPr lang="en-US" dirty="0" err="1" smtClean="0"/>
              <a:t>organizado</a:t>
            </a:r>
            <a:endParaRPr lang="en-US" dirty="0" smtClean="0"/>
          </a:p>
          <a:p>
            <a:pPr marL="514350" indent="-514350">
              <a:buAutoNum type="arabicPeriod"/>
            </a:pPr>
            <a:r>
              <a:rPr lang="pt-BR" dirty="0" smtClean="0"/>
              <a:t>Associação de criminosos = Associação criminosa</a:t>
            </a:r>
            <a:endParaRPr lang="en-US" dirty="0"/>
          </a:p>
        </p:txBody>
      </p:sp>
    </p:spTree>
    <p:extLst>
      <p:ext uri="{BB962C8B-B14F-4D97-AF65-F5344CB8AC3E}">
        <p14:creationId xmlns:p14="http://schemas.microsoft.com/office/powerpoint/2010/main" val="2359990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Definições adotadas por forças policiais</a:t>
            </a:r>
            <a:endParaRPr lang="pt-BR" sz="3200" dirty="0"/>
          </a:p>
        </p:txBody>
      </p:sp>
      <p:sp>
        <p:nvSpPr>
          <p:cNvPr id="3" name="Espaço Reservado para Conteúdo 2"/>
          <p:cNvSpPr>
            <a:spLocks noGrp="1"/>
          </p:cNvSpPr>
          <p:nvPr>
            <p:ph type="body" idx="1"/>
          </p:nvPr>
        </p:nvSpPr>
        <p:spPr/>
        <p:txBody>
          <a:bodyPr/>
          <a:lstStyle/>
          <a:p>
            <a:pPr marL="0" indent="0">
              <a:buNone/>
            </a:pPr>
            <a:r>
              <a:rPr lang="pt-BR" sz="2400" u="sng" dirty="0" smtClean="0">
                <a:latin typeface="Calibri" panose="020F0502020204030204" pitchFamily="34" charset="0"/>
              </a:rPr>
              <a:t>INTERPOL</a:t>
            </a:r>
            <a:endParaRPr lang="pt-BR" sz="2400" u="sng" dirty="0" smtClean="0">
              <a:latin typeface="Calibri" panose="020F0502020204030204" pitchFamily="34" charset="0"/>
            </a:endParaRPr>
          </a:p>
          <a:p>
            <a:pPr marL="0" indent="0">
              <a:buNone/>
            </a:pPr>
            <a:r>
              <a:rPr lang="pt-BR" sz="2400" dirty="0" smtClean="0">
                <a:latin typeface="Calibri" panose="020F0502020204030204" pitchFamily="34" charset="0"/>
              </a:rPr>
              <a:t>O crime organizado dedica-se a preparar de forma sistemática e planejada,  atos criminais graves </a:t>
            </a:r>
            <a:r>
              <a:rPr lang="pt-BR" sz="2400" dirty="0">
                <a:latin typeface="Calibri" panose="020F0502020204030204" pitchFamily="34" charset="0"/>
              </a:rPr>
              <a:t>com vista a obter lucros financeiros e </a:t>
            </a:r>
            <a:r>
              <a:rPr lang="pt-BR" sz="2400" dirty="0" smtClean="0">
                <a:latin typeface="Calibri" panose="020F0502020204030204" pitchFamily="34" charset="0"/>
              </a:rPr>
              <a:t>poder.  Caracteriza-se pelo emprego de mais </a:t>
            </a:r>
            <a:r>
              <a:rPr lang="pt-BR" sz="2400" dirty="0">
                <a:latin typeface="Calibri" panose="020F0502020204030204" pitchFamily="34" charset="0"/>
              </a:rPr>
              <a:t>de três </a:t>
            </a:r>
            <a:r>
              <a:rPr lang="pt-BR" sz="2400" dirty="0" smtClean="0">
                <a:latin typeface="Calibri" panose="020F0502020204030204" pitchFamily="34" charset="0"/>
              </a:rPr>
              <a:t>cúmplices, </a:t>
            </a:r>
            <a:r>
              <a:rPr lang="pt-BR" sz="2400" dirty="0">
                <a:latin typeface="Calibri" panose="020F0502020204030204" pitchFamily="34" charset="0"/>
              </a:rPr>
              <a:t>unidos na hierarquia e trabalho divisões </a:t>
            </a:r>
            <a:r>
              <a:rPr lang="pt-BR" sz="2400" dirty="0" smtClean="0">
                <a:latin typeface="Calibri" panose="020F0502020204030204" pitchFamily="34" charset="0"/>
              </a:rPr>
              <a:t>com emprego de métodos violentos, vários </a:t>
            </a:r>
            <a:r>
              <a:rPr lang="pt-BR" sz="2400" dirty="0">
                <a:latin typeface="Calibri" panose="020F0502020204030204" pitchFamily="34" charset="0"/>
              </a:rPr>
              <a:t>tipos de intimidação, corrupção e outras </a:t>
            </a:r>
            <a:r>
              <a:rPr lang="pt-BR" sz="2400" dirty="0" smtClean="0">
                <a:latin typeface="Calibri" panose="020F0502020204030204" pitchFamily="34" charset="0"/>
              </a:rPr>
              <a:t>formas de influência.</a:t>
            </a:r>
            <a:endParaRPr lang="pt-BR" sz="2400" dirty="0">
              <a:latin typeface="Calibri" panose="020F0502020204030204" pitchFamily="34" charset="0"/>
            </a:endParaRPr>
          </a:p>
        </p:txBody>
      </p:sp>
    </p:spTree>
    <p:extLst>
      <p:ext uri="{BB962C8B-B14F-4D97-AF65-F5344CB8AC3E}">
        <p14:creationId xmlns:p14="http://schemas.microsoft.com/office/powerpoint/2010/main" val="3946964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INTERPOL (</a:t>
            </a:r>
            <a:r>
              <a:rPr lang="en-US" dirty="0" err="1" smtClean="0"/>
              <a:t>Definição</a:t>
            </a:r>
            <a:r>
              <a:rPr lang="en-US" dirty="0" smtClean="0"/>
              <a:t>)</a:t>
            </a:r>
            <a:endParaRPr lang="es-MX" dirty="0"/>
          </a:p>
        </p:txBody>
      </p:sp>
      <p:sp>
        <p:nvSpPr>
          <p:cNvPr id="3" name="Espaço Reservado para Conteúdo 2"/>
          <p:cNvSpPr>
            <a:spLocks noGrp="1"/>
          </p:cNvSpPr>
          <p:nvPr>
            <p:ph type="body" idx="1"/>
          </p:nvPr>
        </p:nvSpPr>
        <p:spPr/>
        <p:txBody>
          <a:bodyPr/>
          <a:lstStyle/>
          <a:p>
            <a:pPr marL="355600" indent="0">
              <a:buNone/>
            </a:pPr>
            <a:r>
              <a:rPr lang="en-US" dirty="0" smtClean="0"/>
              <a:t>“</a:t>
            </a:r>
            <a:r>
              <a:rPr lang="en-US" dirty="0" smtClean="0"/>
              <a:t>Systematically </a:t>
            </a:r>
            <a:r>
              <a:rPr lang="en-US" dirty="0"/>
              <a:t>prepared and planned committing of serious criminal acts with a view to gain financial profits and power by more than three accomplices united in hierarchy and job divisions in </a:t>
            </a:r>
            <a:r>
              <a:rPr lang="en-US" dirty="0" smtClean="0"/>
              <a:t>which </a:t>
            </a:r>
            <a:r>
              <a:rPr lang="en-US" dirty="0"/>
              <a:t>the methods of violence, various types of intimidation, corruption and other influences are </a:t>
            </a:r>
            <a:r>
              <a:rPr lang="en-US" dirty="0" smtClean="0"/>
              <a:t>used”.</a:t>
            </a:r>
            <a:endParaRPr lang="en-US" dirty="0"/>
          </a:p>
        </p:txBody>
      </p:sp>
    </p:spTree>
    <p:extLst>
      <p:ext uri="{BB962C8B-B14F-4D97-AF65-F5344CB8AC3E}">
        <p14:creationId xmlns:p14="http://schemas.microsoft.com/office/powerpoint/2010/main" val="3064650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000" dirty="0" smtClean="0"/>
              <a:t>CONVENÇÃO </a:t>
            </a:r>
            <a:r>
              <a:rPr lang="pt-BR" sz="2000" dirty="0"/>
              <a:t>DAS NAÇÕES </a:t>
            </a:r>
            <a:r>
              <a:rPr lang="pt-BR" sz="2000" dirty="0" smtClean="0"/>
              <a:t>UNIDAS CONTRA </a:t>
            </a:r>
            <a:r>
              <a:rPr lang="pt-BR" sz="2000" dirty="0"/>
              <a:t>O </a:t>
            </a:r>
            <a:r>
              <a:rPr lang="pt-BR" sz="2000" dirty="0" smtClean="0"/>
              <a:t>CRIME ORGANIZADO TRANSNACIONAL</a:t>
            </a:r>
            <a:r>
              <a:rPr lang="en-US" dirty="0"/>
              <a:t> </a:t>
            </a:r>
            <a:r>
              <a:rPr lang="en-US" dirty="0" smtClean="0"/>
              <a:t>– Palermo</a:t>
            </a:r>
            <a:endParaRPr lang="es-MX" dirty="0"/>
          </a:p>
        </p:txBody>
      </p:sp>
      <p:sp>
        <p:nvSpPr>
          <p:cNvPr id="3" name="Espaço Reservado para Conteúdo 2"/>
          <p:cNvSpPr>
            <a:spLocks noGrp="1"/>
          </p:cNvSpPr>
          <p:nvPr>
            <p:ph type="body" idx="1"/>
          </p:nvPr>
        </p:nvSpPr>
        <p:spPr/>
        <p:txBody>
          <a:bodyPr/>
          <a:lstStyle/>
          <a:p>
            <a:r>
              <a:rPr lang="pt-BR" dirty="0" smtClean="0"/>
              <a:t>Artigo </a:t>
            </a:r>
            <a:r>
              <a:rPr lang="pt-BR" dirty="0"/>
              <a:t>2</a:t>
            </a:r>
          </a:p>
          <a:p>
            <a:r>
              <a:rPr lang="pt-BR" sz="1600" dirty="0" smtClean="0"/>
              <a:t>Para </a:t>
            </a:r>
            <a:r>
              <a:rPr lang="pt-BR" sz="1600" dirty="0"/>
              <a:t>efeitos da presente Convenção, entende-se por:</a:t>
            </a:r>
          </a:p>
          <a:p>
            <a:r>
              <a:rPr lang="pt-BR" sz="1600" dirty="0"/>
              <a:t>a) "Grupo criminoso organizado" - grupo estruturado de três ou mais pessoas, existente há algum tempo e atuando </a:t>
            </a:r>
            <a:r>
              <a:rPr lang="pt-BR" sz="1600" dirty="0" err="1"/>
              <a:t>concertadamente</a:t>
            </a:r>
            <a:r>
              <a:rPr lang="pt-BR" sz="1600" dirty="0"/>
              <a:t> com o propósito de cometer uma ou mais infrações graves ou enunciadas na presente Convenção, com a intenção de obter, direta ou indiretamente, um benefício econômico ou outro benefício material;</a:t>
            </a:r>
          </a:p>
          <a:p>
            <a:r>
              <a:rPr lang="pt-BR" sz="1600" dirty="0"/>
              <a:t>b) "Infração grave" - ato que constitua infração punível com uma pena de privação de liberdade, cujo máximo não seja inferior a quatro anos ou com pena superior;</a:t>
            </a:r>
          </a:p>
          <a:p>
            <a:r>
              <a:rPr lang="pt-BR" sz="1600" dirty="0"/>
              <a:t>c) "Grupo estruturado" - grupo formado de maneira não fortuita para a prática imediata de uma infração, ainda que os seus membros não tenham funções formalmente definidas, que não haja continuidade na sua composição e que não disponha de uma estrutura elaborada;</a:t>
            </a:r>
          </a:p>
        </p:txBody>
      </p:sp>
    </p:spTree>
    <p:extLst>
      <p:ext uri="{BB962C8B-B14F-4D97-AF65-F5344CB8AC3E}">
        <p14:creationId xmlns:p14="http://schemas.microsoft.com/office/powerpoint/2010/main" val="1200876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O Crime Organizado é Diferente do crime ordinário:</a:t>
            </a:r>
            <a:endParaRPr lang="pt-BR" sz="3200" dirty="0"/>
          </a:p>
        </p:txBody>
      </p:sp>
      <p:sp>
        <p:nvSpPr>
          <p:cNvPr id="3" name="Espaço Reservado para Conteúdo 2"/>
          <p:cNvSpPr>
            <a:spLocks noGrp="1"/>
          </p:cNvSpPr>
          <p:nvPr>
            <p:ph type="body" idx="1"/>
          </p:nvPr>
        </p:nvSpPr>
        <p:spPr/>
        <p:txBody>
          <a:bodyPr/>
          <a:lstStyle/>
          <a:p>
            <a:pPr marL="1793875" indent="-1793875">
              <a:buNone/>
            </a:pPr>
            <a:r>
              <a:rPr lang="pt-BR" sz="2400" b="1" dirty="0" smtClean="0"/>
              <a:t>Ordinário</a:t>
            </a:r>
            <a:r>
              <a:rPr lang="pt-BR" sz="2400" dirty="0" smtClean="0"/>
              <a:t>: Crimes violentos que objetivam ganhos imediatos e que podem ser cometidos sem o apoio de qualquer tipo de infraestrutura organizacional. </a:t>
            </a:r>
          </a:p>
          <a:p>
            <a:pPr marL="2149475" indent="-2149475">
              <a:buNone/>
            </a:pPr>
            <a:r>
              <a:rPr lang="pt-BR" sz="2400" b="1" dirty="0" smtClean="0"/>
              <a:t>Organizado</a:t>
            </a:r>
            <a:r>
              <a:rPr lang="pt-BR" sz="2400" dirty="0" smtClean="0"/>
              <a:t>:  atividades voltadas para a produção e distribuição de bens e serviços ilícitos (drogas, prostituição, jogos e assemelhados).</a:t>
            </a:r>
            <a:endParaRPr lang="pt-BR" sz="2400" dirty="0"/>
          </a:p>
        </p:txBody>
      </p:sp>
    </p:spTree>
    <p:extLst>
      <p:ext uri="{BB962C8B-B14F-4D97-AF65-F5344CB8AC3E}">
        <p14:creationId xmlns:p14="http://schemas.microsoft.com/office/powerpoint/2010/main" val="2528151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Uma </a:t>
            </a:r>
            <a:r>
              <a:rPr lang="pt-BR" sz="3200" dirty="0"/>
              <a:t>distinção </a:t>
            </a:r>
            <a:r>
              <a:rPr lang="pt-BR" sz="3200" dirty="0" smtClean="0"/>
              <a:t>importante entre crime organizado e crime ordinário:</a:t>
            </a:r>
            <a:endParaRPr lang="pt-BR" sz="3200" dirty="0"/>
          </a:p>
        </p:txBody>
      </p:sp>
      <p:sp>
        <p:nvSpPr>
          <p:cNvPr id="3" name="Espaço Reservado para Conteúdo 2"/>
          <p:cNvSpPr>
            <a:spLocks noGrp="1"/>
          </p:cNvSpPr>
          <p:nvPr>
            <p:ph type="body" idx="1"/>
          </p:nvPr>
        </p:nvSpPr>
        <p:spPr/>
        <p:txBody>
          <a:bodyPr/>
          <a:lstStyle/>
          <a:p>
            <a:pPr marL="0" indent="0">
              <a:buNone/>
            </a:pPr>
            <a:r>
              <a:rPr lang="pt-BR" sz="2400" dirty="0" smtClean="0">
                <a:latin typeface="Calibri" panose="020F0502020204030204" pitchFamily="34" charset="0"/>
              </a:rPr>
              <a:t>Os membros de organizações criminosas não apenas se organizam para participar do mercado de bens e serviços ilícitos, </a:t>
            </a:r>
            <a:r>
              <a:rPr lang="pt-BR" sz="2400" i="1" dirty="0" smtClean="0">
                <a:solidFill>
                  <a:schemeClr val="accent2">
                    <a:lumMod val="75000"/>
                  </a:schemeClr>
                </a:solidFill>
                <a:latin typeface="Calibri" panose="020F0502020204030204" pitchFamily="34" charset="0"/>
              </a:rPr>
              <a:t>mas principalmente se organizam para dominar os mercados nos quais atuam</a:t>
            </a:r>
            <a:r>
              <a:rPr lang="pt-BR" sz="2400" dirty="0" smtClean="0">
                <a:latin typeface="Calibri" panose="020F0502020204030204" pitchFamily="34" charset="0"/>
              </a:rPr>
              <a:t>.</a:t>
            </a:r>
          </a:p>
          <a:p>
            <a:pPr marL="0" indent="0">
              <a:buNone/>
            </a:pPr>
            <a:endParaRPr lang="pt-BR" sz="2400" dirty="0">
              <a:latin typeface="Calibri" panose="020F0502020204030204" pitchFamily="34" charset="0"/>
            </a:endParaRPr>
          </a:p>
          <a:p>
            <a:pPr marL="0" indent="0">
              <a:buNone/>
            </a:pPr>
            <a:r>
              <a:rPr lang="pt-BR" sz="2400" dirty="0" smtClean="0">
                <a:latin typeface="Calibri" panose="020F0502020204030204" pitchFamily="34" charset="0"/>
              </a:rPr>
              <a:t>O uso da violência é diferente, não visa a transferência pontual de renda, mas </a:t>
            </a:r>
            <a:r>
              <a:rPr lang="pt-BR" sz="2400" i="1" dirty="0" smtClean="0">
                <a:solidFill>
                  <a:schemeClr val="accent2">
                    <a:lumMod val="75000"/>
                  </a:schemeClr>
                </a:solidFill>
                <a:latin typeface="Calibri" panose="020F0502020204030204" pitchFamily="34" charset="0"/>
              </a:rPr>
              <a:t>a posição de mercado </a:t>
            </a:r>
            <a:r>
              <a:rPr lang="pt-BR" sz="2400" dirty="0" smtClean="0">
                <a:latin typeface="Calibri" panose="020F0502020204030204" pitchFamily="34" charset="0"/>
              </a:rPr>
              <a:t>da firma criminosa. Violência contra os competidores, corrupção contra o aparato regulatório (a polícia e a justiça).</a:t>
            </a:r>
            <a:endParaRPr lang="pt-BR" sz="2400" dirty="0">
              <a:latin typeface="Calibri" panose="020F0502020204030204" pitchFamily="34" charset="0"/>
            </a:endParaRPr>
          </a:p>
        </p:txBody>
      </p:sp>
    </p:spTree>
    <p:extLst>
      <p:ext uri="{BB962C8B-B14F-4D97-AF65-F5344CB8AC3E}">
        <p14:creationId xmlns:p14="http://schemas.microsoft.com/office/powerpoint/2010/main" val="1842919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6314"/>
            <a:ext cx="6976442" cy="5097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aixaDeTexto 5"/>
          <p:cNvSpPr txBox="1"/>
          <p:nvPr/>
        </p:nvSpPr>
        <p:spPr>
          <a:xfrm>
            <a:off x="7191958" y="4783337"/>
            <a:ext cx="1656184" cy="307777"/>
          </a:xfrm>
          <a:prstGeom prst="rect">
            <a:avLst/>
          </a:prstGeom>
          <a:noFill/>
        </p:spPr>
        <p:txBody>
          <a:bodyPr wrap="square" rtlCol="0">
            <a:spAutoFit/>
          </a:bodyPr>
          <a:lstStyle/>
          <a:p>
            <a:r>
              <a:rPr lang="pt-BR" dirty="0" smtClean="0">
                <a:latin typeface="Calibri" panose="020F0502020204030204" pitchFamily="34" charset="0"/>
              </a:rPr>
              <a:t>Beato e </a:t>
            </a:r>
            <a:r>
              <a:rPr lang="pt-BR" dirty="0" err="1" smtClean="0">
                <a:latin typeface="Calibri" panose="020F0502020204030204" pitchFamily="34" charset="0"/>
              </a:rPr>
              <a:t>Zilli</a:t>
            </a:r>
            <a:r>
              <a:rPr lang="pt-BR" dirty="0" smtClean="0">
                <a:latin typeface="Calibri" panose="020F0502020204030204" pitchFamily="34" charset="0"/>
              </a:rPr>
              <a:t>, 2012</a:t>
            </a:r>
            <a:endParaRPr lang="es-MX" dirty="0">
              <a:latin typeface="Calibri" panose="020F0502020204030204" pitchFamily="34" charset="0"/>
            </a:endParaRPr>
          </a:p>
        </p:txBody>
      </p:sp>
    </p:spTree>
    <p:extLst>
      <p:ext uri="{BB962C8B-B14F-4D97-AF65-F5344CB8AC3E}">
        <p14:creationId xmlns:p14="http://schemas.microsoft.com/office/powerpoint/2010/main" val="1916072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themeOverride>
</file>

<file path=docProps/app.xml><?xml version="1.0" encoding="utf-8"?>
<Properties xmlns="http://schemas.openxmlformats.org/officeDocument/2006/extended-properties" xmlns:vt="http://schemas.openxmlformats.org/officeDocument/2006/docPropsVTypes">
  <Template/>
  <TotalTime>6670</TotalTime>
  <Words>1721</Words>
  <Application>Microsoft Office PowerPoint</Application>
  <PresentationFormat>Apresentação na tela (16:9)</PresentationFormat>
  <Paragraphs>180</Paragraphs>
  <Slides>31</Slides>
  <Notes>24</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swiss</vt:lpstr>
      <vt:lpstr>Crime Organizado Transnacional: definições e conceitos operacionais e modelos de análise   Aula 3</vt:lpstr>
      <vt:lpstr>Dois caminhos</vt:lpstr>
      <vt:lpstr>Definições adotadas por forças policiais</vt:lpstr>
      <vt:lpstr>Definições adotadas por forças policiais</vt:lpstr>
      <vt:lpstr>INTERPOL (Definição)</vt:lpstr>
      <vt:lpstr>CONVENÇÃO DAS NAÇÕES UNIDAS CONTRA O CRIME ORGANIZADO TRANSNACIONAL – Palermo</vt:lpstr>
      <vt:lpstr>O Crime Organizado é Diferente do crime ordinário:</vt:lpstr>
      <vt:lpstr>Uma distinção importante entre crime organizado e crime ordinário:</vt:lpstr>
      <vt:lpstr>Apresentação do PowerPoint</vt:lpstr>
      <vt:lpstr>Crime organizado e a Economia Formal</vt:lpstr>
      <vt:lpstr>UNODOC Organized Crime Survey</vt:lpstr>
      <vt:lpstr>Uma tipologia das organizações criminosas transnacionais</vt:lpstr>
      <vt:lpstr>A distinção entre Grupo, Cluster e Mercado</vt:lpstr>
      <vt:lpstr>Cluster</vt:lpstr>
      <vt:lpstr>Mercado</vt:lpstr>
      <vt:lpstr>Critérios de classificação dos Grupos</vt:lpstr>
      <vt:lpstr>Critérios de classificação dos Grupos</vt:lpstr>
      <vt:lpstr>Uma tipologia das organizações criminosas transnacionais</vt:lpstr>
      <vt:lpstr>2. ‘Regional hierarchy’</vt:lpstr>
      <vt:lpstr>3. ‘Clustered hierarchy’</vt:lpstr>
      <vt:lpstr>4. ‘Core group’</vt:lpstr>
      <vt:lpstr>5. “Criminal network”</vt:lpstr>
      <vt:lpstr>Consequências</vt:lpstr>
      <vt:lpstr>Análise Quantitativa do Crime Organizado (Van Dijk e Spapens, 2014)</vt:lpstr>
      <vt:lpstr>Vamos analisar o conceito do crime organizado como uma firma </vt:lpstr>
      <vt:lpstr>Dificuldades com o modelo (1)</vt:lpstr>
      <vt:lpstr>Dificuldades com o modelo (2)</vt:lpstr>
      <vt:lpstr>Dificuldades com o modelo (3)</vt:lpstr>
      <vt:lpstr>Dificuldades com o modelo (4)</vt:lpstr>
      <vt:lpstr>Dificuldades com o modelo (5)</vt:lpstr>
      <vt:lpstr>Qual o resumo?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the Olympic Games help to forge a more effective homeland security system</dc:title>
  <dc:creator>Leandro</dc:creator>
  <cp:lastModifiedBy>Leandro</cp:lastModifiedBy>
  <cp:revision>112</cp:revision>
  <dcterms:modified xsi:type="dcterms:W3CDTF">2016-08-25T22:28:25Z</dcterms:modified>
</cp:coreProperties>
</file>