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5"/>
  </p:normalViewPr>
  <p:slideViewPr>
    <p:cSldViewPr snapToGrid="0" snapToObjects="1">
      <p:cViewPr varScale="1">
        <p:scale>
          <a:sx n="111" d="100"/>
          <a:sy n="111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4505-1851-2C41-9869-36A7EED3C476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266733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C33D3-2D38-6340-98B3-4F782AE599BD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80129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x-none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9FC25FA-084E-3145-A50F-A2AEC0E79A4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6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3296" y="4295343"/>
            <a:ext cx="7627717" cy="2105457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2800" b="1" dirty="0">
                <a:cs typeface="+mj-cs"/>
              </a:rPr>
              <a:t>ATENÇÃO À MULHER NO PUERPÉRIO</a:t>
            </a:r>
            <a:br>
              <a:rPr lang="pt-BR" sz="2800" b="1" dirty="0">
                <a:cs typeface="+mj-cs"/>
              </a:rPr>
            </a:br>
            <a:r>
              <a:rPr lang="pt-BR" sz="2800" b="1" dirty="0">
                <a:cs typeface="+mj-cs"/>
              </a:rPr>
              <a:t>Alguns conceitos e desafios</a:t>
            </a:r>
            <a:br>
              <a:rPr lang="pt-BR" sz="2800" b="1" dirty="0">
                <a:cs typeface="+mj-cs"/>
              </a:rPr>
            </a:br>
            <a:r>
              <a:rPr lang="pt-BR" sz="2800" b="1" dirty="0">
                <a:cs typeface="+mj-cs"/>
              </a:rPr>
              <a:t>Ciclos de Vida 1 - 2021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366" y="342940"/>
            <a:ext cx="5809133" cy="35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9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066800"/>
            <a:ext cx="4114800" cy="5149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b="1" u="sng" dirty="0">
                <a:solidFill>
                  <a:srgbClr val="A50021"/>
                </a:solidFill>
                <a:cs typeface="+mn-cs"/>
              </a:rPr>
              <a:t>Puerpério</a:t>
            </a:r>
            <a:r>
              <a:rPr lang="pt-BR" sz="2800" dirty="0">
                <a:cs typeface="+mn-cs"/>
              </a:rPr>
              <a:t>: </a:t>
            </a:r>
            <a:r>
              <a:rPr lang="pt-BR" sz="2800" b="1" dirty="0">
                <a:cs typeface="+mn-cs"/>
              </a:rPr>
              <a:t>período do ciclo gravídico puerperal em que as modificações locais e sistêmicas, provocadas pela gravidez e parto no organismo da mulher, </a:t>
            </a:r>
            <a:r>
              <a:rPr lang="pt-BR" sz="2800" b="1" dirty="0">
                <a:solidFill>
                  <a:srgbClr val="FF0000"/>
                </a:solidFill>
                <a:cs typeface="+mn-cs"/>
              </a:rPr>
              <a:t>retornam à situação do estado </a:t>
            </a:r>
            <a:r>
              <a:rPr lang="pt-BR" sz="2800" b="1" dirty="0" err="1">
                <a:solidFill>
                  <a:srgbClr val="FF0000"/>
                </a:solidFill>
                <a:cs typeface="+mn-cs"/>
              </a:rPr>
              <a:t>pré</a:t>
            </a:r>
            <a:r>
              <a:rPr lang="pt-BR" sz="2800" b="1" dirty="0">
                <a:solidFill>
                  <a:srgbClr val="FF0000"/>
                </a:solidFill>
                <a:cs typeface="+mn-cs"/>
              </a:rPr>
              <a:t>-gravídico</a:t>
            </a:r>
            <a:r>
              <a:rPr lang="pt-BR" sz="2800" b="1" dirty="0">
                <a:cs typeface="+mn-cs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3" name="ClipArt Placeholder 2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rcRect l="15226" r="15226"/>
          <a:stretch>
            <a:fillRect/>
          </a:stretch>
        </p:blipFill>
        <p:spPr>
          <a:xfrm>
            <a:off x="723525" y="1066800"/>
            <a:ext cx="3810000" cy="4114800"/>
          </a:xfrm>
        </p:spPr>
      </p:pic>
    </p:spTree>
    <p:extLst>
      <p:ext uri="{BB962C8B-B14F-4D97-AF65-F5344CB8AC3E}">
        <p14:creationId xmlns:p14="http://schemas.microsoft.com/office/powerpoint/2010/main" val="417089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43000"/>
            <a:ext cx="7772400" cy="50736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b="1" u="sng" dirty="0">
                <a:cs typeface="+mn-cs"/>
              </a:rPr>
              <a:t>Puerpério Imediato</a:t>
            </a:r>
            <a:r>
              <a:rPr lang="pt-BR" sz="2800" dirty="0">
                <a:cs typeface="+mn-cs"/>
              </a:rPr>
              <a:t>: 1° ao 10° dia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u="sng" dirty="0">
                <a:solidFill>
                  <a:schemeClr val="tx2"/>
                </a:solidFill>
                <a:cs typeface="+mn-cs"/>
              </a:rPr>
              <a:t>Puerpério Tardio</a:t>
            </a:r>
            <a:r>
              <a:rPr lang="pt-BR" sz="2800" dirty="0">
                <a:cs typeface="+mn-cs"/>
              </a:rPr>
              <a:t>: 11° ao 42° dia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u="sng" dirty="0">
                <a:solidFill>
                  <a:srgbClr val="143909"/>
                </a:solidFill>
                <a:cs typeface="+mn-cs"/>
              </a:rPr>
              <a:t>Puerpério Remoto</a:t>
            </a:r>
            <a:r>
              <a:rPr lang="pt-BR" sz="2800" dirty="0">
                <a:cs typeface="+mn-cs"/>
              </a:rPr>
              <a:t>: a partir do 43° dia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>
                <a:cs typeface="+mn-cs"/>
              </a:rPr>
              <a:t>As primeiras duas horas correspondem ao chamado </a:t>
            </a:r>
            <a:r>
              <a:rPr lang="pt-BR" sz="2800" dirty="0">
                <a:solidFill>
                  <a:srgbClr val="A50021"/>
                </a:solidFill>
                <a:cs typeface="+mn-cs"/>
              </a:rPr>
              <a:t>Quarto Período do parto</a:t>
            </a:r>
            <a:r>
              <a:rPr lang="pt-BR" sz="2800" dirty="0">
                <a:cs typeface="+mn-cs"/>
              </a:rPr>
              <a:t>. Período de risco de hemorragias onde a mulher deve ser acompanhada ou no próprio centro obstétrico ou em enfermaria com suporte clínico.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Hora dourada: primeira hora e a saúde e o bem-estar no puerpério imediato</a:t>
            </a:r>
            <a:endParaRPr lang="pt-BR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95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14400"/>
            <a:ext cx="4409256" cy="53022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b="1" dirty="0">
                <a:solidFill>
                  <a:schemeClr val="tx2"/>
                </a:solidFill>
                <a:cs typeface="+mn-cs"/>
              </a:rPr>
              <a:t>A mulher no puerpério passa por uma série de transformações, devendo ser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vista integralmente</a:t>
            </a:r>
            <a:r>
              <a:rPr lang="pt-BR" sz="2400" b="1" dirty="0">
                <a:solidFill>
                  <a:schemeClr val="tx2"/>
                </a:solidFill>
                <a:cs typeface="+mn-cs"/>
              </a:rPr>
              <a:t>, no seu lado endócrino, genital e psíquico</a:t>
            </a:r>
            <a:r>
              <a:rPr lang="pt-BR" sz="2400" dirty="0">
                <a:cs typeface="+mn-cs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 dirty="0">
                <a:solidFill>
                  <a:srgbClr val="143909"/>
                </a:solidFill>
                <a:cs typeface="+mn-cs"/>
              </a:rPr>
              <a:t>É comum que a mulher se sinta insegura, experimente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sentimentos contraditórios</a:t>
            </a:r>
            <a:r>
              <a:rPr lang="pt-BR" sz="2400" b="1" dirty="0">
                <a:solidFill>
                  <a:srgbClr val="143909"/>
                </a:solidFill>
                <a:cs typeface="+mn-cs"/>
              </a:rPr>
              <a:t>, especialmente se a experiência do parto foi difícil.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 dirty="0">
                <a:solidFill>
                  <a:srgbClr val="143909"/>
                </a:solidFill>
                <a:cs typeface="+mn-cs"/>
              </a:rPr>
              <a:t>Cabe à equipe estar disponível para perceber a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necessidade de cada mulher</a:t>
            </a:r>
            <a:r>
              <a:rPr lang="pt-BR" sz="2400" b="1" dirty="0">
                <a:solidFill>
                  <a:srgbClr val="143909"/>
                </a:solidFill>
                <a:cs typeface="+mn-cs"/>
              </a:rPr>
              <a:t>, na medida do possível.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638800" y="1600200"/>
          <a:ext cx="28114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Photo Editor Photo" r:id="rId3" imgW="1171429" imgH="1714739" progId="MSPhotoEd.3">
                  <p:embed/>
                </p:oleObj>
              </mc:Choice>
              <mc:Fallback>
                <p:oleObj name="Photo Editor Photo" r:id="rId3" imgW="1171429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00200"/>
                        <a:ext cx="281146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50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65" y="360382"/>
            <a:ext cx="8770687" cy="1363401"/>
          </a:xfrm>
        </p:spPr>
        <p:txBody>
          <a:bodyPr/>
          <a:lstStyle/>
          <a:p>
            <a:r>
              <a:rPr lang="en-US" sz="3000" b="1" dirty="0" err="1"/>
              <a:t>Em</a:t>
            </a:r>
            <a:r>
              <a:rPr lang="en-US" sz="3000" b="1" dirty="0"/>
              <a:t> </a:t>
            </a:r>
            <a:r>
              <a:rPr lang="en-US" sz="3000" b="1" dirty="0" err="1"/>
              <a:t>puérperas</a:t>
            </a:r>
            <a:r>
              <a:rPr lang="en-US" sz="3000" b="1" dirty="0"/>
              <a:t> </a:t>
            </a:r>
            <a:r>
              <a:rPr lang="en-US" sz="3000" b="1" dirty="0" err="1"/>
              <a:t>saudáveis</a:t>
            </a:r>
            <a:r>
              <a:rPr lang="en-US" sz="3000" b="1" dirty="0"/>
              <a:t>, o </a:t>
            </a:r>
            <a:r>
              <a:rPr lang="en-US" sz="3000" b="1" dirty="0" err="1"/>
              <a:t>estado</a:t>
            </a:r>
            <a:r>
              <a:rPr lang="en-US" sz="3000" b="1" dirty="0"/>
              <a:t> de </a:t>
            </a:r>
            <a:r>
              <a:rPr lang="en-US" sz="3000" b="1" dirty="0" err="1"/>
              <a:t>saúde</a:t>
            </a:r>
            <a:r>
              <a:rPr lang="en-US" sz="3000" b="1" dirty="0"/>
              <a:t> no </a:t>
            </a:r>
            <a:r>
              <a:rPr lang="en-US" sz="3000" b="1" dirty="0" err="1"/>
              <a:t>dia</a:t>
            </a:r>
            <a:r>
              <a:rPr lang="en-US" sz="3000" b="1" dirty="0"/>
              <a:t> </a:t>
            </a:r>
            <a:r>
              <a:rPr lang="en-US" sz="3000" b="1" dirty="0" err="1"/>
              <a:t>seguinte</a:t>
            </a:r>
            <a:r>
              <a:rPr lang="en-US" sz="3000" b="1" dirty="0"/>
              <a:t> </a:t>
            </a:r>
            <a:r>
              <a:rPr lang="en-US" sz="3000" b="1" dirty="0" err="1"/>
              <a:t>depende</a:t>
            </a:r>
            <a:r>
              <a:rPr lang="en-US" sz="3000" b="1" dirty="0"/>
              <a:t> das </a:t>
            </a:r>
            <a:r>
              <a:rPr lang="en-US" sz="3000" b="1" dirty="0" err="1"/>
              <a:t>intervenções</a:t>
            </a:r>
            <a:r>
              <a:rPr lang="en-US" sz="3000" b="1" dirty="0"/>
              <a:t> a </a:t>
            </a:r>
            <a:r>
              <a:rPr lang="en-US" sz="3000" b="1" dirty="0" err="1"/>
              <a:t>que</a:t>
            </a:r>
            <a:r>
              <a:rPr lang="en-US" sz="3000" b="1" dirty="0"/>
              <a:t> </a:t>
            </a:r>
            <a:r>
              <a:rPr lang="en-US" sz="3000" b="1" dirty="0" err="1"/>
              <a:t>foi</a:t>
            </a:r>
            <a:r>
              <a:rPr lang="en-US" sz="3000" b="1" dirty="0"/>
              <a:t> </a:t>
            </a:r>
            <a:r>
              <a:rPr lang="en-US" sz="3000" b="1" dirty="0" err="1"/>
              <a:t>submetida</a:t>
            </a:r>
            <a:endParaRPr lang="en-US" sz="3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914" y="1939203"/>
            <a:ext cx="3037988" cy="427744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lipArt Placeholder 4" descr="MONTAGEMFINAL.jpg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r="17361"/>
          <a:stretch>
            <a:fillRect/>
          </a:stretch>
        </p:blipFill>
        <p:spPr>
          <a:xfrm>
            <a:off x="3810358" y="1939203"/>
            <a:ext cx="5028842" cy="4277447"/>
          </a:xfrm>
        </p:spPr>
      </p:pic>
      <p:pic>
        <p:nvPicPr>
          <p:cNvPr id="6" name="Picture 5" descr="royal-baby-carri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4" y="1939203"/>
            <a:ext cx="3037988" cy="44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3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3600" b="1">
                <a:cs typeface="+mj-cs"/>
              </a:rPr>
              <a:t>Alterações anatômicas e fisiológicas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7772400" cy="4540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rgbClr val="143909"/>
                </a:solidFill>
                <a:cs typeface="+mn-cs"/>
              </a:rPr>
              <a:t>A puérpera apresenta um estado de </a:t>
            </a:r>
            <a:r>
              <a:rPr lang="pt-BR" sz="2800" b="1" i="1" dirty="0">
                <a:solidFill>
                  <a:srgbClr val="143909"/>
                </a:solidFill>
                <a:cs typeface="+mn-cs"/>
              </a:rPr>
              <a:t>exaustão e relaxamento</a:t>
            </a:r>
            <a:r>
              <a:rPr lang="pt-BR" sz="2800" dirty="0">
                <a:solidFill>
                  <a:srgbClr val="143909"/>
                </a:solidFill>
                <a:cs typeface="+mn-cs"/>
              </a:rPr>
              <a:t>, que se manifesta por </a:t>
            </a:r>
            <a:r>
              <a:rPr lang="pt-BR" sz="2800" b="1" i="1" dirty="0">
                <a:solidFill>
                  <a:srgbClr val="143909"/>
                </a:solidFill>
                <a:cs typeface="+mn-cs"/>
              </a:rPr>
              <a:t>sonolência</a:t>
            </a:r>
            <a:r>
              <a:rPr lang="pt-BR" sz="2800" dirty="0">
                <a:solidFill>
                  <a:srgbClr val="143909"/>
                </a:solidFill>
                <a:cs typeface="+mn-cs"/>
              </a:rPr>
              <a:t>, devido principalmente, ao longo período sem adequada hidratação, alimentação e esforço.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rgbClr val="143909"/>
                </a:solidFill>
                <a:cs typeface="+mn-cs"/>
              </a:rPr>
              <a:t> Necessita de repouso e após despertar, alimentação adequada, sem restrições. Poderá deambular e cuidar de seu filho.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Apoio em casa: fundamental para a saúde e o bem-estar materno e neonatal.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chemeClr val="tx2"/>
                </a:solidFill>
                <a:cs typeface="+mn-cs"/>
              </a:rPr>
              <a:t>Ligeira elevação da temperatura axilar nas primeiras 24 horas sem que corresponda a quadro infeccioso.</a:t>
            </a:r>
          </a:p>
        </p:txBody>
      </p:sp>
    </p:spTree>
    <p:extLst>
      <p:ext uri="{BB962C8B-B14F-4D97-AF65-F5344CB8AC3E}">
        <p14:creationId xmlns:p14="http://schemas.microsoft.com/office/powerpoint/2010/main" val="117948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066800"/>
            <a:ext cx="8083624" cy="51498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rgbClr val="143909"/>
                </a:solidFill>
                <a:cs typeface="+mn-cs"/>
              </a:rPr>
              <a:t>O sistema cardiovascular, experimenta nas primeiras horas um aumento do volume circulante.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chemeClr val="tx2"/>
                </a:solidFill>
                <a:cs typeface="+mn-cs"/>
              </a:rPr>
              <a:t>A volta das vísceras abdominais à sua situação original, promovendo um melhor esvaziamento gástrico.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rgbClr val="D71501"/>
                </a:solidFill>
                <a:cs typeface="+mn-cs"/>
              </a:rPr>
              <a:t>Nas mulheres submetidas a cesárea deve-se observar íleo paralítico pela manipulação da cavidade abdominal.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>
                <a:cs typeface="+mn-cs"/>
              </a:rPr>
              <a:t>Pode haver queixa ou desconforto à micção por trauma perineal ou uretral, especialmente em mulheres com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danos perineai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s (</a:t>
            </a:r>
            <a:r>
              <a:rPr lang="pt-BR" sz="2800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episiotomia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ou laceração).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>
                <a:cs typeface="+mn-cs"/>
              </a:rPr>
              <a:t>Em geral há um aumento do volume urinário pela redistribuição dos líquidos corporais.</a:t>
            </a:r>
          </a:p>
        </p:txBody>
      </p:sp>
    </p:spTree>
    <p:extLst>
      <p:ext uri="{BB962C8B-B14F-4D97-AF65-F5344CB8AC3E}">
        <p14:creationId xmlns:p14="http://schemas.microsoft.com/office/powerpoint/2010/main" val="34866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04320"/>
            <a:ext cx="8515672" cy="61855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rgbClr val="143909"/>
                </a:solidFill>
                <a:cs typeface="+mn-cs"/>
              </a:rPr>
              <a:t>No Brasil, as puérperas que estão bem e não se detectam anormalidades, a alta pode ser consentida após as primeiras 24 horas e nas cesáreas, com 48 horas. Alguns serviços, 72 horas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rgbClr val="D71501"/>
                </a:solidFill>
                <a:cs typeface="+mn-cs"/>
              </a:rPr>
              <a:t>A revisão puerperal deve ser marcada em torno do 7 ao 10° dia de puerpério em unidade de saúde mais próxima da residência da mulher.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rgbClr val="EC8304"/>
                </a:solidFill>
                <a:cs typeface="+mn-cs"/>
              </a:rPr>
              <a:t>Nova avaliação deverá ser realizada entre  30° e o 42° dia pós-parto.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rgbClr val="143909"/>
                </a:solidFill>
                <a:cs typeface="+mn-cs"/>
              </a:rPr>
              <a:t>Nestes momentos de pós-parto é fundamental o incentivo, o apoio, o acolhimento nas questões referentes ao aleitamento materno.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rgbClr val="1F4081"/>
                </a:solidFill>
                <a:cs typeface="+mn-cs"/>
              </a:rPr>
              <a:t>Avaliar com a mulher sua necessidade de contracepção.</a:t>
            </a:r>
          </a:p>
        </p:txBody>
      </p:sp>
    </p:spTree>
    <p:extLst>
      <p:ext uri="{BB962C8B-B14F-4D97-AF65-F5344CB8AC3E}">
        <p14:creationId xmlns:p14="http://schemas.microsoft.com/office/powerpoint/2010/main" val="286841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773"/>
            <a:ext cx="7313613" cy="1372886"/>
          </a:xfrm>
        </p:spPr>
        <p:txBody>
          <a:bodyPr/>
          <a:lstStyle/>
          <a:p>
            <a:r>
              <a:rPr lang="en-US" sz="3600" dirty="0" err="1"/>
              <a:t>Grupos</a:t>
            </a:r>
            <a:r>
              <a:rPr lang="en-US" sz="3600" dirty="0"/>
              <a:t> de </a:t>
            </a:r>
            <a:r>
              <a:rPr lang="en-US" sz="3600" dirty="0" err="1"/>
              <a:t>apoio</a:t>
            </a:r>
            <a:r>
              <a:rPr lang="en-US" sz="3600" dirty="0"/>
              <a:t> </a:t>
            </a:r>
            <a:r>
              <a:rPr lang="en-US" sz="3600" dirty="0" err="1"/>
              <a:t>ao</a:t>
            </a:r>
            <a:r>
              <a:rPr lang="en-US" sz="3600" dirty="0"/>
              <a:t> </a:t>
            </a:r>
            <a:r>
              <a:rPr lang="en-US" sz="3600" dirty="0" err="1"/>
              <a:t>pós-parto</a:t>
            </a:r>
            <a:r>
              <a:rPr lang="en-US" sz="3600" dirty="0"/>
              <a:t>: </a:t>
            </a:r>
            <a:r>
              <a:rPr lang="en-US" sz="3600" dirty="0" err="1"/>
              <a:t>Cinematerna</a:t>
            </a:r>
            <a:r>
              <a:rPr lang="en-US" sz="3600" dirty="0"/>
              <a:t> e </a:t>
            </a:r>
            <a:r>
              <a:rPr lang="en-US" sz="3600" dirty="0" err="1"/>
              <a:t>outras</a:t>
            </a:r>
            <a:r>
              <a:rPr lang="en-US" sz="3600" dirty="0"/>
              <a:t> </a:t>
            </a:r>
            <a:r>
              <a:rPr lang="en-US" sz="3600" dirty="0" err="1"/>
              <a:t>iniciativas</a:t>
            </a:r>
            <a:endParaRPr lang="en-US" sz="3600" dirty="0"/>
          </a:p>
        </p:txBody>
      </p:sp>
      <p:pic>
        <p:nvPicPr>
          <p:cNvPr id="4" name="Content Placeholder 3" descr="cinematern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6" b="10386"/>
          <a:stretch>
            <a:fillRect/>
          </a:stretch>
        </p:blipFill>
        <p:spPr>
          <a:xfrm>
            <a:off x="914400" y="1561659"/>
            <a:ext cx="7313613" cy="4496205"/>
          </a:xfrm>
        </p:spPr>
      </p:pic>
    </p:spTree>
    <p:extLst>
      <p:ext uri="{BB962C8B-B14F-4D97-AF65-F5344CB8AC3E}">
        <p14:creationId xmlns:p14="http://schemas.microsoft.com/office/powerpoint/2010/main" val="182277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44</TotalTime>
  <Words>497</Words>
  <Application>Microsoft Macintosh PowerPoint</Application>
  <PresentationFormat>Apresentação na tela (4:3)</PresentationFormat>
  <Paragraphs>28</Paragraphs>
  <Slides>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Goudy Old Style</vt:lpstr>
      <vt:lpstr>Impact</vt:lpstr>
      <vt:lpstr>Rockwell</vt:lpstr>
      <vt:lpstr>Inkwell</vt:lpstr>
      <vt:lpstr>Photo Editor Photo</vt:lpstr>
      <vt:lpstr>ATENÇÃO À MULHER NO PUERPÉRIO Alguns conceitos e desafios Ciclos de Vida 1 - 2021</vt:lpstr>
      <vt:lpstr>Apresentação do PowerPoint</vt:lpstr>
      <vt:lpstr>Apresentação do PowerPoint</vt:lpstr>
      <vt:lpstr>Apresentação do PowerPoint</vt:lpstr>
      <vt:lpstr>Em puérperas saudáveis, o estado de saúde no dia seguinte depende das intervenções a que foi submetida</vt:lpstr>
      <vt:lpstr>Alterações anatômicas e fisiológicas</vt:lpstr>
      <vt:lpstr>Apresentação do PowerPoint</vt:lpstr>
      <vt:lpstr>Apresentação do PowerPoint</vt:lpstr>
      <vt:lpstr>Grupos de apoio ao pós-parto: Cinematerna e outras iniciativas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ATENÇÃO À MULHER NO PUERPÉRIO</dc:title>
  <dc:creator>Simone  Diniz</dc:creator>
  <cp:lastModifiedBy>carmen simone grilo diniz</cp:lastModifiedBy>
  <cp:revision>13</cp:revision>
  <dcterms:created xsi:type="dcterms:W3CDTF">2015-05-22T09:20:08Z</dcterms:created>
  <dcterms:modified xsi:type="dcterms:W3CDTF">2021-09-13T13:57:14Z</dcterms:modified>
</cp:coreProperties>
</file>