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2" r:id="rId4"/>
    <p:sldId id="292" r:id="rId5"/>
    <p:sldId id="258" r:id="rId6"/>
    <p:sldId id="289" r:id="rId7"/>
    <p:sldId id="294" r:id="rId8"/>
    <p:sldId id="29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03E34-7581-4E53-BA30-2D9E50523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85573D-B087-4867-B5CB-8330399E3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92184-9344-46FF-88B6-747960E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D03B4-118F-49E1-8D98-CA4DB48A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61044-B847-401A-B734-6271FA7E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526D5-1E52-4222-93C1-0E295B2C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96FEF0-C1C5-4225-93D6-D09908A5B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C4C3B8-127D-4C23-881E-28C32AEF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2E64AD-5C63-4A66-A431-24B34037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17EC26-32D4-4A50-B81E-3D1F8F38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71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C75AFB-8EBF-430D-90EA-842DE4C9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410987-0737-458C-BE8E-EA817CE2F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16877-8002-470C-A691-60907576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7D483D-DB3A-4006-951C-59D4FEE1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88C2E-33D2-4BF6-9142-CFF9D247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0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FA214-ED72-4BA6-AF8D-0DD51168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48F503-2D8B-459D-A34E-4E1A2DF5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94257-823F-4CEB-85C8-29BDAD88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A515FD-8328-4F7F-8825-AC2AC42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B9376-0552-4D7B-9DB1-685D48D9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2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55089-F66A-4C34-94FB-6503DDBF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FB9949-EFBA-4C48-92AB-BB9CBC98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8E6B0B-0BBE-4D7C-866D-D138C039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5CC07-9111-47B6-BC50-AB6D079D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4B2FB8-CE53-4C79-B178-BE9849BC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88424-10D3-4872-8238-F024AB20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EF8A1-7284-4F85-9647-BD5734E56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7F63B-D068-4C2C-B6F2-21FB32FF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F4AA6-131F-4A5F-93DF-28516F69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8037E8-46B9-4619-A002-B71B3F93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C00CE-0CA6-4105-BF34-969F5F6B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2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AD3EA-2AA9-4765-BDC7-C87EB126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7BE7F5-C8B3-4D75-802E-05AAE61E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CD3714-3F9B-4AC5-90FF-8214214D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2D4482-98A7-41B4-8ED4-2B1FF4547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F29B86-09A5-4588-8E3E-582A5BB18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8CA7B2-8D2F-4401-ABC0-B258F507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B6CB0E-31E4-4EF4-AD28-9D886909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4AE812-FA43-4C72-B073-FC995F94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6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F1F26-1161-44F1-BE2F-029C2379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1187F0-D465-4017-B82E-098F73C3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F9A605-6AF4-41E5-925A-E2DE15CC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D1CB0B-C776-40F7-8AE0-0ABDEF25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37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4DD79E-CE29-4B05-9727-9BBF7593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BAC059-A525-43F4-B542-41F13C99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EFDC1F-BBB4-4B9C-A279-BF013FC1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4E773-9A10-44FF-83B5-4867D240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2B4C5D-009B-494F-B105-90B073C5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0E5DF-6EFD-4925-A94F-8BCD20F9E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B6AAE8-F605-4E10-8382-1C6408C0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541964-D98D-425D-BA72-42CE5B80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CFE779-853E-4661-8748-BBE49D00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803EF-3FF2-4200-9596-5329921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CB0F4F-0906-4E0D-944C-7A8EF929C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E5741F-D1B4-430D-8C8A-00F3FDA79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0BEBAC-A41E-4867-890C-092FB14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3216B6-FB93-4749-B271-B2AF29B0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5D794A-394D-4240-9466-9593E52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69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7FDEC4-F44F-45B7-906C-A18AB9FB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F8BC6D-FC63-4D71-B01D-98E8B10FD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D4FAAF-B1AE-45CB-B2DB-F58206D71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50C2-160B-4C19-A2F7-668C477B72DB}" type="datetimeFigureOut">
              <a:rPr lang="pt-BR" smtClean="0"/>
              <a:t>16/08/2022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509BF7-C132-48C1-A991-2B468F1DE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25BF85-AFED-4EEB-81AF-ED4EACF5C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8D2C-29CE-4D58-90FF-58F95A7CE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7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2536062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F71320F-1D83-44BA-8E5E-3FF36C45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11401" r="20217" b="12566"/>
          <a:stretch/>
        </p:blipFill>
        <p:spPr>
          <a:xfrm>
            <a:off x="2536062" y="0"/>
            <a:ext cx="9655938" cy="6858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F5B87FF8-DDEA-42BB-AEBD-2BBDA9ACFA3F}"/>
              </a:ext>
            </a:extLst>
          </p:cNvPr>
          <p:cNvGrpSpPr/>
          <p:nvPr/>
        </p:nvGrpSpPr>
        <p:grpSpPr>
          <a:xfrm>
            <a:off x="0" y="2064032"/>
            <a:ext cx="5300870" cy="1072514"/>
            <a:chOff x="874644" y="2967024"/>
            <a:chExt cx="5300870" cy="107251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66C3B0B-32DE-4382-BAEC-C63EF8098796}"/>
                </a:ext>
              </a:extLst>
            </p:cNvPr>
            <p:cNvSpPr txBox="1"/>
            <p:nvPr/>
          </p:nvSpPr>
          <p:spPr>
            <a:xfrm>
              <a:off x="874644" y="2967024"/>
              <a:ext cx="5300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Docentes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4A0C9C5-4E76-496D-AFDA-F8AFC4330702}"/>
                </a:ext>
              </a:extLst>
            </p:cNvPr>
            <p:cNvSpPr txBox="1"/>
            <p:nvPr/>
          </p:nvSpPr>
          <p:spPr>
            <a:xfrm>
              <a:off x="874644" y="3397912"/>
              <a:ext cx="5300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Bahnschrift Light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Jeferson Tavares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B24634B-9742-4314-BFF6-BBCB167DA6B4}"/>
                </a:ext>
              </a:extLst>
            </p:cNvPr>
            <p:cNvSpPr txBox="1"/>
            <p:nvPr/>
          </p:nvSpPr>
          <p:spPr>
            <a:xfrm>
              <a:off x="874644" y="3700984"/>
              <a:ext cx="5300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Bahnschrift Light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Manoel Rodrigues Alves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DC8BAF-B788-45F5-9B80-1407852E409B}"/>
              </a:ext>
            </a:extLst>
          </p:cNvPr>
          <p:cNvGrpSpPr/>
          <p:nvPr/>
        </p:nvGrpSpPr>
        <p:grpSpPr>
          <a:xfrm>
            <a:off x="0" y="3477452"/>
            <a:ext cx="5300870" cy="769442"/>
            <a:chOff x="874644" y="2967024"/>
            <a:chExt cx="5300870" cy="76944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D0A7BB3-62ED-43C0-B645-C439762F84C9}"/>
                </a:ext>
              </a:extLst>
            </p:cNvPr>
            <p:cNvSpPr txBox="1"/>
            <p:nvPr/>
          </p:nvSpPr>
          <p:spPr>
            <a:xfrm>
              <a:off x="874644" y="2967024"/>
              <a:ext cx="5300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  <a:latin typeface="Bahnschrift SemiBold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Bolsista PAE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324FBB2-1FEE-4905-88A2-BB2E759A6F3E}"/>
                </a:ext>
              </a:extLst>
            </p:cNvPr>
            <p:cNvSpPr txBox="1"/>
            <p:nvPr/>
          </p:nvSpPr>
          <p:spPr>
            <a:xfrm>
              <a:off x="874644" y="3397912"/>
              <a:ext cx="5300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Bahnschrift Light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Lara </a:t>
              </a:r>
              <a:r>
                <a:rPr lang="pt-BR" sz="1600" dirty="0" err="1">
                  <a:solidFill>
                    <a:schemeClr val="bg1"/>
                  </a:solidFill>
                  <a:latin typeface="Bahnschrift Light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Stival</a:t>
              </a:r>
              <a:r>
                <a:rPr lang="pt-BR" sz="1600" dirty="0">
                  <a:solidFill>
                    <a:schemeClr val="bg1"/>
                  </a:solidFill>
                  <a:latin typeface="Bahnschrift Light" panose="020B0502040204020203" pitchFamily="34" charset="0"/>
                  <a:ea typeface="Adobe Gothic Std B" panose="020B0800000000000000" pitchFamily="34" charset="-128"/>
                  <a:cs typeface="Adobe Devanagari" panose="02040503050201020203" pitchFamily="18" charset="0"/>
                </a:rPr>
                <a:t> Garrote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88C1-CF76-4D56-AB0F-B7AEB521EC90}"/>
              </a:ext>
            </a:extLst>
          </p:cNvPr>
          <p:cNvSpPr txBox="1"/>
          <p:nvPr/>
        </p:nvSpPr>
        <p:spPr>
          <a:xfrm>
            <a:off x="5186497" y="3154353"/>
            <a:ext cx="5985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sz="60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EB5CC79-12B0-4321-9936-DD3008281966}"/>
              </a:ext>
            </a:extLst>
          </p:cNvPr>
          <p:cNvSpPr txBox="1"/>
          <p:nvPr/>
        </p:nvSpPr>
        <p:spPr>
          <a:xfrm>
            <a:off x="0" y="6132461"/>
            <a:ext cx="5300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2/2022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23BA2D-BD33-477E-B43E-F8C22F02112B}"/>
              </a:ext>
            </a:extLst>
          </p:cNvPr>
          <p:cNvSpPr txBox="1"/>
          <p:nvPr/>
        </p:nvSpPr>
        <p:spPr>
          <a:xfrm>
            <a:off x="5252756" y="4062775"/>
            <a:ext cx="69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hnschrif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01– APRESENTAÇÃO DA DISCIPLINA – 16/08/2022</a:t>
            </a:r>
          </a:p>
        </p:txBody>
      </p:sp>
    </p:spTree>
    <p:extLst>
      <p:ext uri="{BB962C8B-B14F-4D97-AF65-F5344CB8AC3E}">
        <p14:creationId xmlns:p14="http://schemas.microsoft.com/office/powerpoint/2010/main" val="40830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969CA0C-456C-4DC8-BBE0-78C571D9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0E61DA-26AA-49DF-AF42-0E76D0CD1C9F}"/>
              </a:ext>
            </a:extLst>
          </p:cNvPr>
          <p:cNvSpPr txBox="1"/>
          <p:nvPr/>
        </p:nvSpPr>
        <p:spPr>
          <a:xfrm>
            <a:off x="1268178" y="4576011"/>
            <a:ext cx="375419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PROGRAMA DA DISCIPLINA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1295A23-8095-4D19-812A-8C862B00DBA7}"/>
              </a:ext>
            </a:extLst>
          </p:cNvPr>
          <p:cNvSpPr txBox="1"/>
          <p:nvPr/>
        </p:nvSpPr>
        <p:spPr>
          <a:xfrm>
            <a:off x="1227236" y="5063046"/>
            <a:ext cx="585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OBJETIVOS</a:t>
            </a:r>
          </a:p>
          <a:p>
            <a:endParaRPr lang="pt-BR" sz="1600" dirty="0">
              <a:solidFill>
                <a:srgbClr val="FF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235E-F47A-4802-A26A-C46968FAA673}"/>
              </a:ext>
            </a:extLst>
          </p:cNvPr>
          <p:cNvSpPr txBox="1"/>
          <p:nvPr/>
        </p:nvSpPr>
        <p:spPr>
          <a:xfrm>
            <a:off x="-294241" y="455793"/>
            <a:ext cx="20504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291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88C1-CF76-4D56-AB0F-B7AEB521EC90}"/>
              </a:ext>
            </a:extLst>
          </p:cNvPr>
          <p:cNvSpPr txBox="1"/>
          <p:nvPr/>
        </p:nvSpPr>
        <p:spPr>
          <a:xfrm>
            <a:off x="0" y="161583"/>
            <a:ext cx="12192000" cy="4616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OBJETIVOS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DFDDB4-891F-4AC2-8E18-A02B448A49A8}"/>
              </a:ext>
            </a:extLst>
          </p:cNvPr>
          <p:cNvSpPr txBox="1"/>
          <p:nvPr/>
        </p:nvSpPr>
        <p:spPr>
          <a:xfrm>
            <a:off x="9462053" y="617792"/>
            <a:ext cx="40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  <a:p>
            <a:endParaRPr lang="pt-BR" dirty="0">
              <a:solidFill>
                <a:srgbClr val="C0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31723B-D379-4E3D-BC53-2889964BDE20}"/>
              </a:ext>
            </a:extLst>
          </p:cNvPr>
          <p:cNvSpPr/>
          <p:nvPr/>
        </p:nvSpPr>
        <p:spPr>
          <a:xfrm>
            <a:off x="868314" y="1327143"/>
            <a:ext cx="10455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A definição do campo disciplinar do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Urban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Design, como uma prática distinta do planejamento e da arquitetura de edificações, tem sua origem em 1956, quando da realização de conferência organizada por José Luís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Sert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na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Graduate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School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of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Design, Harvard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University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. Embora seja da própria essência da noção de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Urban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Design permanecer em constante elaboração, é possível caracterizar o desenvolvimento de propostas urbanas como um processo colaborativo e criativo, necessariamente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multi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e transdisciplinar, relativo à criação de espaços, ambiências e formas tridimensionais destinadas a potencializar a experiência dos espaços urbanos.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C10FC15-8AD7-4B6B-BF4B-B9492A7F4554}"/>
              </a:ext>
            </a:extLst>
          </p:cNvPr>
          <p:cNvSpPr/>
          <p:nvPr/>
        </p:nvSpPr>
        <p:spPr>
          <a:xfrm>
            <a:off x="868314" y="3560134"/>
            <a:ext cx="10455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Nesse sentido, em uma sociedade que hoje se define como urbana e que apresenta não apenas altas taxas de urbanização, mas também significativas alterações nos próprios processos de urbanização, </a:t>
            </a:r>
            <a:r>
              <a:rPr lang="pt-BR" dirty="0">
                <a:solidFill>
                  <a:schemeClr val="bg1"/>
                </a:solidFill>
                <a:highlight>
                  <a:srgbClr val="CC0000"/>
                </a:highlight>
                <a:latin typeface="Bahnschrift" panose="020B0502040204020203" pitchFamily="34" charset="0"/>
              </a:rPr>
              <a:t>Projeto 4 (o conjunto das duas disciplinas, Projeto 4A e Projeto 4B) tem por objetivo, vinculando seus exercícios ao debate urbanístico atual, abordar dinâmicas e processos projetuais de uma intervenção urbana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. De um Projeto Urbano que se faz pelo desenho da urbanização; estrutura e morfologia urbana; parcelamento e edificação.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06A956-E745-4FCA-9B26-B56611A95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88C1-CF76-4D56-AB0F-B7AEB521EC90}"/>
              </a:ext>
            </a:extLst>
          </p:cNvPr>
          <p:cNvSpPr txBox="1"/>
          <p:nvPr/>
        </p:nvSpPr>
        <p:spPr>
          <a:xfrm>
            <a:off x="0" y="161583"/>
            <a:ext cx="12192000" cy="4616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OBJETIVOS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DFDDB4-891F-4AC2-8E18-A02B448A49A8}"/>
              </a:ext>
            </a:extLst>
          </p:cNvPr>
          <p:cNvSpPr txBox="1"/>
          <p:nvPr/>
        </p:nvSpPr>
        <p:spPr>
          <a:xfrm>
            <a:off x="9462053" y="617792"/>
            <a:ext cx="40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  <a:p>
            <a:endParaRPr lang="pt-BR" dirty="0">
              <a:solidFill>
                <a:srgbClr val="C0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31723B-D379-4E3D-BC53-2889964BDE20}"/>
              </a:ext>
            </a:extLst>
          </p:cNvPr>
          <p:cNvSpPr/>
          <p:nvPr/>
        </p:nvSpPr>
        <p:spPr>
          <a:xfrm>
            <a:off x="868314" y="1508656"/>
            <a:ext cx="10455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Situam-se no universo do Projeto Urbano as intervenções na cidade que, em termos projetuais, extrapolam os aspectos restritos ao lote e à edificação. Em realidade, o Projeto Urbano se define não só pela escala da intervenção como também pela necessidade de considerar em sua resolução: elementos da estrutura e da morfologia urbana, como a unidade morfológica de definição, o parcelamento do solo ou ainda, dentre outros, as características do sítio e da paisagem; aspectos da infraestrutura urbana e de seus sistemas de circulação; padrões e tipologias das edificações, compreendendo ritmo e volumetria das massas edificadas e/ou construídas; e a configuração dos espaços públicos, dentre outros. Nesse contexto, </a:t>
            </a:r>
            <a:r>
              <a:rPr lang="pt-BR" dirty="0">
                <a:solidFill>
                  <a:schemeClr val="bg1"/>
                </a:solidFill>
                <a:highlight>
                  <a:srgbClr val="CC0000"/>
                </a:highlight>
                <a:latin typeface="Bahnschrift" panose="020B0502040204020203" pitchFamily="34" charset="0"/>
              </a:rPr>
              <a:t>é importante a leitura e a interpretação das dinâmicas da área de intervenção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que, por um lado, caracterizam uma determinada situação do espaço urbano no momento da intervenção e, por outro, conformam aspectos do ambiente e da paisagem urbana.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06A956-E745-4FCA-9B26-B56611A95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31723B-D379-4E3D-BC53-2889964BDE20}"/>
              </a:ext>
            </a:extLst>
          </p:cNvPr>
          <p:cNvSpPr/>
          <p:nvPr/>
        </p:nvSpPr>
        <p:spPr>
          <a:xfrm>
            <a:off x="172280" y="1493318"/>
            <a:ext cx="47707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Dessa forma, </a:t>
            </a:r>
            <a:r>
              <a:rPr lang="pt-BR" dirty="0">
                <a:solidFill>
                  <a:schemeClr val="bg1"/>
                </a:solidFill>
                <a:highlight>
                  <a:srgbClr val="CC0000"/>
                </a:highlight>
                <a:latin typeface="Bahnschrift" panose="020B0502040204020203" pitchFamily="34" charset="0"/>
              </a:rPr>
              <a:t>Projeto 4 trabalha com processos distintos de leitura e interpretação do tecido urbano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 ,referentes a processos de mudanças de uso e ocupação, obsolescência das edificações, atividade imobiliária, circulação e fluxo de veículos e pedestres, características socioeconômicas da população moradora e/ou usuária, buscando </a:t>
            </a:r>
            <a:r>
              <a:rPr lang="pt-BR" dirty="0" err="1">
                <a:solidFill>
                  <a:schemeClr val="bg1"/>
                </a:solidFill>
                <a:latin typeface="Bahnschrift" panose="020B0502040204020203" pitchFamily="34" charset="0"/>
              </a:rPr>
              <a:t>espacializar</a:t>
            </a:r>
            <a: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  <a:t> geograficamente percepções distintas da área de intervenção, de modo a registrar e interpretar atividades, imagens e aspectos invisíveis de categorias de análise, tradicionais ou não, etc.</a:t>
            </a:r>
            <a:br>
              <a:rPr lang="pt-BR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endParaRPr lang="pt-BR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68F1B71-D3CC-496F-AD11-A88BE901BA59}"/>
              </a:ext>
            </a:extLst>
          </p:cNvPr>
          <p:cNvCxnSpPr>
            <a:cxnSpLocks/>
          </p:cNvCxnSpPr>
          <p:nvPr/>
        </p:nvCxnSpPr>
        <p:spPr>
          <a:xfrm>
            <a:off x="5287618" y="1905000"/>
            <a:ext cx="0" cy="2782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13F83E-3C67-491F-AB52-C522A6F92E69}"/>
              </a:ext>
            </a:extLst>
          </p:cNvPr>
          <p:cNvSpPr txBox="1"/>
          <p:nvPr/>
        </p:nvSpPr>
        <p:spPr>
          <a:xfrm>
            <a:off x="0" y="161583"/>
            <a:ext cx="12192000" cy="4616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OBJETIVOS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7EDFB7-4515-4A84-BE1F-FAD76D980DEF}"/>
              </a:ext>
            </a:extLst>
          </p:cNvPr>
          <p:cNvSpPr txBox="1"/>
          <p:nvPr/>
        </p:nvSpPr>
        <p:spPr>
          <a:xfrm>
            <a:off x="0" y="670800"/>
            <a:ext cx="40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  <a:p>
            <a:endParaRPr lang="pt-BR" dirty="0">
              <a:solidFill>
                <a:srgbClr val="C0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6DDB003-6D19-42E9-9C57-86F791EC0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  <p:sp>
        <p:nvSpPr>
          <p:cNvPr id="11" name="Google Shape;122;p18">
            <a:extLst>
              <a:ext uri="{FF2B5EF4-FFF2-40B4-BE49-F238E27FC236}">
                <a16:creationId xmlns:a16="http://schemas.microsoft.com/office/drawing/2014/main" id="{3F95C5E1-BF39-4B26-A5D7-946907A958F2}"/>
              </a:ext>
            </a:extLst>
          </p:cNvPr>
          <p:cNvSpPr txBox="1">
            <a:spLocks/>
          </p:cNvSpPr>
          <p:nvPr/>
        </p:nvSpPr>
        <p:spPr>
          <a:xfrm>
            <a:off x="5786909" y="2027575"/>
            <a:ext cx="5905800" cy="21195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t-BR" sz="1800" dirty="0">
                <a:solidFill>
                  <a:srgbClr val="FFFFFF"/>
                </a:solidFill>
                <a:latin typeface="Bahnschrift SemiCondensed" panose="020B0502040204020203" pitchFamily="34" charset="0"/>
                <a:ea typeface="Raleway Thin"/>
                <a:cs typeface="Raleway Thin"/>
                <a:sym typeface="Raleway Thin"/>
              </a:rPr>
              <a:t>Para Projeto 4 o Projeto Urbano é definido pelo seu papel no processo de constituição e de desenvolvimento da cidade em que se insere o objeto de estudo, para além da definição das intenções e partido do projeto, não admitindo paradigmas de um único modelo de arquitetura ou de uma única forma de pensar e conceber o urbano, a cidade</a:t>
            </a:r>
            <a:r>
              <a:rPr lang="pt-BR" sz="1800" dirty="0">
                <a:solidFill>
                  <a:srgbClr val="FFFFFF"/>
                </a:solidFill>
                <a:latin typeface="Raleway Thin"/>
                <a:ea typeface="Raleway Thin"/>
                <a:cs typeface="Raleway Thin"/>
                <a:sym typeface="Raleway Th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15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969CA0C-456C-4DC8-BBE0-78C571D9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96235E-F47A-4802-A26A-C46968FAA673}"/>
              </a:ext>
            </a:extLst>
          </p:cNvPr>
          <p:cNvSpPr txBox="1"/>
          <p:nvPr/>
        </p:nvSpPr>
        <p:spPr>
          <a:xfrm>
            <a:off x="-391036" y="455793"/>
            <a:ext cx="20504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EA196D-F0EE-42F2-9ECB-57E12D877A2B}"/>
              </a:ext>
            </a:extLst>
          </p:cNvPr>
          <p:cNvSpPr txBox="1"/>
          <p:nvPr/>
        </p:nvSpPr>
        <p:spPr>
          <a:xfrm>
            <a:off x="2298051" y="4576011"/>
            <a:ext cx="3679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PROGRAMA DA DISCIPLINA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2CFBA6-6809-4133-80F7-FE507148A8B2}"/>
              </a:ext>
            </a:extLst>
          </p:cNvPr>
          <p:cNvSpPr txBox="1"/>
          <p:nvPr/>
        </p:nvSpPr>
        <p:spPr>
          <a:xfrm>
            <a:off x="2202517" y="5063046"/>
            <a:ext cx="585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CRONOGRAMA</a:t>
            </a:r>
          </a:p>
          <a:p>
            <a:endParaRPr lang="pt-BR" sz="1600" dirty="0">
              <a:solidFill>
                <a:srgbClr val="FF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88C1-CF76-4D56-AB0F-B7AEB521EC90}"/>
              </a:ext>
            </a:extLst>
          </p:cNvPr>
          <p:cNvSpPr txBox="1"/>
          <p:nvPr/>
        </p:nvSpPr>
        <p:spPr>
          <a:xfrm>
            <a:off x="185529" y="216175"/>
            <a:ext cx="882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CRONOGRAMA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DFDDB4-891F-4AC2-8E18-A02B448A49A8}"/>
              </a:ext>
            </a:extLst>
          </p:cNvPr>
          <p:cNvSpPr txBox="1"/>
          <p:nvPr/>
        </p:nvSpPr>
        <p:spPr>
          <a:xfrm>
            <a:off x="185529" y="617792"/>
            <a:ext cx="40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  <a:p>
            <a:endParaRPr lang="pt-BR" dirty="0">
              <a:solidFill>
                <a:srgbClr val="C0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B0B857-F874-4795-806B-868E04E3B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17870"/>
              </p:ext>
            </p:extLst>
          </p:nvPr>
        </p:nvGraphicFramePr>
        <p:xfrm>
          <a:off x="185529" y="1264124"/>
          <a:ext cx="5698436" cy="3370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8747">
                  <a:extLst>
                    <a:ext uri="{9D8B030D-6E8A-4147-A177-3AD203B41FA5}">
                      <a16:colId xmlns:a16="http://schemas.microsoft.com/office/drawing/2014/main" val="2058736280"/>
                    </a:ext>
                  </a:extLst>
                </a:gridCol>
                <a:gridCol w="4629689">
                  <a:extLst>
                    <a:ext uri="{9D8B030D-6E8A-4147-A177-3AD203B41FA5}">
                      <a16:colId xmlns:a16="http://schemas.microsoft.com/office/drawing/2014/main" val="2140241769"/>
                    </a:ext>
                  </a:extLst>
                </a:gridCol>
              </a:tblGrid>
              <a:tr h="316242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latin typeface="Bahnschrift Light" panose="020B0502040204020203" pitchFamily="34" charset="0"/>
                        </a:rPr>
                        <a:t>PROGRAMAÇÃO | </a:t>
                      </a:r>
                      <a:r>
                        <a:rPr lang="pt-BR" sz="1500" dirty="0">
                          <a:latin typeface="Bahnschrift SemiBold" panose="020B0502040204020203" pitchFamily="34" charset="0"/>
                        </a:rPr>
                        <a:t>AGOSTO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00644506"/>
                  </a:ext>
                </a:extLst>
              </a:tr>
              <a:tr h="1749551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16/08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Apresentação da disciplina</a:t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/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Dinâmica em grupos de 4 trabalhos</a:t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/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Devolutiva do semestre anterior</a:t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/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Redefinição </a:t>
                      </a:r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 recorte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930619095"/>
                  </a:ext>
                </a:extLst>
              </a:tr>
              <a:tr h="316242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23/08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Viagem didática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458386547"/>
                  </a:ext>
                </a:extLst>
              </a:tr>
              <a:tr h="316242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30/08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Desenvolvimento do exercício 1</a:t>
                      </a:r>
                      <a:b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Aula expositiva: Espaços livres, qualificação, e caracterização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49474183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85BD448D-4F45-4B23-BE3B-4B886CDE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FC1EA1F-B703-452B-9DA9-DB344AFC6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14242"/>
              </p:ext>
            </p:extLst>
          </p:nvPr>
        </p:nvGraphicFramePr>
        <p:xfrm>
          <a:off x="6188765" y="824143"/>
          <a:ext cx="5698435" cy="2078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8747">
                  <a:extLst>
                    <a:ext uri="{9D8B030D-6E8A-4147-A177-3AD203B41FA5}">
                      <a16:colId xmlns:a16="http://schemas.microsoft.com/office/drawing/2014/main" val="2058736280"/>
                    </a:ext>
                  </a:extLst>
                </a:gridCol>
                <a:gridCol w="4629688">
                  <a:extLst>
                    <a:ext uri="{9D8B030D-6E8A-4147-A177-3AD203B41FA5}">
                      <a16:colId xmlns:a16="http://schemas.microsoft.com/office/drawing/2014/main" val="2140241769"/>
                    </a:ext>
                  </a:extLst>
                </a:gridCol>
              </a:tblGrid>
              <a:tr h="329704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latin typeface="Bahnschrift Light" panose="020B0502040204020203" pitchFamily="34" charset="0"/>
                        </a:rPr>
                        <a:t>PROGRAMAÇÃO | </a:t>
                      </a:r>
                      <a:r>
                        <a:rPr lang="pt-BR" sz="1500" dirty="0">
                          <a:latin typeface="Bahnschrift SemiBold" panose="020B0502040204020203" pitchFamily="34" charset="0"/>
                        </a:rPr>
                        <a:t>SETEMBRO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00644506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06/09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Não haverá aula – Independência do Brasil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930619095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13/09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Desenvolvimento do exercício 1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458386547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20/09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Não haverá aula – Disciplinas concentradas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494741833"/>
                  </a:ext>
                </a:extLst>
              </a:tr>
              <a:tr h="329704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27/09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Apresentação do exercício 1</a:t>
                      </a:r>
                      <a:b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pt-BR" sz="15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Lançamento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667826161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BE411707-883C-480D-BD28-D61F5E627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6848"/>
              </p:ext>
            </p:extLst>
          </p:nvPr>
        </p:nvGraphicFramePr>
        <p:xfrm>
          <a:off x="6188765" y="3075256"/>
          <a:ext cx="5698435" cy="1970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8747">
                  <a:extLst>
                    <a:ext uri="{9D8B030D-6E8A-4147-A177-3AD203B41FA5}">
                      <a16:colId xmlns:a16="http://schemas.microsoft.com/office/drawing/2014/main" val="2058736280"/>
                    </a:ext>
                  </a:extLst>
                </a:gridCol>
                <a:gridCol w="4629688">
                  <a:extLst>
                    <a:ext uri="{9D8B030D-6E8A-4147-A177-3AD203B41FA5}">
                      <a16:colId xmlns:a16="http://schemas.microsoft.com/office/drawing/2014/main" val="2140241769"/>
                    </a:ext>
                  </a:extLst>
                </a:gridCol>
              </a:tblGrid>
              <a:tr h="30146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latin typeface="Bahnschrift Light" panose="020B0502040204020203" pitchFamily="34" charset="0"/>
                        </a:rPr>
                        <a:t>PROGRAMAÇÃO | </a:t>
                      </a:r>
                      <a:r>
                        <a:rPr lang="pt-BR" sz="1500" b="0" dirty="0">
                          <a:latin typeface="Bahnschrift SemiBold" panose="020B0502040204020203" pitchFamily="34" charset="0"/>
                        </a:rPr>
                        <a:t>OUTUBRO</a:t>
                      </a:r>
                      <a:endParaRPr lang="pt-BR" sz="1500" dirty="0">
                        <a:latin typeface="Bahnschrift SemiBold" panose="020B0502040204020203" pitchFamily="34" charset="0"/>
                      </a:endParaRP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00644506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04/10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Aula expositiva 2 </a:t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/>
                      </a:r>
                      <a:b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</a:b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930619095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11/10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458386547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18/10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SEMANAU / 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494741833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25/10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Entrega do módulo 1.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66782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1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FE72F35-D10A-49D3-8DF2-BD050BC78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9D88C1-CF76-4D56-AB0F-B7AEB521EC90}"/>
              </a:ext>
            </a:extLst>
          </p:cNvPr>
          <p:cNvSpPr txBox="1"/>
          <p:nvPr/>
        </p:nvSpPr>
        <p:spPr>
          <a:xfrm>
            <a:off x="185529" y="216175"/>
            <a:ext cx="882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CRONOGRAMA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DFDDB4-891F-4AC2-8E18-A02B448A49A8}"/>
              </a:ext>
            </a:extLst>
          </p:cNvPr>
          <p:cNvSpPr txBox="1"/>
          <p:nvPr/>
        </p:nvSpPr>
        <p:spPr>
          <a:xfrm>
            <a:off x="185529" y="617792"/>
            <a:ext cx="404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AULA 01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PROJETO </a:t>
            </a:r>
            <a:r>
              <a:rPr lang="pt-BR" dirty="0">
                <a:solidFill>
                  <a:srgbClr val="C00000"/>
                </a:solidFill>
                <a:latin typeface="Bahnschrift Light" panose="020B0502040204020203" pitchFamily="34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IV-B</a:t>
            </a:r>
          </a:p>
          <a:p>
            <a:endParaRPr lang="pt-BR" dirty="0">
              <a:solidFill>
                <a:srgbClr val="C00000"/>
              </a:solidFill>
              <a:latin typeface="Bahnschrift Light" panose="020B0502040204020203" pitchFamily="34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BD448D-4F45-4B23-BE3B-4B886CDE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4466" r="20000" b="53639"/>
          <a:stretch/>
        </p:blipFill>
        <p:spPr>
          <a:xfrm>
            <a:off x="0" y="5535198"/>
            <a:ext cx="12192000" cy="1345095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0E80BB8F-CEFE-4FF5-A21B-E710E4C29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24476"/>
              </p:ext>
            </p:extLst>
          </p:nvPr>
        </p:nvGraphicFramePr>
        <p:xfrm>
          <a:off x="112639" y="2053078"/>
          <a:ext cx="5864098" cy="1815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9818">
                  <a:extLst>
                    <a:ext uri="{9D8B030D-6E8A-4147-A177-3AD203B41FA5}">
                      <a16:colId xmlns:a16="http://schemas.microsoft.com/office/drawing/2014/main" val="2058736280"/>
                    </a:ext>
                  </a:extLst>
                </a:gridCol>
                <a:gridCol w="4764280">
                  <a:extLst>
                    <a:ext uri="{9D8B030D-6E8A-4147-A177-3AD203B41FA5}">
                      <a16:colId xmlns:a16="http://schemas.microsoft.com/office/drawing/2014/main" val="2140241769"/>
                    </a:ext>
                  </a:extLst>
                </a:gridCol>
              </a:tblGrid>
              <a:tr h="301467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latin typeface="Bahnschrift Light" panose="020B0502040204020203" pitchFamily="34" charset="0"/>
                        </a:rPr>
                        <a:t>PROGRAMAÇÃO | </a:t>
                      </a:r>
                      <a:r>
                        <a:rPr lang="pt-BR" sz="1500" b="0" dirty="0">
                          <a:latin typeface="Bahnschrift SemiBold" panose="020B0502040204020203" pitchFamily="34" charset="0"/>
                        </a:rPr>
                        <a:t>NOVEMBRO</a:t>
                      </a:r>
                      <a:endParaRPr lang="pt-BR" sz="1500" dirty="0">
                        <a:latin typeface="Bahnschrift SemiBold" panose="020B0502040204020203" pitchFamily="34" charset="0"/>
                      </a:endParaRP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00644506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01/11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Viagem didática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930619095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08/11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ENANPARQ – Atividade associada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458386547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15/11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Não haverá aula - Proclamação da República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494741833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22/11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667826161"/>
                  </a:ext>
                </a:extLst>
              </a:tr>
              <a:tr h="301467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29/11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520595402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E18EBBD-D893-4EBD-AD4C-A7886C154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9170"/>
              </p:ext>
            </p:extLst>
          </p:nvPr>
        </p:nvGraphicFramePr>
        <p:xfrm>
          <a:off x="6215263" y="2053078"/>
          <a:ext cx="5864098" cy="18589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9818">
                  <a:extLst>
                    <a:ext uri="{9D8B030D-6E8A-4147-A177-3AD203B41FA5}">
                      <a16:colId xmlns:a16="http://schemas.microsoft.com/office/drawing/2014/main" val="2058736280"/>
                    </a:ext>
                  </a:extLst>
                </a:gridCol>
                <a:gridCol w="4764280">
                  <a:extLst>
                    <a:ext uri="{9D8B030D-6E8A-4147-A177-3AD203B41FA5}">
                      <a16:colId xmlns:a16="http://schemas.microsoft.com/office/drawing/2014/main" val="2140241769"/>
                    </a:ext>
                  </a:extLst>
                </a:gridCol>
              </a:tblGrid>
              <a:tr h="259393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latin typeface="Bahnschrift SemiBold" panose="020B0502040204020203" pitchFamily="34" charset="0"/>
                        </a:rPr>
                        <a:t>DATA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latin typeface="Bahnschrift Light" panose="020B0502040204020203" pitchFamily="34" charset="0"/>
                        </a:rPr>
                        <a:t>PROGRAMAÇÃO | </a:t>
                      </a:r>
                      <a:r>
                        <a:rPr lang="pt-BR" sz="1500" b="0" dirty="0">
                          <a:latin typeface="Bahnschrift SemiBold" panose="020B0502040204020203" pitchFamily="34" charset="0"/>
                        </a:rPr>
                        <a:t>DEZEMBRO</a:t>
                      </a:r>
                      <a:endParaRPr lang="pt-BR" sz="1500" dirty="0">
                        <a:latin typeface="Bahnschrift SemiBold" panose="020B0502040204020203" pitchFamily="34" charset="0"/>
                      </a:endParaRP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00644506"/>
                  </a:ext>
                </a:extLst>
              </a:tr>
              <a:tr h="389091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06/12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Desenvolvimento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930619095"/>
                  </a:ext>
                </a:extLst>
              </a:tr>
              <a:tr h="389091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09/12</a:t>
                      </a: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Entrega do exercício 2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1350450493"/>
                  </a:ext>
                </a:extLst>
              </a:tr>
              <a:tr h="389091">
                <a:tc>
                  <a:txBody>
                    <a:bodyPr/>
                    <a:lstStyle/>
                    <a:p>
                      <a:r>
                        <a:rPr lang="pt-BR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13/12</a:t>
                      </a:r>
                      <a:endParaRPr lang="pt-B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5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Apresentação dos trabalhos e discussão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3458386547"/>
                  </a:ext>
                </a:extLst>
              </a:tr>
              <a:tr h="389091">
                <a:tc>
                  <a:txBody>
                    <a:bodyPr/>
                    <a:lstStyle/>
                    <a:p>
                      <a:r>
                        <a:rPr lang="pt-BR" sz="15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20/12</a:t>
                      </a:r>
                      <a:endParaRPr lang="pt-B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027" marR="74027" marT="37013" marB="37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ahnschrift SemiBold" panose="020B0502040204020203" pitchFamily="34" charset="0"/>
                        </a:rPr>
                        <a:t>Avaliação interna</a:t>
                      </a:r>
                    </a:p>
                  </a:txBody>
                  <a:tcPr marL="74027" marR="74027" marT="37013" marB="37013"/>
                </a:tc>
                <a:extLst>
                  <a:ext uri="{0D108BD9-81ED-4DB2-BD59-A6C34878D82A}">
                    <a16:rowId xmlns:a16="http://schemas.microsoft.com/office/drawing/2014/main" val="49474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860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690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Adobe Devanagari</vt:lpstr>
      <vt:lpstr>Adobe Gothic Std B</vt:lpstr>
      <vt:lpstr>Arial</vt:lpstr>
      <vt:lpstr>Bahnschrift</vt:lpstr>
      <vt:lpstr>Bahnschrift Light</vt:lpstr>
      <vt:lpstr>Bahnschrift SemiBold</vt:lpstr>
      <vt:lpstr>Bahnschrift SemiCondensed</vt:lpstr>
      <vt:lpstr>Calibri</vt:lpstr>
      <vt:lpstr>Calibri Light</vt:lpstr>
      <vt:lpstr>Raleway Thin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Manoel Rodrigues Alves</cp:lastModifiedBy>
  <cp:revision>31</cp:revision>
  <dcterms:created xsi:type="dcterms:W3CDTF">2022-08-05T13:22:24Z</dcterms:created>
  <dcterms:modified xsi:type="dcterms:W3CDTF">2022-08-16T12:12:25Z</dcterms:modified>
</cp:coreProperties>
</file>