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1" r:id="rId2"/>
    <p:sldId id="322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282" r:id="rId15"/>
    <p:sldId id="283" r:id="rId16"/>
    <p:sldId id="284" r:id="rId17"/>
    <p:sldId id="285" r:id="rId18"/>
    <p:sldId id="286" r:id="rId19"/>
    <p:sldId id="309" r:id="rId20"/>
    <p:sldId id="323" r:id="rId21"/>
    <p:sldId id="287" r:id="rId22"/>
    <p:sldId id="256" r:id="rId23"/>
    <p:sldId id="259" r:id="rId24"/>
    <p:sldId id="272" r:id="rId25"/>
    <p:sldId id="273" r:id="rId26"/>
    <p:sldId id="274" r:id="rId27"/>
    <p:sldId id="260" r:id="rId28"/>
    <p:sldId id="261" r:id="rId29"/>
    <p:sldId id="262" r:id="rId30"/>
    <p:sldId id="263" r:id="rId31"/>
    <p:sldId id="279" r:id="rId32"/>
    <p:sldId id="280" r:id="rId33"/>
    <p:sldId id="264" r:id="rId34"/>
    <p:sldId id="265" r:id="rId35"/>
    <p:sldId id="310" r:id="rId36"/>
    <p:sldId id="288" r:id="rId37"/>
    <p:sldId id="303" r:id="rId38"/>
    <p:sldId id="289" r:id="rId39"/>
    <p:sldId id="292" r:id="rId40"/>
    <p:sldId id="291" r:id="rId41"/>
    <p:sldId id="304" r:id="rId42"/>
    <p:sldId id="305" r:id="rId43"/>
    <p:sldId id="293" r:id="rId44"/>
    <p:sldId id="294" r:id="rId45"/>
    <p:sldId id="295" r:id="rId46"/>
    <p:sldId id="297" r:id="rId47"/>
    <p:sldId id="306" r:id="rId48"/>
    <p:sldId id="300" r:id="rId49"/>
    <p:sldId id="307" r:id="rId50"/>
    <p:sldId id="298" r:id="rId51"/>
    <p:sldId id="299" r:id="rId52"/>
    <p:sldId id="308" r:id="rId53"/>
    <p:sldId id="25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28" autoAdjust="0"/>
  </p:normalViewPr>
  <p:slideViewPr>
    <p:cSldViewPr>
      <p:cViewPr varScale="1">
        <p:scale>
          <a:sx n="75" d="100"/>
          <a:sy n="75" d="100"/>
        </p:scale>
        <p:origin x="13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927E5-5897-4612-833B-F59A08CB3045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7CA33-C3D4-4AA0-8A88-B4DAEA2848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71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B8E40-54CC-46CC-986F-505F2BBDE08E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1F9D-039C-4BA4-9E73-24D658A1860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ntnu.no/inla/givemeINLA.R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Autofit/>
          </a:bodyPr>
          <a:lstStyle/>
          <a:p>
            <a:r>
              <a:rPr lang="pt-BR" sz="5400" b="1" dirty="0"/>
              <a:t>Inferência Bayesiana, INLA e análise espacial</a:t>
            </a:r>
            <a:endParaRPr lang="en-US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Depois da Segunda Guerra</a:t>
            </a:r>
          </a:p>
          <a:p>
            <a:endParaRPr lang="pt-BR" sz="2400" dirty="0"/>
          </a:p>
          <a:p>
            <a:r>
              <a:rPr lang="pt-BR" sz="2400" dirty="0"/>
              <a:t>Leonard </a:t>
            </a:r>
            <a:r>
              <a:rPr lang="pt-BR" sz="2400" dirty="0" err="1"/>
              <a:t>Savage</a:t>
            </a:r>
            <a:r>
              <a:rPr lang="pt-BR" sz="2400" dirty="0"/>
              <a:t> (livro “The </a:t>
            </a:r>
            <a:r>
              <a:rPr lang="pt-BR" sz="2400" dirty="0" err="1"/>
              <a:t>Foundations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Statistics</a:t>
            </a:r>
            <a:r>
              <a:rPr lang="pt-BR" sz="2400" dirty="0"/>
              <a:t>”, de 1954) sintetizou  a teoria da subjetividade de </a:t>
            </a:r>
            <a:r>
              <a:rPr lang="pt-BR" sz="2400" dirty="0" err="1"/>
              <a:t>de</a:t>
            </a:r>
            <a:r>
              <a:rPr lang="pt-BR" sz="2400" dirty="0"/>
              <a:t> </a:t>
            </a:r>
            <a:r>
              <a:rPr lang="pt-BR" sz="2400" dirty="0" err="1"/>
              <a:t>Finetti</a:t>
            </a:r>
            <a:r>
              <a:rPr lang="pt-BR" sz="2400" dirty="0"/>
              <a:t> e Ramsey e introduziu a base para a maximização da chamada “</a:t>
            </a:r>
            <a:r>
              <a:rPr lang="pt-PT" sz="2400" dirty="0"/>
              <a:t>utilidade subjetiva esperada”.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Os grandes avanços na teoria Bayesiana não corresponderam aos mesmos avanços nas aplicações empíricas - em função de questões computacionais relacionadas ao uso de grandes bancos de dados.</a:t>
            </a:r>
          </a:p>
          <a:p>
            <a:endParaRPr lang="pt-BR" sz="2400" dirty="0"/>
          </a:p>
          <a:p>
            <a:r>
              <a:rPr lang="pt-BR" sz="2400" dirty="0"/>
              <a:t>Década de 1990: advento dos algoritmos  computacionais para realizar modelagens e inferências Bayesianas  - desenvolvimento da amostragem de </a:t>
            </a:r>
            <a:r>
              <a:rPr lang="pt-BR" sz="2400" dirty="0" err="1"/>
              <a:t>Gibbs</a:t>
            </a:r>
            <a:r>
              <a:rPr lang="pt-BR" sz="2400" dirty="0"/>
              <a:t> (</a:t>
            </a:r>
            <a:r>
              <a:rPr lang="pt-BR" sz="2400" dirty="0" err="1"/>
              <a:t>Gibbs</a:t>
            </a:r>
            <a:r>
              <a:rPr lang="pt-BR" sz="2400" dirty="0"/>
              <a:t> </a:t>
            </a:r>
            <a:r>
              <a:rPr lang="pt-BR" sz="2400" dirty="0" err="1"/>
              <a:t>sampling</a:t>
            </a:r>
            <a:r>
              <a:rPr lang="pt-BR" sz="2400" dirty="0"/>
              <a:t>), depois </a:t>
            </a:r>
            <a:r>
              <a:rPr lang="pt-BR" sz="2400" dirty="0" err="1"/>
              <a:t>generalizida</a:t>
            </a:r>
            <a:r>
              <a:rPr lang="pt-BR" sz="2400" dirty="0"/>
              <a:t> nos métodos denominados </a:t>
            </a:r>
            <a:r>
              <a:rPr lang="pt-BR" sz="2400" dirty="0" err="1"/>
              <a:t>Markov</a:t>
            </a:r>
            <a:r>
              <a:rPr lang="pt-BR" sz="2400" dirty="0"/>
              <a:t> </a:t>
            </a:r>
            <a:r>
              <a:rPr lang="pt-BR" sz="2400" dirty="0" err="1"/>
              <a:t>chain</a:t>
            </a:r>
            <a:r>
              <a:rPr lang="pt-BR" sz="2400" dirty="0"/>
              <a:t> Monte Carlos (MCMC).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069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908720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Disponibilidade destes métodos computacionais permitiu que os estatísticos aplicassem computação Bayesiana em grandes bancos de dados e a trabalhar com modelos complexos.</a:t>
            </a:r>
          </a:p>
          <a:p>
            <a:endParaRPr lang="pt-BR" sz="2400" dirty="0"/>
          </a:p>
          <a:p>
            <a:r>
              <a:rPr lang="pt-BR" sz="2400" dirty="0"/>
              <a:t>Em 1989, o projeto denominado “</a:t>
            </a:r>
            <a:r>
              <a:rPr lang="pt-BR" sz="2400" dirty="0" err="1"/>
              <a:t>Bayesian</a:t>
            </a:r>
            <a:r>
              <a:rPr lang="pt-BR" sz="2400" dirty="0"/>
              <a:t> </a:t>
            </a:r>
            <a:r>
              <a:rPr lang="pt-BR" sz="2400" dirty="0" err="1"/>
              <a:t>inference</a:t>
            </a:r>
            <a:r>
              <a:rPr lang="pt-BR" sz="2400" dirty="0"/>
              <a:t> </a:t>
            </a:r>
            <a:r>
              <a:rPr lang="pt-BR" sz="2400" dirty="0" err="1"/>
              <a:t>using</a:t>
            </a:r>
            <a:r>
              <a:rPr lang="pt-BR" sz="2400" dirty="0"/>
              <a:t> </a:t>
            </a:r>
            <a:r>
              <a:rPr lang="pt-BR" sz="2400" dirty="0" err="1"/>
              <a:t>Gibbs</a:t>
            </a:r>
            <a:r>
              <a:rPr lang="pt-BR" sz="2400" dirty="0"/>
              <a:t> </a:t>
            </a:r>
            <a:r>
              <a:rPr lang="pt-BR" sz="2400" dirty="0" err="1"/>
              <a:t>Sampling</a:t>
            </a:r>
            <a:r>
              <a:rPr lang="pt-BR" sz="2400" dirty="0"/>
              <a:t>” desenvolveu um programa amigável para a realização de análises Bayesianas – BUGS.</a:t>
            </a:r>
          </a:p>
          <a:p>
            <a:endParaRPr lang="pt-BR" sz="2400" dirty="0"/>
          </a:p>
          <a:p>
            <a:r>
              <a:rPr lang="pt-BR" sz="2400" dirty="0"/>
              <a:t>No final da década de 1990 foi lançada a primeira versão do </a:t>
            </a:r>
            <a:r>
              <a:rPr lang="pt-BR" sz="2400" dirty="0" err="1"/>
              <a:t>WinBUGS</a:t>
            </a:r>
            <a:r>
              <a:rPr lang="pt-BR" sz="2400" dirty="0"/>
              <a:t> (BUGS para Windows)  - possibilitando  a pesquisadores das áreas de Ciências Sociais, Epidemiologia, Geografia, </a:t>
            </a:r>
            <a:r>
              <a:rPr lang="pt-BR" sz="2400" dirty="0" err="1"/>
              <a:t>etc</a:t>
            </a:r>
            <a:r>
              <a:rPr lang="pt-BR" sz="2400" dirty="0"/>
              <a:t> a realizar modelagem Bayesiana de grandes bancos de dados.</a:t>
            </a:r>
          </a:p>
        </p:txBody>
      </p:sp>
    </p:spTree>
    <p:extLst>
      <p:ext uri="{BB962C8B-B14F-4D97-AF65-F5344CB8AC3E}">
        <p14:creationId xmlns:p14="http://schemas.microsoft.com/office/powerpoint/2010/main" val="363556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7667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INLA</a:t>
            </a:r>
          </a:p>
          <a:p>
            <a:endParaRPr lang="pt-BR" sz="2800" dirty="0"/>
          </a:p>
          <a:p>
            <a:r>
              <a:rPr lang="pt-BR" sz="2800" dirty="0"/>
              <a:t>Desenvolvido recentemente por </a:t>
            </a:r>
            <a:r>
              <a:rPr lang="pt-BR" sz="2800" dirty="0" err="1"/>
              <a:t>Rue</a:t>
            </a:r>
            <a:r>
              <a:rPr lang="pt-BR" sz="2800" dirty="0"/>
              <a:t> et al. (2009) é uma  alternativa ao MCMC.</a:t>
            </a:r>
            <a:endParaRPr lang="en-US" sz="2800" dirty="0"/>
          </a:p>
          <a:p>
            <a:endParaRPr lang="pt-BR" sz="2800" dirty="0"/>
          </a:p>
          <a:p>
            <a:r>
              <a:rPr lang="pt-BR" sz="2800" dirty="0"/>
              <a:t>Abordagem determinística baseada nas aproximações de Laplace aninhadas e integradas (INLA – </a:t>
            </a:r>
            <a:r>
              <a:rPr lang="pt-BR" sz="2800" dirty="0" err="1"/>
              <a:t>integrated</a:t>
            </a:r>
            <a:r>
              <a:rPr lang="pt-BR" sz="2800" dirty="0"/>
              <a:t> </a:t>
            </a:r>
            <a:r>
              <a:rPr lang="pt-BR" sz="2800" dirty="0" err="1"/>
              <a:t>nested</a:t>
            </a:r>
            <a:r>
              <a:rPr lang="pt-BR" sz="2800" dirty="0"/>
              <a:t> Laplace </a:t>
            </a:r>
            <a:r>
              <a:rPr lang="pt-BR" sz="2800" dirty="0" err="1"/>
              <a:t>approximations</a:t>
            </a:r>
            <a:r>
              <a:rPr lang="pt-BR" sz="2800" dirty="0"/>
              <a:t>).</a:t>
            </a:r>
          </a:p>
          <a:p>
            <a:endParaRPr lang="pt-BR" sz="2800" dirty="0"/>
          </a:p>
          <a:p>
            <a:r>
              <a:rPr lang="pt-BR" sz="2800" dirty="0"/>
              <a:t>Alternativa ao MCMC por ser computacionalmente mais rápida para uma classe particular de modelos, os chamados “Modelos Gaussianos Latentes.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93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3488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TEOREMA DE BAYES</a:t>
            </a:r>
          </a:p>
        </p:txBody>
      </p:sp>
    </p:spTree>
    <p:extLst>
      <p:ext uri="{BB962C8B-B14F-4D97-AF65-F5344CB8AC3E}">
        <p14:creationId xmlns:p14="http://schemas.microsoft.com/office/powerpoint/2010/main" val="232170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66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Teorema de </a:t>
            </a:r>
            <a:r>
              <a:rPr lang="pt-BR" sz="2400" b="1" dirty="0" err="1"/>
              <a:t>Bayes</a:t>
            </a:r>
            <a:endParaRPr lang="pt-BR" sz="2400" b="1" dirty="0"/>
          </a:p>
          <a:p>
            <a:endParaRPr lang="pt-BR" sz="2400" dirty="0"/>
          </a:p>
          <a:p>
            <a:r>
              <a:rPr lang="pt-BR" sz="2400" dirty="0"/>
              <a:t>Consideremos as duas expressões abaixo:</a:t>
            </a:r>
            <a:endParaRPr lang="en-US" sz="24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187624" y="1340768"/>
          <a:ext cx="3511001" cy="41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2" name="Equação" r:id="rId3" imgW="1701720" imgH="203040" progId="Equation.3">
                  <p:embed/>
                </p:oleObj>
              </mc:Choice>
              <mc:Fallback>
                <p:oleObj name="Equação" r:id="rId3" imgW="17017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340768"/>
                        <a:ext cx="3511001" cy="419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187624" y="1916832"/>
          <a:ext cx="361840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3" name="Equação" r:id="rId5" imgW="1701720" imgH="203040" progId="Equation.3">
                  <p:embed/>
                </p:oleObj>
              </mc:Choice>
              <mc:Fallback>
                <p:oleObj name="Equação" r:id="rId5" imgW="17017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361840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115616" y="3284984"/>
          <a:ext cx="286231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4" name="Equação" r:id="rId7" imgW="1346040" imgH="203040" progId="Equation.3">
                  <p:embed/>
                </p:oleObj>
              </mc:Choice>
              <mc:Fallback>
                <p:oleObj name="Equação" r:id="rId7" imgW="13460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284984"/>
                        <a:ext cx="286231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263691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Como as duas probabilidades acima são iguais:</a:t>
            </a:r>
            <a:endParaRPr lang="en-US" sz="2400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1043608" y="3861048"/>
          <a:ext cx="437448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5" name="Equação" r:id="rId9" imgW="2057400" imgH="203040" progId="Equation.3">
                  <p:embed/>
                </p:oleObj>
              </mc:Choice>
              <mc:Fallback>
                <p:oleObj name="Equação" r:id="rId9" imgW="20574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61048"/>
                        <a:ext cx="437448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3528" y="465313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E, finalmente, o teorema de </a:t>
            </a:r>
            <a:r>
              <a:rPr lang="pt-BR" sz="2400" dirty="0" err="1"/>
              <a:t>Bayes</a:t>
            </a:r>
            <a:r>
              <a:rPr lang="pt-BR" sz="2400" dirty="0"/>
              <a:t>:</a:t>
            </a:r>
            <a:endParaRPr lang="en-US" sz="24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995936" y="5229200"/>
          <a:ext cx="397135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6" name="Equação" r:id="rId11" imgW="1650960" imgH="419040" progId="Equation.3">
                  <p:embed/>
                </p:oleObj>
              </mc:Choice>
              <mc:Fallback>
                <p:oleObj name="Equação" r:id="rId11" imgW="165096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229200"/>
                        <a:ext cx="3971350" cy="1008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Generalização do teorema de </a:t>
            </a:r>
            <a:r>
              <a:rPr lang="pt-BR" sz="2400" dirty="0" err="1"/>
              <a:t>Bayes</a:t>
            </a:r>
            <a:endParaRPr lang="pt-BR" sz="2400" dirty="0"/>
          </a:p>
          <a:p>
            <a:endParaRPr lang="en-US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753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950" y="3789040"/>
            <a:ext cx="5734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2987824" y="2852936"/>
            <a:ext cx="144016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92569"/>
            <a:ext cx="610546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23528" y="313120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Distribuição posterior de Beta , tomando-se como base os dados</a:t>
            </a:r>
          </a:p>
          <a:p>
            <a:endParaRPr lang="pt-BR" sz="24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68456"/>
              </p:ext>
            </p:extLst>
          </p:nvPr>
        </p:nvGraphicFramePr>
        <p:xfrm>
          <a:off x="323527" y="2201864"/>
          <a:ext cx="179570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Equação" r:id="rId4" imgW="723600" imgH="203040" progId="Equation.3">
                  <p:embed/>
                </p:oleObj>
              </mc:Choice>
              <mc:Fallback>
                <p:oleObj name="Equação" r:id="rId4" imgW="723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2201864"/>
                        <a:ext cx="179570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1520" y="498355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Verossimilhança dos dados, tomando-se com base os parâmetros e uma distribuição de probabilidades</a:t>
            </a:r>
            <a:endParaRPr lang="en-US" sz="24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323527" y="4221088"/>
          <a:ext cx="179570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Equação" r:id="rId6" imgW="723600" imgH="203040" progId="Equation.3">
                  <p:embed/>
                </p:oleObj>
              </mc:Choice>
              <mc:Fallback>
                <p:oleObj name="Equação" r:id="rId6" imgW="723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4221088"/>
                        <a:ext cx="179570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95288" y="1772816"/>
          <a:ext cx="914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" name="Equação" r:id="rId3" imgW="368280" imgH="203040" progId="Equation.3">
                  <p:embed/>
                </p:oleObj>
              </mc:Choice>
              <mc:Fallback>
                <p:oleObj name="Equação" r:id="rId3" imgW="3682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2816"/>
                        <a:ext cx="9144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60648"/>
            <a:ext cx="610546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242088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Priores de </a:t>
            </a:r>
            <a:r>
              <a:rPr lang="el-GR" sz="2400" dirty="0"/>
              <a:t>β</a:t>
            </a: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Informações sobre </a:t>
            </a:r>
            <a:r>
              <a:rPr lang="el-GR" sz="2400" dirty="0"/>
              <a:t>β</a:t>
            </a:r>
            <a:r>
              <a:rPr lang="pt-BR" sz="2400" dirty="0"/>
              <a:t> que são conhecida a priori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Podemos considerar que não sabemos nada a priori</a:t>
            </a:r>
            <a:endParaRPr lang="en-US" sz="24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67543" y="4005064"/>
          <a:ext cx="132314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" name="Equação" r:id="rId6" imgW="533160" imgH="203040" progId="Equation.3">
                  <p:embed/>
                </p:oleObj>
              </mc:Choice>
              <mc:Fallback>
                <p:oleObj name="Equação" r:id="rId6" imgW="533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4005064"/>
                        <a:ext cx="1323147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472514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 Probabilidade dos dados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Considerado como uma constante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Como resultado, escrevemos:</a:t>
            </a:r>
            <a:endParaRPr lang="en-US" sz="2400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142619" y="1052736"/>
          <a:ext cx="568863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ção" r:id="rId3" imgW="2006280" imgH="203040" progId="Equation.3">
                  <p:embed/>
                </p:oleObj>
              </mc:Choice>
              <mc:Fallback>
                <p:oleObj name="Equação" r:id="rId3" imgW="20062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619" y="1052736"/>
                        <a:ext cx="5688632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3528" y="220486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Escolhas: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A verossimilhança dos dados (por exemplo, a distribuição normal)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Uma distribuição para as priores dos parâmetros de regressão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r>
              <a:rPr lang="pt-BR" sz="2400" dirty="0"/>
              <a:t>Então, podemos obter a distribuição posterior.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407998"/>
              </p:ext>
            </p:extLst>
          </p:nvPr>
        </p:nvGraphicFramePr>
        <p:xfrm>
          <a:off x="2478312" y="1393899"/>
          <a:ext cx="397135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Equação" r:id="rId3" imgW="1650960" imgH="419040" progId="Equation.3">
                  <p:embed/>
                </p:oleObj>
              </mc:Choice>
              <mc:Fallback>
                <p:oleObj name="Equação" r:id="rId3" imgW="1650960" imgH="419040" progId="Equation.3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312" y="1393899"/>
                        <a:ext cx="3971350" cy="1008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Uso do Teorema de </a:t>
            </a:r>
            <a:r>
              <a:rPr lang="pt-BR" sz="2400" b="1" dirty="0" err="1"/>
              <a:t>Bayes</a:t>
            </a:r>
            <a:r>
              <a:rPr lang="pt-BR" sz="2400" b="1" dirty="0"/>
              <a:t> em validade de testes diagnósticos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816179" y="3068960"/>
                <a:ext cx="5295617" cy="9782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+=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𝑆𝑥𝑃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𝑆𝑥𝑃</m:t>
                                  </m:r>
                                </m:e>
                              </m:d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79" y="3068960"/>
                <a:ext cx="5295617" cy="978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99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6369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QUESTÕES HISTÓRICAS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8480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04664"/>
            <a:ext cx="79928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As boas notícias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Para algumas funções de verossimilhança e algumas distribuições de priores, nós podemos fazer os procedimentos manualmente.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r>
              <a:rPr lang="pt-BR" sz="2400" b="1" dirty="0"/>
              <a:t>As más notícias: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Isso não é possível para alguns modelos, por exemplo, </a:t>
            </a:r>
            <a:r>
              <a:rPr lang="pt-BR" sz="2400" dirty="0" err="1"/>
              <a:t>Zero-inflated</a:t>
            </a:r>
            <a:r>
              <a:rPr lang="pt-BR" sz="2400" dirty="0"/>
              <a:t> GLM.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r>
              <a:rPr lang="pt-BR" sz="2400" b="1" dirty="0"/>
              <a:t>Para estas situações, como podemos obter a distribuição posterior?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MCMC (</a:t>
            </a:r>
            <a:r>
              <a:rPr lang="pt-BR" sz="2400" dirty="0" err="1"/>
              <a:t>Markov</a:t>
            </a:r>
            <a:r>
              <a:rPr lang="pt-BR" sz="2400" dirty="0"/>
              <a:t> </a:t>
            </a:r>
            <a:r>
              <a:rPr lang="pt-BR" sz="2400" dirty="0" err="1"/>
              <a:t>chain</a:t>
            </a:r>
            <a:r>
              <a:rPr lang="pt-BR" sz="2400" dirty="0"/>
              <a:t> Monte Carlo)– que é uma técnica de simulação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INLA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2880320"/>
          </a:xfrm>
        </p:spPr>
        <p:txBody>
          <a:bodyPr>
            <a:normAutofit/>
          </a:bodyPr>
          <a:lstStyle/>
          <a:p>
            <a:r>
              <a:rPr lang="pt-BR" dirty="0"/>
              <a:t>INLA </a:t>
            </a:r>
            <a:br>
              <a:rPr lang="pt-BR" dirty="0"/>
            </a:br>
            <a:br>
              <a:rPr lang="pt-BR" dirty="0"/>
            </a:br>
            <a:r>
              <a:rPr lang="pt-BR" dirty="0" err="1"/>
              <a:t>Integrated</a:t>
            </a:r>
            <a:r>
              <a:rPr lang="pt-BR" dirty="0"/>
              <a:t> </a:t>
            </a:r>
            <a:r>
              <a:rPr lang="pt-BR" dirty="0" err="1"/>
              <a:t>nested</a:t>
            </a:r>
            <a:r>
              <a:rPr lang="pt-BR" dirty="0"/>
              <a:t> </a:t>
            </a:r>
            <a:r>
              <a:rPr lang="pt-BR" dirty="0" err="1"/>
              <a:t>Laplace</a:t>
            </a:r>
            <a:r>
              <a:rPr lang="pt-BR" dirty="0"/>
              <a:t> </a:t>
            </a:r>
            <a:r>
              <a:rPr lang="pt-BR" dirty="0" err="1"/>
              <a:t>approximations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836712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 algoritmo INLA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Proposto por </a:t>
            </a:r>
            <a:r>
              <a:rPr lang="pt-BR" sz="2400" dirty="0" err="1"/>
              <a:t>Rue</a:t>
            </a:r>
            <a:r>
              <a:rPr lang="pt-BR" sz="2400" dirty="0"/>
              <a:t> et al (2009)</a:t>
            </a:r>
            <a:r>
              <a:rPr lang="en-US" sz="24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Trata</a:t>
            </a:r>
            <a:r>
              <a:rPr lang="en-US" sz="2400" dirty="0"/>
              <a:t>-se de um </a:t>
            </a:r>
            <a:r>
              <a:rPr lang="en-US" sz="2400" dirty="0" err="1"/>
              <a:t>algoritmo</a:t>
            </a:r>
            <a:r>
              <a:rPr lang="en-US" sz="2400" dirty="0"/>
              <a:t> </a:t>
            </a:r>
            <a:r>
              <a:rPr lang="en-US" sz="2400" dirty="0" err="1"/>
              <a:t>determinístico</a:t>
            </a:r>
            <a:r>
              <a:rPr lang="en-US" sz="2400" dirty="0"/>
              <a:t> para </a:t>
            </a:r>
            <a:r>
              <a:rPr lang="en-US" sz="2400" dirty="0" err="1"/>
              <a:t>inferência</a:t>
            </a:r>
            <a:r>
              <a:rPr lang="en-US" sz="2400" dirty="0"/>
              <a:t> </a:t>
            </a:r>
            <a:r>
              <a:rPr lang="en-US" sz="2400" dirty="0" err="1"/>
              <a:t>Bayesiana</a:t>
            </a:r>
            <a:r>
              <a:rPr lang="en-US" sz="2400" dirty="0"/>
              <a:t> (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contrário</a:t>
            </a:r>
            <a:r>
              <a:rPr lang="en-US" sz="2400" dirty="0"/>
              <a:t> do MCMC, que se </a:t>
            </a:r>
            <a:r>
              <a:rPr lang="en-US" sz="2400" dirty="0" err="1"/>
              <a:t>baseia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simulações</a:t>
            </a:r>
            <a:r>
              <a:rPr lang="en-US" sz="2400" dirty="0"/>
              <a:t>)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Delineado especialmente para os chamados Modelos Gaussianos Latentes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Comparado ao MCMC, também proporciona resultados acurados, mas em menor tempo computacional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00808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1º passo: identificar uma distribuição para os dados observados</a:t>
            </a:r>
          </a:p>
          <a:p>
            <a:r>
              <a:rPr lang="pt-BR" sz="2400" b="1" dirty="0"/>
              <a:t>y</a:t>
            </a:r>
            <a:r>
              <a:rPr lang="pt-BR" sz="2400" dirty="0"/>
              <a:t> = (y</a:t>
            </a:r>
            <a:r>
              <a:rPr lang="pt-BR" sz="2400" baseline="-25000" dirty="0"/>
              <a:t>1</a:t>
            </a:r>
            <a:r>
              <a:rPr lang="pt-BR" sz="2400" dirty="0"/>
              <a:t>, ...,</a:t>
            </a:r>
            <a:r>
              <a:rPr lang="pt-BR" sz="2400" dirty="0" err="1"/>
              <a:t>y</a:t>
            </a:r>
            <a:r>
              <a:rPr lang="pt-BR" sz="2400" baseline="-25000" dirty="0" err="1"/>
              <a:t>n</a:t>
            </a:r>
            <a:r>
              <a:rPr lang="pt-BR" sz="2400" dirty="0"/>
              <a:t>) </a:t>
            </a:r>
          </a:p>
          <a:p>
            <a:endParaRPr lang="pt-BR" sz="2400" dirty="0"/>
          </a:p>
          <a:p>
            <a:r>
              <a:rPr lang="pt-BR" sz="2400" dirty="0"/>
              <a:t>A abordagem mais comum é especificar uma distribuição para </a:t>
            </a:r>
            <a:r>
              <a:rPr lang="pt-BR" sz="2400" dirty="0" err="1"/>
              <a:t>y</a:t>
            </a:r>
            <a:r>
              <a:rPr lang="pt-BR" sz="2400" baseline="-25000" dirty="0" err="1"/>
              <a:t>i</a:t>
            </a:r>
            <a:r>
              <a:rPr lang="pt-BR" sz="2400" dirty="0"/>
              <a:t> caracterizada por um parâmetro </a:t>
            </a:r>
            <a:r>
              <a:rPr lang="el-GR" sz="2400" dirty="0"/>
              <a:t>φ</a:t>
            </a:r>
            <a:r>
              <a:rPr lang="pt-BR" sz="2400" baseline="-25000" dirty="0"/>
              <a:t>i </a:t>
            </a:r>
            <a:r>
              <a:rPr lang="pt-BR" sz="2400" dirty="0"/>
              <a:t>(geralmente a média E(</a:t>
            </a:r>
            <a:r>
              <a:rPr lang="pt-BR" sz="2400" dirty="0" err="1"/>
              <a:t>y</a:t>
            </a:r>
            <a:r>
              <a:rPr lang="pt-BR" sz="2400" baseline="-25000" dirty="0" err="1"/>
              <a:t>i</a:t>
            </a:r>
            <a:r>
              <a:rPr lang="pt-BR" sz="2400" dirty="0"/>
              <a:t>)).</a:t>
            </a:r>
          </a:p>
          <a:p>
            <a:endParaRPr lang="pt-BR" sz="2400" dirty="0"/>
          </a:p>
          <a:p>
            <a:r>
              <a:rPr lang="pt-BR" sz="2400" dirty="0"/>
              <a:t>Este parâmetro deve ser definido como um </a:t>
            </a:r>
            <a:r>
              <a:rPr lang="pt-BR" sz="2400" dirty="0" err="1"/>
              <a:t>preditor</a:t>
            </a:r>
            <a:r>
              <a:rPr lang="pt-BR" sz="2400" dirty="0"/>
              <a:t> aditivo estruturado </a:t>
            </a:r>
            <a:r>
              <a:rPr lang="el-GR" sz="2400" dirty="0"/>
              <a:t>η</a:t>
            </a:r>
            <a:r>
              <a:rPr lang="pt-BR" sz="2400" baseline="-25000" dirty="0"/>
              <a:t>i</a:t>
            </a:r>
            <a:r>
              <a:rPr lang="pt-BR" sz="2400" dirty="0"/>
              <a:t>, utilizando-se uma função de ligação g(.) (por exemplo, g(</a:t>
            </a:r>
            <a:r>
              <a:rPr lang="el-GR" sz="2400" dirty="0"/>
              <a:t>φ</a:t>
            </a:r>
            <a:r>
              <a:rPr lang="pt-BR" sz="2400" baseline="-25000" dirty="0"/>
              <a:t>i</a:t>
            </a:r>
            <a:r>
              <a:rPr lang="pt-BR" sz="2400" dirty="0"/>
              <a:t>) = </a:t>
            </a:r>
            <a:r>
              <a:rPr lang="el-GR" sz="2400" dirty="0"/>
              <a:t>η</a:t>
            </a:r>
            <a:r>
              <a:rPr lang="pt-BR" sz="2400" baseline="-25000" dirty="0"/>
              <a:t>i</a:t>
            </a:r>
            <a:r>
              <a:rPr lang="pt-BR" sz="2400" dirty="0"/>
              <a:t>)</a:t>
            </a:r>
          </a:p>
          <a:p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8864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INLA E A CLASSE DOS  MODELOS GAUSSIANOS LATENTES</a:t>
            </a:r>
            <a:endParaRPr lang="en-GB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Este </a:t>
            </a:r>
            <a:r>
              <a:rPr lang="pt-BR" sz="2400" dirty="0" err="1"/>
              <a:t>preditor</a:t>
            </a:r>
            <a:r>
              <a:rPr lang="pt-BR" sz="2400" dirty="0"/>
              <a:t> linear aditivo é definido como: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Sendo: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el-GR" sz="2400" dirty="0"/>
              <a:t>β</a:t>
            </a:r>
            <a:r>
              <a:rPr lang="pt-BR" sz="2400" baseline="-25000" dirty="0"/>
              <a:t>0</a:t>
            </a:r>
            <a:r>
              <a:rPr lang="pt-BR" sz="2400" dirty="0"/>
              <a:t> – intercepto; 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el-GR" sz="2400" dirty="0"/>
              <a:t>β</a:t>
            </a:r>
            <a:r>
              <a:rPr lang="pt-BR" sz="2400" dirty="0"/>
              <a:t> = (</a:t>
            </a:r>
            <a:r>
              <a:rPr lang="el-GR" sz="2400" dirty="0"/>
              <a:t>β</a:t>
            </a:r>
            <a:r>
              <a:rPr lang="pt-BR" sz="2400" dirty="0"/>
              <a:t> </a:t>
            </a:r>
            <a:r>
              <a:rPr lang="pt-BR" sz="2400" baseline="-25000" dirty="0"/>
              <a:t>1</a:t>
            </a:r>
            <a:r>
              <a:rPr lang="pt-BR" sz="2400" dirty="0"/>
              <a:t>,..., </a:t>
            </a:r>
            <a:r>
              <a:rPr lang="el-GR" sz="2400" dirty="0"/>
              <a:t>β</a:t>
            </a:r>
            <a:r>
              <a:rPr lang="pt-BR" sz="2400" dirty="0"/>
              <a:t> </a:t>
            </a:r>
            <a:r>
              <a:rPr lang="pt-BR" sz="2400" baseline="-25000" dirty="0"/>
              <a:t>M</a:t>
            </a:r>
            <a:r>
              <a:rPr lang="pt-BR" sz="2400" dirty="0"/>
              <a:t>) – coeficientes que quantificam a o efeito (linear) das covariáveis </a:t>
            </a:r>
            <a:r>
              <a:rPr lang="pt-BR" sz="2400" b="1" dirty="0"/>
              <a:t>x</a:t>
            </a:r>
            <a:r>
              <a:rPr lang="pt-BR" sz="2400" dirty="0"/>
              <a:t> = (</a:t>
            </a:r>
            <a:r>
              <a:rPr lang="pt-BR" sz="2400" b="1" dirty="0"/>
              <a:t>x</a:t>
            </a:r>
            <a:r>
              <a:rPr lang="pt-BR" sz="2400" baseline="-25000" dirty="0"/>
              <a:t>1</a:t>
            </a:r>
            <a:r>
              <a:rPr lang="pt-BR" sz="2400" dirty="0"/>
              <a:t> ,..., </a:t>
            </a:r>
            <a:r>
              <a:rPr lang="pt-BR" sz="2400" b="1" dirty="0" err="1"/>
              <a:t>x</a:t>
            </a:r>
            <a:r>
              <a:rPr lang="pt-BR" sz="2400" baseline="-25000" dirty="0" err="1"/>
              <a:t>M</a:t>
            </a:r>
            <a:r>
              <a:rPr lang="pt-BR" sz="2400" dirty="0"/>
              <a:t>) na variável resposta;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f = {f</a:t>
            </a:r>
            <a:r>
              <a:rPr lang="pt-BR" sz="2400" baseline="-25000" dirty="0"/>
              <a:t>1</a:t>
            </a:r>
            <a:r>
              <a:rPr lang="pt-BR" sz="2400" dirty="0"/>
              <a:t>(</a:t>
            </a:r>
            <a:r>
              <a:rPr lang="pt-BR" sz="2400" baseline="30000" dirty="0"/>
              <a:t>.</a:t>
            </a:r>
            <a:r>
              <a:rPr lang="pt-BR" sz="2400" dirty="0"/>
              <a:t>),...,</a:t>
            </a:r>
            <a:r>
              <a:rPr lang="pt-BR" sz="2400" dirty="0" err="1"/>
              <a:t>f</a:t>
            </a:r>
            <a:r>
              <a:rPr lang="pt-BR" sz="2400" baseline="-25000" dirty="0" err="1"/>
              <a:t>L</a:t>
            </a:r>
            <a:r>
              <a:rPr lang="pt-BR" sz="2400" dirty="0"/>
              <a:t>(</a:t>
            </a:r>
            <a:r>
              <a:rPr lang="pt-BR" sz="2400" baseline="30000" dirty="0"/>
              <a:t>.</a:t>
            </a:r>
            <a:r>
              <a:rPr lang="pt-BR" sz="2400" dirty="0"/>
              <a:t>)} – coleção de funções definidas em termos de um conjunto de covariáveis </a:t>
            </a:r>
            <a:r>
              <a:rPr lang="pt-BR" sz="2400" b="1" dirty="0"/>
              <a:t>z</a:t>
            </a:r>
            <a:r>
              <a:rPr lang="pt-BR" sz="2400" dirty="0"/>
              <a:t> = (</a:t>
            </a:r>
            <a:r>
              <a:rPr lang="pt-BR" sz="2400" b="1" dirty="0"/>
              <a:t>z</a:t>
            </a:r>
            <a:r>
              <a:rPr lang="pt-BR" sz="2400" baseline="-25000" dirty="0"/>
              <a:t>1</a:t>
            </a:r>
            <a:r>
              <a:rPr lang="pt-BR" sz="2400" dirty="0"/>
              <a:t>,...,</a:t>
            </a:r>
            <a:r>
              <a:rPr lang="pt-BR" sz="2400" b="1" dirty="0" err="1"/>
              <a:t>z</a:t>
            </a:r>
            <a:r>
              <a:rPr lang="pt-BR" sz="2400" baseline="-25000" dirty="0" err="1"/>
              <a:t>L</a:t>
            </a:r>
            <a:r>
              <a:rPr lang="pt-BR" sz="2400" dirty="0"/>
              <a:t>)</a:t>
            </a:r>
          </a:p>
          <a:p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672832" y="836712"/>
          <a:ext cx="4952890" cy="116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ção" r:id="rId3" imgW="1841400" imgH="431640" progId="Equation.3">
                  <p:embed/>
                </p:oleObj>
              </mc:Choice>
              <mc:Fallback>
                <p:oleObj name="Equação" r:id="rId3" imgW="1841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832" y="836712"/>
                        <a:ext cx="4952890" cy="1162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6876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Os termos </a:t>
            </a:r>
            <a:r>
              <a:rPr lang="pt-BR" sz="2400" dirty="0" err="1"/>
              <a:t>f</a:t>
            </a:r>
            <a:r>
              <a:rPr lang="pt-BR" sz="2400" baseline="-25000" dirty="0" err="1"/>
              <a:t>l</a:t>
            </a:r>
            <a:r>
              <a:rPr lang="pt-BR" sz="2400" dirty="0"/>
              <a:t>(</a:t>
            </a:r>
            <a:r>
              <a:rPr lang="pt-BR" sz="2400" baseline="30000" dirty="0"/>
              <a:t>.</a:t>
            </a:r>
            <a:r>
              <a:rPr lang="pt-BR" sz="2400" dirty="0"/>
              <a:t>) podem assumir diferentes formas como efeitos de alisamento e não lineares de covariáveis, tendências temporais e efeitos sazonais, efeitos aleatórios no intercepto e nos coeficientes, e efeitos aleatórios temporais e espaciais.</a:t>
            </a:r>
          </a:p>
          <a:p>
            <a:endParaRPr lang="pt-BR" sz="2400" dirty="0"/>
          </a:p>
          <a:p>
            <a:r>
              <a:rPr lang="pt-BR" sz="2400" dirty="0"/>
              <a:t>A classe de modelos Gaussianos latentes é bastante flexível e pode acomodar uma grande amplitude de modelos.</a:t>
            </a:r>
          </a:p>
          <a:p>
            <a:endParaRPr lang="pt-BR" sz="2400" dirty="0"/>
          </a:p>
          <a:p>
            <a:r>
              <a:rPr lang="pt-BR" sz="2400" dirty="0"/>
              <a:t>Estes modelos podem ir deste modelos lineares generalizados e dinâmicos até modelos espaciais e espaço-temporais.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Pacote R-INLA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Pacote para implementação da inferência Bayesiana aproximada usando a abordagem INLA - Disponível para Linux, Mac e Windows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err="1"/>
              <a:t>Dowload</a:t>
            </a:r>
            <a:r>
              <a:rPr lang="pt-BR" sz="2400" dirty="0"/>
              <a:t>: </a:t>
            </a:r>
            <a:r>
              <a:rPr lang="pt-BR" sz="2400" i="1" dirty="0" err="1"/>
              <a:t>source</a:t>
            </a:r>
            <a:r>
              <a:rPr lang="pt-BR" sz="2400" i="1" dirty="0"/>
              <a:t> (</a:t>
            </a:r>
            <a:r>
              <a:rPr lang="pt-BR" sz="2400" i="1" dirty="0">
                <a:hlinkClick r:id="rId2"/>
              </a:rPr>
              <a:t>http://www.math.ntnu.no/inla/givemeINLA.R</a:t>
            </a:r>
            <a:r>
              <a:rPr lang="pt-BR" sz="2400" i="1" dirty="0"/>
              <a:t>)</a:t>
            </a:r>
          </a:p>
          <a:p>
            <a:pPr>
              <a:buFont typeface="Arial" pitchFamily="34" charset="0"/>
              <a:buChar char="•"/>
            </a:pPr>
            <a:endParaRPr lang="pt-BR" sz="2400" i="1" dirty="0"/>
          </a:p>
          <a:p>
            <a:pPr>
              <a:buFont typeface="Arial" pitchFamily="34" charset="0"/>
              <a:buChar char="•"/>
            </a:pPr>
            <a:r>
              <a:rPr lang="pt-BR" sz="2400" i="1" dirty="0"/>
              <a:t> </a:t>
            </a:r>
            <a:r>
              <a:rPr lang="pt-BR" sz="2400" dirty="0"/>
              <a:t>Carregado com o comando:</a:t>
            </a:r>
            <a:r>
              <a:rPr lang="pt-BR" sz="2400" i="1" dirty="0"/>
              <a:t> </a:t>
            </a:r>
            <a:r>
              <a:rPr lang="pt-BR" sz="2400" i="1" dirty="0" err="1"/>
              <a:t>library</a:t>
            </a:r>
            <a:r>
              <a:rPr lang="pt-BR" sz="2400" i="1" dirty="0"/>
              <a:t>(INLA)</a:t>
            </a:r>
          </a:p>
          <a:p>
            <a:pPr>
              <a:buFont typeface="Arial" pitchFamily="34" charset="0"/>
              <a:buChar char="•"/>
            </a:pPr>
            <a:endParaRPr lang="pt-BR" sz="2400" i="1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Comando </a:t>
            </a:r>
            <a:r>
              <a:rPr lang="pt-BR" sz="2400" i="1" dirty="0" err="1"/>
              <a:t>inla</a:t>
            </a:r>
            <a:r>
              <a:rPr lang="pt-BR" sz="2400" i="1" dirty="0"/>
              <a:t>.upgrade(</a:t>
            </a:r>
            <a:r>
              <a:rPr lang="pt-BR" sz="2400" i="1" dirty="0" err="1"/>
              <a:t>testing</a:t>
            </a:r>
            <a:r>
              <a:rPr lang="pt-BR" sz="2400" i="1" dirty="0"/>
              <a:t>=TRUE) </a:t>
            </a:r>
            <a:r>
              <a:rPr lang="pt-BR" sz="2400" dirty="0"/>
              <a:t>– faz upgrade para a última versão – “</a:t>
            </a:r>
            <a:r>
              <a:rPr lang="pt-BR" sz="2400" dirty="0" err="1"/>
              <a:t>testing</a:t>
            </a:r>
            <a:r>
              <a:rPr lang="pt-BR" sz="2400" dirty="0"/>
              <a:t>=TRUE” garante que está sendo instalada  a versão mais estável do programa e não uma versão ainda em teste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Comando </a:t>
            </a:r>
            <a:r>
              <a:rPr lang="pt-BR" sz="2400" i="1" dirty="0" err="1"/>
              <a:t>inla</a:t>
            </a:r>
            <a:r>
              <a:rPr lang="pt-BR" sz="2400" i="1" dirty="0"/>
              <a:t>.version() </a:t>
            </a:r>
            <a:r>
              <a:rPr lang="pt-BR" sz="2400" dirty="0"/>
              <a:t>– para saber a versão instalada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Documentação do pacote, exemplos de aplicação e fórum de discussão no </a:t>
            </a:r>
            <a:r>
              <a:rPr lang="pt-BR" sz="2400" dirty="0" err="1"/>
              <a:t>website</a:t>
            </a:r>
            <a:r>
              <a:rPr lang="pt-BR" sz="2400" dirty="0"/>
              <a:t>: http://www.r-inla.org/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Sintaxe do R-INLA</a:t>
            </a:r>
          </a:p>
          <a:p>
            <a:endParaRPr lang="pt-BR" sz="2400" dirty="0"/>
          </a:p>
          <a:p>
            <a:r>
              <a:rPr lang="pt-BR" sz="2400" dirty="0"/>
              <a:t>Vamos tomar o </a:t>
            </a:r>
            <a:r>
              <a:rPr lang="pt-BR" sz="2400" dirty="0" err="1"/>
              <a:t>preditor</a:t>
            </a:r>
            <a:r>
              <a:rPr lang="pt-BR" sz="2400" dirty="0"/>
              <a:t> linear </a:t>
            </a:r>
            <a:r>
              <a:rPr lang="el-GR" sz="2400" i="1" dirty="0"/>
              <a:t>η</a:t>
            </a:r>
            <a:r>
              <a:rPr lang="pt-BR" sz="2400" i="1" baseline="-25000" dirty="0"/>
              <a:t>i</a:t>
            </a:r>
            <a:r>
              <a:rPr lang="pt-BR" sz="2400" i="1" dirty="0"/>
              <a:t> </a:t>
            </a:r>
            <a:r>
              <a:rPr lang="pt-BR" sz="2400" dirty="0"/>
              <a:t>(equação apresentada no slide 12)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Sendo: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el-GR" sz="2400" dirty="0"/>
              <a:t>β</a:t>
            </a:r>
            <a:r>
              <a:rPr lang="pt-BR" sz="2400" baseline="-25000" dirty="0"/>
              <a:t>0</a:t>
            </a:r>
            <a:r>
              <a:rPr lang="pt-BR" sz="2400" dirty="0"/>
              <a:t> – intercepto;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el-GR" sz="2400" dirty="0"/>
              <a:t>β</a:t>
            </a:r>
            <a:r>
              <a:rPr lang="pt-BR" sz="2400" dirty="0"/>
              <a:t> = (</a:t>
            </a:r>
            <a:r>
              <a:rPr lang="el-GR" sz="2400" dirty="0"/>
              <a:t>β</a:t>
            </a:r>
            <a:r>
              <a:rPr lang="pt-BR" sz="2400" dirty="0"/>
              <a:t> </a:t>
            </a:r>
            <a:r>
              <a:rPr lang="pt-BR" sz="2400" baseline="-25000" dirty="0"/>
              <a:t>1</a:t>
            </a:r>
            <a:r>
              <a:rPr lang="pt-BR" sz="2400" dirty="0"/>
              <a:t>,..., </a:t>
            </a:r>
            <a:r>
              <a:rPr lang="el-GR" sz="2400" dirty="0"/>
              <a:t>β</a:t>
            </a:r>
            <a:r>
              <a:rPr lang="pt-BR" sz="2400" dirty="0"/>
              <a:t> </a:t>
            </a:r>
            <a:r>
              <a:rPr lang="pt-BR" sz="2400" baseline="-25000" dirty="0"/>
              <a:t>M</a:t>
            </a:r>
            <a:r>
              <a:rPr lang="pt-BR" sz="2400" dirty="0"/>
              <a:t>) – coeficientes que quantificam a relação  o efeito (linear) das covariáveis </a:t>
            </a:r>
            <a:r>
              <a:rPr lang="pt-BR" sz="2400" b="1" dirty="0"/>
              <a:t>x</a:t>
            </a:r>
            <a:r>
              <a:rPr lang="pt-BR" sz="2400" dirty="0"/>
              <a:t> = (</a:t>
            </a:r>
            <a:r>
              <a:rPr lang="pt-BR" sz="2400" b="1" dirty="0"/>
              <a:t>x</a:t>
            </a:r>
            <a:r>
              <a:rPr lang="pt-BR" sz="2400" baseline="-25000" dirty="0"/>
              <a:t>1</a:t>
            </a:r>
            <a:r>
              <a:rPr lang="pt-BR" sz="2400" dirty="0"/>
              <a:t> ,..., </a:t>
            </a:r>
            <a:r>
              <a:rPr lang="pt-BR" sz="2400" b="1" dirty="0" err="1"/>
              <a:t>x</a:t>
            </a:r>
            <a:r>
              <a:rPr lang="pt-BR" sz="2400" baseline="-25000" dirty="0" err="1"/>
              <a:t>M</a:t>
            </a:r>
            <a:r>
              <a:rPr lang="pt-BR" sz="2400" dirty="0"/>
              <a:t>) na variável resposta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f = {f</a:t>
            </a:r>
            <a:r>
              <a:rPr lang="pt-BR" sz="2400" baseline="-25000" dirty="0"/>
              <a:t>1</a:t>
            </a:r>
            <a:r>
              <a:rPr lang="pt-BR" sz="2400" dirty="0"/>
              <a:t>(</a:t>
            </a:r>
            <a:r>
              <a:rPr lang="pt-BR" sz="2400" baseline="30000" dirty="0"/>
              <a:t>.</a:t>
            </a:r>
            <a:r>
              <a:rPr lang="pt-BR" sz="2400" dirty="0"/>
              <a:t>),...,</a:t>
            </a:r>
            <a:r>
              <a:rPr lang="pt-BR" sz="2400" dirty="0" err="1"/>
              <a:t>f</a:t>
            </a:r>
            <a:r>
              <a:rPr lang="pt-BR" sz="2400" baseline="-25000" dirty="0" err="1"/>
              <a:t>L</a:t>
            </a:r>
            <a:r>
              <a:rPr lang="pt-BR" sz="2400" dirty="0"/>
              <a:t>(</a:t>
            </a:r>
            <a:r>
              <a:rPr lang="pt-BR" sz="2400" baseline="30000" dirty="0"/>
              <a:t>.</a:t>
            </a:r>
            <a:r>
              <a:rPr lang="pt-BR" sz="2400" dirty="0"/>
              <a:t>)} – coleção de funções definidas em termos de um conjunto de covariáveis </a:t>
            </a:r>
            <a:r>
              <a:rPr lang="pt-BR" sz="2400" b="1" dirty="0"/>
              <a:t>z</a:t>
            </a:r>
            <a:r>
              <a:rPr lang="pt-BR" sz="2400" dirty="0"/>
              <a:t> = (</a:t>
            </a:r>
            <a:r>
              <a:rPr lang="pt-BR" sz="2400" b="1" dirty="0"/>
              <a:t>z</a:t>
            </a:r>
            <a:r>
              <a:rPr lang="pt-BR" sz="2400" baseline="-25000" dirty="0"/>
              <a:t>1</a:t>
            </a:r>
            <a:r>
              <a:rPr lang="pt-BR" sz="2400" dirty="0"/>
              <a:t>,...,</a:t>
            </a:r>
            <a:r>
              <a:rPr lang="pt-BR" sz="2400" b="1" dirty="0" err="1"/>
              <a:t>z</a:t>
            </a:r>
            <a:r>
              <a:rPr lang="pt-BR" sz="2400" baseline="-25000" dirty="0" err="1"/>
              <a:t>L</a:t>
            </a:r>
            <a:r>
              <a:rPr lang="pt-BR" sz="2400" dirty="0"/>
              <a:t>)</a:t>
            </a:r>
          </a:p>
          <a:p>
            <a:endParaRPr lang="pt-BR" sz="2400" dirty="0"/>
          </a:p>
          <a:p>
            <a:r>
              <a:rPr lang="pt-BR" sz="2400" dirty="0"/>
              <a:t>(Como já visto, os termos </a:t>
            </a:r>
            <a:r>
              <a:rPr lang="pt-BR" sz="2400" dirty="0" err="1"/>
              <a:t>f</a:t>
            </a:r>
            <a:r>
              <a:rPr lang="pt-BR" sz="2400" baseline="-25000" dirty="0" err="1"/>
              <a:t>l</a:t>
            </a:r>
            <a:r>
              <a:rPr lang="pt-BR" sz="2400" dirty="0"/>
              <a:t>(</a:t>
            </a:r>
            <a:r>
              <a:rPr lang="pt-BR" sz="2400" baseline="30000" dirty="0"/>
              <a:t>.</a:t>
            </a:r>
            <a:r>
              <a:rPr lang="pt-BR" sz="2400" dirty="0"/>
              <a:t>) podem assumir diferentes formas como efeitos de alisamento e não lineares de covariáveis,tendências temporais e efeitos sazonais, efeitos aleatórios de intercepto e de coeficiente, e efeitos aleatórios temporais e espaciais)</a:t>
            </a:r>
            <a:endParaRPr lang="en-US" sz="24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979713" y="1412776"/>
          <a:ext cx="4032448" cy="94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ção" r:id="rId3" imgW="1841400" imgH="431640" progId="Equation.3">
                  <p:embed/>
                </p:oleObj>
              </mc:Choice>
              <mc:Fallback>
                <p:oleObj name="Equação" r:id="rId3" imgW="1841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3" y="1412776"/>
                        <a:ext cx="4032448" cy="945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Sintaxe do R-INLA – continuação</a:t>
            </a:r>
          </a:p>
          <a:p>
            <a:endParaRPr lang="pt-BR" sz="2400" b="1" dirty="0"/>
          </a:p>
          <a:p>
            <a:r>
              <a:rPr lang="pt-BR" sz="2400" dirty="0"/>
              <a:t>Vamos considerar o caso de duas covariáveis </a:t>
            </a:r>
            <a:r>
              <a:rPr lang="pt-BR" sz="2400" b="1" dirty="0"/>
              <a:t>x</a:t>
            </a:r>
            <a:r>
              <a:rPr lang="pt-BR" sz="2400" dirty="0"/>
              <a:t> = (</a:t>
            </a:r>
            <a:r>
              <a:rPr lang="pt-BR" sz="2400" b="1" dirty="0"/>
              <a:t>x</a:t>
            </a:r>
            <a:r>
              <a:rPr lang="pt-BR" sz="2400" baseline="-25000" dirty="0"/>
              <a:t>1</a:t>
            </a:r>
            <a:r>
              <a:rPr lang="pt-BR" sz="2400" dirty="0"/>
              <a:t> , </a:t>
            </a:r>
            <a:r>
              <a:rPr lang="pt-BR" sz="2400" b="1" dirty="0"/>
              <a:t>x</a:t>
            </a:r>
            <a:r>
              <a:rPr lang="pt-BR" sz="2400" baseline="-25000" dirty="0"/>
              <a:t>2</a:t>
            </a:r>
            <a:r>
              <a:rPr lang="pt-BR" sz="2400" dirty="0"/>
              <a:t>) e a função f(</a:t>
            </a:r>
            <a:r>
              <a:rPr lang="pt-BR" sz="2400" baseline="30000" dirty="0"/>
              <a:t>.</a:t>
            </a:r>
            <a:r>
              <a:rPr lang="pt-BR" sz="2400" dirty="0"/>
              <a:t>) indexada por uma terceira covariável </a:t>
            </a:r>
            <a:r>
              <a:rPr lang="pt-BR" sz="2400" b="1" dirty="0"/>
              <a:t>z</a:t>
            </a:r>
            <a:r>
              <a:rPr lang="pt-BR" sz="2400" baseline="-25000" dirty="0"/>
              <a:t>1</a:t>
            </a:r>
            <a:r>
              <a:rPr lang="pt-BR" sz="2400" dirty="0"/>
              <a:t>. </a:t>
            </a:r>
            <a:r>
              <a:rPr lang="pt-BR" sz="2400" dirty="0" err="1"/>
              <a:t>model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O </a:t>
            </a:r>
            <a:r>
              <a:rPr lang="pt-BR" sz="2400" dirty="0" err="1"/>
              <a:t>preditor</a:t>
            </a:r>
            <a:r>
              <a:rPr lang="pt-BR" sz="2400" dirty="0"/>
              <a:t> linear </a:t>
            </a:r>
            <a:r>
              <a:rPr lang="el-GR" sz="2400" i="1" dirty="0"/>
              <a:t>η</a:t>
            </a:r>
            <a:r>
              <a:rPr lang="pt-BR" sz="2400" i="1" baseline="-25000" dirty="0"/>
              <a:t>i</a:t>
            </a:r>
            <a:r>
              <a:rPr lang="pt-BR" sz="2400" dirty="0"/>
              <a:t> é reproduzido no R_INLA por meio do comando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</a:t>
            </a:r>
          </a:p>
          <a:p>
            <a:r>
              <a:rPr lang="pt-BR" sz="2400" dirty="0"/>
              <a:t>Onde, y, x</a:t>
            </a:r>
            <a:r>
              <a:rPr lang="pt-BR" sz="2400" baseline="-25000" dirty="0"/>
              <a:t>1</a:t>
            </a:r>
            <a:r>
              <a:rPr lang="pt-BR" sz="2400" dirty="0"/>
              <a:t>, x</a:t>
            </a:r>
            <a:r>
              <a:rPr lang="pt-BR" sz="2400" baseline="-25000" dirty="0"/>
              <a:t>2</a:t>
            </a:r>
            <a:r>
              <a:rPr lang="pt-BR" sz="2400" dirty="0"/>
              <a:t> e z</a:t>
            </a:r>
            <a:r>
              <a:rPr lang="pt-BR" sz="2400" baseline="-25000" dirty="0"/>
              <a:t>1</a:t>
            </a:r>
            <a:r>
              <a:rPr lang="pt-BR" sz="2400" dirty="0"/>
              <a:t> são os nomes das colunas do banco de dados contendo os dados.</a:t>
            </a:r>
          </a:p>
          <a:p>
            <a:endParaRPr lang="pt-BR" sz="2400" dirty="0"/>
          </a:p>
          <a:p>
            <a:r>
              <a:rPr lang="pt-BR" sz="2400" dirty="0"/>
              <a:t>O termo ‘1’ não é necessário – o intercepto é incluído por default.</a:t>
            </a:r>
          </a:p>
          <a:p>
            <a:endParaRPr lang="pt-BR" sz="2400" dirty="0"/>
          </a:p>
          <a:p>
            <a:endParaRPr lang="pt-BR" sz="2400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30250" y="2897188"/>
          <a:ext cx="71231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ção" r:id="rId3" imgW="2882880" imgH="215640" progId="Equation.3">
                  <p:embed/>
                </p:oleObj>
              </mc:Choice>
              <mc:Fallback>
                <p:oleObj name="Equação" r:id="rId3" imgW="28828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2897188"/>
                        <a:ext cx="7123113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8072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/>
              <a:t>Filosofia do Método Bayesiano</a:t>
            </a:r>
          </a:p>
          <a:p>
            <a:pPr marL="457200" indent="-457200">
              <a:buAutoNum type="arabicPeriod"/>
            </a:pPr>
            <a:endParaRPr lang="pt-BR" sz="2400" dirty="0"/>
          </a:p>
          <a:p>
            <a:pPr marL="457200" indent="-457200"/>
            <a:r>
              <a:rPr lang="pt-BR" sz="2400" dirty="0"/>
              <a:t>Thomas </a:t>
            </a:r>
            <a:r>
              <a:rPr lang="pt-BR" sz="2400" dirty="0" err="1"/>
              <a:t>Bayes</a:t>
            </a:r>
            <a:r>
              <a:rPr lang="pt-BR" sz="2400" dirty="0"/>
              <a:t> </a:t>
            </a:r>
          </a:p>
          <a:p>
            <a:pPr marL="457200" indent="-457200"/>
            <a:endParaRPr lang="pt-BR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/>
              <a:t>nasceu em 1701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/>
              <a:t>Ministro presbiteriano e matemático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/>
              <a:t>Seu interesse estava na demonstração que conhecendo-se um efeito seria possível obter a probabilidade das causas do que o poderia ter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gerado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/>
              <a:t>Isso deu, essencialmente, os fundamentos da chamada teoria da probabilidade inversa, a qual é utilizada pela filosofia Bayesiana</a:t>
            </a:r>
          </a:p>
        </p:txBody>
      </p:sp>
    </p:spTree>
    <p:extLst>
      <p:ext uri="{BB962C8B-B14F-4D97-AF65-F5344CB8AC3E}">
        <p14:creationId xmlns:p14="http://schemas.microsoft.com/office/powerpoint/2010/main" val="3418951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Sintaxe do R-INLA – continuação</a:t>
            </a:r>
          </a:p>
          <a:p>
            <a:endParaRPr lang="pt-BR" sz="2400" b="1" dirty="0"/>
          </a:p>
          <a:p>
            <a:r>
              <a:rPr lang="pt-BR" sz="2400" dirty="0"/>
              <a:t>A string </a:t>
            </a:r>
            <a:r>
              <a:rPr lang="pt-BR" sz="2400" i="1" dirty="0" err="1"/>
              <a:t>model</a:t>
            </a:r>
            <a:r>
              <a:rPr lang="pt-BR" sz="2400" i="1" dirty="0"/>
              <a:t>=“...” </a:t>
            </a:r>
            <a:r>
              <a:rPr lang="pt-BR" sz="2400" dirty="0"/>
              <a:t>especifica o tipo da função f(</a:t>
            </a:r>
            <a:r>
              <a:rPr lang="pt-BR" sz="2400" baseline="30000" dirty="0"/>
              <a:t>.</a:t>
            </a:r>
            <a:r>
              <a:rPr lang="pt-BR" sz="2400" dirty="0"/>
              <a:t>).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escolha default: </a:t>
            </a:r>
            <a:r>
              <a:rPr lang="pt-BR" sz="2400" i="1" dirty="0" err="1"/>
              <a:t>model</a:t>
            </a:r>
            <a:r>
              <a:rPr lang="pt-BR" sz="2400" i="1" dirty="0"/>
              <a:t>=“</a:t>
            </a:r>
            <a:r>
              <a:rPr lang="pt-BR" sz="2400" i="1" dirty="0" err="1"/>
              <a:t>iid</a:t>
            </a:r>
            <a:r>
              <a:rPr lang="pt-BR" sz="2400" i="1" dirty="0"/>
              <a:t>” </a:t>
            </a:r>
            <a:r>
              <a:rPr lang="pt-BR" sz="2400" dirty="0"/>
              <a:t>– variáveis aleatórias independentes e com distribuição Gaussiana indexadas por z</a:t>
            </a:r>
            <a:r>
              <a:rPr lang="pt-BR" sz="2400" baseline="-25000" dirty="0"/>
              <a:t>1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A lista com as alternativas possíveis para </a:t>
            </a:r>
            <a:r>
              <a:rPr lang="pt-BR" sz="2400" i="1" dirty="0" err="1"/>
              <a:t>model</a:t>
            </a:r>
            <a:r>
              <a:rPr lang="pt-BR" sz="2400" i="1" dirty="0"/>
              <a:t>=“</a:t>
            </a:r>
            <a:r>
              <a:rPr lang="pt-BR" sz="2400" i="1" dirty="0" err="1"/>
              <a:t>iid</a:t>
            </a:r>
            <a:r>
              <a:rPr lang="pt-BR" sz="2400" i="1" dirty="0"/>
              <a:t>”</a:t>
            </a:r>
            <a:r>
              <a:rPr lang="pt-BR" sz="2400" dirty="0"/>
              <a:t> é obtida com o comando </a:t>
            </a:r>
            <a:r>
              <a:rPr lang="pt-BR" sz="2400" i="1" dirty="0" err="1"/>
              <a:t>names</a:t>
            </a:r>
            <a:r>
              <a:rPr lang="pt-BR" sz="2400" i="1" dirty="0"/>
              <a:t>(</a:t>
            </a:r>
            <a:r>
              <a:rPr lang="pt-BR" sz="2400" i="1" dirty="0" err="1"/>
              <a:t>inla.models</a:t>
            </a:r>
            <a:r>
              <a:rPr lang="pt-BR" sz="2400" i="1" dirty="0"/>
              <a:t>()$</a:t>
            </a:r>
            <a:r>
              <a:rPr lang="pt-BR" sz="2400" i="1" dirty="0" err="1"/>
              <a:t>latent</a:t>
            </a:r>
            <a:endParaRPr lang="pt-BR" sz="2400" i="1" dirty="0"/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A descrição de todas estas alternativas está no próximo slide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Inclusão de vários termos f() especificando-os em separado (abaixo) - banco de dados com </a:t>
            </a:r>
            <a:r>
              <a:rPr lang="pt-BR" sz="2400" i="1" dirty="0"/>
              <a:t>n</a:t>
            </a:r>
            <a:r>
              <a:rPr lang="pt-BR" sz="2400" dirty="0"/>
              <a:t> colunas z</a:t>
            </a:r>
            <a:r>
              <a:rPr lang="pt-BR" sz="2400" baseline="-25000" dirty="0"/>
              <a:t>1</a:t>
            </a:r>
            <a:r>
              <a:rPr lang="pt-BR" sz="2400" dirty="0"/>
              <a:t>, z</a:t>
            </a:r>
            <a:r>
              <a:rPr lang="pt-BR" sz="2400" baseline="-25000" dirty="0"/>
              <a:t>2</a:t>
            </a:r>
            <a:r>
              <a:rPr lang="pt-BR" sz="2400" dirty="0"/>
              <a:t> ,.... </a:t>
            </a:r>
            <a:r>
              <a:rPr lang="pt-BR" sz="2400" dirty="0" err="1"/>
              <a:t>z</a:t>
            </a:r>
            <a:r>
              <a:rPr lang="pt-BR" sz="2400" baseline="-25000" dirty="0" err="1"/>
              <a:t>n</a:t>
            </a:r>
            <a:r>
              <a:rPr lang="pt-BR" sz="2400" dirty="0"/>
              <a:t> com valores das covariáveis</a:t>
            </a:r>
          </a:p>
          <a:p>
            <a:endParaRPr lang="en-US" sz="2400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63563" y="6149975"/>
          <a:ext cx="79390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ção" r:id="rId3" imgW="3213000" imgH="228600" progId="Equation.3">
                  <p:embed/>
                </p:oleObj>
              </mc:Choice>
              <mc:Fallback>
                <p:oleObj name="Equação" r:id="rId3" imgW="3213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6149975"/>
                        <a:ext cx="7939087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7628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39552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Lista de modelos possíveis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Lista de modelos possíveis (continuação)</a:t>
            </a:r>
            <a:endParaRPr lang="en-US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8" y="1520767"/>
            <a:ext cx="8939680" cy="325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188640"/>
            <a:ext cx="86764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Sintaxe do R-INLA – continuação</a:t>
            </a:r>
          </a:p>
          <a:p>
            <a:endParaRPr lang="pt-BR" sz="2400" dirty="0"/>
          </a:p>
          <a:p>
            <a:r>
              <a:rPr lang="pt-BR" sz="2400" dirty="0"/>
              <a:t>Outras opções a serem especificas no termo f( ): </a:t>
            </a:r>
            <a:r>
              <a:rPr lang="pt-BR" sz="2400" i="1" dirty="0" err="1"/>
              <a:t>hyper</a:t>
            </a:r>
            <a:r>
              <a:rPr lang="pt-BR" sz="2400" i="1" dirty="0"/>
              <a:t>,</a:t>
            </a:r>
            <a:r>
              <a:rPr lang="pt-BR" sz="2400" dirty="0"/>
              <a:t> </a:t>
            </a:r>
            <a:r>
              <a:rPr lang="pt-BR" sz="2400" i="1" dirty="0" err="1"/>
              <a:t>replicate</a:t>
            </a:r>
            <a:r>
              <a:rPr lang="pt-BR" sz="2400" dirty="0"/>
              <a:t>, </a:t>
            </a:r>
            <a:r>
              <a:rPr lang="pt-BR" sz="2400" i="1" dirty="0" err="1"/>
              <a:t>constr</a:t>
            </a:r>
            <a:r>
              <a:rPr lang="pt-BR" sz="2400" dirty="0"/>
              <a:t>, </a:t>
            </a:r>
            <a:r>
              <a:rPr lang="pt-BR" sz="2400" dirty="0" err="1"/>
              <a:t>etc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Para rodar o algoritmo INLA – usamos a função </a:t>
            </a:r>
            <a:r>
              <a:rPr lang="pt-BR" sz="2400" i="1" dirty="0" err="1"/>
              <a:t>inla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Onde:</a:t>
            </a:r>
          </a:p>
          <a:p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i="1" dirty="0"/>
              <a:t>formula</a:t>
            </a:r>
            <a:r>
              <a:rPr lang="pt-BR" sz="2400" dirty="0"/>
              <a:t>: definido previamente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i="1" dirty="0"/>
              <a:t>data</a:t>
            </a:r>
            <a:r>
              <a:rPr lang="pt-BR" sz="2400" dirty="0"/>
              <a:t>: banco de dados contendo as variáveis incluídas em </a:t>
            </a:r>
            <a:r>
              <a:rPr lang="pt-BR" sz="2400" i="1" dirty="0"/>
              <a:t>formula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err="1"/>
              <a:t>family</a:t>
            </a:r>
            <a:r>
              <a:rPr lang="pt-BR" sz="2400" dirty="0"/>
              <a:t>: string que especifica a distribuição dos dados (isto é, a verossimilhança)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799757" y="2636912"/>
          <a:ext cx="5436539" cy="53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ção" r:id="rId3" imgW="2070000" imgH="203040" progId="Equation.3">
                  <p:embed/>
                </p:oleObj>
              </mc:Choice>
              <mc:Fallback>
                <p:oleObj name="Equação" r:id="rId3" imgW="2070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757" y="2636912"/>
                        <a:ext cx="5436539" cy="533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620688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Sintaxe do R-INLA – continuação</a:t>
            </a:r>
          </a:p>
          <a:p>
            <a:endParaRPr lang="pt-BR" sz="2400" dirty="0"/>
          </a:p>
          <a:p>
            <a:r>
              <a:rPr lang="pt-BR" sz="2400" dirty="0"/>
              <a:t>Algumas das distribuições disponíveis são obtidas com o comando:</a:t>
            </a:r>
          </a:p>
          <a:p>
            <a:endParaRPr lang="pt-BR" sz="2400" dirty="0"/>
          </a:p>
          <a:p>
            <a:r>
              <a:rPr lang="pt-BR" sz="2400" i="1" dirty="0" err="1"/>
              <a:t>names</a:t>
            </a:r>
            <a:r>
              <a:rPr lang="pt-BR" sz="2400" i="1" dirty="0"/>
              <a:t>(</a:t>
            </a:r>
            <a:r>
              <a:rPr lang="pt-BR" sz="2400" i="1" dirty="0" err="1"/>
              <a:t>inla.models</a:t>
            </a:r>
            <a:r>
              <a:rPr lang="pt-BR" sz="2400" i="1" dirty="0"/>
              <a:t>()$</a:t>
            </a:r>
            <a:r>
              <a:rPr lang="pt-BR" sz="2400" i="1" dirty="0" err="1"/>
              <a:t>likelihood</a:t>
            </a:r>
            <a:r>
              <a:rPr lang="pt-BR" sz="2400" i="1" dirty="0"/>
              <a:t>)</a:t>
            </a:r>
          </a:p>
          <a:p>
            <a:endParaRPr lang="pt-BR" sz="2400" dirty="0"/>
          </a:p>
          <a:p>
            <a:r>
              <a:rPr lang="pt-BR" sz="2400" dirty="0"/>
              <a:t>Algumas das distribuições: </a:t>
            </a:r>
            <a:r>
              <a:rPr lang="pt-BR" sz="2400" dirty="0" err="1"/>
              <a:t>poisson</a:t>
            </a:r>
            <a:r>
              <a:rPr lang="pt-BR" sz="2400" dirty="0"/>
              <a:t>, binomial, gama, beta, </a:t>
            </a:r>
            <a:r>
              <a:rPr lang="pt-BR" sz="2400" dirty="0" err="1"/>
              <a:t>betabinomial</a:t>
            </a:r>
            <a:r>
              <a:rPr lang="pt-BR" sz="2400" dirty="0"/>
              <a:t>, </a:t>
            </a:r>
            <a:r>
              <a:rPr lang="pt-BR" sz="2400" dirty="0" err="1"/>
              <a:t>nbiomial</a:t>
            </a:r>
            <a:r>
              <a:rPr lang="pt-BR" sz="2400" dirty="0"/>
              <a:t>, normal, </a:t>
            </a:r>
            <a:r>
              <a:rPr lang="pt-BR" sz="2400" dirty="0" err="1"/>
              <a:t>logistic</a:t>
            </a:r>
            <a:r>
              <a:rPr lang="pt-BR" sz="2400" dirty="0"/>
              <a:t>, </a:t>
            </a:r>
            <a:r>
              <a:rPr lang="pt-BR" sz="2400" dirty="0" err="1"/>
              <a:t>lognormal</a:t>
            </a:r>
            <a:r>
              <a:rPr lang="pt-BR" sz="2400" dirty="0"/>
              <a:t>, </a:t>
            </a:r>
            <a:r>
              <a:rPr lang="pt-BR" sz="2400" dirty="0" err="1"/>
              <a:t>loglogistic</a:t>
            </a:r>
            <a:r>
              <a:rPr lang="pt-BR" sz="2400" dirty="0"/>
              <a:t>, </a:t>
            </a:r>
            <a:r>
              <a:rPr lang="pt-BR" sz="2400" dirty="0" err="1"/>
              <a:t>zeroinflatednbbinonial</a:t>
            </a:r>
            <a:r>
              <a:rPr lang="pt-BR" sz="2400" dirty="0"/>
              <a:t>, etc.</a:t>
            </a:r>
          </a:p>
          <a:p>
            <a:endParaRPr lang="pt-BR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836712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Livros básicos:</a:t>
            </a:r>
          </a:p>
          <a:p>
            <a:endParaRPr lang="pt-BR" sz="2800" dirty="0"/>
          </a:p>
          <a:p>
            <a:r>
              <a:rPr lang="en-GB" sz="2800" dirty="0" err="1"/>
              <a:t>Blangiardo</a:t>
            </a:r>
            <a:r>
              <a:rPr lang="en-GB" sz="2800" dirty="0"/>
              <a:t> M, </a:t>
            </a:r>
            <a:r>
              <a:rPr lang="en-GB" sz="2800" dirty="0" err="1"/>
              <a:t>Cameletti</a:t>
            </a:r>
            <a:r>
              <a:rPr lang="en-GB" sz="2800" dirty="0"/>
              <a:t> M. </a:t>
            </a:r>
            <a:r>
              <a:rPr lang="en-GB" sz="2800" dirty="0" err="1"/>
              <a:t>Spatio</a:t>
            </a:r>
            <a:r>
              <a:rPr lang="en-GB" sz="2800" dirty="0"/>
              <a:t> and </a:t>
            </a:r>
            <a:r>
              <a:rPr lang="en-GB" sz="2800" dirty="0" err="1"/>
              <a:t>Spatio</a:t>
            </a:r>
            <a:r>
              <a:rPr lang="en-GB" sz="2800" dirty="0"/>
              <a:t>-temporal Bayesian Models with R-INLA. Chichester, Wiley, 2015.</a:t>
            </a:r>
          </a:p>
          <a:p>
            <a:endParaRPr lang="en-GB" sz="2800" dirty="0"/>
          </a:p>
          <a:p>
            <a:r>
              <a:rPr lang="en-GB" sz="2800" dirty="0" err="1"/>
              <a:t>Zuur</a:t>
            </a:r>
            <a:r>
              <a:rPr lang="en-GB" sz="2800" dirty="0"/>
              <a:t> AF, </a:t>
            </a:r>
            <a:r>
              <a:rPr lang="en-GB" sz="2800" dirty="0" err="1"/>
              <a:t>Ieno</a:t>
            </a:r>
            <a:r>
              <a:rPr lang="en-GB" sz="2800" dirty="0"/>
              <a:t> EM, </a:t>
            </a:r>
            <a:r>
              <a:rPr lang="en-GB" sz="2800" dirty="0" err="1"/>
              <a:t>Saveliev</a:t>
            </a:r>
            <a:r>
              <a:rPr lang="en-GB" sz="2800" dirty="0"/>
              <a:t> AA. Beginner’s Guide to Spatial, Temporal and </a:t>
            </a:r>
            <a:r>
              <a:rPr lang="en-GB" sz="2800" dirty="0" err="1"/>
              <a:t>Spatio</a:t>
            </a:r>
            <a:r>
              <a:rPr lang="en-GB" sz="2800" dirty="0"/>
              <a:t>-Temporal Ecological Data Analysis with R-INLA - Volume I: Using GLM and GLMM. Newburgh, Highland Statistics Ltd, 2017.</a:t>
            </a:r>
          </a:p>
        </p:txBody>
      </p:sp>
    </p:spTree>
    <p:extLst>
      <p:ext uri="{BB962C8B-B14F-4D97-AF65-F5344CB8AC3E}">
        <p14:creationId xmlns:p14="http://schemas.microsoft.com/office/powerpoint/2010/main" val="1740039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05273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Exemplo de aplicação com abordagem </a:t>
            </a:r>
            <a:r>
              <a:rPr lang="pt-BR" sz="4000" b="1" dirty="0" err="1"/>
              <a:t>geoestatística</a:t>
            </a:r>
            <a:endParaRPr lang="pt-BR" sz="4000" b="1" dirty="0"/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 Leishmaniose visceral canina em Araçatuba, SP, e sua relação com as características dos cães e de seus tutores: estudo transversal e de análise espacial usando abordagem </a:t>
            </a:r>
            <a:r>
              <a:rPr lang="pt-BR" sz="3200" dirty="0" err="1"/>
              <a:t>geoestatística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76004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908720"/>
            <a:ext cx="8208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Objetivos</a:t>
            </a:r>
          </a:p>
          <a:p>
            <a:pPr algn="ctr"/>
            <a:endParaRPr lang="pt-BR" sz="4000" b="1" dirty="0"/>
          </a:p>
          <a:p>
            <a:endParaRPr lang="pt-BR" dirty="0"/>
          </a:p>
          <a:p>
            <a:pPr algn="ctr"/>
            <a:r>
              <a:rPr lang="pt-BR" sz="2800" dirty="0"/>
              <a:t>Calcular a </a:t>
            </a:r>
            <a:r>
              <a:rPr lang="pt-BR" sz="2800" dirty="0" err="1"/>
              <a:t>soroprevalência</a:t>
            </a:r>
            <a:r>
              <a:rPr lang="pt-BR" sz="2800" dirty="0"/>
              <a:t> da leishmaniose visceral canina (LVC), no período de 2015-2016, na região de maior prevalência da doença humana no município de Araçatuba e avaliar sua relação com as características dos cães e de seus tutores.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7841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85689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Área de estudo</a:t>
            </a:r>
          </a:p>
          <a:p>
            <a:endParaRPr lang="pt-BR" dirty="0"/>
          </a:p>
          <a:p>
            <a:r>
              <a:rPr lang="pt-BR" sz="2400" dirty="0"/>
              <a:t>Araçatuba (21º11'50 "Sul, 50º25'52" Oeste) – região oeste do estado de S); 525 km da capital; primeiro município paulista a detectar a presença de </a:t>
            </a:r>
            <a:r>
              <a:rPr lang="pt-BR" sz="2400" i="1" dirty="0" err="1"/>
              <a:t>Lutzomya</a:t>
            </a:r>
            <a:r>
              <a:rPr lang="pt-BR" sz="2400" i="1" dirty="0"/>
              <a:t> </a:t>
            </a:r>
            <a:r>
              <a:rPr lang="pt-BR" sz="2400" i="1" dirty="0" err="1"/>
              <a:t>longipalpis</a:t>
            </a:r>
            <a:r>
              <a:rPr lang="pt-BR" sz="2400" i="1" dirty="0"/>
              <a:t> </a:t>
            </a:r>
            <a:r>
              <a:rPr lang="pt-BR" sz="2400" dirty="0"/>
              <a:t>(em 1997) em área urbana e casos autóctones de leishmaniose visceral canina (LVC) (1998) e  humana (em 1999) (Figura 1).</a:t>
            </a:r>
          </a:p>
          <a:p>
            <a:endParaRPr lang="pt-BR" dirty="0"/>
          </a:p>
          <a:p>
            <a:r>
              <a:rPr lang="pt-BR" sz="2800" b="1" dirty="0"/>
              <a:t>Tipo de estudo</a:t>
            </a:r>
          </a:p>
          <a:p>
            <a:endParaRPr lang="pt-BR" dirty="0"/>
          </a:p>
          <a:p>
            <a:r>
              <a:rPr lang="pt-BR" sz="2400" dirty="0"/>
              <a:t>Estudo transversal e de análise espacial usando abordagem </a:t>
            </a:r>
            <a:r>
              <a:rPr lang="pt-BR" sz="2400" dirty="0" err="1"/>
              <a:t>geoestatística</a:t>
            </a:r>
            <a:r>
              <a:rPr lang="pt-BR" sz="2400" dirty="0"/>
              <a:t>***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26064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Métodos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45489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0753" y="5686123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Figure 1 – A: </a:t>
            </a:r>
            <a:r>
              <a:rPr lang="en-GB" dirty="0" err="1"/>
              <a:t>Municipio</a:t>
            </a:r>
            <a:r>
              <a:rPr lang="en-GB" dirty="0"/>
              <a:t> de </a:t>
            </a:r>
            <a:r>
              <a:rPr lang="en-GB" dirty="0" err="1"/>
              <a:t>Araçatuba</a:t>
            </a:r>
            <a:r>
              <a:rPr lang="en-GB" dirty="0"/>
              <a:t>, </a:t>
            </a:r>
            <a:r>
              <a:rPr lang="en-GB" dirty="0" err="1"/>
              <a:t>estado</a:t>
            </a:r>
            <a:r>
              <a:rPr lang="en-GB" dirty="0"/>
              <a:t> de São Paulo, Brazil, </a:t>
            </a:r>
            <a:r>
              <a:rPr lang="en-GB" dirty="0" err="1"/>
              <a:t>América</a:t>
            </a:r>
            <a:r>
              <a:rPr lang="en-GB" dirty="0"/>
              <a:t> do </a:t>
            </a:r>
            <a:r>
              <a:rPr lang="en-GB" dirty="0" err="1"/>
              <a:t>Sul</a:t>
            </a:r>
            <a:r>
              <a:rPr lang="en-GB" dirty="0"/>
              <a:t>; B: </a:t>
            </a:r>
            <a:r>
              <a:rPr lang="en-GB" dirty="0" err="1"/>
              <a:t>área</a:t>
            </a:r>
            <a:r>
              <a:rPr lang="en-GB" dirty="0"/>
              <a:t> de </a:t>
            </a:r>
            <a:r>
              <a:rPr lang="en-GB" dirty="0" err="1"/>
              <a:t>estudo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Araçatuba</a:t>
            </a:r>
            <a:r>
              <a:rPr lang="en-GB" dirty="0"/>
              <a:t>; C: </a:t>
            </a:r>
            <a:r>
              <a:rPr lang="en-GB" dirty="0" err="1"/>
              <a:t>Cães</a:t>
            </a:r>
            <a:r>
              <a:rPr lang="en-GB" dirty="0"/>
              <a:t> </a:t>
            </a:r>
            <a:r>
              <a:rPr lang="en-GB" dirty="0" err="1"/>
              <a:t>soropositivos</a:t>
            </a:r>
            <a:r>
              <a:rPr lang="en-GB" dirty="0"/>
              <a:t> e </a:t>
            </a:r>
            <a:r>
              <a:rPr lang="en-GB" dirty="0" err="1"/>
              <a:t>soronegativos</a:t>
            </a:r>
            <a:r>
              <a:rPr lang="en-GB" dirty="0"/>
              <a:t> para LV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área</a:t>
            </a:r>
            <a:r>
              <a:rPr lang="en-GB" dirty="0"/>
              <a:t> de </a:t>
            </a:r>
            <a:r>
              <a:rPr lang="en-GB" dirty="0" err="1"/>
              <a:t>estudo</a:t>
            </a:r>
            <a:r>
              <a:rPr lang="en-GB" dirty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5" y="116632"/>
            <a:ext cx="7596336" cy="53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54868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No livro “</a:t>
            </a:r>
            <a:r>
              <a:rPr lang="pt-BR" sz="2800" dirty="0" err="1"/>
              <a:t>An</a:t>
            </a:r>
            <a:r>
              <a:rPr lang="pt-BR" sz="2800" dirty="0"/>
              <a:t> </a:t>
            </a:r>
            <a:r>
              <a:rPr lang="pt-BR" sz="2800" dirty="0" err="1"/>
              <a:t>Essay</a:t>
            </a:r>
            <a:r>
              <a:rPr lang="pt-BR" sz="2800" dirty="0"/>
              <a:t> </a:t>
            </a:r>
            <a:r>
              <a:rPr lang="pt-BR" sz="2800" dirty="0" err="1"/>
              <a:t>Towards</a:t>
            </a:r>
            <a:r>
              <a:rPr lang="pt-BR" sz="2800" dirty="0"/>
              <a:t> </a:t>
            </a:r>
            <a:r>
              <a:rPr lang="pt-BR" sz="2800" dirty="0" err="1"/>
              <a:t>Solving</a:t>
            </a:r>
            <a:r>
              <a:rPr lang="pt-BR" sz="2800" dirty="0"/>
              <a:t> a </a:t>
            </a:r>
            <a:r>
              <a:rPr lang="pt-BR" sz="2800" dirty="0" err="1"/>
              <a:t>Problem</a:t>
            </a:r>
            <a:r>
              <a:rPr lang="pt-BR" sz="2800" dirty="0"/>
              <a:t> in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Doctrine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Changes</a:t>
            </a:r>
            <a:r>
              <a:rPr lang="pt-BR" sz="2800" dirty="0"/>
              <a:t>” (publicado postumamente por Richard </a:t>
            </a:r>
            <a:r>
              <a:rPr lang="pt-BR" sz="2800" dirty="0" err="1"/>
              <a:t>Price</a:t>
            </a:r>
            <a:r>
              <a:rPr lang="pt-BR" sz="2800" dirty="0"/>
              <a:t> em 1763) Thomas </a:t>
            </a:r>
            <a:r>
              <a:rPr lang="pt-BR" sz="2800" dirty="0" err="1"/>
              <a:t>Bayes</a:t>
            </a:r>
            <a:r>
              <a:rPr lang="pt-BR" sz="2800" dirty="0"/>
              <a:t> escreveu:</a:t>
            </a:r>
          </a:p>
          <a:p>
            <a:endParaRPr lang="pt-BR" sz="2800" dirty="0"/>
          </a:p>
          <a:p>
            <a:r>
              <a:rPr lang="pt-BR" sz="2800" dirty="0"/>
              <a:t>“</a:t>
            </a:r>
            <a:r>
              <a:rPr lang="pt-BR" sz="2800" dirty="0" err="1"/>
              <a:t>Given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number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times in </a:t>
            </a:r>
            <a:r>
              <a:rPr lang="pt-BR" sz="2800" dirty="0" err="1"/>
              <a:t>which</a:t>
            </a:r>
            <a:r>
              <a:rPr lang="pt-BR" sz="2800" dirty="0"/>
              <a:t> </a:t>
            </a:r>
            <a:r>
              <a:rPr lang="pt-BR" sz="2800" dirty="0" err="1"/>
              <a:t>an</a:t>
            </a:r>
            <a:r>
              <a:rPr lang="pt-BR" sz="2800" dirty="0"/>
              <a:t> </a:t>
            </a:r>
            <a:r>
              <a:rPr lang="pt-BR" sz="2800" dirty="0" err="1"/>
              <a:t>unknown</a:t>
            </a:r>
            <a:r>
              <a:rPr lang="pt-BR" sz="2800" dirty="0"/>
              <a:t> </a:t>
            </a:r>
            <a:r>
              <a:rPr lang="pt-BR" sz="2800" dirty="0" err="1"/>
              <a:t>event</a:t>
            </a:r>
            <a:r>
              <a:rPr lang="pt-BR" sz="2800" dirty="0"/>
              <a:t> </a:t>
            </a:r>
            <a:r>
              <a:rPr lang="pt-BR" sz="2800" dirty="0" err="1"/>
              <a:t>has</a:t>
            </a:r>
            <a:r>
              <a:rPr lang="pt-BR" sz="2800" dirty="0"/>
              <a:t> </a:t>
            </a:r>
            <a:r>
              <a:rPr lang="pt-BR" sz="2800" dirty="0" err="1"/>
              <a:t>happened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failes</a:t>
            </a:r>
            <a:r>
              <a:rPr lang="pt-BR" sz="2800" dirty="0"/>
              <a:t>: </a:t>
            </a:r>
            <a:r>
              <a:rPr lang="pt-BR" sz="2800" dirty="0" err="1"/>
              <a:t>required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chance </a:t>
            </a:r>
            <a:r>
              <a:rPr lang="pt-BR" sz="2800" dirty="0" err="1"/>
              <a:t>that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probability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its happening in a single </a:t>
            </a:r>
            <a:r>
              <a:rPr lang="pt-BR" sz="2800" dirty="0" err="1"/>
              <a:t>trial</a:t>
            </a:r>
            <a:r>
              <a:rPr lang="pt-BR" sz="2800" dirty="0"/>
              <a:t> lies </a:t>
            </a:r>
            <a:r>
              <a:rPr lang="pt-BR" sz="2800" dirty="0" err="1"/>
              <a:t>somewhere</a:t>
            </a:r>
            <a:r>
              <a:rPr lang="pt-BR" sz="2800" dirty="0"/>
              <a:t> </a:t>
            </a:r>
            <a:r>
              <a:rPr lang="pt-BR" sz="2800" dirty="0" err="1"/>
              <a:t>between</a:t>
            </a:r>
            <a:r>
              <a:rPr lang="pt-BR" sz="2800" dirty="0"/>
              <a:t> </a:t>
            </a:r>
            <a:r>
              <a:rPr lang="pt-BR" sz="2800" dirty="0" err="1"/>
              <a:t>any</a:t>
            </a:r>
            <a:r>
              <a:rPr lang="pt-BR" sz="2800" dirty="0"/>
              <a:t> </a:t>
            </a:r>
            <a:r>
              <a:rPr lang="pt-BR" sz="2800" dirty="0" err="1"/>
              <a:t>two</a:t>
            </a:r>
            <a:r>
              <a:rPr lang="pt-BR" sz="2800" dirty="0"/>
              <a:t> </a:t>
            </a:r>
            <a:r>
              <a:rPr lang="pt-BR" sz="2800" dirty="0" err="1"/>
              <a:t>degrees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probability</a:t>
            </a:r>
            <a:r>
              <a:rPr lang="pt-BR" sz="2800" dirty="0"/>
              <a:t> </a:t>
            </a:r>
            <a:r>
              <a:rPr lang="pt-BR" sz="2800" dirty="0" err="1"/>
              <a:t>that</a:t>
            </a:r>
            <a:r>
              <a:rPr lang="pt-BR" sz="2800" dirty="0"/>
              <a:t> </a:t>
            </a:r>
            <a:r>
              <a:rPr lang="pt-BR" sz="2800" dirty="0" err="1"/>
              <a:t>can</a:t>
            </a:r>
            <a:r>
              <a:rPr lang="pt-BR" sz="2800" dirty="0"/>
              <a:t> </a:t>
            </a:r>
            <a:r>
              <a:rPr lang="pt-BR" sz="2800" dirty="0" err="1"/>
              <a:t>be</a:t>
            </a:r>
            <a:r>
              <a:rPr lang="pt-BR" sz="2800" dirty="0"/>
              <a:t> </a:t>
            </a:r>
            <a:r>
              <a:rPr lang="pt-BR" sz="2800" dirty="0" err="1"/>
              <a:t>named</a:t>
            </a:r>
            <a:r>
              <a:rPr lang="pt-BR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74044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43808" y="274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710626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Tamanho da amostra: </a:t>
            </a:r>
            <a:r>
              <a:rPr lang="pt-BR" sz="2400" dirty="0"/>
              <a:t>1400 cães</a:t>
            </a:r>
          </a:p>
          <a:p>
            <a:endParaRPr lang="pt-BR" dirty="0"/>
          </a:p>
          <a:p>
            <a:r>
              <a:rPr lang="pt-BR" sz="2800" b="1" dirty="0"/>
              <a:t>Desfecho</a:t>
            </a:r>
          </a:p>
          <a:p>
            <a:endParaRPr lang="pt-BR" dirty="0"/>
          </a:p>
          <a:p>
            <a:r>
              <a:rPr lang="pt-BR" sz="2400" dirty="0" err="1"/>
              <a:t>Soropositividade</a:t>
            </a:r>
            <a:r>
              <a:rPr lang="pt-BR" sz="2400" dirty="0"/>
              <a:t> dos cães para LV (</a:t>
            </a:r>
            <a:r>
              <a:rPr lang="pt-BR" sz="2400" dirty="0" err="1"/>
              <a:t>Lcan</a:t>
            </a:r>
            <a:r>
              <a:rPr lang="pt-BR" sz="2400" dirty="0"/>
              <a:t>)– foram considerados soropositivos os cães positivos no teste DPP (triagem) e no ELISA (confirmatório) e soronegativos os cães negativos no DPP</a:t>
            </a:r>
          </a:p>
          <a:p>
            <a:endParaRPr lang="pt-BR" dirty="0"/>
          </a:p>
          <a:p>
            <a:r>
              <a:rPr lang="pt-BR" sz="2800" b="1" dirty="0" err="1"/>
              <a:t>Covariáveis</a:t>
            </a:r>
            <a:endParaRPr lang="pt-BR" sz="2800" b="1" dirty="0"/>
          </a:p>
          <a:p>
            <a:endParaRPr lang="pt-BR" dirty="0"/>
          </a:p>
          <a:p>
            <a:r>
              <a:rPr lang="pt-BR" sz="2400" dirty="0"/>
              <a:t>Informações socioeconômicas e demográficas dos participantes; coordenadas geográficas dos endereços dos participantes (Tabela 1)</a:t>
            </a:r>
          </a:p>
          <a:p>
            <a:endParaRPr lang="pt-BR" dirty="0"/>
          </a:p>
          <a:p>
            <a:r>
              <a:rPr lang="pt-BR" sz="2800" b="1" dirty="0"/>
              <a:t>Ética</a:t>
            </a:r>
          </a:p>
          <a:p>
            <a:endParaRPr lang="pt-BR" dirty="0"/>
          </a:p>
          <a:p>
            <a:r>
              <a:rPr lang="pt-BR" sz="2400" dirty="0"/>
              <a:t>Aprovado pelo Comitê de Ética em Pesquisa da FSP e Comitê de Ética em Uso de Animais da UNESP de Araçatuba.</a:t>
            </a:r>
          </a:p>
        </p:txBody>
      </p:sp>
    </p:spTree>
    <p:extLst>
      <p:ext uri="{BB962C8B-B14F-4D97-AF65-F5344CB8AC3E}">
        <p14:creationId xmlns:p14="http://schemas.microsoft.com/office/powerpoint/2010/main" val="859250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Tabela 1 - Variáveis coletadas por inquérito sorológico para leishmaniose visceral canina realizada em Araçatuba/SP - Brasil, 2015-2016.</a:t>
            </a:r>
            <a:endParaRPr lang="en-GB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92771"/>
              </p:ext>
            </p:extLst>
          </p:nvPr>
        </p:nvGraphicFramePr>
        <p:xfrm>
          <a:off x="323528" y="824522"/>
          <a:ext cx="8496944" cy="5844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833">
                  <a:extLst>
                    <a:ext uri="{9D8B030D-6E8A-4147-A177-3AD203B41FA5}">
                      <a16:colId xmlns:a16="http://schemas.microsoft.com/office/drawing/2014/main" val="1624122182"/>
                    </a:ext>
                  </a:extLst>
                </a:gridCol>
                <a:gridCol w="3442407">
                  <a:extLst>
                    <a:ext uri="{9D8B030D-6E8A-4147-A177-3AD203B41FA5}">
                      <a16:colId xmlns:a16="http://schemas.microsoft.com/office/drawing/2014/main" val="788830252"/>
                    </a:ext>
                  </a:extLst>
                </a:gridCol>
                <a:gridCol w="3743704">
                  <a:extLst>
                    <a:ext uri="{9D8B030D-6E8A-4147-A177-3AD203B41FA5}">
                      <a16:colId xmlns:a16="http://schemas.microsoft.com/office/drawing/2014/main" val="1846973822"/>
                    </a:ext>
                  </a:extLst>
                </a:gridCol>
              </a:tblGrid>
              <a:tr h="281755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Características dos tutores e seus domicílios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205383"/>
                  </a:ext>
                </a:extLst>
              </a:tr>
              <a:tr h="563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COORDX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Longitude (SIRGAS 2000)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Contínuo (graus)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1718221726"/>
                  </a:ext>
                </a:extLst>
              </a:tr>
              <a:tr h="563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COORDY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Latitude (SIRGAS 2000)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Contínuo (graus)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1315789531"/>
                  </a:ext>
                </a:extLst>
              </a:tr>
              <a:tr h="563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TIME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Tempo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moradia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residência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Contínuo (meses)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171659748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RESID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Número de domicílios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Contável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1122994926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ROOM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Número de cômodos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Contável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2336215114"/>
                  </a:ext>
                </a:extLst>
              </a:tr>
              <a:tr h="563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CHICK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Presença de galinheiro no domicílio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0: não; 1: sim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2538537931"/>
                  </a:ext>
                </a:extLst>
              </a:tr>
              <a:tr h="563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N.CHICK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Presença de galinheiro na vizinhança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0: não; 1: sim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1772940791"/>
                  </a:ext>
                </a:extLst>
              </a:tr>
              <a:tr h="2817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YARD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Presença de quintal no domicílio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0: não; 1: sim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1968330383"/>
                  </a:ext>
                </a:extLst>
              </a:tr>
              <a:tr h="563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PARK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Parques ou áreas verdes na vizinhança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0: não; 1: sim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2698535675"/>
                  </a:ext>
                </a:extLst>
              </a:tr>
              <a:tr h="563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N°DOGS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Número de cães no domicílio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0: 0-10; 1: + 10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1055369864"/>
                  </a:ext>
                </a:extLst>
              </a:tr>
              <a:tr h="63452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DIED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Causa da morte de cães anteriormente residentes no domicílio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0: não ou por velhice*; 1: por LVC; 2: Outras razões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3" marR="34923" marT="0" marB="0" anchor="ctr"/>
                </a:tc>
                <a:extLst>
                  <a:ext uri="{0D108BD9-81ED-4DB2-BD59-A6C34878D82A}">
                    <a16:rowId xmlns:a16="http://schemas.microsoft.com/office/drawing/2014/main" val="261922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09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Tabela 1 - Variáveis coletadas por inquérito sorológico para leishmaniose visceral canina realizada em Araçatuba/SP - Brasil, 2015-2016.</a:t>
            </a:r>
            <a:endParaRPr lang="en-GB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71424"/>
              </p:ext>
            </p:extLst>
          </p:nvPr>
        </p:nvGraphicFramePr>
        <p:xfrm>
          <a:off x="395536" y="980725"/>
          <a:ext cx="8064896" cy="5544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181">
                  <a:extLst>
                    <a:ext uri="{9D8B030D-6E8A-4147-A177-3AD203B41FA5}">
                      <a16:colId xmlns:a16="http://schemas.microsoft.com/office/drawing/2014/main" val="2822188452"/>
                    </a:ext>
                  </a:extLst>
                </a:gridCol>
                <a:gridCol w="3267369">
                  <a:extLst>
                    <a:ext uri="{9D8B030D-6E8A-4147-A177-3AD203B41FA5}">
                      <a16:colId xmlns:a16="http://schemas.microsoft.com/office/drawing/2014/main" val="3458276711"/>
                    </a:ext>
                  </a:extLst>
                </a:gridCol>
                <a:gridCol w="3553346">
                  <a:extLst>
                    <a:ext uri="{9D8B030D-6E8A-4147-A177-3AD203B41FA5}">
                      <a16:colId xmlns:a16="http://schemas.microsoft.com/office/drawing/2014/main" val="3822374620"/>
                    </a:ext>
                  </a:extLst>
                </a:gridCol>
              </a:tblGrid>
              <a:tr h="411388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Covariáveis</a:t>
                      </a:r>
                      <a:r>
                        <a:rPr lang="pt-BR" sz="2000" dirty="0">
                          <a:effectLst/>
                        </a:rPr>
                        <a:t> relativas aos cães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12931"/>
                  </a:ext>
                </a:extLst>
              </a:tr>
              <a:tr h="41138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SEX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Sexo do cão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0: fêmea; 1: macho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23497115"/>
                  </a:ext>
                </a:extLst>
              </a:tr>
              <a:tr h="41138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AGE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Idade do cão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Contínuo (meses)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3183777"/>
                  </a:ext>
                </a:extLst>
              </a:tr>
              <a:tr h="41138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HAIR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Tamanho do pelo do cão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0: longo; 1: curto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89164490"/>
                  </a:ext>
                </a:extLst>
              </a:tr>
              <a:tr h="41138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SIZE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Porte do cão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0: pequeno ou médio; 1: grande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9534088"/>
                  </a:ext>
                </a:extLst>
              </a:tr>
              <a:tr h="1332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WHERE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Onde o cão permanece durante o dia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0: dentro do domicílio; 1: em abrigo no quintal; 2: no quintal sem abrigo ou na rua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0032450"/>
                  </a:ext>
                </a:extLst>
              </a:tr>
              <a:tr h="41138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WALK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 o </a:t>
                      </a:r>
                      <a:r>
                        <a:rPr lang="en-US" sz="1800" dirty="0" err="1">
                          <a:effectLst/>
                        </a:rPr>
                        <a:t>cão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passeia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0: não; 1: sim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2021890"/>
                  </a:ext>
                </a:extLst>
              </a:tr>
              <a:tr h="133245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NIGHT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Onde o cão permanece durante a noite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0: dentro do domicílio; 1: em abrigo no quintal; 2: no quintal sem abrigo ou na rua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2570441"/>
                  </a:ext>
                </a:extLst>
              </a:tr>
              <a:tr h="41138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ADOPT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Se o cão foi adotado da rua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0: não; 1: sim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0152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715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10182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ANÁLISE ESTATÍSTICA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37696" y="583490"/>
                <a:ext cx="8280920" cy="574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Dados faltantes (</a:t>
                </a:r>
                <a:r>
                  <a:rPr lang="pt-BR" dirty="0" err="1"/>
                  <a:t>missing</a:t>
                </a:r>
                <a:r>
                  <a:rPr lang="pt-BR" dirty="0"/>
                  <a:t> data): imputação multivariada, assumindo-se que as perdas ocorreram ao acaso – pacote </a:t>
                </a:r>
                <a:r>
                  <a:rPr lang="pt-BR" i="1" dirty="0" err="1"/>
                  <a:t>mice</a:t>
                </a:r>
                <a:r>
                  <a:rPr lang="pt-BR" dirty="0"/>
                  <a:t> do R</a:t>
                </a:r>
              </a:p>
              <a:p>
                <a:endParaRPr lang="pt-BR" dirty="0"/>
              </a:p>
              <a:p>
                <a:r>
                  <a:rPr lang="pt-BR" dirty="0"/>
                  <a:t>Modelo da </a:t>
                </a:r>
                <a:r>
                  <a:rPr lang="pt-BR" dirty="0" err="1"/>
                  <a:t>soropositividade</a:t>
                </a:r>
                <a:r>
                  <a:rPr lang="pt-BR" dirty="0"/>
                  <a:t> para  </a:t>
                </a:r>
                <a:r>
                  <a:rPr lang="pt-BR" dirty="0" err="1"/>
                  <a:t>LCan</a:t>
                </a:r>
                <a:r>
                  <a:rPr lang="pt-BR" dirty="0"/>
                  <a:t>– distribuição de probabilidade de Bernoulli (equações 1 e 2), em um contexto Bayesiano: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𝐼𝑔𝐺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(1),</a:t>
                </a:r>
                <a:endParaRPr lang="pt-BR" dirty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𝑙𝑜𝑔𝑖𝑡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𝑝𝑖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(2),</a:t>
                </a:r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Onde</a:t>
                </a:r>
              </a:p>
              <a:p>
                <a:endParaRPr lang="pt-BR" dirty="0"/>
              </a:p>
              <a:p>
                <a:r>
                  <a:rPr lang="pt-BR" dirty="0"/>
                  <a:t>i = 1, 2, 3,...,N representou o ID de um cão em particular</a:t>
                </a:r>
              </a:p>
              <a:p>
                <a:r>
                  <a:rPr lang="pt-BR" dirty="0"/>
                  <a:t>πi = probabilidade de um cão ser soropositivo para </a:t>
                </a:r>
                <a:r>
                  <a:rPr lang="pt-BR" dirty="0" err="1"/>
                  <a:t>LCan</a:t>
                </a:r>
                <a:endParaRPr lang="pt-BR" dirty="0"/>
              </a:p>
              <a:p>
                <a:r>
                  <a:rPr lang="pt-BR" dirty="0"/>
                  <a:t>α = intercepto</a:t>
                </a:r>
              </a:p>
              <a:p>
                <a:r>
                  <a:rPr lang="pt-BR" dirty="0"/>
                  <a:t>β = vetor com os p parâmetros de regressão</a:t>
                </a:r>
              </a:p>
              <a:p>
                <a:r>
                  <a:rPr lang="pt-BR" dirty="0"/>
                  <a:t>X = matriz de </a:t>
                </a:r>
                <a:r>
                  <a:rPr lang="pt-BR" dirty="0" err="1"/>
                  <a:t>covariáveis</a:t>
                </a:r>
                <a:endParaRPr lang="pt-BR" dirty="0"/>
              </a:p>
              <a:p>
                <a:r>
                  <a:rPr lang="pt-BR" dirty="0"/>
                  <a:t>si = coordenadas cartesianas da localização do cão i</a:t>
                </a:r>
              </a:p>
              <a:p>
                <a:r>
                  <a:rPr lang="pt-BR" dirty="0"/>
                  <a:t>W (si) = realização do campo Gaussiano (</a:t>
                </a:r>
                <a:r>
                  <a:rPr lang="pt-BR" dirty="0" err="1"/>
                  <a:t>Gaussian</a:t>
                </a:r>
                <a:r>
                  <a:rPr lang="pt-BR" dirty="0"/>
                  <a:t> </a:t>
                </a:r>
                <a:r>
                  <a:rPr lang="pt-BR" dirty="0" err="1"/>
                  <a:t>field</a:t>
                </a:r>
                <a:r>
                  <a:rPr lang="pt-BR" dirty="0"/>
                  <a:t> – GF) – modela a dependência espacial entre as localizações dos cães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6" y="583490"/>
                <a:ext cx="8280920" cy="5740802"/>
              </a:xfrm>
              <a:prstGeom prst="rect">
                <a:avLst/>
              </a:prstGeom>
              <a:blipFill>
                <a:blip r:embed="rId2"/>
                <a:stretch>
                  <a:fillRect l="-663" t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79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10182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ANÁLISE ESTATÍSTICA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692696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Função de correlação do tipo </a:t>
            </a:r>
            <a:r>
              <a:rPr lang="pt-BR" dirty="0" err="1"/>
              <a:t>Matérn</a:t>
            </a:r>
            <a:r>
              <a:rPr lang="pt-BR" dirty="0"/>
              <a:t> – para modelar a matriz de covariância espacialmente estruturada – distância entre os indivíduos medida pela distância Euclidiana</a:t>
            </a:r>
          </a:p>
          <a:p>
            <a:endParaRPr lang="pt-BR" dirty="0"/>
          </a:p>
          <a:p>
            <a:r>
              <a:rPr lang="pt-BR" dirty="0"/>
              <a:t>O campo Gaussiano (GF) foi representado por um GMRF (</a:t>
            </a:r>
            <a:r>
              <a:rPr lang="pt-BR" dirty="0" err="1"/>
              <a:t>Gaussian</a:t>
            </a:r>
            <a:r>
              <a:rPr lang="pt-BR" dirty="0"/>
              <a:t> </a:t>
            </a:r>
            <a:r>
              <a:rPr lang="pt-BR" dirty="0" err="1"/>
              <a:t>Markov</a:t>
            </a:r>
            <a:r>
              <a:rPr lang="pt-BR" dirty="0"/>
              <a:t> </a:t>
            </a:r>
            <a:r>
              <a:rPr lang="pt-BR" dirty="0" err="1"/>
              <a:t>random</a:t>
            </a:r>
            <a:r>
              <a:rPr lang="pt-BR" dirty="0"/>
              <a:t> </a:t>
            </a:r>
            <a:r>
              <a:rPr lang="pt-BR" dirty="0" err="1"/>
              <a:t>field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Inferência Bayesiana foi feita usando INLA e equação diferencial parcial estocástica (SPDE – </a:t>
            </a:r>
            <a:r>
              <a:rPr lang="pt-BR" dirty="0" err="1"/>
              <a:t>stochastic</a:t>
            </a:r>
            <a:r>
              <a:rPr lang="pt-BR" dirty="0"/>
              <a:t> </a:t>
            </a:r>
            <a:r>
              <a:rPr lang="pt-BR" dirty="0" err="1"/>
              <a:t>partial</a:t>
            </a:r>
            <a:r>
              <a:rPr lang="pt-BR" dirty="0"/>
              <a:t> </a:t>
            </a:r>
            <a:r>
              <a:rPr lang="pt-BR" dirty="0" err="1"/>
              <a:t>differential</a:t>
            </a:r>
            <a:r>
              <a:rPr lang="pt-BR" dirty="0"/>
              <a:t> </a:t>
            </a:r>
            <a:r>
              <a:rPr lang="pt-BR" dirty="0" err="1"/>
              <a:t>equation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Uso do pacote R-INLA do R</a:t>
            </a:r>
          </a:p>
          <a:p>
            <a:endParaRPr lang="pt-BR" dirty="0"/>
          </a:p>
          <a:p>
            <a:r>
              <a:rPr lang="pt-BR" dirty="0"/>
              <a:t>São apresentados como resultados da modelagem as médias posteriores dos efeitos fixos e os intervalos de 95% de credibilidade tanto na escala natural (</a:t>
            </a:r>
            <a:r>
              <a:rPr lang="pt-BR" dirty="0" err="1"/>
              <a:t>odds</a:t>
            </a:r>
            <a:r>
              <a:rPr lang="pt-BR" dirty="0"/>
              <a:t> </a:t>
            </a:r>
            <a:r>
              <a:rPr lang="pt-BR" dirty="0" err="1"/>
              <a:t>ratios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Foram assumidas priores não informativas para os efeitos fixos e priores com complexidade penalizada (PC – </a:t>
            </a:r>
            <a:r>
              <a:rPr lang="pt-BR" dirty="0" err="1"/>
              <a:t>penalized</a:t>
            </a:r>
            <a:r>
              <a:rPr lang="pt-BR" dirty="0"/>
              <a:t> </a:t>
            </a:r>
            <a:r>
              <a:rPr lang="pt-BR" dirty="0" err="1"/>
              <a:t>complexity</a:t>
            </a:r>
            <a:r>
              <a:rPr lang="pt-BR" dirty="0"/>
              <a:t> – </a:t>
            </a:r>
            <a:r>
              <a:rPr lang="pt-BR" dirty="0" err="1"/>
              <a:t>priors</a:t>
            </a:r>
            <a:r>
              <a:rPr lang="pt-BR" dirty="0"/>
              <a:t>) – estas últimas podem ser consideradas priores fracamente informativas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2651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8864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RESULTADOS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836712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1403 cães amostrados e 7 com resultados sorológicos inconclusivos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Dos 1396 com resultados conclusivos – 113 foram soropositivos para 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Soropositividade</a:t>
            </a:r>
            <a:r>
              <a:rPr lang="pt-BR" dirty="0"/>
              <a:t> de 0.081% (95% CI: 0.068 – 0.096)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Tabelas 2 e 3 – </a:t>
            </a:r>
            <a:r>
              <a:rPr lang="pt-BR" dirty="0" err="1"/>
              <a:t>soropositividade</a:t>
            </a:r>
            <a:r>
              <a:rPr lang="pt-BR" dirty="0"/>
              <a:t> x </a:t>
            </a:r>
            <a:r>
              <a:rPr lang="pt-BR" dirty="0" err="1"/>
              <a:t>covariáveis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Presença da dados faltantes (N.CHICK e </a:t>
            </a:r>
            <a:r>
              <a:rPr lang="pt-BR" dirty="0" err="1"/>
              <a:t>N°DOGS</a:t>
            </a:r>
            <a:r>
              <a:rPr lang="pt-BR" dirty="0"/>
              <a:t> com 12.5% e 17.6% de não resposta)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Tabelas 4 e 5 – Médias posteriores dos efeitos fixos e 95% CI (resultados da modelagem)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Figura 2 – Médias posteriores do GMRF em toda a área de estudo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Figura 3 – Médias posteriores do GMRF relacionados às localidades dos cães estudados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Figura 4  - Estrutura da correlação espacial – Função </a:t>
            </a:r>
            <a:r>
              <a:rPr lang="pt-BR" dirty="0" err="1"/>
              <a:t>Matérn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428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620688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Table</a:t>
            </a:r>
            <a:r>
              <a:rPr lang="pt-BR" dirty="0"/>
              <a:t> 2 - </a:t>
            </a:r>
            <a:r>
              <a:rPr lang="en-GB" dirty="0"/>
              <a:t>Distribution of canine IgG </a:t>
            </a:r>
            <a:r>
              <a:rPr lang="en-GB" dirty="0" err="1"/>
              <a:t>seropositivity</a:t>
            </a:r>
            <a:r>
              <a:rPr lang="en-GB" dirty="0"/>
              <a:t> for visceral </a:t>
            </a:r>
            <a:r>
              <a:rPr lang="en-GB" dirty="0" err="1"/>
              <a:t>leishmaniasis</a:t>
            </a:r>
            <a:r>
              <a:rPr lang="en-GB" dirty="0"/>
              <a:t>, according to the </a:t>
            </a:r>
            <a:r>
              <a:rPr lang="en-GB" b="1" dirty="0"/>
              <a:t>characteristics of the households</a:t>
            </a:r>
            <a:r>
              <a:rPr lang="en-GB" dirty="0"/>
              <a:t>, </a:t>
            </a:r>
            <a:r>
              <a:rPr lang="en-GB" dirty="0" err="1"/>
              <a:t>Araçatuba</a:t>
            </a:r>
            <a:r>
              <a:rPr lang="en-GB" dirty="0"/>
              <a:t>, Br, 2015-2016. NA = missing data.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34436"/>
              </p:ext>
            </p:extLst>
          </p:nvPr>
        </p:nvGraphicFramePr>
        <p:xfrm>
          <a:off x="2915816" y="44624"/>
          <a:ext cx="5987238" cy="676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734">
                  <a:extLst>
                    <a:ext uri="{9D8B030D-6E8A-4147-A177-3AD203B41FA5}">
                      <a16:colId xmlns:a16="http://schemas.microsoft.com/office/drawing/2014/main" val="913798739"/>
                    </a:ext>
                  </a:extLst>
                </a:gridCol>
                <a:gridCol w="1194224">
                  <a:extLst>
                    <a:ext uri="{9D8B030D-6E8A-4147-A177-3AD203B41FA5}">
                      <a16:colId xmlns:a16="http://schemas.microsoft.com/office/drawing/2014/main" val="2451419851"/>
                    </a:ext>
                  </a:extLst>
                </a:gridCol>
                <a:gridCol w="528742">
                  <a:extLst>
                    <a:ext uri="{9D8B030D-6E8A-4147-A177-3AD203B41FA5}">
                      <a16:colId xmlns:a16="http://schemas.microsoft.com/office/drawing/2014/main" val="2665777388"/>
                    </a:ext>
                  </a:extLst>
                </a:gridCol>
                <a:gridCol w="528742">
                  <a:extLst>
                    <a:ext uri="{9D8B030D-6E8A-4147-A177-3AD203B41FA5}">
                      <a16:colId xmlns:a16="http://schemas.microsoft.com/office/drawing/2014/main" val="4221313701"/>
                    </a:ext>
                  </a:extLst>
                </a:gridCol>
                <a:gridCol w="470271">
                  <a:extLst>
                    <a:ext uri="{9D8B030D-6E8A-4147-A177-3AD203B41FA5}">
                      <a16:colId xmlns:a16="http://schemas.microsoft.com/office/drawing/2014/main" val="2633589882"/>
                    </a:ext>
                  </a:extLst>
                </a:gridCol>
                <a:gridCol w="587839">
                  <a:extLst>
                    <a:ext uri="{9D8B030D-6E8A-4147-A177-3AD203B41FA5}">
                      <a16:colId xmlns:a16="http://schemas.microsoft.com/office/drawing/2014/main" val="2183750245"/>
                    </a:ext>
                  </a:extLst>
                </a:gridCol>
                <a:gridCol w="613343">
                  <a:extLst>
                    <a:ext uri="{9D8B030D-6E8A-4147-A177-3AD203B41FA5}">
                      <a16:colId xmlns:a16="http://schemas.microsoft.com/office/drawing/2014/main" val="2324981636"/>
                    </a:ext>
                  </a:extLst>
                </a:gridCol>
                <a:gridCol w="613343">
                  <a:extLst>
                    <a:ext uri="{9D8B030D-6E8A-4147-A177-3AD203B41FA5}">
                      <a16:colId xmlns:a16="http://schemas.microsoft.com/office/drawing/2014/main" val="761894774"/>
                    </a:ext>
                  </a:extLst>
                </a:gridCol>
              </a:tblGrid>
              <a:tr h="19431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Covariate*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Category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IgG negative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IgG positive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(1396; 100%)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672592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%**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%**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%***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2048504602"/>
                  </a:ext>
                </a:extLst>
              </a:tr>
              <a:tr h="19887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TIME (months)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to &lt;150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38.8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558809464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 to &lt; 300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394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426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30.5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2301076136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300 and more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90.9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29.8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2422274886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4282609901"/>
                  </a:ext>
                </a:extLst>
              </a:tr>
              <a:tr h="19887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RESID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or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438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472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33.8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1418124814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or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691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49.5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272021554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or more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89.4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555362544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93.3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1391997602"/>
                  </a:ext>
                </a:extLst>
              </a:tr>
              <a:tr h="19887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ROOM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to 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465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36.0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4047520828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or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2871505635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or more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321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620290691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588291559"/>
                  </a:ext>
                </a:extLst>
              </a:tr>
              <a:tr h="19887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CHICK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1196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1297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2440209385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87.1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913937052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1170603862"/>
                  </a:ext>
                </a:extLst>
              </a:tr>
              <a:tr h="19887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N.CHICK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681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744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53.3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86719075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477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34.2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1309185491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12.5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179873671"/>
                  </a:ext>
                </a:extLst>
              </a:tr>
              <a:tr h="19887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YARD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58.2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1099511257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90.5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557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39.9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1574877033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2884023287"/>
                  </a:ext>
                </a:extLst>
              </a:tr>
              <a:tr h="19887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PARK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2964894327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954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68.3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772588246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5.2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4129646467"/>
                  </a:ext>
                </a:extLst>
              </a:tr>
              <a:tr h="19887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N°DOGS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to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990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1068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76.5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4261651307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More than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82.1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1403294182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225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17.6</a:t>
                      </a:r>
                      <a:endParaRPr lang="en-GB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639634086"/>
                  </a:ext>
                </a:extLst>
              </a:tr>
              <a:tr h="19887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or old-age death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94.7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5.3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904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64.8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581615578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88.1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11.9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12.0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808726718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Other reason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81.5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15.5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1408719144"/>
                  </a:ext>
                </a:extLst>
              </a:tr>
              <a:tr h="198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95.4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4.6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7.7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05" marR="37405" marT="0" marB="0"/>
                </a:tc>
                <a:extLst>
                  <a:ext uri="{0D108BD9-81ED-4DB2-BD59-A6C34878D82A}">
                    <a16:rowId xmlns:a16="http://schemas.microsoft.com/office/drawing/2014/main" val="3089026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049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86151"/>
              </p:ext>
            </p:extLst>
          </p:nvPr>
        </p:nvGraphicFramePr>
        <p:xfrm>
          <a:off x="2915816" y="10277"/>
          <a:ext cx="6064379" cy="6782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015518938"/>
                    </a:ext>
                  </a:extLst>
                </a:gridCol>
                <a:gridCol w="2200664">
                  <a:extLst>
                    <a:ext uri="{9D8B030D-6E8A-4147-A177-3AD203B41FA5}">
                      <a16:colId xmlns:a16="http://schemas.microsoft.com/office/drawing/2014/main" val="1491546"/>
                    </a:ext>
                  </a:extLst>
                </a:gridCol>
                <a:gridCol w="520100">
                  <a:extLst>
                    <a:ext uri="{9D8B030D-6E8A-4147-A177-3AD203B41FA5}">
                      <a16:colId xmlns:a16="http://schemas.microsoft.com/office/drawing/2014/main" val="3686162256"/>
                    </a:ext>
                  </a:extLst>
                </a:gridCol>
                <a:gridCol w="520100">
                  <a:extLst>
                    <a:ext uri="{9D8B030D-6E8A-4147-A177-3AD203B41FA5}">
                      <a16:colId xmlns:a16="http://schemas.microsoft.com/office/drawing/2014/main" val="4076459187"/>
                    </a:ext>
                  </a:extLst>
                </a:gridCol>
                <a:gridCol w="462584">
                  <a:extLst>
                    <a:ext uri="{9D8B030D-6E8A-4147-A177-3AD203B41FA5}">
                      <a16:colId xmlns:a16="http://schemas.microsoft.com/office/drawing/2014/main" val="4120058316"/>
                    </a:ext>
                  </a:extLst>
                </a:gridCol>
                <a:gridCol w="578231">
                  <a:extLst>
                    <a:ext uri="{9D8B030D-6E8A-4147-A177-3AD203B41FA5}">
                      <a16:colId xmlns:a16="http://schemas.microsoft.com/office/drawing/2014/main" val="3499778511"/>
                    </a:ext>
                  </a:extLst>
                </a:gridCol>
                <a:gridCol w="603318">
                  <a:extLst>
                    <a:ext uri="{9D8B030D-6E8A-4147-A177-3AD203B41FA5}">
                      <a16:colId xmlns:a16="http://schemas.microsoft.com/office/drawing/2014/main" val="1131763207"/>
                    </a:ext>
                  </a:extLst>
                </a:gridCol>
                <a:gridCol w="603318">
                  <a:extLst>
                    <a:ext uri="{9D8B030D-6E8A-4147-A177-3AD203B41FA5}">
                      <a16:colId xmlns:a16="http://schemas.microsoft.com/office/drawing/2014/main" val="2568588939"/>
                    </a:ext>
                  </a:extLst>
                </a:gridCol>
              </a:tblGrid>
              <a:tr h="4124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Covariate*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Category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IgG negative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IgG positive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 (1396; 100%)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56438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%**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%**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%***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407622055"/>
                  </a:ext>
                </a:extLst>
              </a:tr>
              <a:tr h="223333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761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46154099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577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629102308"/>
                  </a:ext>
                </a:extLst>
              </a:tr>
              <a:tr h="22333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AGE (months)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&lt; 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461736480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 to &lt; 96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3420057216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 and more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799484901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89.3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2373372228"/>
                  </a:ext>
                </a:extLst>
              </a:tr>
              <a:tr h="22333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HAIR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94.7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3783819072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939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91.0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73.8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368037038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89.7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3686844539"/>
                  </a:ext>
                </a:extLst>
              </a:tr>
              <a:tr h="22333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SIZE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Small or medium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1042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1129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2761314135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88.2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2611789711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93.9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4237500716"/>
                  </a:ext>
                </a:extLst>
              </a:tr>
              <a:tr h="22333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WHERE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Inside the house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385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95.8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2979887167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Sheltered backyard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91.2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38.4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552372272"/>
                  </a:ext>
                </a:extLst>
              </a:tr>
              <a:tr h="4466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Unsheltered backyard or at street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388347778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4055090490"/>
                  </a:ext>
                </a:extLst>
              </a:tr>
              <a:tr h="22333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WALK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335338474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661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2773858864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94.3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3531045820"/>
                  </a:ext>
                </a:extLst>
              </a:tr>
              <a:tr h="223333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NIGHT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Inside the house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673034372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Sheltered backyard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789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91.6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861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61.7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2008950050"/>
                  </a:ext>
                </a:extLst>
              </a:tr>
              <a:tr h="4466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Unsheltered backyard or at street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2038381781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3074931061"/>
                  </a:ext>
                </a:extLst>
              </a:tr>
              <a:tr h="223333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ADOPT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1058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91.6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82.7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706735505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89.0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1423443602"/>
                  </a:ext>
                </a:extLst>
              </a:tr>
              <a:tr h="2233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9.5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5" marR="41145" marT="0" marB="0"/>
                </a:tc>
                <a:extLst>
                  <a:ext uri="{0D108BD9-81ED-4DB2-BD59-A6C34878D82A}">
                    <a16:rowId xmlns:a16="http://schemas.microsoft.com/office/drawing/2014/main" val="60070645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7504" y="40466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3 – Distribution of canine IgG </a:t>
            </a:r>
            <a:r>
              <a:rPr lang="en-GB" dirty="0" err="1"/>
              <a:t>seropositivity</a:t>
            </a:r>
            <a:r>
              <a:rPr lang="en-GB" dirty="0"/>
              <a:t> for visceral </a:t>
            </a:r>
            <a:r>
              <a:rPr lang="en-GB" dirty="0" err="1"/>
              <a:t>leishmaniasis</a:t>
            </a:r>
            <a:r>
              <a:rPr lang="en-GB" dirty="0"/>
              <a:t>, according to the </a:t>
            </a:r>
            <a:r>
              <a:rPr lang="en-GB" b="1" dirty="0"/>
              <a:t>dogs’ characteristics</a:t>
            </a:r>
            <a:r>
              <a:rPr lang="en-GB" dirty="0"/>
              <a:t>, </a:t>
            </a:r>
            <a:r>
              <a:rPr lang="en-GB" dirty="0" err="1"/>
              <a:t>Araçatuba</a:t>
            </a:r>
            <a:r>
              <a:rPr lang="en-GB" dirty="0"/>
              <a:t>, Br, 2015-2016. NA = missing data.</a:t>
            </a:r>
          </a:p>
        </p:txBody>
      </p:sp>
    </p:spTree>
    <p:extLst>
      <p:ext uri="{BB962C8B-B14F-4D97-AF65-F5344CB8AC3E}">
        <p14:creationId xmlns:p14="http://schemas.microsoft.com/office/powerpoint/2010/main" val="319064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621166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4 – Posterior mean fixed effects and 95% credible intervals (CI), presented as odds ratios (OR) – </a:t>
            </a:r>
            <a:r>
              <a:rPr lang="en-GB" b="1" dirty="0"/>
              <a:t>characteristics of the dog tutor and their houses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3997"/>
              </p:ext>
            </p:extLst>
          </p:nvPr>
        </p:nvGraphicFramePr>
        <p:xfrm>
          <a:off x="791581" y="44624"/>
          <a:ext cx="7560838" cy="6015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589">
                  <a:extLst>
                    <a:ext uri="{9D8B030D-6E8A-4147-A177-3AD203B41FA5}">
                      <a16:colId xmlns:a16="http://schemas.microsoft.com/office/drawing/2014/main" val="4008619006"/>
                    </a:ext>
                  </a:extLst>
                </a:gridCol>
                <a:gridCol w="2380589">
                  <a:extLst>
                    <a:ext uri="{9D8B030D-6E8A-4147-A177-3AD203B41FA5}">
                      <a16:colId xmlns:a16="http://schemas.microsoft.com/office/drawing/2014/main" val="3227981997"/>
                    </a:ext>
                  </a:extLst>
                </a:gridCol>
                <a:gridCol w="933220">
                  <a:extLst>
                    <a:ext uri="{9D8B030D-6E8A-4147-A177-3AD203B41FA5}">
                      <a16:colId xmlns:a16="http://schemas.microsoft.com/office/drawing/2014/main" val="2985737630"/>
                    </a:ext>
                  </a:extLst>
                </a:gridCol>
                <a:gridCol w="933220">
                  <a:extLst>
                    <a:ext uri="{9D8B030D-6E8A-4147-A177-3AD203B41FA5}">
                      <a16:colId xmlns:a16="http://schemas.microsoft.com/office/drawing/2014/main" val="4032285457"/>
                    </a:ext>
                  </a:extLst>
                </a:gridCol>
                <a:gridCol w="933220">
                  <a:extLst>
                    <a:ext uri="{9D8B030D-6E8A-4147-A177-3AD203B41FA5}">
                      <a16:colId xmlns:a16="http://schemas.microsoft.com/office/drawing/2014/main" val="3080411271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Covariate (acronym)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Category (code)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Final model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672516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OR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95%CI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32116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Lower 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Upper 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extLst>
                  <a:ext uri="{0D108BD9-81ED-4DB2-BD59-A6C34878D82A}">
                    <a16:rowId xmlns:a16="http://schemas.microsoft.com/office/drawing/2014/main" val="755708517"/>
                  </a:ext>
                </a:extLst>
              </a:tr>
              <a:tr h="2874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Intercept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0.01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0.00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0.02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132083297"/>
                  </a:ext>
                </a:extLst>
              </a:tr>
              <a:tr h="28744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Covariates related to the dog tutor characteristics and their households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87319"/>
                  </a:ext>
                </a:extLst>
              </a:tr>
              <a:tr h="2874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TIME (standardized)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0.98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0.78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1.24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82378099"/>
                  </a:ext>
                </a:extLst>
              </a:tr>
              <a:tr h="2874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RESID (standardized)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1.00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0.79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1.26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1376948626"/>
                  </a:ext>
                </a:extLst>
              </a:tr>
              <a:tr h="2874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ROOM (standardized)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1.15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0.92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1.47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1665445670"/>
                  </a:ext>
                </a:extLst>
              </a:tr>
              <a:tr h="28744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CHICK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No (0)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3915143627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Yes (1)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1.98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0.86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4.59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3044591688"/>
                  </a:ext>
                </a:extLst>
              </a:tr>
              <a:tr h="28744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N.CHICK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No (0)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3724681078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Yes (1)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0.69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0.39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1.21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4213943282"/>
                  </a:ext>
                </a:extLst>
              </a:tr>
              <a:tr h="28744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YARD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No backyard or cement (0)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3636176759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Grass backyard (1)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1.02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0.61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1.70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3139558330"/>
                  </a:ext>
                </a:extLst>
              </a:tr>
              <a:tr h="28744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PARK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No (0)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3482229703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Yes (0)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0.82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0.48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1.39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3444278949"/>
                  </a:ext>
                </a:extLst>
              </a:tr>
              <a:tr h="28744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N°DOGS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 to 10 (0)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581902838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More than 10 (1)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2.36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1.03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5.43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395416415"/>
                  </a:ext>
                </a:extLst>
              </a:tr>
              <a:tr h="287442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DIED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No or old-age death (0)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2617695415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Yes, VL (1)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</a:rPr>
                        <a:t>4.85</a:t>
                      </a:r>
                      <a:endParaRPr lang="en-GB" sz="13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2.65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</a:rPr>
                        <a:t>8.86</a:t>
                      </a:r>
                      <a:endParaRPr lang="en-GB" sz="13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2061818992"/>
                  </a:ext>
                </a:extLst>
              </a:tr>
              <a:tr h="28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Yes, other reasons (2)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2.26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1.12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4.46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0" marB="0" anchor="ctr"/>
                </a:tc>
                <a:extLst>
                  <a:ext uri="{0D108BD9-81ED-4DB2-BD59-A6C34878D82A}">
                    <a16:rowId xmlns:a16="http://schemas.microsoft.com/office/drawing/2014/main" val="1405044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466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0019"/>
              </p:ext>
            </p:extLst>
          </p:nvPr>
        </p:nvGraphicFramePr>
        <p:xfrm>
          <a:off x="3572963" y="550952"/>
          <a:ext cx="5252301" cy="927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348">
                  <a:extLst>
                    <a:ext uri="{9D8B030D-6E8A-4147-A177-3AD203B41FA5}">
                      <a16:colId xmlns:a16="http://schemas.microsoft.com/office/drawing/2014/main" val="3950058540"/>
                    </a:ext>
                  </a:extLst>
                </a:gridCol>
                <a:gridCol w="2043782">
                  <a:extLst>
                    <a:ext uri="{9D8B030D-6E8A-4147-A177-3AD203B41FA5}">
                      <a16:colId xmlns:a16="http://schemas.microsoft.com/office/drawing/2014/main" val="2652586718"/>
                    </a:ext>
                  </a:extLst>
                </a:gridCol>
                <a:gridCol w="801188">
                  <a:extLst>
                    <a:ext uri="{9D8B030D-6E8A-4147-A177-3AD203B41FA5}">
                      <a16:colId xmlns:a16="http://schemas.microsoft.com/office/drawing/2014/main" val="195580726"/>
                    </a:ext>
                  </a:extLst>
                </a:gridCol>
                <a:gridCol w="715795">
                  <a:extLst>
                    <a:ext uri="{9D8B030D-6E8A-4147-A177-3AD203B41FA5}">
                      <a16:colId xmlns:a16="http://schemas.microsoft.com/office/drawing/2014/main" val="3550844230"/>
                    </a:ext>
                  </a:extLst>
                </a:gridCol>
                <a:gridCol w="801188">
                  <a:extLst>
                    <a:ext uri="{9D8B030D-6E8A-4147-A177-3AD203B41FA5}">
                      <a16:colId xmlns:a16="http://schemas.microsoft.com/office/drawing/2014/main" val="2416574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Covariate (acronym)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Category (code)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Final model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084728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95%CI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65539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Lower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Upper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538879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29262"/>
              </p:ext>
            </p:extLst>
          </p:nvPr>
        </p:nvGraphicFramePr>
        <p:xfrm>
          <a:off x="3563888" y="1556792"/>
          <a:ext cx="5270452" cy="5164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3425">
                  <a:extLst>
                    <a:ext uri="{9D8B030D-6E8A-4147-A177-3AD203B41FA5}">
                      <a16:colId xmlns:a16="http://schemas.microsoft.com/office/drawing/2014/main" val="3968762893"/>
                    </a:ext>
                  </a:extLst>
                </a:gridCol>
                <a:gridCol w="2050845">
                  <a:extLst>
                    <a:ext uri="{9D8B030D-6E8A-4147-A177-3AD203B41FA5}">
                      <a16:colId xmlns:a16="http://schemas.microsoft.com/office/drawing/2014/main" val="660299662"/>
                    </a:ext>
                  </a:extLst>
                </a:gridCol>
                <a:gridCol w="803957">
                  <a:extLst>
                    <a:ext uri="{9D8B030D-6E8A-4147-A177-3AD203B41FA5}">
                      <a16:colId xmlns:a16="http://schemas.microsoft.com/office/drawing/2014/main" val="3167858258"/>
                    </a:ext>
                  </a:extLst>
                </a:gridCol>
                <a:gridCol w="718268">
                  <a:extLst>
                    <a:ext uri="{9D8B030D-6E8A-4147-A177-3AD203B41FA5}">
                      <a16:colId xmlns:a16="http://schemas.microsoft.com/office/drawing/2014/main" val="1934763972"/>
                    </a:ext>
                  </a:extLst>
                </a:gridCol>
                <a:gridCol w="803957">
                  <a:extLst>
                    <a:ext uri="{9D8B030D-6E8A-4147-A177-3AD203B41FA5}">
                      <a16:colId xmlns:a16="http://schemas.microsoft.com/office/drawing/2014/main" val="3308159356"/>
                    </a:ext>
                  </a:extLst>
                </a:gridCol>
              </a:tblGrid>
              <a:tr h="258209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Covariates representing the dog characteristics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300370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Female (0)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2628777010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Male (1)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3389345762"/>
                  </a:ext>
                </a:extLst>
              </a:tr>
              <a:tr h="25820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AGE (standardized)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0.92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3145505801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HAIR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Long (0)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620581804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Short (1)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2.65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1800886994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SIZE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Small or medium (0)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1866367460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Big (1)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4271125771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WHERE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Inside home (0)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4045954725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Sheltered backyard (1)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2.14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</a:rPr>
                        <a:t>1.05</a:t>
                      </a:r>
                      <a:endParaRPr lang="en-GB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</a:rPr>
                        <a:t>4.40</a:t>
                      </a:r>
                      <a:endParaRPr lang="en-GB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3326550666"/>
                  </a:ext>
                </a:extLst>
              </a:tr>
              <a:tr h="5164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Unsheltered backyard or at the street (2)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2.67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1.28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5.57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1086491215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WALK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 (0)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1984954940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 (1)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2640071344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NIGHT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Inside home (0)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233974761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Sheltered in the backyard (1)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2995893862"/>
                  </a:ext>
                </a:extLst>
              </a:tr>
              <a:tr h="5164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Not sheltered in the backyard or at the street (2)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2.62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4060658193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ADOPT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 (0)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951190662"/>
                  </a:ext>
                </a:extLst>
              </a:tr>
              <a:tr h="2582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Yes (1)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1.91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/>
                </a:tc>
                <a:extLst>
                  <a:ext uri="{0D108BD9-81ED-4DB2-BD59-A6C34878D82A}">
                    <a16:rowId xmlns:a16="http://schemas.microsoft.com/office/drawing/2014/main" val="1402371489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60171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4 – Posterior mean fixed effects and 95% credible intervals (CI), presented as odds ratios (OR) – </a:t>
            </a:r>
            <a:r>
              <a:rPr lang="en-GB" b="1" dirty="0"/>
              <a:t>characteristics of the dogs.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0231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620688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sentença do slide anterior pode ser reescrita usando um exemplo simples:</a:t>
            </a:r>
          </a:p>
          <a:p>
            <a:endParaRPr lang="pt-BR" sz="2800" dirty="0"/>
          </a:p>
          <a:p>
            <a:r>
              <a:rPr lang="pt-BR" sz="2800" dirty="0"/>
              <a:t>“Um evento que ocorre </a:t>
            </a:r>
            <a:r>
              <a:rPr lang="pt-BR" sz="2800" i="1" dirty="0"/>
              <a:t>n</a:t>
            </a:r>
            <a:r>
              <a:rPr lang="pt-BR" sz="2800" dirty="0"/>
              <a:t> vezes (por exemplo, jogar uma moeda e tirar cara) é governado por uma probabilidade de ocorrência </a:t>
            </a:r>
            <a:r>
              <a:rPr lang="el-GR" sz="2800" dirty="0"/>
              <a:t>π</a:t>
            </a:r>
            <a:r>
              <a:rPr lang="pt-BR" sz="2800" dirty="0"/>
              <a:t>, que é caracterizada por uma distribuição de probabilidade adequada.”</a:t>
            </a:r>
          </a:p>
          <a:p>
            <a:endParaRPr lang="pt-BR" sz="2800" dirty="0"/>
          </a:p>
          <a:p>
            <a:r>
              <a:rPr lang="pt-BR" sz="2800" dirty="0" err="1"/>
              <a:t>Bayes</a:t>
            </a:r>
            <a:r>
              <a:rPr lang="pt-BR" sz="2800" dirty="0"/>
              <a:t> propôs um desencadeamento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direto da causa que regrava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a ocorrência do efeito, que é a probabilidade da ocorrência para este evento particular.</a:t>
            </a:r>
          </a:p>
        </p:txBody>
      </p:sp>
    </p:spTree>
    <p:extLst>
      <p:ext uri="{BB962C8B-B14F-4D97-AF65-F5344CB8AC3E}">
        <p14:creationId xmlns:p14="http://schemas.microsoft.com/office/powerpoint/2010/main" val="526015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6926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Figure 2 – Posterior </a:t>
            </a:r>
            <a:r>
              <a:rPr lang="pt-BR" sz="2400" dirty="0" err="1"/>
              <a:t>mean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spatial</a:t>
            </a:r>
            <a:r>
              <a:rPr lang="pt-BR" sz="2400" dirty="0"/>
              <a:t> </a:t>
            </a:r>
            <a:r>
              <a:rPr lang="pt-BR" sz="2400" dirty="0" err="1"/>
              <a:t>random</a:t>
            </a:r>
            <a:r>
              <a:rPr lang="pt-BR" sz="2400" dirty="0"/>
              <a:t> </a:t>
            </a:r>
            <a:r>
              <a:rPr lang="pt-BR" sz="2400" dirty="0" err="1"/>
              <a:t>field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final </a:t>
            </a:r>
            <a:r>
              <a:rPr lang="pt-BR" sz="2400" dirty="0" err="1"/>
              <a:t>model</a:t>
            </a:r>
            <a:r>
              <a:rPr lang="pt-BR" sz="2400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321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0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76470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Figura</a:t>
            </a:r>
            <a:r>
              <a:rPr lang="en-GB" sz="2400" dirty="0"/>
              <a:t> 3 - Spatial random field posterior means for all the coordinates of dog houses: red colour represents positive values and green, negative values; </a:t>
            </a:r>
            <a:r>
              <a:rPr lang="en-GB" sz="2400" dirty="0" err="1"/>
              <a:t>Araçatuba</a:t>
            </a:r>
            <a:r>
              <a:rPr lang="en-GB" sz="2400" dirty="0"/>
              <a:t>, SP, Brazil, 2015-2016.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69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16632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Dependência espacial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Distância em que a dependência espacial esteve presente foi em torno de 50 m – limitada às proximidades das casas dos cães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Levantamos a hipótese de que esta pequena distância estaria relacionada ao comportamento do vetor</a:t>
            </a:r>
            <a:endParaRPr lang="en-GB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89" y="2701954"/>
            <a:ext cx="5939590" cy="411142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393305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Figura 4  </a:t>
            </a:r>
            <a:r>
              <a:rPr lang="pt-BR" sz="2400" dirty="0"/>
              <a:t>- Estrutura da correlação espacial – Função </a:t>
            </a:r>
            <a:r>
              <a:rPr lang="pt-BR" sz="2400" dirty="0" err="1"/>
              <a:t>Matérn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56246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Referências</a:t>
            </a:r>
          </a:p>
          <a:p>
            <a:endParaRPr lang="pt-BR" sz="2000" dirty="0"/>
          </a:p>
          <a:p>
            <a:r>
              <a:rPr lang="pt-BR" sz="2000" dirty="0"/>
              <a:t>Blangiardo M, </a:t>
            </a:r>
            <a:r>
              <a:rPr lang="pt-BR" sz="2000" dirty="0" err="1"/>
              <a:t>Cameletti</a:t>
            </a:r>
            <a:r>
              <a:rPr lang="pt-BR" sz="2000" dirty="0"/>
              <a:t> M. </a:t>
            </a:r>
            <a:r>
              <a:rPr lang="pt-BR" sz="2000" dirty="0" err="1"/>
              <a:t>Spatio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Spatio-temporal</a:t>
            </a:r>
            <a:r>
              <a:rPr lang="pt-BR" sz="2000" dirty="0"/>
              <a:t> </a:t>
            </a:r>
            <a:r>
              <a:rPr lang="pt-BR" sz="2000" dirty="0" err="1"/>
              <a:t>Bayesian</a:t>
            </a:r>
            <a:r>
              <a:rPr lang="pt-BR" sz="2000" dirty="0"/>
              <a:t> </a:t>
            </a:r>
            <a:r>
              <a:rPr lang="pt-BR" sz="2000" dirty="0" err="1"/>
              <a:t>Models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R-INLA. </a:t>
            </a:r>
            <a:r>
              <a:rPr lang="pt-BR" sz="2000" dirty="0" err="1"/>
              <a:t>Chichester</a:t>
            </a:r>
            <a:r>
              <a:rPr lang="pt-BR" sz="2000" dirty="0"/>
              <a:t>, </a:t>
            </a:r>
            <a:r>
              <a:rPr lang="pt-BR" sz="2000" dirty="0" err="1"/>
              <a:t>Wiley</a:t>
            </a:r>
            <a:r>
              <a:rPr lang="pt-BR" sz="2000" dirty="0"/>
              <a:t>, 2015.</a:t>
            </a:r>
          </a:p>
          <a:p>
            <a:endParaRPr lang="pt-BR" sz="2000" dirty="0"/>
          </a:p>
          <a:p>
            <a:r>
              <a:rPr lang="pt-BR" sz="2000" dirty="0"/>
              <a:t>Costa DNCC, Blangiardo M, Rodas LAC, Nunes CM, </a:t>
            </a:r>
            <a:r>
              <a:rPr lang="pt-BR" sz="2000" dirty="0" err="1"/>
              <a:t>Hiramoto</a:t>
            </a:r>
            <a:r>
              <a:rPr lang="pt-BR" sz="2000" dirty="0"/>
              <a:t> RM, </a:t>
            </a:r>
            <a:r>
              <a:rPr lang="pt-BR" sz="2000" dirty="0" err="1"/>
              <a:t>Tolezano</a:t>
            </a:r>
            <a:r>
              <a:rPr lang="pt-BR" sz="2000" dirty="0"/>
              <a:t> JE, </a:t>
            </a:r>
            <a:r>
              <a:rPr lang="pt-BR" sz="2000" dirty="0" err="1"/>
              <a:t>Bonfietti</a:t>
            </a:r>
            <a:r>
              <a:rPr lang="pt-BR" sz="2000" dirty="0"/>
              <a:t> LX, </a:t>
            </a:r>
            <a:r>
              <a:rPr lang="pt-BR" sz="2000" dirty="0" err="1"/>
              <a:t>Bermudi</a:t>
            </a:r>
            <a:r>
              <a:rPr lang="pt-BR" sz="2000" dirty="0"/>
              <a:t> PMM, Cipriano RS, Cardoso GCD, </a:t>
            </a:r>
            <a:r>
              <a:rPr lang="pt-BR" sz="2000" dirty="0" err="1"/>
              <a:t>Codeço</a:t>
            </a:r>
            <a:r>
              <a:rPr lang="pt-BR" sz="2000" dirty="0"/>
              <a:t> CT, </a:t>
            </a:r>
            <a:r>
              <a:rPr lang="pt-BR" sz="2000" dirty="0" err="1"/>
              <a:t>Chiaravalloti</a:t>
            </a:r>
            <a:r>
              <a:rPr lang="pt-BR" sz="2000" dirty="0"/>
              <a:t>-Neto F. </a:t>
            </a:r>
            <a:r>
              <a:rPr lang="en-GB" sz="2000" dirty="0"/>
              <a:t>Canine visceral </a:t>
            </a:r>
            <a:r>
              <a:rPr lang="en-GB" sz="2000" dirty="0" err="1"/>
              <a:t>leishmaniasis</a:t>
            </a:r>
            <a:r>
              <a:rPr lang="en-GB" sz="2000" dirty="0"/>
              <a:t> in </a:t>
            </a:r>
            <a:r>
              <a:rPr lang="en-GB" sz="2000" dirty="0" err="1"/>
              <a:t>Araçatuba</a:t>
            </a:r>
            <a:r>
              <a:rPr lang="en-GB" sz="2000" dirty="0"/>
              <a:t>, state of São Paulo, Brazil, and its relationship with characteristics of dogs and their owners: a cross-sectional and spatial analysis using a </a:t>
            </a:r>
            <a:r>
              <a:rPr lang="en-GB" sz="2000" dirty="0" err="1"/>
              <a:t>geostatistical</a:t>
            </a:r>
            <a:r>
              <a:rPr lang="en-GB" sz="2000" dirty="0"/>
              <a:t> approach. BMC Vet Res: 14:229, 2018.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 err="1"/>
              <a:t>Rue</a:t>
            </a:r>
            <a:r>
              <a:rPr lang="pt-BR" sz="2000" dirty="0"/>
              <a:t> H, Martino S, Chopin N.  </a:t>
            </a:r>
            <a:r>
              <a:rPr lang="pt-BR" sz="2000" dirty="0" err="1"/>
              <a:t>Approximate</a:t>
            </a:r>
            <a:r>
              <a:rPr lang="pt-BR" sz="2000" dirty="0"/>
              <a:t> </a:t>
            </a:r>
            <a:r>
              <a:rPr lang="pt-BR" sz="2000" dirty="0" err="1"/>
              <a:t>Bayesian</a:t>
            </a:r>
            <a:r>
              <a:rPr lang="pt-BR" sz="2000" dirty="0"/>
              <a:t> </a:t>
            </a:r>
            <a:r>
              <a:rPr lang="pt-BR" sz="2000" dirty="0" err="1"/>
              <a:t>inference</a:t>
            </a:r>
            <a:r>
              <a:rPr lang="pt-BR" sz="2000" dirty="0"/>
              <a:t> for </a:t>
            </a:r>
            <a:r>
              <a:rPr lang="pt-BR" sz="2000" dirty="0" err="1"/>
              <a:t>latent</a:t>
            </a:r>
            <a:r>
              <a:rPr lang="pt-BR" sz="2000" dirty="0"/>
              <a:t> </a:t>
            </a:r>
            <a:r>
              <a:rPr lang="pt-BR" sz="2000" dirty="0" err="1"/>
              <a:t>Gaussian</a:t>
            </a:r>
            <a:r>
              <a:rPr lang="pt-BR" sz="2000" dirty="0"/>
              <a:t> </a:t>
            </a:r>
            <a:r>
              <a:rPr lang="pt-BR" sz="2000" dirty="0" err="1"/>
              <a:t>models</a:t>
            </a:r>
            <a:r>
              <a:rPr lang="pt-BR" sz="2000" dirty="0"/>
              <a:t> </a:t>
            </a:r>
            <a:r>
              <a:rPr lang="pt-BR" sz="2000" dirty="0" err="1"/>
              <a:t>using</a:t>
            </a:r>
            <a:r>
              <a:rPr lang="pt-BR" sz="2000" dirty="0"/>
              <a:t> </a:t>
            </a:r>
            <a:r>
              <a:rPr lang="pt-BR" sz="2000" dirty="0" err="1"/>
              <a:t>integrated</a:t>
            </a:r>
            <a:r>
              <a:rPr lang="pt-BR" sz="2000" dirty="0"/>
              <a:t> </a:t>
            </a:r>
            <a:r>
              <a:rPr lang="pt-BR" sz="2000" dirty="0" err="1"/>
              <a:t>nested</a:t>
            </a:r>
            <a:r>
              <a:rPr lang="pt-BR" sz="2000" dirty="0"/>
              <a:t> </a:t>
            </a:r>
            <a:r>
              <a:rPr lang="pt-BR" sz="2000" dirty="0" err="1"/>
              <a:t>Laplace</a:t>
            </a:r>
            <a:r>
              <a:rPr lang="pt-BR" sz="2000" dirty="0"/>
              <a:t> </a:t>
            </a:r>
            <a:r>
              <a:rPr lang="pt-BR" sz="2000" dirty="0" err="1"/>
              <a:t>approximations</a:t>
            </a:r>
            <a:r>
              <a:rPr lang="pt-BR" sz="2000" dirty="0"/>
              <a:t> (</a:t>
            </a: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discussion</a:t>
            </a:r>
            <a:r>
              <a:rPr lang="pt-BR" sz="2000" dirty="0"/>
              <a:t>). </a:t>
            </a:r>
            <a:r>
              <a:rPr lang="pt-BR" sz="2000" dirty="0" err="1"/>
              <a:t>Journal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Royal </a:t>
            </a:r>
            <a:r>
              <a:rPr lang="pt-BR" sz="2000" dirty="0" err="1"/>
              <a:t>Statiscal</a:t>
            </a:r>
            <a:r>
              <a:rPr lang="pt-BR" sz="2000" dirty="0"/>
              <a:t> </a:t>
            </a:r>
            <a:r>
              <a:rPr lang="pt-BR" sz="2000" dirty="0" err="1"/>
              <a:t>Society</a:t>
            </a:r>
            <a:r>
              <a:rPr lang="pt-BR" sz="2000" dirty="0"/>
              <a:t>, Series B: 71(2): 319-392, 2009.</a:t>
            </a:r>
          </a:p>
          <a:p>
            <a:endParaRPr lang="pt-BR" sz="2000" dirty="0"/>
          </a:p>
          <a:p>
            <a:r>
              <a:rPr lang="pt-BR" sz="2000" dirty="0" err="1"/>
              <a:t>Zuur</a:t>
            </a:r>
            <a:r>
              <a:rPr lang="pt-BR" sz="2000" dirty="0"/>
              <a:t> AF, </a:t>
            </a:r>
            <a:r>
              <a:rPr lang="pt-BR" sz="2000" dirty="0" err="1"/>
              <a:t>Ieno</a:t>
            </a:r>
            <a:r>
              <a:rPr lang="pt-BR" sz="2000" dirty="0"/>
              <a:t> EM, </a:t>
            </a:r>
            <a:r>
              <a:rPr lang="pt-BR" sz="2000" dirty="0" err="1"/>
              <a:t>Saveliev</a:t>
            </a:r>
            <a:r>
              <a:rPr lang="pt-BR" sz="2000" dirty="0"/>
              <a:t> AA. </a:t>
            </a:r>
            <a:r>
              <a:rPr lang="pt-BR" sz="2000" dirty="0" err="1"/>
              <a:t>Beginner’s</a:t>
            </a:r>
            <a:r>
              <a:rPr lang="pt-BR" sz="2000" dirty="0"/>
              <a:t> </a:t>
            </a:r>
            <a:r>
              <a:rPr lang="pt-BR" sz="2000" dirty="0" err="1"/>
              <a:t>Guide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Spatial</a:t>
            </a:r>
            <a:r>
              <a:rPr lang="pt-BR" sz="2000" dirty="0"/>
              <a:t>, Temporal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Spatio</a:t>
            </a:r>
            <a:r>
              <a:rPr lang="pt-BR" sz="2000" dirty="0"/>
              <a:t>-Temporal </a:t>
            </a:r>
            <a:r>
              <a:rPr lang="pt-BR" sz="2000" dirty="0" err="1"/>
              <a:t>Ecological</a:t>
            </a:r>
            <a:r>
              <a:rPr lang="pt-BR" sz="2000" dirty="0"/>
              <a:t> Data </a:t>
            </a:r>
            <a:r>
              <a:rPr lang="pt-BR" sz="2000" dirty="0" err="1"/>
              <a:t>Analysis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R-INLA - Volume I: </a:t>
            </a:r>
            <a:r>
              <a:rPr lang="pt-BR" sz="2000" dirty="0" err="1"/>
              <a:t>Using</a:t>
            </a:r>
            <a:r>
              <a:rPr lang="pt-BR" sz="2000" dirty="0"/>
              <a:t> GLM </a:t>
            </a:r>
            <a:r>
              <a:rPr lang="pt-BR" sz="2000" dirty="0" err="1"/>
              <a:t>and</a:t>
            </a:r>
            <a:r>
              <a:rPr lang="pt-BR" sz="2000" dirty="0"/>
              <a:t> GLMM. </a:t>
            </a:r>
            <a:r>
              <a:rPr lang="pt-BR" sz="2000" dirty="0" err="1"/>
              <a:t>Newburgh</a:t>
            </a:r>
            <a:r>
              <a:rPr lang="pt-BR" sz="2000" dirty="0"/>
              <a:t>, </a:t>
            </a:r>
            <a:r>
              <a:rPr lang="pt-BR" sz="2000" dirty="0" err="1"/>
              <a:t>Highland</a:t>
            </a:r>
            <a:r>
              <a:rPr lang="pt-BR" sz="2000" dirty="0"/>
              <a:t> </a:t>
            </a:r>
            <a:r>
              <a:rPr lang="pt-BR" sz="2000" dirty="0" err="1"/>
              <a:t>Statistics</a:t>
            </a:r>
            <a:r>
              <a:rPr lang="pt-BR" sz="2000" dirty="0"/>
              <a:t> </a:t>
            </a:r>
            <a:r>
              <a:rPr lang="pt-BR" sz="2000" dirty="0" err="1"/>
              <a:t>Ltd</a:t>
            </a:r>
            <a:r>
              <a:rPr lang="pt-BR" sz="2000" dirty="0"/>
              <a:t>, 2017.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Simon Pierre Laplace</a:t>
            </a:r>
          </a:p>
          <a:p>
            <a:endParaRPr lang="pt-BR" sz="2400" dirty="0"/>
          </a:p>
          <a:p>
            <a:r>
              <a:rPr lang="pt-BR" sz="2400" dirty="0"/>
              <a:t>Apresentou em 1774, independentemente de </a:t>
            </a:r>
            <a:r>
              <a:rPr lang="pt-BR" sz="2400" dirty="0" err="1"/>
              <a:t>Bayes</a:t>
            </a:r>
            <a:r>
              <a:rPr lang="pt-BR" sz="2400" dirty="0"/>
              <a:t>, o princípio fundamental da teoria Bayesiana e da probabilidade inversa: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r>
              <a:rPr lang="pt-BR" sz="2400" dirty="0"/>
              <a:t>“A probabilidade de uma causa é proporcional a probabilidade de um evento (dada a causa).”</a:t>
            </a:r>
          </a:p>
          <a:p>
            <a:endParaRPr lang="pt-BR" sz="2400" dirty="0"/>
          </a:p>
          <a:p>
            <a:r>
              <a:rPr lang="pt-BR" sz="2400" dirty="0"/>
              <a:t>Laplace proporcionou a primeira versão do que hoje nós chamamos teorema de </a:t>
            </a:r>
            <a:r>
              <a:rPr lang="pt-BR" sz="2400" dirty="0" err="1"/>
              <a:t>Bayes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Laplace trabalhou com demografia – em 1781 estimou a população da França usando dados de Parisienses e também adicionando informações sobre o tamanho da população disponível para a região leste do país.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504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Subjetividade – natural característica da teoria da probabilidade inversa.</a:t>
            </a:r>
          </a:p>
          <a:p>
            <a:endParaRPr lang="pt-BR" sz="2400" dirty="0"/>
          </a:p>
          <a:p>
            <a:r>
              <a:rPr lang="pt-BR" sz="2400" dirty="0"/>
              <a:t>Diferentes pessoas terão uma visão diferente de qual causa é a mais provável para um evento particular, com base em sua experiência anterior.</a:t>
            </a:r>
          </a:p>
          <a:p>
            <a:endParaRPr lang="pt-BR" sz="2400" dirty="0"/>
          </a:p>
          <a:p>
            <a:r>
              <a:rPr lang="pt-BR" sz="2400" dirty="0"/>
              <a:t>No caso de não haver informação, a pessoa é levada a considerar todas as causas como igual probabilidade.</a:t>
            </a:r>
          </a:p>
          <a:p>
            <a:endParaRPr lang="pt-BR" sz="2400" dirty="0"/>
          </a:p>
          <a:p>
            <a:r>
              <a:rPr lang="pt-BR" sz="2400" dirty="0"/>
              <a:t>Laplace morreu em 1827 – o tema não mais foi abordado.</a:t>
            </a:r>
          </a:p>
          <a:p>
            <a:endParaRPr lang="pt-BR" sz="2400" dirty="0"/>
          </a:p>
          <a:p>
            <a:r>
              <a:rPr lang="pt-BR" sz="2400" dirty="0"/>
              <a:t>Francis </a:t>
            </a:r>
            <a:r>
              <a:rPr lang="pt-BR" sz="2400" dirty="0" err="1"/>
              <a:t>Ysidro</a:t>
            </a:r>
            <a:r>
              <a:rPr lang="pt-BR" sz="2400" dirty="0"/>
              <a:t> </a:t>
            </a:r>
            <a:r>
              <a:rPr lang="pt-BR" sz="2400" dirty="0" err="1"/>
              <a:t>Edgeworth</a:t>
            </a:r>
            <a:r>
              <a:rPr lang="pt-BR" sz="2400" dirty="0"/>
              <a:t> e Karl Pearson retomaram o tema no final do século 19 e início do 20 - depois  este tema tornou-se o trabalho central de Bruno de </a:t>
            </a:r>
            <a:r>
              <a:rPr lang="pt-BR" sz="2400" dirty="0" err="1"/>
              <a:t>Finetti</a:t>
            </a:r>
            <a:r>
              <a:rPr lang="pt-B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0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76470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Bruno de </a:t>
            </a:r>
            <a:r>
              <a:rPr lang="pt-BR" sz="2400" dirty="0" err="1"/>
              <a:t>Finetti</a:t>
            </a:r>
            <a:r>
              <a:rPr lang="pt-BR" sz="2400" dirty="0"/>
              <a:t>  (1906 – 1985): atuário italiano – trabalhou durante toda a sua vida com o conceito da subjetividade da probabilidade -  Em um de seus mais famosos artigos, escreveu: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r>
              <a:rPr lang="pt-BR" sz="2400" dirty="0"/>
              <a:t>“</a:t>
            </a:r>
            <a:r>
              <a:rPr lang="pt-BR" sz="2400" dirty="0" err="1"/>
              <a:t>My</a:t>
            </a:r>
            <a:r>
              <a:rPr lang="pt-BR" sz="2400" dirty="0"/>
              <a:t> </a:t>
            </a:r>
            <a:r>
              <a:rPr lang="pt-BR" sz="2400" dirty="0" err="1"/>
              <a:t>thesis</a:t>
            </a:r>
            <a:r>
              <a:rPr lang="pt-BR" sz="2400" dirty="0"/>
              <a:t>, </a:t>
            </a:r>
            <a:r>
              <a:rPr lang="pt-BR" sz="2400" dirty="0" err="1"/>
              <a:t>paradoxically</a:t>
            </a:r>
            <a:r>
              <a:rPr lang="pt-BR" sz="2400" dirty="0"/>
              <a:t>, </a:t>
            </a:r>
            <a:r>
              <a:rPr lang="pt-BR" sz="2400" dirty="0" err="1"/>
              <a:t>and</a:t>
            </a:r>
            <a:r>
              <a:rPr lang="pt-BR" sz="2400" dirty="0"/>
              <a:t> a </a:t>
            </a:r>
            <a:r>
              <a:rPr lang="pt-BR" sz="2400" dirty="0" err="1"/>
              <a:t>little</a:t>
            </a:r>
            <a:r>
              <a:rPr lang="pt-BR" sz="2400" dirty="0"/>
              <a:t> </a:t>
            </a:r>
            <a:r>
              <a:rPr lang="pt-BR" sz="2400" dirty="0" err="1"/>
              <a:t>provacatively</a:t>
            </a:r>
            <a:r>
              <a:rPr lang="pt-BR" sz="2400" dirty="0"/>
              <a:t>, </a:t>
            </a:r>
            <a:r>
              <a:rPr lang="pt-BR" sz="2400" dirty="0" err="1"/>
              <a:t>but</a:t>
            </a:r>
            <a:r>
              <a:rPr lang="pt-BR" sz="2400" dirty="0"/>
              <a:t> </a:t>
            </a:r>
            <a:r>
              <a:rPr lang="pt-BR" sz="2400" dirty="0" err="1"/>
              <a:t>nonetheless</a:t>
            </a:r>
            <a:r>
              <a:rPr lang="pt-BR" sz="2400" dirty="0"/>
              <a:t> </a:t>
            </a:r>
            <a:r>
              <a:rPr lang="pt-BR" sz="2400" dirty="0" err="1"/>
              <a:t>genuinely</a:t>
            </a:r>
            <a:r>
              <a:rPr lang="pt-BR" sz="2400" dirty="0"/>
              <a:t>,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simply</a:t>
            </a:r>
            <a:r>
              <a:rPr lang="pt-BR" sz="2400" dirty="0"/>
              <a:t> </a:t>
            </a:r>
            <a:r>
              <a:rPr lang="pt-BR" sz="2400" dirty="0" err="1"/>
              <a:t>this</a:t>
            </a:r>
            <a:r>
              <a:rPr lang="pt-BR" sz="2400" dirty="0"/>
              <a:t>: </a:t>
            </a:r>
            <a:r>
              <a:rPr lang="pt-BR" sz="2400" dirty="0" err="1"/>
              <a:t>Probability</a:t>
            </a:r>
            <a:r>
              <a:rPr lang="pt-BR" sz="2400" dirty="0"/>
              <a:t> does </a:t>
            </a:r>
            <a:r>
              <a:rPr lang="pt-BR" sz="2400" dirty="0" err="1"/>
              <a:t>not</a:t>
            </a:r>
            <a:r>
              <a:rPr lang="pt-BR" sz="2400" dirty="0"/>
              <a:t> </a:t>
            </a:r>
            <a:r>
              <a:rPr lang="pt-BR" sz="2400" dirty="0" err="1"/>
              <a:t>exist</a:t>
            </a:r>
            <a:r>
              <a:rPr lang="pt-BR" sz="2400" dirty="0"/>
              <a:t>. The </a:t>
            </a:r>
            <a:r>
              <a:rPr lang="pt-BR" sz="2400" dirty="0" err="1"/>
              <a:t>abandonment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superstitious</a:t>
            </a:r>
            <a:r>
              <a:rPr lang="pt-BR" sz="2400" dirty="0"/>
              <a:t> </a:t>
            </a:r>
            <a:r>
              <a:rPr lang="pt-BR" sz="2400" dirty="0" err="1"/>
              <a:t>beliefs</a:t>
            </a:r>
            <a:r>
              <a:rPr lang="pt-BR" sz="2400" dirty="0"/>
              <a:t> </a:t>
            </a:r>
            <a:r>
              <a:rPr lang="pt-BR" sz="2400" dirty="0" err="1"/>
              <a:t>about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existence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Phlogiston</a:t>
            </a:r>
            <a:r>
              <a:rPr lang="pt-BR" sz="2400" dirty="0"/>
              <a:t>,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Cosmic</a:t>
            </a:r>
            <a:r>
              <a:rPr lang="pt-BR" sz="2400" dirty="0"/>
              <a:t> </a:t>
            </a:r>
            <a:r>
              <a:rPr lang="pt-BR" sz="2400" dirty="0" err="1"/>
              <a:t>Ether</a:t>
            </a:r>
            <a:r>
              <a:rPr lang="pt-BR" sz="2400" dirty="0"/>
              <a:t>, </a:t>
            </a:r>
            <a:r>
              <a:rPr lang="pt-BR" sz="2400" dirty="0" err="1"/>
              <a:t>Absolute</a:t>
            </a:r>
            <a:r>
              <a:rPr lang="pt-BR" sz="2400" dirty="0"/>
              <a:t> Space </a:t>
            </a:r>
            <a:r>
              <a:rPr lang="pt-BR" sz="2400" dirty="0" err="1"/>
              <a:t>and</a:t>
            </a:r>
            <a:r>
              <a:rPr lang="pt-BR" sz="2400" dirty="0"/>
              <a:t> Time, ... </a:t>
            </a:r>
            <a:r>
              <a:rPr lang="pt-BR" sz="2400" dirty="0" err="1"/>
              <a:t>or</a:t>
            </a:r>
            <a:r>
              <a:rPr lang="pt-BR" sz="2400" dirty="0"/>
              <a:t> </a:t>
            </a:r>
            <a:r>
              <a:rPr lang="pt-BR" sz="2400" dirty="0" err="1"/>
              <a:t>Fairies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Witches</a:t>
            </a:r>
            <a:r>
              <a:rPr lang="pt-BR" sz="2400" dirty="0"/>
              <a:t> </a:t>
            </a:r>
            <a:r>
              <a:rPr lang="pt-BR" sz="2400" dirty="0" err="1"/>
              <a:t>was</a:t>
            </a:r>
            <a:r>
              <a:rPr lang="pt-BR" sz="2400" dirty="0"/>
              <a:t> </a:t>
            </a:r>
            <a:r>
              <a:rPr lang="pt-BR" sz="2400" dirty="0" err="1"/>
              <a:t>an</a:t>
            </a:r>
            <a:r>
              <a:rPr lang="pt-BR" sz="2400" dirty="0"/>
              <a:t> essencial </a:t>
            </a:r>
            <a:r>
              <a:rPr lang="pt-BR" sz="2400" dirty="0" err="1"/>
              <a:t>step</a:t>
            </a:r>
            <a:r>
              <a:rPr lang="pt-BR" sz="2400" dirty="0"/>
              <a:t> </a:t>
            </a:r>
            <a:r>
              <a:rPr lang="pt-BR" sz="2400" dirty="0" err="1"/>
              <a:t>along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road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scientific</a:t>
            </a:r>
            <a:r>
              <a:rPr lang="pt-BR" sz="2400" dirty="0"/>
              <a:t> </a:t>
            </a:r>
            <a:r>
              <a:rPr lang="pt-BR" sz="2400" dirty="0" err="1"/>
              <a:t>thinking</a:t>
            </a:r>
            <a:r>
              <a:rPr lang="pt-BR" sz="2400" dirty="0"/>
              <a:t>. </a:t>
            </a:r>
            <a:r>
              <a:rPr lang="pt-BR" sz="2400" dirty="0" err="1"/>
              <a:t>Probability</a:t>
            </a:r>
            <a:r>
              <a:rPr lang="pt-BR" sz="2400" dirty="0"/>
              <a:t>, too, </a:t>
            </a:r>
            <a:r>
              <a:rPr lang="pt-BR" sz="2400" dirty="0" err="1"/>
              <a:t>if</a:t>
            </a:r>
            <a:r>
              <a:rPr lang="pt-BR" sz="2400" dirty="0"/>
              <a:t> </a:t>
            </a:r>
            <a:r>
              <a:rPr lang="pt-BR" sz="2400" dirty="0" err="1"/>
              <a:t>regarded</a:t>
            </a:r>
            <a:r>
              <a:rPr lang="pt-BR" sz="2400" dirty="0"/>
              <a:t> as </a:t>
            </a:r>
            <a:r>
              <a:rPr lang="pt-BR" sz="2400" dirty="0" err="1"/>
              <a:t>something</a:t>
            </a:r>
            <a:r>
              <a:rPr lang="pt-BR" sz="2400" dirty="0"/>
              <a:t> </a:t>
            </a:r>
            <a:r>
              <a:rPr lang="pt-BR" sz="2400" dirty="0" err="1"/>
              <a:t>endowed</a:t>
            </a:r>
            <a:r>
              <a:rPr lang="pt-BR" sz="2400" dirty="0"/>
              <a:t> </a:t>
            </a:r>
            <a:r>
              <a:rPr lang="pt-BR" sz="2400" dirty="0" err="1"/>
              <a:t>with</a:t>
            </a:r>
            <a:r>
              <a:rPr lang="pt-BR" sz="2400" dirty="0"/>
              <a:t> some </a:t>
            </a:r>
            <a:r>
              <a:rPr lang="pt-BR" sz="2400" dirty="0" err="1"/>
              <a:t>kind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objective</a:t>
            </a:r>
            <a:r>
              <a:rPr lang="pt-BR" sz="2400" dirty="0"/>
              <a:t> </a:t>
            </a:r>
            <a:r>
              <a:rPr lang="pt-BR" sz="2400" dirty="0" err="1"/>
              <a:t>existence</a:t>
            </a:r>
            <a:r>
              <a:rPr lang="pt-BR" sz="2400" dirty="0"/>
              <a:t>, </a:t>
            </a:r>
            <a:r>
              <a:rPr lang="pt-BR" sz="2400" dirty="0" err="1"/>
              <a:t>is</a:t>
            </a:r>
            <a:r>
              <a:rPr lang="pt-BR" sz="2400" dirty="0"/>
              <a:t> no </a:t>
            </a:r>
            <a:r>
              <a:rPr lang="pt-BR" sz="2400" dirty="0" err="1"/>
              <a:t>less</a:t>
            </a:r>
            <a:r>
              <a:rPr lang="pt-BR" sz="2400" dirty="0"/>
              <a:t> a </a:t>
            </a:r>
            <a:r>
              <a:rPr lang="pt-BR" sz="2400" dirty="0" err="1"/>
              <a:t>misleading</a:t>
            </a:r>
            <a:r>
              <a:rPr lang="pt-BR" sz="2400" dirty="0"/>
              <a:t> </a:t>
            </a:r>
            <a:r>
              <a:rPr lang="pt-BR" sz="2400" dirty="0" err="1"/>
              <a:t>misconception</a:t>
            </a:r>
            <a:r>
              <a:rPr lang="pt-BR" sz="2400" dirty="0"/>
              <a:t>, </a:t>
            </a:r>
            <a:r>
              <a:rPr lang="pt-BR" sz="2400" dirty="0" err="1"/>
              <a:t>an</a:t>
            </a:r>
            <a:r>
              <a:rPr lang="pt-BR" sz="2400" dirty="0"/>
              <a:t> </a:t>
            </a:r>
            <a:r>
              <a:rPr lang="pt-BR" sz="2400" dirty="0" err="1"/>
              <a:t>ilusory</a:t>
            </a:r>
            <a:r>
              <a:rPr lang="pt-BR" sz="2400" dirty="0"/>
              <a:t> </a:t>
            </a:r>
            <a:r>
              <a:rPr lang="pt-BR" sz="2400" dirty="0" err="1"/>
              <a:t>attempt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exteriorize </a:t>
            </a:r>
            <a:r>
              <a:rPr lang="pt-BR" sz="2400" dirty="0" err="1"/>
              <a:t>or</a:t>
            </a:r>
            <a:r>
              <a:rPr lang="pt-BR" sz="2400" dirty="0"/>
              <a:t> </a:t>
            </a:r>
            <a:r>
              <a:rPr lang="pt-BR" sz="2400" dirty="0" err="1"/>
              <a:t>materizalize</a:t>
            </a:r>
            <a:r>
              <a:rPr lang="pt-BR" sz="2400" dirty="0"/>
              <a:t> </a:t>
            </a:r>
            <a:r>
              <a:rPr lang="pt-BR" sz="2400" dirty="0" err="1"/>
              <a:t>our</a:t>
            </a:r>
            <a:r>
              <a:rPr lang="pt-BR" sz="2400" dirty="0"/>
              <a:t> </a:t>
            </a:r>
            <a:r>
              <a:rPr lang="pt-BR" sz="2400" dirty="0" err="1"/>
              <a:t>true</a:t>
            </a:r>
            <a:r>
              <a:rPr lang="pt-BR" sz="2400" dirty="0"/>
              <a:t> </a:t>
            </a:r>
            <a:r>
              <a:rPr lang="pt-BR" sz="2400" dirty="0" err="1"/>
              <a:t>probabilistic</a:t>
            </a:r>
            <a:r>
              <a:rPr lang="pt-BR" sz="2400" dirty="0"/>
              <a:t> </a:t>
            </a:r>
            <a:r>
              <a:rPr lang="pt-BR" sz="2400" dirty="0" err="1"/>
              <a:t>beliefs</a:t>
            </a:r>
            <a:r>
              <a:rPr lang="pt-BR" sz="2400" dirty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59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33265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de </a:t>
            </a:r>
            <a:r>
              <a:rPr lang="pt-BR" sz="2400" dirty="0" err="1"/>
              <a:t>Finetti</a:t>
            </a:r>
            <a:r>
              <a:rPr lang="pt-BR" sz="2400" dirty="0"/>
              <a:t> afirmou que o conceito de probabilidade objetiva não existe e cada indivíduo tem o direito de ter seu próprio grau de crença nas causas que governam a ocorrência dos eventos.</a:t>
            </a:r>
          </a:p>
          <a:p>
            <a:endParaRPr lang="pt-BR" sz="2400" dirty="0"/>
          </a:p>
          <a:p>
            <a:r>
              <a:rPr lang="pt-BR" sz="2400" dirty="0" err="1"/>
              <a:t>Independentente</a:t>
            </a:r>
            <a:r>
              <a:rPr lang="pt-BR" sz="2400" dirty="0"/>
              <a:t> de </a:t>
            </a:r>
            <a:r>
              <a:rPr lang="pt-BR" sz="2400" dirty="0" err="1"/>
              <a:t>de</a:t>
            </a:r>
            <a:r>
              <a:rPr lang="pt-BR" sz="2400" dirty="0"/>
              <a:t> </a:t>
            </a:r>
            <a:r>
              <a:rPr lang="pt-BR" sz="2400" dirty="0" err="1"/>
              <a:t>Finetti</a:t>
            </a:r>
            <a:r>
              <a:rPr lang="pt-BR" sz="2400" dirty="0"/>
              <a:t>, Frank Ramsey (matemático e filósofo inglês), chegou às estas mesmas conclusões em publicação de 1931.</a:t>
            </a:r>
          </a:p>
          <a:p>
            <a:endParaRPr lang="pt-BR" sz="2400" dirty="0"/>
          </a:p>
          <a:p>
            <a:r>
              <a:rPr lang="pt-BR" sz="2400" dirty="0"/>
              <a:t>Durante a segunda guerra – cientistas contribuíram para o desenvolvimento de modelos Bayesianos – a maioria em uma perspectiva aplicada. </a:t>
            </a:r>
          </a:p>
          <a:p>
            <a:endParaRPr lang="pt-BR" sz="2400" dirty="0"/>
          </a:p>
          <a:p>
            <a:r>
              <a:rPr lang="pt-BR" sz="2400" dirty="0"/>
              <a:t>Destaca-se Alan Turing (mais conhecido como o inventor dos computadores modernos), que trabalhou com análise de dados sequenciais usando um esquema Bayesiano (Filme: O jogo da imitação).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784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4288</Words>
  <Application>Microsoft Office PowerPoint</Application>
  <PresentationFormat>Apresentação na tela (4:3)</PresentationFormat>
  <Paragraphs>989</Paragraphs>
  <Slides>53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Times New Roman</vt:lpstr>
      <vt:lpstr>Tema do Office</vt:lpstr>
      <vt:lpstr>Equação</vt:lpstr>
      <vt:lpstr>Inferência Bayesiana, INLA e análise espacial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INLA   Integrated nested Laplace approximations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INLA  Integrated nested Laplace approximations algorithm</dc:title>
  <dc:creator>Francisco</dc:creator>
  <cp:lastModifiedBy>Francisco</cp:lastModifiedBy>
  <cp:revision>103</cp:revision>
  <dcterms:created xsi:type="dcterms:W3CDTF">2016-07-21T10:44:49Z</dcterms:created>
  <dcterms:modified xsi:type="dcterms:W3CDTF">2022-12-20T20:10:44Z</dcterms:modified>
</cp:coreProperties>
</file>