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457" r:id="rId2"/>
    <p:sldId id="480" r:id="rId3"/>
    <p:sldId id="481" r:id="rId4"/>
    <p:sldId id="482" r:id="rId5"/>
    <p:sldId id="483" r:id="rId6"/>
    <p:sldId id="484" r:id="rId7"/>
    <p:sldId id="485" r:id="rId8"/>
    <p:sldId id="486" r:id="rId9"/>
    <p:sldId id="487" r:id="rId10"/>
    <p:sldId id="488" r:id="rId11"/>
    <p:sldId id="489" r:id="rId12"/>
    <p:sldId id="490" r:id="rId13"/>
    <p:sldId id="441" r:id="rId14"/>
    <p:sldId id="443" r:id="rId15"/>
    <p:sldId id="444" r:id="rId16"/>
    <p:sldId id="445" r:id="rId17"/>
    <p:sldId id="461" r:id="rId18"/>
    <p:sldId id="442" r:id="rId19"/>
    <p:sldId id="460" r:id="rId20"/>
    <p:sldId id="446" r:id="rId21"/>
    <p:sldId id="462" r:id="rId22"/>
    <p:sldId id="463" r:id="rId23"/>
    <p:sldId id="449" r:id="rId24"/>
    <p:sldId id="450" r:id="rId25"/>
    <p:sldId id="451" r:id="rId26"/>
    <p:sldId id="452" r:id="rId27"/>
    <p:sldId id="453" r:id="rId28"/>
    <p:sldId id="454" r:id="rId29"/>
    <p:sldId id="464" r:id="rId30"/>
    <p:sldId id="465" r:id="rId31"/>
    <p:sldId id="466" r:id="rId32"/>
    <p:sldId id="467" r:id="rId33"/>
    <p:sldId id="468" r:id="rId34"/>
    <p:sldId id="469" r:id="rId35"/>
    <p:sldId id="470" r:id="rId36"/>
    <p:sldId id="471" r:id="rId37"/>
    <p:sldId id="472" r:id="rId38"/>
    <p:sldId id="473" r:id="rId39"/>
    <p:sldId id="474" r:id="rId40"/>
    <p:sldId id="475" r:id="rId41"/>
    <p:sldId id="476" r:id="rId42"/>
    <p:sldId id="477" r:id="rId43"/>
    <p:sldId id="478" r:id="rId44"/>
    <p:sldId id="479" r:id="rId45"/>
  </p:sldIdLst>
  <p:sldSz cx="9144000" cy="6858000" type="screen4x3"/>
  <p:notesSz cx="6797675" cy="9928225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FF"/>
    <a:srgbClr val="C0C0C0"/>
    <a:srgbClr val="FFFF99"/>
    <a:srgbClr val="FF0000"/>
    <a:srgbClr val="FFFF66"/>
    <a:srgbClr val="FFFF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255" autoAdjust="0"/>
  </p:normalViewPr>
  <p:slideViewPr>
    <p:cSldViewPr snapToGrid="0" showGuides="1">
      <p:cViewPr varScale="1">
        <p:scale>
          <a:sx n="80" d="100"/>
          <a:sy n="80" d="100"/>
        </p:scale>
        <p:origin x="1450" y="67"/>
      </p:cViewPr>
      <p:guideLst>
        <p:guide orient="horz" pos="41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1267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image" Target="../media/image12.emf"/><Relationship Id="rId5" Type="http://schemas.openxmlformats.org/officeDocument/2006/relationships/image" Target="../media/image16.emf"/><Relationship Id="rId4" Type="http://schemas.openxmlformats.org/officeDocument/2006/relationships/image" Target="../media/image15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image" Target="../media/image17.emf"/><Relationship Id="rId4" Type="http://schemas.openxmlformats.org/officeDocument/2006/relationships/image" Target="../media/image20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image" Target="../media/image2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15FC21E-C54E-47F1-8FEC-3FDCAF52199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216220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09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4EF794D-D771-4FE4-B340-E4E83CEDCBF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066941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Espaço Reservado para Anotaçõ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pt-BR" smtClean="0">
              <a:latin typeface="Arial" panose="020B0604020202020204" pitchFamily="34" charset="0"/>
            </a:endParaRPr>
          </a:p>
        </p:txBody>
      </p:sp>
      <p:sp>
        <p:nvSpPr>
          <p:cNvPr id="18436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4C6C2E2-1571-4D8E-9C3F-BDD19B4E7614}" type="slidenum">
              <a:rPr lang="pt-BR" altLang="pt-BR" sz="1200" smtClean="0"/>
              <a:pPr/>
              <a:t>22</a:t>
            </a:fld>
            <a:endParaRPr lang="pt-BR" altLang="pt-BR" sz="1200" smtClean="0"/>
          </a:p>
        </p:txBody>
      </p:sp>
    </p:spTree>
    <p:extLst>
      <p:ext uri="{BB962C8B-B14F-4D97-AF65-F5344CB8AC3E}">
        <p14:creationId xmlns:p14="http://schemas.microsoft.com/office/powerpoint/2010/main" val="1620773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Espaço Reservado para Anotaçõ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pt-BR" smtClean="0">
              <a:latin typeface="Arial" panose="020B0604020202020204" pitchFamily="34" charset="0"/>
            </a:endParaRPr>
          </a:p>
        </p:txBody>
      </p:sp>
      <p:sp>
        <p:nvSpPr>
          <p:cNvPr id="21508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0E9BFDE-8474-4077-926C-D6B29D03DC44}" type="slidenum">
              <a:rPr lang="pt-BR" altLang="pt-BR" sz="1200" smtClean="0"/>
              <a:pPr/>
              <a:t>24</a:t>
            </a:fld>
            <a:endParaRPr lang="pt-BR" altLang="pt-BR" sz="1200" smtClean="0"/>
          </a:p>
        </p:txBody>
      </p:sp>
    </p:spTree>
    <p:extLst>
      <p:ext uri="{BB962C8B-B14F-4D97-AF65-F5344CB8AC3E}">
        <p14:creationId xmlns:p14="http://schemas.microsoft.com/office/powerpoint/2010/main" val="662248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5D49B-E5F4-4F08-89BE-8ADD5159F1C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15065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BD82C-0DC1-4F92-9995-5086949E1A9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06767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E64FB5-5B31-4042-BFBF-9C95998A4C4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21673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484313"/>
            <a:ext cx="4038600" cy="464185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038600" cy="464185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5F4640-E88E-44CD-9631-3924FFD819B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460732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6BCA8-3648-4DB9-8E20-23D33C4B7E4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130116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ítulo, texto e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484313"/>
            <a:ext cx="4038600" cy="464185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Gráfico 3"/>
          <p:cNvSpPr>
            <a:spLocks noGrp="1"/>
          </p:cNvSpPr>
          <p:nvPr>
            <p:ph type="chart" sz="half" idx="2"/>
          </p:nvPr>
        </p:nvSpPr>
        <p:spPr>
          <a:xfrm>
            <a:off x="4648200" y="1484313"/>
            <a:ext cx="4038600" cy="4641850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179D66-16CA-40E3-AF59-5E5F6916039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96251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457200" y="1484313"/>
            <a:ext cx="8229600" cy="4641850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CAFA6-6E9F-40AA-9A73-E09E0866A6C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96814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6983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B73533-D03B-4894-88EE-68386CD5905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2066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4313"/>
            <a:ext cx="4038600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038600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E8EC0-98D4-4A75-AE24-9BF0F01A536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28140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C08C1-AD79-42C3-89F9-EDFE189C2F0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34627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62A95-6E5F-4741-B8F8-E6439AA4074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1856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11CFE-DF92-4766-B39C-689E34753A7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55013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E9968-021B-4892-9CAC-B41F08D8094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19803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A5A30-B1CC-4346-B474-34ACFBD2C40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87240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4313"/>
            <a:ext cx="8229600" cy="464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8800" y="63468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B707A5EA-6870-4BE3-AA0D-073E59204EB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7" r:id="rId1"/>
    <p:sldLayoutId id="2147483681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CCFF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FFFF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e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0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9.e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11.e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e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5.emf"/><Relationship Id="rId4" Type="http://schemas.openxmlformats.org/officeDocument/2006/relationships/image" Target="../media/image12.emf"/><Relationship Id="rId9" Type="http://schemas.openxmlformats.org/officeDocument/2006/relationships/oleObject" Target="../embeddings/oleObject14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8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20.emf"/><Relationship Id="rId5" Type="http://schemas.openxmlformats.org/officeDocument/2006/relationships/image" Target="../media/image17.emf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6.bin"/><Relationship Id="rId9" Type="http://schemas.openxmlformats.org/officeDocument/2006/relationships/image" Target="../media/image19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e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2.e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1.e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C0743DC-2BEE-4FEF-B9EE-0E00E1991245}" type="slidenum">
              <a:rPr lang="pt-BR" altLang="pt-BR" sz="1400" smtClean="0">
                <a:solidFill>
                  <a:srgbClr val="969696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pt-BR" altLang="pt-BR" sz="1400" smtClean="0">
              <a:solidFill>
                <a:srgbClr val="969696"/>
              </a:solidFill>
            </a:endParaRPr>
          </a:p>
        </p:txBody>
      </p:sp>
      <p:sp>
        <p:nvSpPr>
          <p:cNvPr id="6147" name="Espaço Reservado para Número de Slide 5"/>
          <p:cNvSpPr txBox="1">
            <a:spLocks noGrp="1"/>
          </p:cNvSpPr>
          <p:nvPr/>
        </p:nvSpPr>
        <p:spPr bwMode="auto">
          <a:xfrm>
            <a:off x="6908800" y="63468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E3DEE884-A5E4-4B1C-B13C-CC8A1B2C211D}" type="slidenum">
              <a:rPr lang="pt-BR" altLang="pt-BR" sz="140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pt-BR" altLang="pt-BR" sz="1400">
              <a:solidFill>
                <a:srgbClr val="000000"/>
              </a:solidFill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152002" name="Text Box 2"/>
          <p:cNvSpPr txBox="1">
            <a:spLocks noChangeArrowheads="1"/>
          </p:cNvSpPr>
          <p:nvPr/>
        </p:nvSpPr>
        <p:spPr bwMode="auto">
          <a:xfrm>
            <a:off x="431800" y="1916113"/>
            <a:ext cx="82438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20000"/>
              </a:spcBef>
              <a:defRPr/>
            </a:pPr>
            <a:r>
              <a:rPr lang="pt-BR" sz="40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</a:rPr>
              <a:t>Derivativos Financeiros</a:t>
            </a:r>
          </a:p>
        </p:txBody>
      </p:sp>
      <p:sp>
        <p:nvSpPr>
          <p:cNvPr id="1152003" name="Rectangle 3"/>
          <p:cNvSpPr>
            <a:spLocks noChangeArrowheads="1"/>
          </p:cNvSpPr>
          <p:nvPr/>
        </p:nvSpPr>
        <p:spPr bwMode="auto">
          <a:xfrm>
            <a:off x="0" y="53975"/>
            <a:ext cx="9144000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defRPr/>
            </a:pPr>
            <a:endParaRPr lang="pt-BR" sz="36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6150" name="Text Box 4"/>
          <p:cNvSpPr txBox="1">
            <a:spLocks noChangeArrowheads="1"/>
          </p:cNvSpPr>
          <p:nvPr/>
        </p:nvSpPr>
        <p:spPr bwMode="auto">
          <a:xfrm>
            <a:off x="857250" y="3040063"/>
            <a:ext cx="7423150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pt-BR" altLang="pt-BR" sz="5400">
                <a:solidFill>
                  <a:srgbClr val="000000"/>
                </a:solidFill>
              </a:rPr>
              <a:t>Modelo Black-Scholes</a:t>
            </a:r>
            <a:endParaRPr lang="pt-BR" altLang="pt-BR" sz="5400" b="1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52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2002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08649"/>
            <a:ext cx="9144000" cy="706437"/>
          </a:xfrm>
          <a:noFill/>
        </p:spPr>
        <p:txBody>
          <a:bodyPr/>
          <a:lstStyle/>
          <a:p>
            <a:pPr eaLnBrk="1" hangingPunct="1"/>
            <a:r>
              <a:rPr lang="pt-BR" altLang="pt-BR" sz="3200" i="1" dirty="0" smtClean="0">
                <a:solidFill>
                  <a:srgbClr val="000000"/>
                </a:solidFill>
              </a:rPr>
              <a:t>Determinação (</a:t>
            </a:r>
            <a:r>
              <a:rPr lang="pt-BR" altLang="pt-BR" sz="3200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simplificada</a:t>
            </a:r>
            <a:r>
              <a:rPr lang="pt-BR" altLang="pt-BR" sz="3200" i="1" dirty="0" smtClean="0">
                <a:solidFill>
                  <a:srgbClr val="000000"/>
                </a:solidFill>
              </a:rPr>
              <a:t>) do Prêmio da Opção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57200" y="1210931"/>
            <a:ext cx="8229600" cy="2254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</a:pPr>
            <a:r>
              <a:rPr lang="pt-BR" altLang="pt-BR" sz="2800" kern="0" dirty="0" smtClean="0">
                <a:solidFill>
                  <a:srgbClr val="000000"/>
                </a:solidFill>
              </a:rPr>
              <a:t>Que fatores afetam o Prêmio da Opção?</a:t>
            </a:r>
          </a:p>
          <a:p>
            <a:pPr marL="0" indent="0" eaLnBrk="1" hangingPunct="1">
              <a:buNone/>
            </a:pPr>
            <a:endParaRPr lang="pt-BR" altLang="pt-BR" sz="2800" kern="0" dirty="0" smtClean="0">
              <a:solidFill>
                <a:srgbClr val="000000"/>
              </a:solidFill>
            </a:endParaRPr>
          </a:p>
          <a:p>
            <a:pPr marL="0" indent="0" algn="ctr" eaLnBrk="1" hangingPunct="1">
              <a:buNone/>
            </a:pPr>
            <a:r>
              <a:rPr lang="pt-BR" altLang="pt-BR" sz="2800" kern="0" dirty="0" smtClean="0">
                <a:solidFill>
                  <a:srgbClr val="000000"/>
                </a:solidFill>
              </a:rPr>
              <a:t>Prêmio da </a:t>
            </a:r>
            <a:r>
              <a:rPr lang="pt-BR" altLang="pt-BR" sz="2800" kern="0" dirty="0" err="1" smtClean="0">
                <a:solidFill>
                  <a:srgbClr val="000000"/>
                </a:solidFill>
              </a:rPr>
              <a:t>Call</a:t>
            </a:r>
            <a:r>
              <a:rPr lang="pt-BR" altLang="pt-BR" sz="2800" kern="0" dirty="0" smtClean="0">
                <a:solidFill>
                  <a:srgbClr val="000000"/>
                </a:solidFill>
              </a:rPr>
              <a:t>                        Prêmio da </a:t>
            </a:r>
            <a:r>
              <a:rPr lang="pt-BR" altLang="pt-BR" sz="2800" kern="0" dirty="0" err="1" smtClean="0">
                <a:solidFill>
                  <a:srgbClr val="000000"/>
                </a:solidFill>
              </a:rPr>
              <a:t>Put</a:t>
            </a:r>
            <a:endParaRPr lang="pt-BR" altLang="pt-BR" sz="2800" kern="0" dirty="0" smtClean="0">
              <a:solidFill>
                <a:srgbClr val="000000"/>
              </a:solidFill>
            </a:endParaRPr>
          </a:p>
          <a:p>
            <a:pPr marL="0" indent="0" algn="ctr" eaLnBrk="1" hangingPunct="1">
              <a:buNone/>
            </a:pPr>
            <a:r>
              <a:rPr lang="pt-BR" altLang="pt-BR" sz="2800" b="1" kern="0" dirty="0" err="1" smtClean="0">
                <a:solidFill>
                  <a:srgbClr val="000000"/>
                </a:solidFill>
              </a:rPr>
              <a:t>P</a:t>
            </a:r>
            <a:r>
              <a:rPr lang="pt-BR" altLang="pt-BR" sz="2800" b="1" kern="0" baseline="-25000" dirty="0" err="1" smtClean="0">
                <a:solidFill>
                  <a:srgbClr val="000000"/>
                </a:solidFill>
              </a:rPr>
              <a:t>c</a:t>
            </a:r>
            <a:r>
              <a:rPr lang="pt-BR" altLang="pt-BR" sz="2800" b="1" kern="0" dirty="0" smtClean="0">
                <a:solidFill>
                  <a:srgbClr val="000000"/>
                </a:solidFill>
              </a:rPr>
              <a:t>=(P - E)</a:t>
            </a:r>
            <a:r>
              <a:rPr lang="pt-BR" altLang="pt-BR" sz="2800" b="1" kern="0" dirty="0">
                <a:solidFill>
                  <a:srgbClr val="000000"/>
                </a:solidFill>
                <a:sym typeface="Symbol" panose="05050102010706020507" pitchFamily="18" charset="2"/>
              </a:rPr>
              <a:t>/</a:t>
            </a:r>
            <a:r>
              <a:rPr lang="pt-BR" altLang="pt-BR" sz="2800" b="1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(1 + i)</a:t>
            </a:r>
            <a:r>
              <a:rPr lang="pt-BR" altLang="pt-BR" sz="2800" b="1" kern="0" baseline="30000" dirty="0" smtClean="0">
                <a:solidFill>
                  <a:srgbClr val="000000"/>
                </a:solidFill>
                <a:sym typeface="Symbol" panose="05050102010706020507" pitchFamily="18" charset="2"/>
              </a:rPr>
              <a:t>(n/m)</a:t>
            </a:r>
            <a:r>
              <a:rPr lang="pt-BR" altLang="pt-BR" sz="2800" b="1" kern="0" dirty="0">
                <a:solidFill>
                  <a:srgbClr val="000000"/>
                </a:solidFill>
              </a:rPr>
              <a:t> </a:t>
            </a:r>
            <a:r>
              <a:rPr lang="pt-BR" altLang="pt-BR" sz="2800" b="1" kern="0" dirty="0" smtClean="0">
                <a:solidFill>
                  <a:srgbClr val="000000"/>
                </a:solidFill>
              </a:rPr>
              <a:t>             P</a:t>
            </a:r>
            <a:r>
              <a:rPr lang="pt-BR" altLang="pt-BR" sz="2800" b="1" kern="0" baseline="-25000" dirty="0">
                <a:solidFill>
                  <a:srgbClr val="000000"/>
                </a:solidFill>
              </a:rPr>
              <a:t>p</a:t>
            </a:r>
            <a:r>
              <a:rPr lang="pt-BR" altLang="pt-BR" sz="2800" b="1" kern="0" dirty="0" smtClean="0">
                <a:solidFill>
                  <a:srgbClr val="000000"/>
                </a:solidFill>
              </a:rPr>
              <a:t>=(E </a:t>
            </a:r>
            <a:r>
              <a:rPr lang="pt-BR" altLang="pt-BR" sz="2800" b="1" kern="0" dirty="0">
                <a:solidFill>
                  <a:srgbClr val="000000"/>
                </a:solidFill>
              </a:rPr>
              <a:t>- </a:t>
            </a:r>
            <a:r>
              <a:rPr lang="pt-BR" altLang="pt-BR" sz="2800" b="1" kern="0" dirty="0" smtClean="0">
                <a:solidFill>
                  <a:srgbClr val="000000"/>
                </a:solidFill>
              </a:rPr>
              <a:t>P)</a:t>
            </a:r>
            <a:r>
              <a:rPr lang="pt-BR" altLang="pt-BR" sz="2800" b="1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/(</a:t>
            </a:r>
            <a:r>
              <a:rPr lang="pt-BR" altLang="pt-BR" sz="2800" b="1" kern="0" dirty="0">
                <a:solidFill>
                  <a:srgbClr val="000000"/>
                </a:solidFill>
                <a:sym typeface="Symbol" panose="05050102010706020507" pitchFamily="18" charset="2"/>
              </a:rPr>
              <a:t>1 + i)</a:t>
            </a:r>
            <a:r>
              <a:rPr lang="pt-BR" altLang="pt-BR" sz="2800" b="1" kern="0" baseline="30000" dirty="0">
                <a:solidFill>
                  <a:srgbClr val="000000"/>
                </a:solidFill>
                <a:sym typeface="Symbol" panose="05050102010706020507" pitchFamily="18" charset="2"/>
              </a:rPr>
              <a:t>(n/m</a:t>
            </a:r>
            <a:r>
              <a:rPr lang="pt-BR" altLang="pt-BR" sz="2800" b="1" kern="0" baseline="30000" dirty="0" smtClean="0">
                <a:solidFill>
                  <a:srgbClr val="000000"/>
                </a:solidFill>
                <a:sym typeface="Symbol" panose="05050102010706020507" pitchFamily="18" charset="2"/>
              </a:rPr>
              <a:t>)</a:t>
            </a:r>
            <a:endParaRPr lang="pt-BR" altLang="pt-BR" sz="2800" b="1" kern="0" baseline="30000" dirty="0" smtClean="0">
              <a:solidFill>
                <a:srgbClr val="000000"/>
              </a:solidFill>
            </a:endParaRPr>
          </a:p>
          <a:p>
            <a:pPr marL="0" indent="0" eaLnBrk="1" hangingPunct="1">
              <a:buNone/>
            </a:pPr>
            <a:endParaRPr lang="pt-BR" altLang="pt-BR" sz="2400" kern="0" dirty="0" smtClean="0">
              <a:solidFill>
                <a:srgbClr val="000000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57200" y="4247932"/>
            <a:ext cx="3106132" cy="56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pt-BR" altLang="pt-BR" sz="2800" kern="0" dirty="0" smtClean="0">
                <a:solidFill>
                  <a:srgbClr val="000000"/>
                </a:solidFill>
              </a:rPr>
              <a:t>Quanto maior n</a:t>
            </a:r>
            <a:endParaRPr lang="pt-BR" altLang="pt-BR" sz="2800" b="1" kern="0" dirty="0" smtClean="0">
              <a:solidFill>
                <a:srgbClr val="000000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58774" y="5757793"/>
            <a:ext cx="7469168" cy="56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pt-BR" altLang="pt-BR" sz="2800" kern="0" dirty="0" smtClean="0">
                <a:solidFill>
                  <a:srgbClr val="000000"/>
                </a:solidFill>
              </a:rPr>
              <a:t>Volatilidade do preço do ativo objeto (</a:t>
            </a:r>
            <a:r>
              <a:rPr lang="pt-BR" altLang="pt-BR" sz="280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</a:t>
            </a:r>
            <a:r>
              <a:rPr lang="pt-BR" altLang="pt-BR" sz="2800" kern="0" dirty="0" smtClean="0">
                <a:solidFill>
                  <a:srgbClr val="000000"/>
                </a:solidFill>
              </a:rPr>
              <a:t>)</a:t>
            </a:r>
            <a:endParaRPr lang="pt-BR" altLang="pt-BR" sz="2800" b="1" kern="0" dirty="0" smtClean="0">
              <a:solidFill>
                <a:srgbClr val="000000"/>
              </a:solidFill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7387472" y="5522121"/>
            <a:ext cx="1596274" cy="1161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</a:pPr>
            <a:r>
              <a:rPr lang="pt-BR" altLang="pt-BR" sz="2800" kern="0" dirty="0" smtClean="0">
                <a:solidFill>
                  <a:srgbClr val="000000"/>
                </a:solidFill>
              </a:rPr>
              <a:t>maior </a:t>
            </a:r>
            <a:r>
              <a:rPr lang="pt-BR" altLang="pt-BR" sz="2800" b="1" kern="0" dirty="0" err="1" smtClean="0">
                <a:solidFill>
                  <a:srgbClr val="000000"/>
                </a:solidFill>
              </a:rPr>
              <a:t>P</a:t>
            </a:r>
            <a:r>
              <a:rPr lang="pt-BR" altLang="pt-BR" sz="2800" b="1" kern="0" baseline="-25000" dirty="0" err="1" smtClean="0">
                <a:solidFill>
                  <a:srgbClr val="000000"/>
                </a:solidFill>
              </a:rPr>
              <a:t>c</a:t>
            </a:r>
            <a:endParaRPr lang="pt-BR" altLang="pt-BR" sz="2800" b="1" kern="0" baseline="-25000" dirty="0" smtClean="0">
              <a:solidFill>
                <a:srgbClr val="000000"/>
              </a:solidFill>
            </a:endParaRPr>
          </a:p>
          <a:p>
            <a:pPr marL="0" indent="0" eaLnBrk="1" hangingPunct="1">
              <a:buNone/>
            </a:pPr>
            <a:r>
              <a:rPr lang="pt-BR" altLang="pt-BR" sz="2800" kern="0" dirty="0" smtClean="0">
                <a:solidFill>
                  <a:srgbClr val="000000"/>
                </a:solidFill>
              </a:rPr>
              <a:t>maior </a:t>
            </a:r>
            <a:r>
              <a:rPr lang="pt-BR" altLang="pt-BR" sz="2800" b="1" kern="0" dirty="0" smtClean="0">
                <a:solidFill>
                  <a:srgbClr val="000000"/>
                </a:solidFill>
              </a:rPr>
              <a:t>P</a:t>
            </a:r>
            <a:r>
              <a:rPr lang="pt-BR" altLang="pt-BR" sz="2800" b="1" kern="0" baseline="-25000" dirty="0" smtClean="0">
                <a:solidFill>
                  <a:srgbClr val="000000"/>
                </a:solidFill>
              </a:rPr>
              <a:t>p</a:t>
            </a:r>
            <a:endParaRPr lang="pt-BR" altLang="pt-BR" sz="2400" kern="0" dirty="0" smtClean="0">
              <a:solidFill>
                <a:srgbClr val="000000"/>
              </a:solidFill>
            </a:endParaRPr>
          </a:p>
        </p:txBody>
      </p:sp>
      <p:sp>
        <p:nvSpPr>
          <p:cNvPr id="11" name="Chave esquerda 10"/>
          <p:cNvSpPr/>
          <p:nvPr/>
        </p:nvSpPr>
        <p:spPr>
          <a:xfrm>
            <a:off x="7286920" y="5571241"/>
            <a:ext cx="188536" cy="1008668"/>
          </a:xfrm>
          <a:prstGeom prst="leftBrac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739298" y="3957272"/>
            <a:ext cx="2190160" cy="1161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pt-BR" altLang="pt-BR" sz="2800" kern="0" dirty="0" smtClean="0">
                <a:solidFill>
                  <a:srgbClr val="000000"/>
                </a:solidFill>
              </a:rPr>
              <a:t>maior </a:t>
            </a:r>
            <a:r>
              <a:rPr lang="pt-BR" altLang="pt-BR" sz="2800" b="1" kern="0" dirty="0" err="1" smtClean="0">
                <a:solidFill>
                  <a:srgbClr val="000000"/>
                </a:solidFill>
              </a:rPr>
              <a:t>P</a:t>
            </a:r>
            <a:r>
              <a:rPr lang="pt-BR" altLang="pt-BR" sz="2800" b="1" kern="0" baseline="-25000" dirty="0" err="1" smtClean="0">
                <a:solidFill>
                  <a:srgbClr val="000000"/>
                </a:solidFill>
              </a:rPr>
              <a:t>c</a:t>
            </a:r>
            <a:endParaRPr lang="pt-BR" altLang="pt-BR" sz="2800" b="1" kern="0" baseline="-25000" dirty="0" smtClean="0">
              <a:solidFill>
                <a:srgbClr val="000000"/>
              </a:solidFill>
            </a:endParaRPr>
          </a:p>
          <a:p>
            <a:pPr eaLnBrk="1" hangingPunct="1"/>
            <a:r>
              <a:rPr lang="pt-BR" altLang="pt-BR" sz="2800" kern="0" dirty="0" smtClean="0">
                <a:solidFill>
                  <a:srgbClr val="000000"/>
                </a:solidFill>
              </a:rPr>
              <a:t>maior </a:t>
            </a:r>
            <a:r>
              <a:rPr lang="pt-BR" altLang="pt-BR" sz="2800" b="1" kern="0" dirty="0" smtClean="0">
                <a:solidFill>
                  <a:srgbClr val="000000"/>
                </a:solidFill>
              </a:rPr>
              <a:t>P</a:t>
            </a:r>
            <a:r>
              <a:rPr lang="pt-BR" altLang="pt-BR" sz="2800" b="1" kern="0" baseline="-25000" dirty="0" smtClean="0">
                <a:solidFill>
                  <a:srgbClr val="000000"/>
                </a:solidFill>
              </a:rPr>
              <a:t>p</a:t>
            </a:r>
            <a:endParaRPr lang="pt-BR" altLang="pt-BR" sz="2400" kern="0" dirty="0" smtClean="0">
              <a:solidFill>
                <a:srgbClr val="000000"/>
              </a:solidFill>
            </a:endParaRPr>
          </a:p>
        </p:txBody>
      </p:sp>
      <p:sp>
        <p:nvSpPr>
          <p:cNvPr id="9" name="Chave esquerda 8"/>
          <p:cNvSpPr/>
          <p:nvPr/>
        </p:nvSpPr>
        <p:spPr>
          <a:xfrm>
            <a:off x="3638746" y="4006392"/>
            <a:ext cx="188536" cy="1008668"/>
          </a:xfrm>
          <a:prstGeom prst="leftBrac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8645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build="p"/>
      <p:bldP spid="10" grpId="0" build="p"/>
      <p:bldP spid="11" grpId="0" animBg="1"/>
      <p:bldP spid="8" grpId="0" build="p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08649"/>
            <a:ext cx="9144000" cy="706437"/>
          </a:xfrm>
          <a:noFill/>
        </p:spPr>
        <p:txBody>
          <a:bodyPr/>
          <a:lstStyle/>
          <a:p>
            <a:pPr eaLnBrk="1" hangingPunct="1"/>
            <a:r>
              <a:rPr lang="pt-BR" altLang="pt-BR" sz="3200" i="1" dirty="0" smtClean="0">
                <a:solidFill>
                  <a:srgbClr val="000000"/>
                </a:solidFill>
              </a:rPr>
              <a:t>Determinação do Prêmio da Opção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 rot="16200000">
            <a:off x="-362931" y="2958615"/>
            <a:ext cx="2417975" cy="1013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buNone/>
            </a:pPr>
            <a:r>
              <a:rPr lang="pt-BR" altLang="pt-BR" sz="2200" kern="0" dirty="0" smtClean="0">
                <a:solidFill>
                  <a:srgbClr val="000000"/>
                </a:solidFill>
              </a:rPr>
              <a:t>Prêmio de uma Opção Europeia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974916" y="2400279"/>
            <a:ext cx="2747913" cy="56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</a:pPr>
            <a:r>
              <a:rPr lang="pt-BR" altLang="pt-BR" sz="2200" kern="0" dirty="0" smtClean="0">
                <a:solidFill>
                  <a:srgbClr val="000000"/>
                </a:solidFill>
              </a:rPr>
              <a:t>Valor intrínseco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976489" y="4767977"/>
            <a:ext cx="6535913" cy="56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</a:pPr>
            <a:r>
              <a:rPr lang="pt-BR" altLang="pt-BR" sz="2200" kern="0" dirty="0" smtClean="0">
                <a:solidFill>
                  <a:srgbClr val="000000"/>
                </a:solidFill>
              </a:rPr>
              <a:t>Valor temporal, macroeconômico, volatilidade, ...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4242061" y="1728993"/>
            <a:ext cx="4769963" cy="56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</a:pPr>
            <a:r>
              <a:rPr lang="pt-BR" altLang="pt-BR" sz="2200" kern="0" dirty="0" err="1" smtClean="0">
                <a:solidFill>
                  <a:srgbClr val="000000"/>
                </a:solidFill>
              </a:rPr>
              <a:t>Call</a:t>
            </a:r>
            <a:r>
              <a:rPr lang="pt-BR" altLang="pt-BR" sz="2200" kern="0" dirty="0" smtClean="0">
                <a:solidFill>
                  <a:srgbClr val="000000"/>
                </a:solidFill>
              </a:rPr>
              <a:t> dentro do dinheiro = (P – E)</a:t>
            </a:r>
          </a:p>
          <a:p>
            <a:pPr marL="0" indent="0" eaLnBrk="1" hangingPunct="1">
              <a:buNone/>
            </a:pPr>
            <a:r>
              <a:rPr lang="pt-BR" altLang="pt-BR" sz="2200" kern="0" dirty="0" err="1">
                <a:solidFill>
                  <a:srgbClr val="000000"/>
                </a:solidFill>
              </a:rPr>
              <a:t>Call</a:t>
            </a:r>
            <a:r>
              <a:rPr lang="pt-BR" altLang="pt-BR" sz="2200" kern="0" dirty="0">
                <a:solidFill>
                  <a:srgbClr val="000000"/>
                </a:solidFill>
              </a:rPr>
              <a:t> </a:t>
            </a:r>
            <a:r>
              <a:rPr lang="pt-BR" altLang="pt-BR" sz="2200" kern="0" dirty="0" smtClean="0">
                <a:solidFill>
                  <a:srgbClr val="000000"/>
                </a:solidFill>
              </a:rPr>
              <a:t>no ou fora </a:t>
            </a:r>
            <a:r>
              <a:rPr lang="pt-BR" altLang="pt-BR" sz="2200" kern="0" dirty="0">
                <a:solidFill>
                  <a:srgbClr val="000000"/>
                </a:solidFill>
              </a:rPr>
              <a:t>do dinheiro = </a:t>
            </a:r>
            <a:r>
              <a:rPr lang="pt-BR" altLang="pt-BR" sz="2200" kern="0" dirty="0" smtClean="0">
                <a:solidFill>
                  <a:srgbClr val="000000"/>
                </a:solidFill>
              </a:rPr>
              <a:t>0</a:t>
            </a:r>
          </a:p>
          <a:p>
            <a:pPr marL="0" indent="0" eaLnBrk="1" hangingPunct="1">
              <a:buNone/>
            </a:pPr>
            <a:endParaRPr lang="pt-BR" altLang="pt-BR" sz="800" kern="0" dirty="0">
              <a:solidFill>
                <a:srgbClr val="000000"/>
              </a:solidFill>
            </a:endParaRPr>
          </a:p>
          <a:p>
            <a:pPr marL="0" indent="0" eaLnBrk="1" hangingPunct="1">
              <a:buNone/>
            </a:pPr>
            <a:r>
              <a:rPr lang="pt-BR" altLang="pt-BR" sz="2200" kern="0" dirty="0" err="1" smtClean="0">
                <a:solidFill>
                  <a:srgbClr val="000000"/>
                </a:solidFill>
              </a:rPr>
              <a:t>Put</a:t>
            </a:r>
            <a:r>
              <a:rPr lang="pt-BR" altLang="pt-BR" sz="2200" kern="0" dirty="0" smtClean="0">
                <a:solidFill>
                  <a:srgbClr val="000000"/>
                </a:solidFill>
              </a:rPr>
              <a:t> </a:t>
            </a:r>
            <a:r>
              <a:rPr lang="pt-BR" altLang="pt-BR" sz="2200" kern="0" dirty="0">
                <a:solidFill>
                  <a:srgbClr val="000000"/>
                </a:solidFill>
              </a:rPr>
              <a:t>dentro do dinheiro = </a:t>
            </a:r>
            <a:r>
              <a:rPr lang="pt-BR" altLang="pt-BR" sz="2200" kern="0" dirty="0" smtClean="0">
                <a:solidFill>
                  <a:srgbClr val="000000"/>
                </a:solidFill>
              </a:rPr>
              <a:t>(E – P)</a:t>
            </a:r>
            <a:endParaRPr lang="pt-BR" altLang="pt-BR" sz="2200" kern="0" dirty="0">
              <a:solidFill>
                <a:srgbClr val="000000"/>
              </a:solidFill>
            </a:endParaRPr>
          </a:p>
          <a:p>
            <a:pPr marL="0" indent="0" eaLnBrk="1" hangingPunct="1">
              <a:buNone/>
            </a:pPr>
            <a:r>
              <a:rPr lang="pt-BR" altLang="pt-BR" sz="2200" kern="0" dirty="0" err="1" smtClean="0">
                <a:solidFill>
                  <a:srgbClr val="000000"/>
                </a:solidFill>
              </a:rPr>
              <a:t>Put</a:t>
            </a:r>
            <a:r>
              <a:rPr lang="pt-BR" altLang="pt-BR" sz="2200" kern="0" dirty="0" smtClean="0">
                <a:solidFill>
                  <a:srgbClr val="000000"/>
                </a:solidFill>
              </a:rPr>
              <a:t> </a:t>
            </a:r>
            <a:r>
              <a:rPr lang="pt-BR" altLang="pt-BR" sz="2200" kern="0" dirty="0">
                <a:solidFill>
                  <a:srgbClr val="000000"/>
                </a:solidFill>
              </a:rPr>
              <a:t>no ou fora do dinheiro = 0</a:t>
            </a:r>
          </a:p>
        </p:txBody>
      </p:sp>
      <p:sp>
        <p:nvSpPr>
          <p:cNvPr id="12" name="Chave esquerda 11"/>
          <p:cNvSpPr/>
          <p:nvPr/>
        </p:nvSpPr>
        <p:spPr>
          <a:xfrm>
            <a:off x="4091231" y="1728992"/>
            <a:ext cx="188536" cy="1777779"/>
          </a:xfrm>
          <a:prstGeom prst="leftBrac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have esquerda 12"/>
          <p:cNvSpPr/>
          <p:nvPr/>
        </p:nvSpPr>
        <p:spPr>
          <a:xfrm>
            <a:off x="1387307" y="1702279"/>
            <a:ext cx="271809" cy="3548452"/>
          </a:xfrm>
          <a:prstGeom prst="leftBrac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9438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 build="p"/>
      <p:bldP spid="8" grpId="0" build="p"/>
      <p:bldP spid="9" grpId="0" build="p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08649"/>
            <a:ext cx="9144000" cy="706437"/>
          </a:xfrm>
          <a:noFill/>
        </p:spPr>
        <p:txBody>
          <a:bodyPr/>
          <a:lstStyle/>
          <a:p>
            <a:pPr eaLnBrk="1" hangingPunct="1"/>
            <a:r>
              <a:rPr lang="pt-BR" altLang="pt-BR" sz="3200" i="1" dirty="0" smtClean="0">
                <a:solidFill>
                  <a:srgbClr val="000000"/>
                </a:solidFill>
              </a:rPr>
              <a:t>Determinação do Prêmio da Opção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970961" y="4200799"/>
            <a:ext cx="7814820" cy="265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pt-BR" altLang="pt-BR" kern="0" dirty="0" smtClean="0">
                <a:solidFill>
                  <a:srgbClr val="000000"/>
                </a:solidFill>
              </a:rPr>
              <a:t>Modelo Binomial</a:t>
            </a:r>
          </a:p>
          <a:p>
            <a:pPr eaLnBrk="1" hangingPunct="1"/>
            <a:r>
              <a:rPr lang="pt-BR" altLang="pt-BR" kern="0" dirty="0" smtClean="0">
                <a:solidFill>
                  <a:srgbClr val="000000"/>
                </a:solidFill>
              </a:rPr>
              <a:t>Modelo de Black-Scholes (</a:t>
            </a:r>
            <a:r>
              <a:rPr lang="pt-BR" altLang="pt-BR" kern="0" dirty="0" err="1" smtClean="0">
                <a:solidFill>
                  <a:srgbClr val="000000"/>
                </a:solidFill>
              </a:rPr>
              <a:t>lognormal</a:t>
            </a:r>
            <a:r>
              <a:rPr lang="pt-BR" altLang="pt-BR" kern="0" dirty="0" smtClean="0">
                <a:solidFill>
                  <a:srgbClr val="000000"/>
                </a:solidFill>
              </a:rPr>
              <a:t>, ou 			seja, logaritmo dos preços 			tem distribuição normal)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900261" y="1289487"/>
            <a:ext cx="7499021" cy="88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</a:pPr>
            <a:r>
              <a:rPr lang="pt-BR" altLang="pt-BR" kern="0" dirty="0" smtClean="0">
                <a:solidFill>
                  <a:srgbClr val="000000"/>
                </a:solidFill>
              </a:rPr>
              <a:t>Discutiremos modelos baseados em duas hipóteses: condição de não arbitragem (o preço atual de um ativo é igual ao seu valor presente) e uso de uma distribuição de probabilidades</a:t>
            </a:r>
          </a:p>
        </p:txBody>
      </p:sp>
    </p:spTree>
    <p:extLst>
      <p:ext uri="{BB962C8B-B14F-4D97-AF65-F5344CB8AC3E}">
        <p14:creationId xmlns:p14="http://schemas.microsoft.com/office/powerpoint/2010/main" val="4215109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Número de Slide 5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7D61F13-09FA-4A1C-A466-D0AD87FDD967}" type="slidenum">
              <a:rPr lang="pt-BR" altLang="pt-BR" sz="1400" smtClean="0">
                <a:solidFill>
                  <a:srgbClr val="969696"/>
                </a:solidFill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pt-BR" altLang="pt-BR" sz="1400" smtClean="0">
              <a:solidFill>
                <a:srgbClr val="969696"/>
              </a:solidFill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Black-Scholes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57300"/>
            <a:ext cx="6591300" cy="7620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800" b="1" smtClean="0">
                <a:solidFill>
                  <a:srgbClr val="000000"/>
                </a:solidFill>
              </a:rPr>
              <a:t>Hipóteses:</a:t>
            </a:r>
          </a:p>
        </p:txBody>
      </p:sp>
      <p:sp>
        <p:nvSpPr>
          <p:cNvPr id="224260" name="Rectangle 4"/>
          <p:cNvSpPr>
            <a:spLocks noChangeArrowheads="1"/>
          </p:cNvSpPr>
          <p:nvPr/>
        </p:nvSpPr>
        <p:spPr bwMode="auto">
          <a:xfrm>
            <a:off x="463550" y="2120900"/>
            <a:ext cx="81915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pt-BR" altLang="pt-BR" sz="2800">
                <a:solidFill>
                  <a:srgbClr val="000000"/>
                </a:solidFill>
              </a:rPr>
              <a:t>Não existem custos de transação nem impostos, e todos títulos são perfeitamente divisíveis;</a:t>
            </a:r>
          </a:p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pt-BR" altLang="pt-BR" sz="2800">
                <a:solidFill>
                  <a:srgbClr val="000000"/>
                </a:solidFill>
              </a:rPr>
              <a:t>Os investidores podem aplicar ou tomar dinheiro emprestado à taxa de juro livre de risco;</a:t>
            </a:r>
          </a:p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pt-BR" altLang="pt-BR" sz="2800">
                <a:solidFill>
                  <a:srgbClr val="000000"/>
                </a:solidFill>
              </a:rPr>
              <a:t>Não existem oportunidades de arbitragem sem risco;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24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242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242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9" grpId="0" build="p"/>
      <p:bldP spid="224260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Número de Slide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6251253-203E-4109-BB08-E0724DB5D043}" type="slidenum">
              <a:rPr lang="pt-BR" altLang="pt-BR" sz="1400" smtClean="0">
                <a:solidFill>
                  <a:srgbClr val="969696"/>
                </a:solidFill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pt-BR" altLang="pt-BR" sz="1400" smtClean="0">
              <a:solidFill>
                <a:srgbClr val="969696"/>
              </a:solidFill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Black-Scholes</a:t>
            </a:r>
          </a:p>
        </p:txBody>
      </p:sp>
      <p:sp>
        <p:nvSpPr>
          <p:cNvPr id="226308" name="Rectangle 4"/>
          <p:cNvSpPr>
            <a:spLocks noChangeArrowheads="1"/>
          </p:cNvSpPr>
          <p:nvPr/>
        </p:nvSpPr>
        <p:spPr bwMode="auto">
          <a:xfrm>
            <a:off x="463550" y="2120900"/>
            <a:ext cx="81915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990600" indent="-53340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AutoNum type="arabicPeriod" startAt="4"/>
            </a:pPr>
            <a:r>
              <a:rPr lang="pt-BR" altLang="pt-BR" sz="2800">
                <a:solidFill>
                  <a:srgbClr val="000000"/>
                </a:solidFill>
              </a:rPr>
              <a:t>O preço do ativo-objeto da opção varia no tempo com distribuição lognormal de probabilidades e com média e variância constantes;</a:t>
            </a:r>
          </a:p>
          <a:p>
            <a:pPr lvl="1" eaLnBrk="1" hangingPunct="1">
              <a:lnSpc>
                <a:spcPct val="120000"/>
              </a:lnSpc>
              <a:buFontTx/>
              <a:buChar char="•"/>
            </a:pPr>
            <a:r>
              <a:rPr lang="pt-BR" altLang="pt-BR">
                <a:solidFill>
                  <a:srgbClr val="000000"/>
                </a:solidFill>
              </a:rPr>
              <a:t>O preço do ativo não pode ser negativo;</a:t>
            </a:r>
          </a:p>
          <a:p>
            <a:pPr lvl="1" eaLnBrk="1" hangingPunct="1">
              <a:lnSpc>
                <a:spcPct val="120000"/>
              </a:lnSpc>
              <a:buFontTx/>
              <a:buChar char="•"/>
            </a:pPr>
            <a:r>
              <a:rPr lang="pt-BR" altLang="pt-BR">
                <a:solidFill>
                  <a:srgbClr val="000000"/>
                </a:solidFill>
              </a:rPr>
              <a:t>Taxa de retorno do ativo:</a:t>
            </a:r>
          </a:p>
        </p:txBody>
      </p:sp>
      <p:graphicFrame>
        <p:nvGraphicFramePr>
          <p:cNvPr id="226309" name="Object 5"/>
          <p:cNvGraphicFramePr>
            <a:graphicFrameLocks noGrp="1" noChangeAspect="1"/>
          </p:cNvGraphicFramePr>
          <p:nvPr>
            <p:ph sz="half" idx="2"/>
          </p:nvPr>
        </p:nvGraphicFramePr>
        <p:xfrm>
          <a:off x="3505200" y="5487988"/>
          <a:ext cx="2076450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Equation" r:id="rId3" imgW="752459" imgH="400042" progId="Equation.3">
                  <p:embed/>
                </p:oleObj>
              </mc:Choice>
              <mc:Fallback>
                <p:oleObj name="Equation" r:id="rId3" imgW="752459" imgH="400042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5487988"/>
                        <a:ext cx="2076450" cy="115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95300" y="1257300"/>
            <a:ext cx="6591300" cy="762000"/>
          </a:xfrm>
          <a:noFill/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800" b="1" smtClean="0">
                <a:solidFill>
                  <a:srgbClr val="000000"/>
                </a:solidFill>
              </a:rPr>
              <a:t>Hipóteses: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263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263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263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26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8" grpId="0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Número de Slide 5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30A1225-B528-4054-AEB1-750AD18E3B33}" type="slidenum">
              <a:rPr lang="pt-BR" altLang="pt-BR" sz="1400" smtClean="0">
                <a:solidFill>
                  <a:srgbClr val="969696"/>
                </a:solidFill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pt-BR" altLang="pt-BR" sz="1400" smtClean="0">
              <a:solidFill>
                <a:srgbClr val="969696"/>
              </a:solidFill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Black-Scholes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57300"/>
            <a:ext cx="6591300" cy="7620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800" b="1" smtClean="0">
                <a:solidFill>
                  <a:srgbClr val="000000"/>
                </a:solidFill>
              </a:rPr>
              <a:t>Hipóteses:</a:t>
            </a:r>
          </a:p>
        </p:txBody>
      </p:sp>
      <p:sp>
        <p:nvSpPr>
          <p:cNvPr id="227332" name="Rectangle 4"/>
          <p:cNvSpPr>
            <a:spLocks noChangeArrowheads="1"/>
          </p:cNvSpPr>
          <p:nvPr/>
        </p:nvSpPr>
        <p:spPr bwMode="auto">
          <a:xfrm>
            <a:off x="463550" y="2120900"/>
            <a:ext cx="81915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AutoNum type="arabicPeriod" startAt="4"/>
            </a:pPr>
            <a:r>
              <a:rPr lang="pt-BR" altLang="pt-BR" sz="2800">
                <a:solidFill>
                  <a:srgbClr val="000000"/>
                </a:solidFill>
              </a:rPr>
              <a:t>O preço do ativo-objeto da opção varia no tempo com distribuição lognormal de probabilidades e com média e variância constantes;</a:t>
            </a:r>
          </a:p>
          <a:p>
            <a:pPr eaLnBrk="1" hangingPunct="1">
              <a:lnSpc>
                <a:spcPct val="120000"/>
              </a:lnSpc>
              <a:buFontTx/>
              <a:buAutoNum type="arabicPeriod" startAt="4"/>
            </a:pPr>
            <a:r>
              <a:rPr lang="pt-BR" altLang="pt-BR" sz="2800">
                <a:solidFill>
                  <a:srgbClr val="000000"/>
                </a:solidFill>
              </a:rPr>
              <a:t>O ativo-objeto da opção não distribui rendimentos (ex.:dividendos) durante o prazo da opção, ou a opção é protegida contra dividendos;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273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ço Reservado para Número de Slide 5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AD6CD26-CE98-4438-99F8-13E5E862B1A2}" type="slidenum">
              <a:rPr lang="pt-BR" altLang="pt-BR" sz="1400" smtClean="0">
                <a:solidFill>
                  <a:srgbClr val="969696"/>
                </a:solidFill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pt-BR" altLang="pt-BR" sz="1400" smtClean="0">
              <a:solidFill>
                <a:srgbClr val="969696"/>
              </a:solidFill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Black-Scholes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57300"/>
            <a:ext cx="6591300" cy="7620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800" b="1" smtClean="0">
                <a:solidFill>
                  <a:srgbClr val="000000"/>
                </a:solidFill>
              </a:rPr>
              <a:t>Hipóteses:</a:t>
            </a:r>
          </a:p>
        </p:txBody>
      </p:sp>
      <p:sp>
        <p:nvSpPr>
          <p:cNvPr id="228356" name="Rectangle 4"/>
          <p:cNvSpPr>
            <a:spLocks noChangeArrowheads="1"/>
          </p:cNvSpPr>
          <p:nvPr/>
        </p:nvSpPr>
        <p:spPr bwMode="auto">
          <a:xfrm>
            <a:off x="463550" y="2120900"/>
            <a:ext cx="81915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AutoNum type="arabicPeriod" startAt="6"/>
            </a:pPr>
            <a:r>
              <a:rPr lang="pt-BR" altLang="pt-BR" sz="2800">
                <a:solidFill>
                  <a:srgbClr val="000000"/>
                </a:solidFill>
              </a:rPr>
              <a:t>A negociação de títulos é contínua;</a:t>
            </a:r>
          </a:p>
          <a:p>
            <a:pPr eaLnBrk="1" hangingPunct="1">
              <a:lnSpc>
                <a:spcPct val="120000"/>
              </a:lnSpc>
              <a:buFontTx/>
              <a:buAutoNum type="arabicPeriod" startAt="6"/>
            </a:pPr>
            <a:r>
              <a:rPr lang="pt-BR" altLang="pt-BR" sz="2800">
                <a:solidFill>
                  <a:srgbClr val="000000"/>
                </a:solidFill>
              </a:rPr>
              <a:t>A taxa de juro livre de risco é constante;</a:t>
            </a:r>
          </a:p>
          <a:p>
            <a:pPr eaLnBrk="1" hangingPunct="1">
              <a:lnSpc>
                <a:spcPct val="120000"/>
              </a:lnSpc>
              <a:buFontTx/>
              <a:buAutoNum type="arabicPeriod" startAt="6"/>
            </a:pPr>
            <a:r>
              <a:rPr lang="pt-BR" altLang="pt-BR" sz="2800">
                <a:solidFill>
                  <a:srgbClr val="000000"/>
                </a:solidFill>
              </a:rPr>
              <a:t>A opção é uma opção européia de compra.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283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283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283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07963"/>
            <a:ext cx="9144000" cy="706437"/>
          </a:xfrm>
        </p:spPr>
        <p:txBody>
          <a:bodyPr/>
          <a:lstStyle/>
          <a:p>
            <a:pPr eaLnBrk="1" hangingPunct="1"/>
            <a:r>
              <a:rPr lang="pt-BR" altLang="pt-BR" sz="3200" i="1" smtClean="0">
                <a:solidFill>
                  <a:srgbClr val="000000"/>
                </a:solidFill>
              </a:rPr>
              <a:t>Relembrando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57200" y="1039813"/>
            <a:ext cx="8229600" cy="64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pt-BR" altLang="pt-BR" sz="2400" b="1" kern="0" dirty="0" smtClean="0">
                <a:solidFill>
                  <a:srgbClr val="000000"/>
                </a:solidFill>
              </a:rPr>
              <a:t>Que fatores afetam o Prêmio da Opção?</a:t>
            </a:r>
          </a:p>
          <a:p>
            <a:pPr marL="0" indent="0" eaLnBrk="1" hangingPunct="1">
              <a:buFontTx/>
              <a:buNone/>
              <a:defRPr/>
            </a:pPr>
            <a:endParaRPr lang="pt-BR" altLang="pt-BR" sz="2400" b="1" kern="0" dirty="0" smtClean="0">
              <a:solidFill>
                <a:srgbClr val="000000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57200" y="1905000"/>
            <a:ext cx="3106738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pt-BR" altLang="pt-BR" sz="2400" kern="0" dirty="0" smtClean="0">
                <a:solidFill>
                  <a:srgbClr val="000000"/>
                </a:solidFill>
              </a:rPr>
              <a:t>Quanto maior P </a:t>
            </a:r>
            <a:endParaRPr lang="pt-BR" altLang="pt-BR" sz="2400" b="1" kern="0" dirty="0" smtClean="0">
              <a:solidFill>
                <a:srgbClr val="000000"/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300413" y="1690688"/>
            <a:ext cx="2189162" cy="88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pt-BR" altLang="pt-BR" sz="2400" kern="0" dirty="0" smtClean="0">
                <a:solidFill>
                  <a:srgbClr val="000000"/>
                </a:solidFill>
              </a:rPr>
              <a:t>maior </a:t>
            </a:r>
            <a:r>
              <a:rPr lang="pt-BR" altLang="pt-BR" sz="2400" b="1" kern="0" dirty="0" err="1" smtClean="0">
                <a:solidFill>
                  <a:srgbClr val="000000"/>
                </a:solidFill>
              </a:rPr>
              <a:t>P</a:t>
            </a:r>
            <a:r>
              <a:rPr lang="pt-BR" altLang="pt-BR" sz="2400" b="1" kern="0" baseline="-25000" dirty="0" err="1" smtClean="0">
                <a:solidFill>
                  <a:srgbClr val="000000"/>
                </a:solidFill>
              </a:rPr>
              <a:t>c</a:t>
            </a:r>
            <a:endParaRPr lang="pt-BR" altLang="pt-BR" sz="2400" b="1" kern="0" baseline="-25000" dirty="0" smtClean="0">
              <a:solidFill>
                <a:srgbClr val="000000"/>
              </a:solidFill>
            </a:endParaRPr>
          </a:p>
          <a:p>
            <a:pPr eaLnBrk="1" hangingPunct="1">
              <a:defRPr/>
            </a:pPr>
            <a:r>
              <a:rPr lang="pt-BR" altLang="pt-BR" sz="2400" kern="0" dirty="0" smtClean="0">
                <a:solidFill>
                  <a:srgbClr val="000000"/>
                </a:solidFill>
              </a:rPr>
              <a:t>menor </a:t>
            </a:r>
            <a:r>
              <a:rPr lang="pt-BR" altLang="pt-BR" sz="2400" b="1" kern="0" dirty="0" smtClean="0">
                <a:solidFill>
                  <a:srgbClr val="000000"/>
                </a:solidFill>
              </a:rPr>
              <a:t>P</a:t>
            </a:r>
            <a:r>
              <a:rPr lang="pt-BR" altLang="pt-BR" sz="2400" b="1" kern="0" baseline="-25000" dirty="0" smtClean="0">
                <a:solidFill>
                  <a:srgbClr val="000000"/>
                </a:solidFill>
              </a:rPr>
              <a:t>p</a:t>
            </a:r>
            <a:endParaRPr lang="pt-BR" altLang="pt-BR" sz="2400" kern="0" dirty="0" smtClean="0">
              <a:solidFill>
                <a:srgbClr val="000000"/>
              </a:solidFill>
            </a:endParaRPr>
          </a:p>
        </p:txBody>
      </p:sp>
      <p:sp>
        <p:nvSpPr>
          <p:cNvPr id="2" name="Chave esquerda 1"/>
          <p:cNvSpPr/>
          <p:nvPr/>
        </p:nvSpPr>
        <p:spPr>
          <a:xfrm>
            <a:off x="3152775" y="1808163"/>
            <a:ext cx="147638" cy="665162"/>
          </a:xfrm>
          <a:prstGeom prst="leftBrac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 sz="240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57200" y="2959100"/>
            <a:ext cx="3106738" cy="569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pt-BR" altLang="pt-BR" sz="2400" kern="0" dirty="0" smtClean="0">
                <a:solidFill>
                  <a:srgbClr val="000000"/>
                </a:solidFill>
              </a:rPr>
              <a:t>Quanto maior E </a:t>
            </a:r>
            <a:endParaRPr lang="pt-BR" altLang="pt-BR" sz="2400" b="1" kern="0" dirty="0" smtClean="0">
              <a:solidFill>
                <a:srgbClr val="000000"/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287713" y="2733675"/>
            <a:ext cx="2189162" cy="101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pt-BR" altLang="pt-BR" sz="2400" kern="0" dirty="0" smtClean="0">
                <a:solidFill>
                  <a:srgbClr val="000000"/>
                </a:solidFill>
              </a:rPr>
              <a:t>menor </a:t>
            </a:r>
            <a:r>
              <a:rPr lang="pt-BR" altLang="pt-BR" sz="2400" b="1" kern="0" dirty="0" err="1" smtClean="0">
                <a:solidFill>
                  <a:srgbClr val="000000"/>
                </a:solidFill>
              </a:rPr>
              <a:t>P</a:t>
            </a:r>
            <a:r>
              <a:rPr lang="pt-BR" altLang="pt-BR" sz="2400" b="1" kern="0" baseline="-25000" dirty="0" err="1" smtClean="0">
                <a:solidFill>
                  <a:srgbClr val="000000"/>
                </a:solidFill>
              </a:rPr>
              <a:t>c</a:t>
            </a:r>
            <a:endParaRPr lang="pt-BR" altLang="pt-BR" sz="2400" b="1" kern="0" baseline="-25000" dirty="0" smtClean="0">
              <a:solidFill>
                <a:srgbClr val="000000"/>
              </a:solidFill>
            </a:endParaRPr>
          </a:p>
          <a:p>
            <a:pPr eaLnBrk="1" hangingPunct="1">
              <a:defRPr/>
            </a:pPr>
            <a:r>
              <a:rPr lang="pt-BR" altLang="pt-BR" sz="2400" kern="0" dirty="0" smtClean="0">
                <a:solidFill>
                  <a:srgbClr val="000000"/>
                </a:solidFill>
              </a:rPr>
              <a:t>maior </a:t>
            </a:r>
            <a:r>
              <a:rPr lang="pt-BR" altLang="pt-BR" sz="2400" b="1" kern="0" dirty="0" smtClean="0">
                <a:solidFill>
                  <a:srgbClr val="000000"/>
                </a:solidFill>
              </a:rPr>
              <a:t>P</a:t>
            </a:r>
            <a:r>
              <a:rPr lang="pt-BR" altLang="pt-BR" sz="2400" b="1" kern="0" baseline="-25000" dirty="0" smtClean="0">
                <a:solidFill>
                  <a:srgbClr val="000000"/>
                </a:solidFill>
              </a:rPr>
              <a:t>p</a:t>
            </a:r>
            <a:endParaRPr lang="pt-BR" altLang="pt-BR" sz="2400" kern="0" dirty="0" smtClean="0">
              <a:solidFill>
                <a:srgbClr val="000000"/>
              </a:solidFill>
            </a:endParaRPr>
          </a:p>
        </p:txBody>
      </p:sp>
      <p:sp>
        <p:nvSpPr>
          <p:cNvPr id="9" name="Chave esquerda 8"/>
          <p:cNvSpPr/>
          <p:nvPr/>
        </p:nvSpPr>
        <p:spPr>
          <a:xfrm>
            <a:off x="3130550" y="2857500"/>
            <a:ext cx="225425" cy="673100"/>
          </a:xfrm>
          <a:prstGeom prst="leftBrac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 sz="240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500063" y="3890963"/>
            <a:ext cx="3568700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pt-BR" altLang="pt-BR" sz="2400" kern="0" dirty="0" smtClean="0">
                <a:solidFill>
                  <a:srgbClr val="000000"/>
                </a:solidFill>
              </a:rPr>
              <a:t>Quanto maior i </a:t>
            </a:r>
            <a:r>
              <a:rPr lang="pt-BR" altLang="pt-BR" sz="240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</a:t>
            </a:r>
            <a:endParaRPr lang="pt-BR" altLang="pt-BR" sz="2400" b="1" kern="0" dirty="0" smtClean="0">
              <a:solidFill>
                <a:srgbClr val="000000"/>
              </a:solidFill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7426325" y="3717925"/>
            <a:ext cx="1503363" cy="88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pt-BR" altLang="pt-BR" sz="2400" kern="0" dirty="0" smtClean="0">
                <a:solidFill>
                  <a:srgbClr val="000000"/>
                </a:solidFill>
              </a:rPr>
              <a:t>menor </a:t>
            </a:r>
            <a:r>
              <a:rPr lang="pt-BR" altLang="pt-BR" sz="2400" b="1" kern="0" dirty="0" err="1" smtClean="0">
                <a:solidFill>
                  <a:srgbClr val="000000"/>
                </a:solidFill>
              </a:rPr>
              <a:t>P</a:t>
            </a:r>
            <a:r>
              <a:rPr lang="pt-BR" altLang="pt-BR" sz="2400" b="1" kern="0" baseline="-25000" dirty="0" err="1" smtClean="0">
                <a:solidFill>
                  <a:srgbClr val="000000"/>
                </a:solidFill>
              </a:rPr>
              <a:t>c</a:t>
            </a:r>
            <a:endParaRPr lang="pt-BR" altLang="pt-BR" sz="2400" b="1" kern="0" baseline="-25000" dirty="0" smtClean="0">
              <a:solidFill>
                <a:srgbClr val="000000"/>
              </a:solidFill>
            </a:endParaRPr>
          </a:p>
          <a:p>
            <a:pPr marL="0" indent="0" eaLnBrk="1" hangingPunct="1">
              <a:buFontTx/>
              <a:buNone/>
              <a:defRPr/>
            </a:pPr>
            <a:r>
              <a:rPr lang="pt-BR" altLang="pt-BR" sz="2400" kern="0" dirty="0" smtClean="0">
                <a:solidFill>
                  <a:srgbClr val="000000"/>
                </a:solidFill>
              </a:rPr>
              <a:t>maior </a:t>
            </a:r>
            <a:r>
              <a:rPr lang="pt-BR" altLang="pt-BR" sz="2400" b="1" kern="0" dirty="0" smtClean="0">
                <a:solidFill>
                  <a:srgbClr val="000000"/>
                </a:solidFill>
              </a:rPr>
              <a:t>P</a:t>
            </a:r>
            <a:r>
              <a:rPr lang="pt-BR" altLang="pt-BR" sz="2400" b="1" kern="0" baseline="-25000" dirty="0" smtClean="0">
                <a:solidFill>
                  <a:srgbClr val="000000"/>
                </a:solidFill>
              </a:rPr>
              <a:t>p</a:t>
            </a:r>
            <a:endParaRPr lang="pt-BR" altLang="pt-BR" sz="2400" kern="0" dirty="0" smtClean="0">
              <a:solidFill>
                <a:srgbClr val="000000"/>
              </a:solidFill>
            </a:endParaRPr>
          </a:p>
        </p:txBody>
      </p:sp>
      <p:sp>
        <p:nvSpPr>
          <p:cNvPr id="12" name="Chave esquerda 11"/>
          <p:cNvSpPr/>
          <p:nvPr/>
        </p:nvSpPr>
        <p:spPr>
          <a:xfrm>
            <a:off x="7326313" y="3795713"/>
            <a:ext cx="100012" cy="720725"/>
          </a:xfrm>
          <a:prstGeom prst="leftBrac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 sz="2400"/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3400425" y="3717925"/>
            <a:ext cx="4384675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pt-BR" altLang="pt-BR" sz="2400" kern="0" dirty="0" smtClean="0">
                <a:solidFill>
                  <a:srgbClr val="000000"/>
                </a:solidFill>
              </a:rPr>
              <a:t>Reduz o valor presente</a:t>
            </a:r>
            <a:endParaRPr lang="pt-BR" altLang="pt-BR" sz="2400" b="1" kern="0" baseline="-25000" dirty="0" smtClean="0">
              <a:solidFill>
                <a:srgbClr val="000000"/>
              </a:solidFill>
            </a:endParaRPr>
          </a:p>
          <a:p>
            <a:pPr marL="0" indent="0" eaLnBrk="1" hangingPunct="1">
              <a:buFontTx/>
              <a:buNone/>
              <a:defRPr/>
            </a:pPr>
            <a:r>
              <a:rPr lang="pt-BR" altLang="pt-BR" sz="2400" u="sng" kern="0" dirty="0" smtClean="0">
                <a:solidFill>
                  <a:srgbClr val="000000"/>
                </a:solidFill>
              </a:rPr>
              <a:t>Tende a reduzir </a:t>
            </a:r>
            <a:r>
              <a:rPr lang="pt-BR" altLang="pt-BR" sz="2400" b="1" u="sng" kern="0" dirty="0" smtClean="0">
                <a:solidFill>
                  <a:srgbClr val="000000"/>
                </a:solidFill>
              </a:rPr>
              <a:t>P</a:t>
            </a:r>
            <a:endParaRPr lang="pt-BR" altLang="pt-BR" sz="2400" u="sng" kern="0" dirty="0" smtClean="0">
              <a:solidFill>
                <a:srgbClr val="000000"/>
              </a:solidFill>
            </a:endParaRPr>
          </a:p>
        </p:txBody>
      </p:sp>
      <p:sp>
        <p:nvSpPr>
          <p:cNvPr id="14" name="Chave esquerda 13"/>
          <p:cNvSpPr/>
          <p:nvPr/>
        </p:nvSpPr>
        <p:spPr>
          <a:xfrm>
            <a:off x="3359150" y="3771900"/>
            <a:ext cx="119063" cy="788988"/>
          </a:xfrm>
          <a:prstGeom prst="leftBrac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 sz="2400"/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6838950" y="3887788"/>
            <a:ext cx="595313" cy="56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pt-BR" altLang="pt-BR" sz="240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</a:t>
            </a:r>
            <a:endParaRPr lang="pt-BR" altLang="pt-BR" sz="2400" b="1" kern="0" dirty="0" smtClean="0">
              <a:solidFill>
                <a:srgbClr val="000000"/>
              </a:solidFill>
            </a:endParaRPr>
          </a:p>
        </p:txBody>
      </p:sp>
      <p:sp>
        <p:nvSpPr>
          <p:cNvPr id="16" name="Chave esquerda 15"/>
          <p:cNvSpPr/>
          <p:nvPr/>
        </p:nvSpPr>
        <p:spPr>
          <a:xfrm flipH="1">
            <a:off x="6735763" y="3771900"/>
            <a:ext cx="141287" cy="788988"/>
          </a:xfrm>
          <a:prstGeom prst="leftBrac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 sz="2400"/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500063" y="5046663"/>
            <a:ext cx="3106737" cy="56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pt-BR" altLang="pt-BR" sz="2400" kern="0" dirty="0" smtClean="0">
                <a:solidFill>
                  <a:srgbClr val="000000"/>
                </a:solidFill>
              </a:rPr>
              <a:t>Quanto maior n</a:t>
            </a:r>
            <a:endParaRPr lang="pt-BR" altLang="pt-BR" sz="2400" b="1" kern="0" dirty="0" smtClean="0">
              <a:solidFill>
                <a:srgbClr val="000000"/>
              </a:solidFill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457200" y="6043613"/>
            <a:ext cx="7469188" cy="56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pt-BR" altLang="pt-BR" sz="2400" kern="0" dirty="0" smtClean="0">
                <a:solidFill>
                  <a:srgbClr val="000000"/>
                </a:solidFill>
              </a:rPr>
              <a:t>Volatilidade do preço do ativo objeto (</a:t>
            </a:r>
            <a:r>
              <a:rPr lang="pt-BR" altLang="pt-BR" sz="240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</a:t>
            </a:r>
            <a:r>
              <a:rPr lang="pt-BR" altLang="pt-BR" sz="2400" kern="0" dirty="0" smtClean="0">
                <a:solidFill>
                  <a:srgbClr val="000000"/>
                </a:solidFill>
              </a:rPr>
              <a:t>)</a:t>
            </a:r>
            <a:endParaRPr lang="pt-BR" altLang="pt-BR" sz="2400" b="1" kern="0" dirty="0" smtClean="0">
              <a:solidFill>
                <a:srgbClr val="000000"/>
              </a:solidFill>
            </a:endParaRPr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 bwMode="auto">
          <a:xfrm>
            <a:off x="6462713" y="5795963"/>
            <a:ext cx="1595437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pt-BR" altLang="pt-BR" sz="2400" kern="0" dirty="0" smtClean="0">
                <a:solidFill>
                  <a:srgbClr val="000000"/>
                </a:solidFill>
              </a:rPr>
              <a:t>maior </a:t>
            </a:r>
            <a:r>
              <a:rPr lang="pt-BR" altLang="pt-BR" sz="2400" b="1" kern="0" dirty="0" err="1" smtClean="0">
                <a:solidFill>
                  <a:srgbClr val="000000"/>
                </a:solidFill>
              </a:rPr>
              <a:t>P</a:t>
            </a:r>
            <a:r>
              <a:rPr lang="pt-BR" altLang="pt-BR" sz="2400" b="1" kern="0" baseline="-25000" dirty="0" err="1" smtClean="0">
                <a:solidFill>
                  <a:srgbClr val="000000"/>
                </a:solidFill>
              </a:rPr>
              <a:t>c</a:t>
            </a:r>
            <a:endParaRPr lang="pt-BR" altLang="pt-BR" sz="2400" b="1" kern="0" baseline="-25000" dirty="0" smtClean="0">
              <a:solidFill>
                <a:srgbClr val="000000"/>
              </a:solidFill>
            </a:endParaRPr>
          </a:p>
          <a:p>
            <a:pPr marL="0" indent="0" eaLnBrk="1" hangingPunct="1">
              <a:buFontTx/>
              <a:buNone/>
              <a:defRPr/>
            </a:pPr>
            <a:r>
              <a:rPr lang="pt-BR" altLang="pt-BR" sz="2400" kern="0" dirty="0" smtClean="0">
                <a:solidFill>
                  <a:srgbClr val="000000"/>
                </a:solidFill>
              </a:rPr>
              <a:t>maior </a:t>
            </a:r>
            <a:r>
              <a:rPr lang="pt-BR" altLang="pt-BR" sz="2400" b="1" kern="0" dirty="0" smtClean="0">
                <a:solidFill>
                  <a:srgbClr val="000000"/>
                </a:solidFill>
              </a:rPr>
              <a:t>P</a:t>
            </a:r>
            <a:r>
              <a:rPr lang="pt-BR" altLang="pt-BR" sz="2400" b="1" kern="0" baseline="-25000" dirty="0" smtClean="0">
                <a:solidFill>
                  <a:srgbClr val="000000"/>
                </a:solidFill>
              </a:rPr>
              <a:t>p</a:t>
            </a:r>
            <a:endParaRPr lang="pt-BR" altLang="pt-BR" sz="2400" kern="0" dirty="0" smtClean="0">
              <a:solidFill>
                <a:srgbClr val="000000"/>
              </a:solidFill>
            </a:endParaRPr>
          </a:p>
        </p:txBody>
      </p:sp>
      <p:sp>
        <p:nvSpPr>
          <p:cNvPr id="20" name="Chave esquerda 19"/>
          <p:cNvSpPr/>
          <p:nvPr/>
        </p:nvSpPr>
        <p:spPr>
          <a:xfrm>
            <a:off x="6372225" y="5900738"/>
            <a:ext cx="101600" cy="822325"/>
          </a:xfrm>
          <a:prstGeom prst="leftBrac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 sz="2400"/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3252788" y="4843463"/>
            <a:ext cx="2190750" cy="116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pt-BR" altLang="pt-BR" sz="2400" kern="0" dirty="0" smtClean="0">
                <a:solidFill>
                  <a:srgbClr val="000000"/>
                </a:solidFill>
              </a:rPr>
              <a:t>maior </a:t>
            </a:r>
            <a:r>
              <a:rPr lang="pt-BR" altLang="pt-BR" sz="2400" b="1" kern="0" dirty="0" err="1" smtClean="0">
                <a:solidFill>
                  <a:srgbClr val="000000"/>
                </a:solidFill>
              </a:rPr>
              <a:t>P</a:t>
            </a:r>
            <a:r>
              <a:rPr lang="pt-BR" altLang="pt-BR" sz="2400" b="1" kern="0" baseline="-25000" dirty="0" err="1" smtClean="0">
                <a:solidFill>
                  <a:srgbClr val="000000"/>
                </a:solidFill>
              </a:rPr>
              <a:t>c</a:t>
            </a:r>
            <a:endParaRPr lang="pt-BR" altLang="pt-BR" sz="2400" b="1" kern="0" baseline="-25000" dirty="0" smtClean="0">
              <a:solidFill>
                <a:srgbClr val="000000"/>
              </a:solidFill>
            </a:endParaRPr>
          </a:p>
          <a:p>
            <a:pPr eaLnBrk="1" hangingPunct="1">
              <a:defRPr/>
            </a:pPr>
            <a:r>
              <a:rPr lang="pt-BR" altLang="pt-BR" sz="2400" kern="0" dirty="0" smtClean="0">
                <a:solidFill>
                  <a:srgbClr val="000000"/>
                </a:solidFill>
              </a:rPr>
              <a:t>maior </a:t>
            </a:r>
            <a:r>
              <a:rPr lang="pt-BR" altLang="pt-BR" sz="2400" b="1" kern="0" dirty="0" smtClean="0">
                <a:solidFill>
                  <a:srgbClr val="000000"/>
                </a:solidFill>
              </a:rPr>
              <a:t>P</a:t>
            </a:r>
            <a:r>
              <a:rPr lang="pt-BR" altLang="pt-BR" sz="2400" b="1" kern="0" baseline="-25000" dirty="0" smtClean="0">
                <a:solidFill>
                  <a:srgbClr val="000000"/>
                </a:solidFill>
              </a:rPr>
              <a:t>p</a:t>
            </a:r>
            <a:endParaRPr lang="pt-BR" altLang="pt-BR" sz="2400" kern="0" dirty="0" smtClean="0">
              <a:solidFill>
                <a:srgbClr val="000000"/>
              </a:solidFill>
            </a:endParaRPr>
          </a:p>
        </p:txBody>
      </p:sp>
      <p:sp>
        <p:nvSpPr>
          <p:cNvPr id="22" name="Chave esquerda 21"/>
          <p:cNvSpPr/>
          <p:nvPr/>
        </p:nvSpPr>
        <p:spPr>
          <a:xfrm>
            <a:off x="3152775" y="4914900"/>
            <a:ext cx="100013" cy="742950"/>
          </a:xfrm>
          <a:prstGeom prst="leftBrac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2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1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0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4" grpId="0" build="p"/>
      <p:bldP spid="6" grpId="0" build="p"/>
      <p:bldP spid="2" grpId="0" animBg="1"/>
      <p:bldP spid="7" grpId="0" build="p"/>
      <p:bldP spid="8" grpId="0" build="p"/>
      <p:bldP spid="9" grpId="0" animBg="1"/>
      <p:bldP spid="10" grpId="0" build="p"/>
      <p:bldP spid="11" grpId="0" build="p"/>
      <p:bldP spid="12" grpId="0" animBg="1"/>
      <p:bldP spid="13" grpId="0" build="p"/>
      <p:bldP spid="14" grpId="0" animBg="1"/>
      <p:bldP spid="15" grpId="0" build="p"/>
      <p:bldP spid="16" grpId="0" animBg="1"/>
      <p:bldP spid="17" grpId="0" build="p"/>
      <p:bldP spid="18" grpId="0" build="p"/>
      <p:bldP spid="19" grpId="0" build="p"/>
      <p:bldP spid="20" grpId="0" animBg="1"/>
      <p:bldP spid="21" grpId="0" build="p"/>
      <p:bldP spid="2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ço Reservado para Número de Slide 5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64D5B3C-46FB-4948-A1CC-9FBB3B00E828}" type="slidenum">
              <a:rPr lang="pt-BR" altLang="pt-BR" sz="1400" smtClean="0">
                <a:solidFill>
                  <a:srgbClr val="969696"/>
                </a:solidFill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pt-BR" altLang="pt-BR" sz="1400" smtClean="0">
              <a:solidFill>
                <a:srgbClr val="969696"/>
              </a:solidFill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Black-Scholes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9150" y="781050"/>
            <a:ext cx="7467600" cy="85725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400" smtClean="0">
                <a:solidFill>
                  <a:srgbClr val="000000"/>
                </a:solidFill>
              </a:rPr>
              <a:t>Preço justo da opção européia de compra (c):</a:t>
            </a:r>
          </a:p>
        </p:txBody>
      </p:sp>
      <p:graphicFrame>
        <p:nvGraphicFramePr>
          <p:cNvPr id="225287" name="Object 7"/>
          <p:cNvGraphicFramePr>
            <a:graphicFrameLocks noChangeAspect="1"/>
          </p:cNvGraphicFramePr>
          <p:nvPr/>
        </p:nvGraphicFramePr>
        <p:xfrm>
          <a:off x="528638" y="1804988"/>
          <a:ext cx="3724275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6" name="Equation" r:id="rId3" imgW="1390631" imgH="180855" progId="Equation.3">
                  <p:embed/>
                </p:oleObj>
              </mc:Choice>
              <mc:Fallback>
                <p:oleObj name="Equation" r:id="rId3" imgW="1390631" imgH="180855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8" y="1804988"/>
                        <a:ext cx="3724275" cy="592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288" name="Rectangle 8"/>
          <p:cNvSpPr>
            <a:spLocks noChangeArrowheads="1"/>
          </p:cNvSpPr>
          <p:nvPr/>
        </p:nvSpPr>
        <p:spPr bwMode="auto">
          <a:xfrm>
            <a:off x="311150" y="2768600"/>
            <a:ext cx="84582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None/>
            </a:pPr>
            <a:r>
              <a:rPr lang="pt-BR" altLang="pt-BR" sz="1800">
                <a:solidFill>
                  <a:srgbClr val="000000"/>
                </a:solidFill>
              </a:rPr>
              <a:t>S = preço atual do ativo-objeto da opção de compra;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pt-BR" altLang="pt-BR" sz="1800">
                <a:solidFill>
                  <a:srgbClr val="000000"/>
                </a:solidFill>
              </a:rPr>
              <a:t>X = preço de exercício da opção de compra;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pt-BR" altLang="pt-BR" sz="1800">
                <a:solidFill>
                  <a:srgbClr val="000000"/>
                </a:solidFill>
              </a:rPr>
              <a:t>r = taxa de juro livre de risco no regime de capitalização contínua;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pt-BR" altLang="pt-BR" sz="1800">
                <a:solidFill>
                  <a:srgbClr val="000000"/>
                </a:solidFill>
              </a:rPr>
              <a:t>T = prazo de vencimento da opção de compra, ou seja, o tempo restante até a data de vencimento da opção. (dias a decorrer ÷ 365)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pt-BR" altLang="pt-BR" sz="1800">
                <a:solidFill>
                  <a:srgbClr val="000000"/>
                </a:solidFill>
                <a:latin typeface="Symbol" panose="05050102010706020507" pitchFamily="18" charset="2"/>
              </a:rPr>
              <a:t>s</a:t>
            </a:r>
            <a:r>
              <a:rPr lang="pt-BR" altLang="pt-BR" sz="1800">
                <a:solidFill>
                  <a:srgbClr val="000000"/>
                </a:solidFill>
              </a:rPr>
              <a:t> = volatilidade do preço do ativo-objeto, definida pelo desvio-padrão da taxa de retorno do ativo;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pt-BR" altLang="pt-BR" sz="1800">
                <a:solidFill>
                  <a:srgbClr val="000000"/>
                </a:solidFill>
              </a:rPr>
              <a:t>d</a:t>
            </a:r>
            <a:r>
              <a:rPr lang="pt-BR" altLang="pt-BR" sz="1800" baseline="-25000">
                <a:solidFill>
                  <a:srgbClr val="000000"/>
                </a:solidFill>
              </a:rPr>
              <a:t>1</a:t>
            </a:r>
            <a:r>
              <a:rPr lang="pt-BR" altLang="pt-BR" sz="1800">
                <a:solidFill>
                  <a:srgbClr val="000000"/>
                </a:solidFill>
              </a:rPr>
              <a:t> e d</a:t>
            </a:r>
            <a:r>
              <a:rPr lang="pt-BR" altLang="pt-BR" sz="1800" baseline="-25000">
                <a:solidFill>
                  <a:srgbClr val="000000"/>
                </a:solidFill>
              </a:rPr>
              <a:t>2</a:t>
            </a:r>
            <a:r>
              <a:rPr lang="pt-BR" altLang="pt-BR" sz="1800">
                <a:solidFill>
                  <a:srgbClr val="000000"/>
                </a:solidFill>
              </a:rPr>
              <a:t> = variáveis com distribuição normal padronizada (média igual a 0 e variância igual a 1); e,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pt-BR" altLang="pt-BR" sz="1800">
                <a:solidFill>
                  <a:srgbClr val="000000"/>
                </a:solidFill>
              </a:rPr>
              <a:t>N(d</a:t>
            </a:r>
            <a:r>
              <a:rPr lang="pt-BR" altLang="pt-BR" sz="1800" baseline="-25000">
                <a:solidFill>
                  <a:srgbClr val="000000"/>
                </a:solidFill>
              </a:rPr>
              <a:t>1</a:t>
            </a:r>
            <a:r>
              <a:rPr lang="pt-BR" altLang="pt-BR" sz="1800">
                <a:solidFill>
                  <a:srgbClr val="000000"/>
                </a:solidFill>
              </a:rPr>
              <a:t>) e N(d</a:t>
            </a:r>
            <a:r>
              <a:rPr lang="pt-BR" altLang="pt-BR" sz="1800" baseline="-25000">
                <a:solidFill>
                  <a:srgbClr val="000000"/>
                </a:solidFill>
              </a:rPr>
              <a:t>2</a:t>
            </a:r>
            <a:r>
              <a:rPr lang="pt-BR" altLang="pt-BR" sz="1800">
                <a:solidFill>
                  <a:srgbClr val="000000"/>
                </a:solidFill>
              </a:rPr>
              <a:t>) = probabilidade acumulada, na distribuição normal padronizada, de -</a:t>
            </a:r>
            <a:r>
              <a:rPr lang="pt-BR" altLang="pt-BR" sz="1800">
                <a:solidFill>
                  <a:srgbClr val="000000"/>
                </a:solidFill>
                <a:sym typeface="Symbol" panose="05050102010706020507" pitchFamily="18" charset="2"/>
              </a:rPr>
              <a:t> até o valor de </a:t>
            </a:r>
            <a:r>
              <a:rPr lang="pt-BR" altLang="pt-BR" sz="1800">
                <a:solidFill>
                  <a:srgbClr val="000000"/>
                </a:solidFill>
              </a:rPr>
              <a:t>d</a:t>
            </a:r>
            <a:r>
              <a:rPr lang="pt-BR" altLang="pt-BR" sz="1800" baseline="-25000">
                <a:solidFill>
                  <a:srgbClr val="000000"/>
                </a:solidFill>
              </a:rPr>
              <a:t>1</a:t>
            </a:r>
            <a:r>
              <a:rPr lang="pt-BR" altLang="pt-BR" sz="1800">
                <a:solidFill>
                  <a:srgbClr val="000000"/>
                </a:solidFill>
              </a:rPr>
              <a:t> ou d</a:t>
            </a:r>
            <a:r>
              <a:rPr lang="pt-BR" altLang="pt-BR" sz="1800" baseline="-25000">
                <a:solidFill>
                  <a:srgbClr val="000000"/>
                </a:solidFill>
              </a:rPr>
              <a:t>2</a:t>
            </a:r>
            <a:r>
              <a:rPr lang="pt-BR" altLang="pt-BR" sz="1800">
                <a:solidFill>
                  <a:srgbClr val="000000"/>
                </a:solidFill>
              </a:rPr>
              <a:t> calculado.</a:t>
            </a:r>
          </a:p>
        </p:txBody>
      </p:sp>
      <p:graphicFrame>
        <p:nvGraphicFramePr>
          <p:cNvPr id="225289" name="Object 9"/>
          <p:cNvGraphicFramePr>
            <a:graphicFrameLocks noChangeAspect="1"/>
          </p:cNvGraphicFramePr>
          <p:nvPr/>
        </p:nvGraphicFramePr>
        <p:xfrm>
          <a:off x="4970463" y="1241425"/>
          <a:ext cx="3530600" cy="125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7" name="Equation" r:id="rId5" imgW="1486006" imgH="504776" progId="Equation.3">
                  <p:embed/>
                </p:oleObj>
              </mc:Choice>
              <mc:Fallback>
                <p:oleObj name="Equation" r:id="rId5" imgW="1486006" imgH="504776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0463" y="1241425"/>
                        <a:ext cx="3530600" cy="125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291" name="Object 11"/>
          <p:cNvGraphicFramePr>
            <a:graphicFrameLocks noChangeAspect="1"/>
          </p:cNvGraphicFramePr>
          <p:nvPr/>
        </p:nvGraphicFramePr>
        <p:xfrm>
          <a:off x="6689725" y="2611438"/>
          <a:ext cx="1893888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8" name="Equation" r:id="rId7" imgW="828651" imgH="180855" progId="Equation.3">
                  <p:embed/>
                </p:oleObj>
              </mc:Choice>
              <mc:Fallback>
                <p:oleObj name="Equation" r:id="rId7" imgW="828651" imgH="180855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9725" y="2611438"/>
                        <a:ext cx="1893888" cy="493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5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25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25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25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252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52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252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252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252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252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3" grpId="0" build="p"/>
      <p:bldP spid="225288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Número de Slide 5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EA7C56E-6244-408E-B5A3-32B59C971FE5}" type="slidenum">
              <a:rPr lang="pt-BR" altLang="pt-BR" sz="1400" smtClean="0">
                <a:solidFill>
                  <a:srgbClr val="969696"/>
                </a:solidFill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pt-BR" altLang="pt-BR" sz="1400" smtClean="0">
              <a:solidFill>
                <a:srgbClr val="969696"/>
              </a:solidFill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Black-Scholes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9150" y="781050"/>
            <a:ext cx="7467600" cy="85725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400" smtClean="0">
                <a:solidFill>
                  <a:srgbClr val="000000"/>
                </a:solidFill>
              </a:rPr>
              <a:t>Preço justo da opção européia de compra (c):</a:t>
            </a:r>
          </a:p>
        </p:txBody>
      </p:sp>
      <p:graphicFrame>
        <p:nvGraphicFramePr>
          <p:cNvPr id="225287" name="Object 7"/>
          <p:cNvGraphicFramePr>
            <a:graphicFrameLocks noChangeAspect="1"/>
          </p:cNvGraphicFramePr>
          <p:nvPr/>
        </p:nvGraphicFramePr>
        <p:xfrm>
          <a:off x="528638" y="1804988"/>
          <a:ext cx="3724275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6" name="Equation" r:id="rId3" imgW="1390631" imgH="180855" progId="Equation.3">
                  <p:embed/>
                </p:oleObj>
              </mc:Choice>
              <mc:Fallback>
                <p:oleObj name="Equation" r:id="rId3" imgW="1390631" imgH="180855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8" y="1804988"/>
                        <a:ext cx="3724275" cy="592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289" name="Object 9"/>
          <p:cNvGraphicFramePr>
            <a:graphicFrameLocks noChangeAspect="1"/>
          </p:cNvGraphicFramePr>
          <p:nvPr/>
        </p:nvGraphicFramePr>
        <p:xfrm>
          <a:off x="4970463" y="1241425"/>
          <a:ext cx="3530600" cy="125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7" name="Equation" r:id="rId5" imgW="1486006" imgH="504776" progId="Equation.3">
                  <p:embed/>
                </p:oleObj>
              </mc:Choice>
              <mc:Fallback>
                <p:oleObj name="Equation" r:id="rId5" imgW="1486006" imgH="504776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0463" y="1241425"/>
                        <a:ext cx="3530600" cy="125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291" name="Object 11"/>
          <p:cNvGraphicFramePr>
            <a:graphicFrameLocks noChangeAspect="1"/>
          </p:cNvGraphicFramePr>
          <p:nvPr/>
        </p:nvGraphicFramePr>
        <p:xfrm>
          <a:off x="6689725" y="2611438"/>
          <a:ext cx="1893888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8" name="Equation" r:id="rId7" imgW="828651" imgH="180855" progId="Equation.3">
                  <p:embed/>
                </p:oleObj>
              </mc:Choice>
              <mc:Fallback>
                <p:oleObj name="Equation" r:id="rId7" imgW="828651" imgH="180855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9725" y="2611438"/>
                        <a:ext cx="1893888" cy="493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4" name="CaixaDeTexto 1"/>
          <p:cNvSpPr txBox="1">
            <a:spLocks noChangeArrowheads="1"/>
          </p:cNvSpPr>
          <p:nvPr/>
        </p:nvSpPr>
        <p:spPr bwMode="auto">
          <a:xfrm>
            <a:off x="195263" y="2859088"/>
            <a:ext cx="31813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sz="2400" dirty="0">
                <a:solidFill>
                  <a:srgbClr val="0000FF"/>
                </a:solidFill>
              </a:rPr>
              <a:t>Preço atual do ativo ponderado por uma “certa probabilidade”</a:t>
            </a:r>
          </a:p>
        </p:txBody>
      </p:sp>
      <p:sp>
        <p:nvSpPr>
          <p:cNvPr id="14345" name="CaixaDeTexto 9"/>
          <p:cNvSpPr txBox="1">
            <a:spLocks noChangeArrowheads="1"/>
          </p:cNvSpPr>
          <p:nvPr/>
        </p:nvSpPr>
        <p:spPr bwMode="auto">
          <a:xfrm>
            <a:off x="2028825" y="4618038"/>
            <a:ext cx="318135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sz="2400" dirty="0">
                <a:solidFill>
                  <a:srgbClr val="FF0000"/>
                </a:solidFill>
              </a:rPr>
              <a:t>Valor presente do preço de exercício ponderado por uma “certa probabilidade”</a:t>
            </a:r>
          </a:p>
        </p:txBody>
      </p:sp>
      <p:sp>
        <p:nvSpPr>
          <p:cNvPr id="3" name="Chave direita 2"/>
          <p:cNvSpPr/>
          <p:nvPr/>
        </p:nvSpPr>
        <p:spPr>
          <a:xfrm rot="5400000">
            <a:off x="1564481" y="1972469"/>
            <a:ext cx="166688" cy="1016000"/>
          </a:xfrm>
          <a:prstGeom prst="rightBrace">
            <a:avLst/>
          </a:prstGeom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2" name="Chave direita 11"/>
          <p:cNvSpPr/>
          <p:nvPr/>
        </p:nvSpPr>
        <p:spPr>
          <a:xfrm rot="5400000">
            <a:off x="3290888" y="1606550"/>
            <a:ext cx="171450" cy="1752600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cxnSp>
        <p:nvCxnSpPr>
          <p:cNvPr id="5" name="Conector de seta reta 4"/>
          <p:cNvCxnSpPr/>
          <p:nvPr/>
        </p:nvCxnSpPr>
        <p:spPr>
          <a:xfrm>
            <a:off x="3376613" y="2755900"/>
            <a:ext cx="0" cy="176371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ixaDeTexto 14"/>
          <p:cNvSpPr txBox="1"/>
          <p:nvPr/>
        </p:nvSpPr>
        <p:spPr>
          <a:xfrm>
            <a:off x="5554663" y="3541713"/>
            <a:ext cx="3181350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sz="2400" dirty="0">
                <a:solidFill>
                  <a:schemeClr val="accent6">
                    <a:lumMod val="75000"/>
                  </a:schemeClr>
                </a:solidFill>
              </a:rPr>
              <a:t>Fatores que afetam a “certa probabilidade”</a:t>
            </a:r>
          </a:p>
        </p:txBody>
      </p:sp>
      <p:sp>
        <p:nvSpPr>
          <p:cNvPr id="17" name="Chave direita 16"/>
          <p:cNvSpPr/>
          <p:nvPr/>
        </p:nvSpPr>
        <p:spPr>
          <a:xfrm rot="5400000">
            <a:off x="6988176" y="1838325"/>
            <a:ext cx="144462" cy="3252787"/>
          </a:xfrm>
          <a:prstGeom prst="rightBrac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4" grpId="0"/>
      <p:bldP spid="14345" grpId="0"/>
      <p:bldP spid="3" grpId="0" animBg="1"/>
      <p:bldP spid="12" grpId="0" animBg="1"/>
      <p:bldP spid="15" grpId="0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2002" name="Text Box 2"/>
          <p:cNvSpPr txBox="1">
            <a:spLocks noChangeArrowheads="1"/>
          </p:cNvSpPr>
          <p:nvPr/>
        </p:nvSpPr>
        <p:spPr bwMode="auto">
          <a:xfrm>
            <a:off x="431800" y="1916113"/>
            <a:ext cx="824388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20000"/>
              </a:spcBef>
              <a:defRPr/>
            </a:pPr>
            <a:r>
              <a:rPr lang="pt-BR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</a:rPr>
              <a:t>OPÇÕES</a:t>
            </a:r>
          </a:p>
          <a:p>
            <a:pPr algn="ctr" eaLnBrk="1" hangingPunct="1">
              <a:lnSpc>
                <a:spcPct val="110000"/>
              </a:lnSpc>
              <a:spcBef>
                <a:spcPct val="20000"/>
              </a:spcBef>
              <a:defRPr/>
            </a:pPr>
            <a:r>
              <a:rPr lang="pt-BR" sz="40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Unicode" pitchFamily="34" charset="0"/>
              </a:rPr>
              <a:t>Introdução</a:t>
            </a:r>
          </a:p>
        </p:txBody>
      </p:sp>
      <p:sp>
        <p:nvSpPr>
          <p:cNvPr id="1152003" name="Rectangle 3"/>
          <p:cNvSpPr>
            <a:spLocks noChangeArrowheads="1"/>
          </p:cNvSpPr>
          <p:nvPr/>
        </p:nvSpPr>
        <p:spPr bwMode="auto">
          <a:xfrm>
            <a:off x="0" y="53975"/>
            <a:ext cx="9144000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>
              <a:defRPr/>
            </a:pPr>
            <a:endParaRPr lang="pt-BR" sz="36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735711"/>
      </p:ext>
    </p:extLst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52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2002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Número de Slide 5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76B6065-71A4-4300-88C9-88985F0E38D4}" type="slidenum">
              <a:rPr lang="pt-BR" altLang="pt-BR" sz="1400" smtClean="0">
                <a:solidFill>
                  <a:srgbClr val="969696"/>
                </a:solidFill>
              </a:rPr>
              <a:pPr>
                <a:spcBef>
                  <a:spcPct val="0"/>
                </a:spcBef>
                <a:buFontTx/>
                <a:buNone/>
              </a:pPr>
              <a:t>20</a:t>
            </a:fld>
            <a:endParaRPr lang="pt-BR" altLang="pt-BR" sz="1400" smtClean="0">
              <a:solidFill>
                <a:srgbClr val="969696"/>
              </a:solidFill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Black-Scholes</a:t>
            </a:r>
          </a:p>
        </p:txBody>
      </p:sp>
      <p:sp>
        <p:nvSpPr>
          <p:cNvPr id="231433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93700" y="1304925"/>
            <a:ext cx="8369300" cy="4641850"/>
          </a:xfrm>
          <a:noFill/>
        </p:spPr>
        <p:txBody>
          <a:bodyPr/>
          <a:lstStyle/>
          <a:p>
            <a:pPr eaLnBrk="1" hangingPunct="1"/>
            <a:r>
              <a:rPr lang="pt-BR" altLang="pt-BR" sz="2800" smtClean="0">
                <a:solidFill>
                  <a:srgbClr val="000000"/>
                </a:solidFill>
              </a:rPr>
              <a:t>Exemplo:</a:t>
            </a:r>
          </a:p>
          <a:p>
            <a:pPr lvl="1" eaLnBrk="1" hangingPunct="1"/>
            <a:r>
              <a:rPr lang="pt-BR" altLang="pt-BR" smtClean="0">
                <a:solidFill>
                  <a:srgbClr val="000000"/>
                </a:solidFill>
              </a:rPr>
              <a:t>opção de compra do ativo A, vencimento em 29/06/2018, com preço de exercício de R$ 50.</a:t>
            </a:r>
          </a:p>
          <a:p>
            <a:pPr lvl="1" eaLnBrk="1" hangingPunct="1"/>
            <a:r>
              <a:rPr lang="pt-BR" altLang="pt-BR" smtClean="0">
                <a:solidFill>
                  <a:srgbClr val="000000"/>
                </a:solidFill>
              </a:rPr>
              <a:t>Preço da opção = R$ 1,35.</a:t>
            </a:r>
          </a:p>
          <a:p>
            <a:pPr lvl="1" eaLnBrk="1" hangingPunct="1"/>
            <a:r>
              <a:rPr lang="pt-BR" altLang="pt-BR" smtClean="0">
                <a:solidFill>
                  <a:srgbClr val="000000"/>
                </a:solidFill>
              </a:rPr>
              <a:t>S = R$ 47,00 (cotação do ativo A em 24/5/18).</a:t>
            </a:r>
          </a:p>
          <a:p>
            <a:pPr lvl="1" eaLnBrk="1" hangingPunct="1"/>
            <a:r>
              <a:rPr lang="pt-BR" altLang="pt-BR" smtClean="0">
                <a:solidFill>
                  <a:srgbClr val="000000"/>
                </a:solidFill>
              </a:rPr>
              <a:t>Taxa livre de risco = 6,40%</a:t>
            </a:r>
          </a:p>
          <a:p>
            <a:pPr lvl="1" eaLnBrk="1" hangingPunct="1"/>
            <a:r>
              <a:rPr lang="pt-BR" altLang="pt-BR" smtClean="0">
                <a:solidFill>
                  <a:srgbClr val="000000"/>
                </a:solidFill>
              </a:rPr>
              <a:t>T = 36 dias </a:t>
            </a:r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 36/365</a:t>
            </a:r>
          </a:p>
          <a:p>
            <a:pPr lvl="1" eaLnBrk="1" hangingPunct="1"/>
            <a:r>
              <a:rPr lang="pt-BR" altLang="pt-BR" smtClean="0">
                <a:solidFill>
                  <a:srgbClr val="000000"/>
                </a:solidFill>
              </a:rPr>
              <a:t> </a:t>
            </a:r>
            <a:r>
              <a:rPr lang="pt-BR" altLang="pt-BR" smtClean="0">
                <a:solidFill>
                  <a:srgbClr val="000000"/>
                </a:solidFill>
                <a:latin typeface="Symbol" panose="05050102010706020507" pitchFamily="18" charset="2"/>
              </a:rPr>
              <a:t>s</a:t>
            </a:r>
            <a:r>
              <a:rPr lang="pt-BR" altLang="pt-BR" smtClean="0">
                <a:solidFill>
                  <a:srgbClr val="000000"/>
                </a:solidFill>
              </a:rPr>
              <a:t> = desconhecido</a:t>
            </a:r>
          </a:p>
        </p:txBody>
      </p:sp>
      <p:sp>
        <p:nvSpPr>
          <p:cNvPr id="231437" name="Text Box 13"/>
          <p:cNvSpPr txBox="1">
            <a:spLocks noChangeArrowheads="1"/>
          </p:cNvSpPr>
          <p:nvPr/>
        </p:nvSpPr>
        <p:spPr bwMode="auto">
          <a:xfrm>
            <a:off x="5127625" y="5322888"/>
            <a:ext cx="35433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000" b="1" dirty="0">
                <a:solidFill>
                  <a:srgbClr val="000000"/>
                </a:solidFill>
              </a:rPr>
              <a:t>Alternativa : coletar uma série histórica de preços e calcular o desvio-padrão da taxa de retorno do ativo.</a:t>
            </a:r>
          </a:p>
        </p:txBody>
      </p:sp>
      <p:sp>
        <p:nvSpPr>
          <p:cNvPr id="231439" name="Freeform 15"/>
          <p:cNvSpPr>
            <a:spLocks/>
          </p:cNvSpPr>
          <p:nvPr/>
        </p:nvSpPr>
        <p:spPr bwMode="auto">
          <a:xfrm flipV="1">
            <a:off x="4232275" y="5094288"/>
            <a:ext cx="955675" cy="476250"/>
          </a:xfrm>
          <a:custGeom>
            <a:avLst/>
            <a:gdLst>
              <a:gd name="T0" fmla="*/ 0 w 602"/>
              <a:gd name="T1" fmla="*/ 2147483646 h 528"/>
              <a:gd name="T2" fmla="*/ 2147483646 w 602"/>
              <a:gd name="T3" fmla="*/ 2147483646 h 528"/>
              <a:gd name="T4" fmla="*/ 2147483646 w 602"/>
              <a:gd name="T5" fmla="*/ 2147483646 h 528"/>
              <a:gd name="T6" fmla="*/ 2147483646 w 602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02" h="528">
                <a:moveTo>
                  <a:pt x="0" y="528"/>
                </a:moveTo>
                <a:cubicBezTo>
                  <a:pt x="239" y="497"/>
                  <a:pt x="478" y="466"/>
                  <a:pt x="540" y="396"/>
                </a:cubicBezTo>
                <a:cubicBezTo>
                  <a:pt x="602" y="326"/>
                  <a:pt x="370" y="174"/>
                  <a:pt x="372" y="108"/>
                </a:cubicBezTo>
                <a:cubicBezTo>
                  <a:pt x="374" y="42"/>
                  <a:pt x="463" y="21"/>
                  <a:pt x="552" y="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1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14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1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14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31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31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314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31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500"/>
                                        <p:tgtEl>
                                          <p:spTgt spid="231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33" grpId="0" build="p" bldLvl="5"/>
      <p:bldP spid="231437" grpId="0"/>
      <p:bldP spid="23143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ço Reservado para Número de Slide 5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1FC1357-07D5-44C2-8102-14752D50F1D6}" type="slidenum">
              <a:rPr lang="pt-BR" altLang="pt-BR" sz="1400" smtClean="0">
                <a:solidFill>
                  <a:srgbClr val="969696"/>
                </a:solidFill>
              </a:rPr>
              <a:pPr>
                <a:spcBef>
                  <a:spcPct val="0"/>
                </a:spcBef>
                <a:buFontTx/>
                <a:buNone/>
              </a:pPr>
              <a:t>21</a:t>
            </a:fld>
            <a:endParaRPr lang="pt-BR" altLang="pt-BR" sz="1400" smtClean="0">
              <a:solidFill>
                <a:srgbClr val="969696"/>
              </a:solidFill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Black-Scholes</a:t>
            </a:r>
          </a:p>
        </p:txBody>
      </p:sp>
      <p:sp>
        <p:nvSpPr>
          <p:cNvPr id="16388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93700" y="1304925"/>
            <a:ext cx="8369300" cy="4641850"/>
          </a:xfrm>
          <a:noFill/>
        </p:spPr>
        <p:txBody>
          <a:bodyPr/>
          <a:lstStyle/>
          <a:p>
            <a:pPr eaLnBrk="1" hangingPunct="1"/>
            <a:r>
              <a:rPr lang="pt-BR" altLang="pt-BR" sz="2800" smtClean="0">
                <a:solidFill>
                  <a:srgbClr val="000000"/>
                </a:solidFill>
              </a:rPr>
              <a:t>Exemplo:</a:t>
            </a:r>
          </a:p>
          <a:p>
            <a:pPr lvl="1" eaLnBrk="1" hangingPunct="1"/>
            <a:r>
              <a:rPr lang="pt-BR" altLang="pt-BR" smtClean="0">
                <a:solidFill>
                  <a:srgbClr val="000000"/>
                </a:solidFill>
              </a:rPr>
              <a:t>opção de compra do ativo A, vencimento em 29/06/2018, com preço de exercício de R$ 50.</a:t>
            </a:r>
          </a:p>
          <a:p>
            <a:pPr lvl="1" eaLnBrk="1" hangingPunct="1"/>
            <a:r>
              <a:rPr lang="pt-BR" altLang="pt-BR" smtClean="0">
                <a:solidFill>
                  <a:srgbClr val="000000"/>
                </a:solidFill>
              </a:rPr>
              <a:t>Preço da opção = R$ 1,35.</a:t>
            </a:r>
          </a:p>
          <a:p>
            <a:pPr lvl="1" eaLnBrk="1" hangingPunct="1"/>
            <a:r>
              <a:rPr lang="pt-BR" altLang="pt-BR" smtClean="0">
                <a:solidFill>
                  <a:srgbClr val="000000"/>
                </a:solidFill>
              </a:rPr>
              <a:t>S = R$ 47,00 (cotação do ativo A em 24/5/18).</a:t>
            </a:r>
          </a:p>
          <a:p>
            <a:pPr lvl="1" eaLnBrk="1" hangingPunct="1"/>
            <a:r>
              <a:rPr lang="pt-BR" altLang="pt-BR" smtClean="0">
                <a:solidFill>
                  <a:srgbClr val="000000"/>
                </a:solidFill>
              </a:rPr>
              <a:t>Taxa livre de risco = 6,40%</a:t>
            </a:r>
          </a:p>
          <a:p>
            <a:pPr lvl="1" eaLnBrk="1" hangingPunct="1"/>
            <a:r>
              <a:rPr lang="pt-BR" altLang="pt-BR" smtClean="0">
                <a:solidFill>
                  <a:srgbClr val="000000"/>
                </a:solidFill>
              </a:rPr>
              <a:t>T = 36 dias </a:t>
            </a:r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 36/365</a:t>
            </a:r>
          </a:p>
          <a:p>
            <a:pPr lvl="1" eaLnBrk="1" hangingPunct="1"/>
            <a:r>
              <a:rPr lang="pt-BR" altLang="pt-BR" smtClean="0">
                <a:solidFill>
                  <a:srgbClr val="000000"/>
                </a:solidFill>
              </a:rPr>
              <a:t> </a:t>
            </a:r>
            <a:r>
              <a:rPr lang="pt-BR" altLang="pt-BR" smtClean="0">
                <a:solidFill>
                  <a:srgbClr val="000000"/>
                </a:solidFill>
                <a:latin typeface="Symbol" panose="05050102010706020507" pitchFamily="18" charset="2"/>
              </a:rPr>
              <a:t>s</a:t>
            </a:r>
            <a:r>
              <a:rPr lang="pt-BR" altLang="pt-BR" smtClean="0">
                <a:solidFill>
                  <a:srgbClr val="000000"/>
                </a:solidFill>
              </a:rPr>
              <a:t> = desconhecido</a:t>
            </a:r>
          </a:p>
        </p:txBody>
      </p:sp>
      <p:sp>
        <p:nvSpPr>
          <p:cNvPr id="231439" name="Freeform 15"/>
          <p:cNvSpPr>
            <a:spLocks/>
          </p:cNvSpPr>
          <p:nvPr/>
        </p:nvSpPr>
        <p:spPr bwMode="auto">
          <a:xfrm flipV="1">
            <a:off x="4232275" y="5110163"/>
            <a:ext cx="955675" cy="476250"/>
          </a:xfrm>
          <a:custGeom>
            <a:avLst/>
            <a:gdLst>
              <a:gd name="T0" fmla="*/ 0 w 602"/>
              <a:gd name="T1" fmla="*/ 2147483646 h 528"/>
              <a:gd name="T2" fmla="*/ 2147483646 w 602"/>
              <a:gd name="T3" fmla="*/ 2147483646 h 528"/>
              <a:gd name="T4" fmla="*/ 2147483646 w 602"/>
              <a:gd name="T5" fmla="*/ 2147483646 h 528"/>
              <a:gd name="T6" fmla="*/ 2147483646 w 602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02" h="528">
                <a:moveTo>
                  <a:pt x="0" y="528"/>
                </a:moveTo>
                <a:cubicBezTo>
                  <a:pt x="239" y="497"/>
                  <a:pt x="478" y="466"/>
                  <a:pt x="540" y="396"/>
                </a:cubicBezTo>
                <a:cubicBezTo>
                  <a:pt x="602" y="326"/>
                  <a:pt x="370" y="174"/>
                  <a:pt x="372" y="108"/>
                </a:cubicBezTo>
                <a:cubicBezTo>
                  <a:pt x="374" y="42"/>
                  <a:pt x="463" y="21"/>
                  <a:pt x="552" y="0"/>
                </a:cubicBezTo>
              </a:path>
            </a:pathLst>
          </a:custGeom>
          <a:ln>
            <a:solidFill>
              <a:srgbClr val="0000FF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110163" y="5421313"/>
            <a:ext cx="35433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000" b="1">
                <a:solidFill>
                  <a:srgbClr val="0000FF"/>
                </a:solidFill>
              </a:rPr>
              <a:t>Supondo que a volatilidade estimada seja de 36% ao ano.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31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Black-Scholes</a:t>
            </a:r>
          </a:p>
        </p:txBody>
      </p:sp>
      <p:sp>
        <p:nvSpPr>
          <p:cNvPr id="17411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87350" y="1314450"/>
            <a:ext cx="8369300" cy="4641850"/>
          </a:xfrm>
          <a:noFill/>
        </p:spPr>
        <p:txBody>
          <a:bodyPr/>
          <a:lstStyle/>
          <a:p>
            <a:pPr eaLnBrk="1" hangingPunct="1"/>
            <a:r>
              <a:rPr lang="pt-BR" altLang="pt-BR" sz="2800" smtClean="0">
                <a:solidFill>
                  <a:srgbClr val="000000"/>
                </a:solidFill>
              </a:rPr>
              <a:t>Exemplo:</a:t>
            </a:r>
          </a:p>
          <a:p>
            <a:pPr lvl="1" eaLnBrk="1" hangingPunct="1"/>
            <a:r>
              <a:rPr lang="pt-BR" altLang="pt-BR" smtClean="0">
                <a:solidFill>
                  <a:srgbClr val="000000"/>
                </a:solidFill>
              </a:rPr>
              <a:t>opção de compra do ativo A, vencimento em 29/06/2018, com preço de exercício de R$ 50.</a:t>
            </a:r>
          </a:p>
          <a:p>
            <a:pPr lvl="1" eaLnBrk="1" hangingPunct="1"/>
            <a:r>
              <a:rPr lang="pt-BR" altLang="pt-BR" smtClean="0">
                <a:solidFill>
                  <a:srgbClr val="000000"/>
                </a:solidFill>
              </a:rPr>
              <a:t>Preço da opção = R$ 1,35.</a:t>
            </a:r>
          </a:p>
          <a:p>
            <a:pPr lvl="1" eaLnBrk="1" hangingPunct="1"/>
            <a:r>
              <a:rPr lang="pt-BR" altLang="pt-BR" smtClean="0">
                <a:solidFill>
                  <a:srgbClr val="000000"/>
                </a:solidFill>
              </a:rPr>
              <a:t>S = R$ 47,00 (cotação do ativo A em 24/5/18).</a:t>
            </a:r>
          </a:p>
          <a:p>
            <a:pPr lvl="1" eaLnBrk="1" hangingPunct="1"/>
            <a:r>
              <a:rPr lang="pt-BR" altLang="pt-BR" smtClean="0">
                <a:solidFill>
                  <a:srgbClr val="000000"/>
                </a:solidFill>
              </a:rPr>
              <a:t>Taxa livre de risco = 6,40%</a:t>
            </a:r>
          </a:p>
          <a:p>
            <a:pPr lvl="1" eaLnBrk="1" hangingPunct="1"/>
            <a:r>
              <a:rPr lang="pt-BR" altLang="pt-BR" smtClean="0">
                <a:solidFill>
                  <a:srgbClr val="000000"/>
                </a:solidFill>
              </a:rPr>
              <a:t>T = 36 dias </a:t>
            </a:r>
            <a:r>
              <a:rPr lang="pt-BR" altLang="pt-BR" smtClean="0">
                <a:solidFill>
                  <a:srgbClr val="000000"/>
                </a:solidFill>
                <a:sym typeface="Symbol" panose="05050102010706020507" pitchFamily="18" charset="2"/>
              </a:rPr>
              <a:t> 36/365</a:t>
            </a:r>
          </a:p>
          <a:p>
            <a:pPr lvl="1" eaLnBrk="1" hangingPunct="1"/>
            <a:r>
              <a:rPr lang="pt-BR" altLang="pt-BR" smtClean="0">
                <a:solidFill>
                  <a:srgbClr val="000000"/>
                </a:solidFill>
              </a:rPr>
              <a:t> </a:t>
            </a:r>
            <a:r>
              <a:rPr lang="pt-BR" altLang="pt-BR" smtClean="0">
                <a:solidFill>
                  <a:srgbClr val="000000"/>
                </a:solidFill>
                <a:latin typeface="Symbol" panose="05050102010706020507" pitchFamily="18" charset="2"/>
              </a:rPr>
              <a:t>s</a:t>
            </a:r>
            <a:r>
              <a:rPr lang="pt-BR" altLang="pt-BR" smtClean="0">
                <a:solidFill>
                  <a:srgbClr val="000000"/>
                </a:solidFill>
              </a:rPr>
              <a:t> = 36%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77800" y="5856288"/>
          <a:ext cx="3724275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2" name="Equation" r:id="rId4" imgW="1390631" imgH="180855" progId="Equation.3">
                  <p:embed/>
                </p:oleObj>
              </mc:Choice>
              <mc:Fallback>
                <p:oleObj name="Equation" r:id="rId4" imgW="1390631" imgH="180855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800" y="5856288"/>
                        <a:ext cx="3724275" cy="592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9"/>
          <p:cNvGraphicFramePr>
            <a:graphicFrameLocks noChangeAspect="1"/>
          </p:cNvGraphicFramePr>
          <p:nvPr/>
        </p:nvGraphicFramePr>
        <p:xfrm>
          <a:off x="4954588" y="4833938"/>
          <a:ext cx="3530600" cy="125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3" name="Equation" r:id="rId6" imgW="1486006" imgH="504776" progId="Equation.3">
                  <p:embed/>
                </p:oleObj>
              </mc:Choice>
              <mc:Fallback>
                <p:oleObj name="Equation" r:id="rId6" imgW="1486006" imgH="504776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4588" y="4833938"/>
                        <a:ext cx="3530600" cy="125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1"/>
          <p:cNvGraphicFramePr>
            <a:graphicFrameLocks noChangeAspect="1"/>
          </p:cNvGraphicFramePr>
          <p:nvPr/>
        </p:nvGraphicFramePr>
        <p:xfrm>
          <a:off x="4954588" y="6202363"/>
          <a:ext cx="1893887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4" name="Equation" r:id="rId8" imgW="828651" imgH="180855" progId="Equation.3">
                  <p:embed/>
                </p:oleObj>
              </mc:Choice>
              <mc:Fallback>
                <p:oleObj name="Equation" r:id="rId8" imgW="828651" imgH="180855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4588" y="6202363"/>
                        <a:ext cx="1893887" cy="493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have direita 1"/>
          <p:cNvSpPr/>
          <p:nvPr/>
        </p:nvSpPr>
        <p:spPr>
          <a:xfrm>
            <a:off x="8485188" y="4833938"/>
            <a:ext cx="201612" cy="186213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7416" name="CaixaDeTexto 2"/>
          <p:cNvSpPr txBox="1">
            <a:spLocks noChangeArrowheads="1"/>
          </p:cNvSpPr>
          <p:nvPr/>
        </p:nvSpPr>
        <p:spPr bwMode="auto">
          <a:xfrm rot="-5400000">
            <a:off x="7623175" y="5368925"/>
            <a:ext cx="24812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sz="2400" dirty="0">
                <a:solidFill>
                  <a:srgbClr val="0000FF"/>
                </a:solidFill>
              </a:rPr>
              <a:t>Calcular d</a:t>
            </a:r>
            <a:r>
              <a:rPr lang="pt-BR" sz="2400" baseline="-25000" dirty="0">
                <a:solidFill>
                  <a:srgbClr val="0000FF"/>
                </a:solidFill>
              </a:rPr>
              <a:t>1</a:t>
            </a:r>
            <a:r>
              <a:rPr lang="pt-BR" sz="2400" dirty="0">
                <a:solidFill>
                  <a:srgbClr val="0000FF"/>
                </a:solidFill>
              </a:rPr>
              <a:t> e d</a:t>
            </a:r>
            <a:r>
              <a:rPr lang="pt-BR" sz="2400" baseline="-25000" dirty="0">
                <a:solidFill>
                  <a:srgbClr val="0000FF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741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ço Reservado para Número de Slide 5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1B61EC7-A771-4E70-B77E-8493B284C5FD}" type="slidenum">
              <a:rPr lang="pt-BR" altLang="pt-BR" sz="1400" smtClean="0">
                <a:solidFill>
                  <a:srgbClr val="969696"/>
                </a:solidFill>
              </a:rPr>
              <a:pPr>
                <a:spcBef>
                  <a:spcPct val="0"/>
                </a:spcBef>
                <a:buFontTx/>
                <a:buNone/>
              </a:pPr>
              <a:t>23</a:t>
            </a:fld>
            <a:endParaRPr lang="pt-BR" altLang="pt-BR" sz="1400" smtClean="0">
              <a:solidFill>
                <a:srgbClr val="969696"/>
              </a:solidFill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Black-Scholes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9150" y="781050"/>
            <a:ext cx="7467600" cy="85725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400" smtClean="0">
                <a:solidFill>
                  <a:srgbClr val="000000"/>
                </a:solidFill>
              </a:rPr>
              <a:t>Preço justo da opção européia de compra (c):</a:t>
            </a:r>
          </a:p>
        </p:txBody>
      </p:sp>
      <p:graphicFrame>
        <p:nvGraphicFramePr>
          <p:cNvPr id="234500" name="Object 4"/>
          <p:cNvGraphicFramePr>
            <a:graphicFrameLocks noChangeAspect="1"/>
          </p:cNvGraphicFramePr>
          <p:nvPr/>
        </p:nvGraphicFramePr>
        <p:xfrm>
          <a:off x="528638" y="1804988"/>
          <a:ext cx="3724275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2" name="Equation" r:id="rId3" imgW="1390631" imgH="180855" progId="Equation.3">
                  <p:embed/>
                </p:oleObj>
              </mc:Choice>
              <mc:Fallback>
                <p:oleObj name="Equation" r:id="rId3" imgW="1390631" imgH="180855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8" y="1804988"/>
                        <a:ext cx="3724275" cy="592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4501" name="Rectangle 5"/>
          <p:cNvSpPr>
            <a:spLocks noChangeArrowheads="1"/>
          </p:cNvSpPr>
          <p:nvPr/>
        </p:nvSpPr>
        <p:spPr bwMode="auto">
          <a:xfrm>
            <a:off x="311150" y="3244850"/>
            <a:ext cx="84582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None/>
            </a:pPr>
            <a:r>
              <a:rPr lang="pt-BR" altLang="pt-BR" sz="2400">
                <a:solidFill>
                  <a:srgbClr val="000000"/>
                </a:solidFill>
              </a:rPr>
              <a:t>S =R$ 47,00		      X = R$ 50,00                 r = 0,062035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pt-BR" altLang="pt-BR" sz="2400">
                <a:solidFill>
                  <a:srgbClr val="000000"/>
                </a:solidFill>
              </a:rPr>
              <a:t>   			T = 0,09863		       </a:t>
            </a:r>
            <a:r>
              <a:rPr lang="pt-BR" altLang="pt-BR" sz="2400">
                <a:solidFill>
                  <a:srgbClr val="000000"/>
                </a:solidFill>
                <a:latin typeface="Symbol" panose="05050102010706020507" pitchFamily="18" charset="2"/>
              </a:rPr>
              <a:t>s</a:t>
            </a:r>
            <a:r>
              <a:rPr lang="pt-BR" altLang="pt-BR" sz="2400">
                <a:solidFill>
                  <a:srgbClr val="000000"/>
                </a:solidFill>
              </a:rPr>
              <a:t> = 0,36</a:t>
            </a:r>
          </a:p>
        </p:txBody>
      </p:sp>
      <p:graphicFrame>
        <p:nvGraphicFramePr>
          <p:cNvPr id="234502" name="Object 6"/>
          <p:cNvGraphicFramePr>
            <a:graphicFrameLocks noChangeAspect="1"/>
          </p:cNvGraphicFramePr>
          <p:nvPr/>
        </p:nvGraphicFramePr>
        <p:xfrm>
          <a:off x="4970463" y="1241425"/>
          <a:ext cx="3530600" cy="125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3" name="Equation" r:id="rId5" imgW="1486006" imgH="504776" progId="Equation.3">
                  <p:embed/>
                </p:oleObj>
              </mc:Choice>
              <mc:Fallback>
                <p:oleObj name="Equation" r:id="rId5" imgW="1486006" imgH="504776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0463" y="1241425"/>
                        <a:ext cx="3530600" cy="125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4503" name="Object 7"/>
          <p:cNvGraphicFramePr>
            <a:graphicFrameLocks noChangeAspect="1"/>
          </p:cNvGraphicFramePr>
          <p:nvPr/>
        </p:nvGraphicFramePr>
        <p:xfrm>
          <a:off x="6689725" y="2611438"/>
          <a:ext cx="1893888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4" name="Equation" r:id="rId7" imgW="828651" imgH="180855" progId="Equation.3">
                  <p:embed/>
                </p:oleObj>
              </mc:Choice>
              <mc:Fallback>
                <p:oleObj name="Equation" r:id="rId7" imgW="828651" imgH="180855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9725" y="2611438"/>
                        <a:ext cx="1893888" cy="493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4504" name="Object 8"/>
          <p:cNvGraphicFramePr>
            <a:graphicFrameLocks noChangeAspect="1"/>
          </p:cNvGraphicFramePr>
          <p:nvPr/>
        </p:nvGraphicFramePr>
        <p:xfrm>
          <a:off x="466725" y="4365625"/>
          <a:ext cx="8169275" cy="157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5" name="Equação" r:id="rId9" imgW="3517560" imgH="647640" progId="Equation.3">
                  <p:embed/>
                </p:oleObj>
              </mc:Choice>
              <mc:Fallback>
                <p:oleObj name="Equação" r:id="rId9" imgW="3517560" imgH="6476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725" y="4365625"/>
                        <a:ext cx="8169275" cy="157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4505" name="Object 9"/>
          <p:cNvGraphicFramePr>
            <a:graphicFrameLocks noChangeAspect="1"/>
          </p:cNvGraphicFramePr>
          <p:nvPr/>
        </p:nvGraphicFramePr>
        <p:xfrm>
          <a:off x="1674813" y="6018213"/>
          <a:ext cx="6005512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6" name="Equação" r:id="rId11" imgW="2679480" imgH="253800" progId="Equation.3">
                  <p:embed/>
                </p:oleObj>
              </mc:Choice>
              <mc:Fallback>
                <p:oleObj name="Equação" r:id="rId11" imgW="2679480" imgH="2538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4813" y="6018213"/>
                        <a:ext cx="6005512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4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4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34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34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34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345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34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34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499" grpId="0" build="p"/>
      <p:bldP spid="234501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Número de Slide 5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88C24A7-7804-4306-BD08-FBDC5DF56464}" type="slidenum">
              <a:rPr lang="pt-BR" altLang="pt-BR" sz="1400" smtClean="0">
                <a:solidFill>
                  <a:srgbClr val="969696"/>
                </a:solidFill>
              </a:rPr>
              <a:pPr>
                <a:spcBef>
                  <a:spcPct val="0"/>
                </a:spcBef>
                <a:buFontTx/>
                <a:buNone/>
              </a:pPr>
              <a:t>24</a:t>
            </a:fld>
            <a:endParaRPr lang="pt-BR" altLang="pt-BR" sz="1400" smtClean="0">
              <a:solidFill>
                <a:srgbClr val="969696"/>
              </a:solidFill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Black-Scholes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9150" y="781050"/>
            <a:ext cx="7467600" cy="85725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400" smtClean="0">
                <a:solidFill>
                  <a:srgbClr val="000000"/>
                </a:solidFill>
              </a:rPr>
              <a:t>Preço justo da opção européia de compra (c):</a:t>
            </a:r>
          </a:p>
        </p:txBody>
      </p:sp>
      <p:graphicFrame>
        <p:nvGraphicFramePr>
          <p:cNvPr id="20485" name="Object 4"/>
          <p:cNvGraphicFramePr>
            <a:graphicFrameLocks noChangeAspect="1"/>
          </p:cNvGraphicFramePr>
          <p:nvPr/>
        </p:nvGraphicFramePr>
        <p:xfrm>
          <a:off x="528638" y="1804988"/>
          <a:ext cx="3724275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2" name="Equation" r:id="rId4" imgW="1390631" imgH="180855" progId="Equation.3">
                  <p:embed/>
                </p:oleObj>
              </mc:Choice>
              <mc:Fallback>
                <p:oleObj name="Equation" r:id="rId4" imgW="1390631" imgH="180855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8" y="1804988"/>
                        <a:ext cx="3724275" cy="592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25" name="Rectangle 5"/>
          <p:cNvSpPr>
            <a:spLocks noChangeArrowheads="1"/>
          </p:cNvSpPr>
          <p:nvPr/>
        </p:nvSpPr>
        <p:spPr bwMode="auto">
          <a:xfrm>
            <a:off x="311150" y="3244850"/>
            <a:ext cx="84582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None/>
            </a:pPr>
            <a:r>
              <a:rPr lang="pt-BR" altLang="pt-BR" sz="2400">
                <a:solidFill>
                  <a:srgbClr val="000000"/>
                </a:solidFill>
              </a:rPr>
              <a:t>S =R$ 47,00		      X = R$ 50,00                 r = 0,062035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pt-BR" altLang="pt-BR" sz="2400">
                <a:solidFill>
                  <a:srgbClr val="000000"/>
                </a:solidFill>
              </a:rPr>
              <a:t>   			T = 0,09863		       </a:t>
            </a:r>
            <a:r>
              <a:rPr lang="pt-BR" altLang="pt-BR" sz="2400">
                <a:solidFill>
                  <a:srgbClr val="000000"/>
                </a:solidFill>
                <a:latin typeface="Symbol" panose="05050102010706020507" pitchFamily="18" charset="2"/>
              </a:rPr>
              <a:t>s</a:t>
            </a:r>
            <a:r>
              <a:rPr lang="pt-BR" altLang="pt-BR" sz="2400">
                <a:solidFill>
                  <a:srgbClr val="000000"/>
                </a:solidFill>
              </a:rPr>
              <a:t> = 0,36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pt-BR" altLang="pt-BR" sz="2400">
                <a:solidFill>
                  <a:srgbClr val="000000"/>
                </a:solidFill>
              </a:rPr>
              <a:t>		          d</a:t>
            </a:r>
            <a:r>
              <a:rPr lang="pt-BR" altLang="pt-BR" sz="2400" baseline="-25000">
                <a:solidFill>
                  <a:srgbClr val="000000"/>
                </a:solidFill>
              </a:rPr>
              <a:t>1</a:t>
            </a:r>
            <a:r>
              <a:rPr lang="pt-BR" altLang="pt-BR" sz="2400">
                <a:solidFill>
                  <a:srgbClr val="000000"/>
                </a:solidFill>
              </a:rPr>
              <a:t> = -0,43663 	    d</a:t>
            </a:r>
            <a:r>
              <a:rPr lang="pt-BR" altLang="pt-BR" sz="2400" baseline="-25000">
                <a:solidFill>
                  <a:srgbClr val="000000"/>
                </a:solidFill>
              </a:rPr>
              <a:t>2</a:t>
            </a:r>
            <a:r>
              <a:rPr lang="pt-BR" altLang="pt-BR" sz="2400">
                <a:solidFill>
                  <a:srgbClr val="000000"/>
                </a:solidFill>
              </a:rPr>
              <a:t> = -0,54969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pt-BR" altLang="pt-BR" sz="2400">
                <a:solidFill>
                  <a:srgbClr val="000000"/>
                </a:solidFill>
              </a:rPr>
              <a:t>		         N(d</a:t>
            </a:r>
            <a:r>
              <a:rPr lang="pt-BR" altLang="pt-BR" sz="2400" baseline="-25000">
                <a:solidFill>
                  <a:srgbClr val="000000"/>
                </a:solidFill>
              </a:rPr>
              <a:t>1</a:t>
            </a:r>
            <a:r>
              <a:rPr lang="pt-BR" altLang="pt-BR" sz="2400">
                <a:solidFill>
                  <a:srgbClr val="000000"/>
                </a:solidFill>
              </a:rPr>
              <a:t>) = 0,331189 	    N(d</a:t>
            </a:r>
            <a:r>
              <a:rPr lang="pt-BR" altLang="pt-BR" sz="2400" baseline="-25000">
                <a:solidFill>
                  <a:srgbClr val="000000"/>
                </a:solidFill>
              </a:rPr>
              <a:t>2</a:t>
            </a:r>
            <a:r>
              <a:rPr lang="pt-BR" altLang="pt-BR" sz="2400">
                <a:solidFill>
                  <a:srgbClr val="000000"/>
                </a:solidFill>
              </a:rPr>
              <a:t>) = 0,291265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endParaRPr lang="pt-BR" altLang="pt-BR" sz="2400">
              <a:solidFill>
                <a:srgbClr val="000000"/>
              </a:solidFill>
            </a:endParaRPr>
          </a:p>
        </p:txBody>
      </p:sp>
      <p:graphicFrame>
        <p:nvGraphicFramePr>
          <p:cNvPr id="20487" name="Object 6"/>
          <p:cNvGraphicFramePr>
            <a:graphicFrameLocks noChangeAspect="1"/>
          </p:cNvGraphicFramePr>
          <p:nvPr/>
        </p:nvGraphicFramePr>
        <p:xfrm>
          <a:off x="4970463" y="1241425"/>
          <a:ext cx="3530600" cy="125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3" name="Equation" r:id="rId6" imgW="1486006" imgH="504776" progId="Equation.3">
                  <p:embed/>
                </p:oleObj>
              </mc:Choice>
              <mc:Fallback>
                <p:oleObj name="Equation" r:id="rId6" imgW="1486006" imgH="504776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0463" y="1241425"/>
                        <a:ext cx="3530600" cy="125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8" name="Object 7"/>
          <p:cNvGraphicFramePr>
            <a:graphicFrameLocks noChangeAspect="1"/>
          </p:cNvGraphicFramePr>
          <p:nvPr/>
        </p:nvGraphicFramePr>
        <p:xfrm>
          <a:off x="6689725" y="2611438"/>
          <a:ext cx="1893888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4" name="Equation" r:id="rId8" imgW="828651" imgH="180855" progId="Equation.3">
                  <p:embed/>
                </p:oleObj>
              </mc:Choice>
              <mc:Fallback>
                <p:oleObj name="Equation" r:id="rId8" imgW="828651" imgH="180855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9725" y="2611438"/>
                        <a:ext cx="1893888" cy="493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29" name="Object 9"/>
          <p:cNvGraphicFramePr>
            <a:graphicFrameLocks noChangeAspect="1"/>
          </p:cNvGraphicFramePr>
          <p:nvPr/>
        </p:nvGraphicFramePr>
        <p:xfrm>
          <a:off x="65088" y="5427663"/>
          <a:ext cx="9042400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5" name="Equação" r:id="rId10" imgW="3644640" imgH="228600" progId="Equation.3">
                  <p:embed/>
                </p:oleObj>
              </mc:Choice>
              <mc:Fallback>
                <p:oleObj name="Equação" r:id="rId10" imgW="3644640" imgH="2286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88" y="5427663"/>
                        <a:ext cx="9042400" cy="592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30" name="Text Box 10"/>
          <p:cNvSpPr txBox="1">
            <a:spLocks noChangeArrowheads="1"/>
          </p:cNvSpPr>
          <p:nvPr/>
        </p:nvSpPr>
        <p:spPr bwMode="auto">
          <a:xfrm>
            <a:off x="2324100" y="6324600"/>
            <a:ext cx="6591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000">
                <a:solidFill>
                  <a:srgbClr val="000000"/>
                </a:solidFill>
              </a:rPr>
              <a:t>Inferior ao preço da opção cotada na data (R$ 1,35)!!!</a:t>
            </a:r>
          </a:p>
        </p:txBody>
      </p:sp>
      <p:sp>
        <p:nvSpPr>
          <p:cNvPr id="235531" name="Freeform 11"/>
          <p:cNvSpPr>
            <a:spLocks/>
          </p:cNvSpPr>
          <p:nvPr/>
        </p:nvSpPr>
        <p:spPr bwMode="auto">
          <a:xfrm>
            <a:off x="1085850" y="6019800"/>
            <a:ext cx="8021638" cy="438150"/>
          </a:xfrm>
          <a:custGeom>
            <a:avLst/>
            <a:gdLst>
              <a:gd name="T0" fmla="*/ 2147483646 w 4744"/>
              <a:gd name="T1" fmla="*/ 0 h 276"/>
              <a:gd name="T2" fmla="*/ 2147483646 w 4744"/>
              <a:gd name="T3" fmla="*/ 2147483646 h 276"/>
              <a:gd name="T4" fmla="*/ 2147483646 w 4744"/>
              <a:gd name="T5" fmla="*/ 2147483646 h 276"/>
              <a:gd name="T6" fmla="*/ 2147483646 w 4744"/>
              <a:gd name="T7" fmla="*/ 2147483646 h 27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744" h="276">
                <a:moveTo>
                  <a:pt x="4260" y="0"/>
                </a:moveTo>
                <a:cubicBezTo>
                  <a:pt x="4502" y="63"/>
                  <a:pt x="4744" y="126"/>
                  <a:pt x="4128" y="144"/>
                </a:cubicBezTo>
                <a:cubicBezTo>
                  <a:pt x="3512" y="162"/>
                  <a:pt x="1128" y="86"/>
                  <a:pt x="564" y="108"/>
                </a:cubicBezTo>
                <a:cubicBezTo>
                  <a:pt x="0" y="130"/>
                  <a:pt x="372" y="203"/>
                  <a:pt x="744" y="276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55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35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1000"/>
                                        <p:tgtEl>
                                          <p:spTgt spid="235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35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5" grpId="0" build="p"/>
      <p:bldP spid="235530" grpId="0"/>
      <p:bldP spid="23553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Número de Slide 5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9D1E728-F8C1-4B73-A758-FC62B26ABDBE}" type="slidenum">
              <a:rPr lang="pt-BR" altLang="pt-BR" sz="1400" smtClean="0">
                <a:solidFill>
                  <a:srgbClr val="969696"/>
                </a:solidFill>
              </a:rPr>
              <a:pPr>
                <a:spcBef>
                  <a:spcPct val="0"/>
                </a:spcBef>
                <a:buFontTx/>
                <a:buNone/>
              </a:pPr>
              <a:t>25</a:t>
            </a:fld>
            <a:endParaRPr lang="pt-BR" altLang="pt-BR" sz="1400" smtClean="0">
              <a:solidFill>
                <a:srgbClr val="969696"/>
              </a:solidFill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Black-Scholes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9150" y="1504950"/>
            <a:ext cx="7467600" cy="4895850"/>
          </a:xfrm>
        </p:spPr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pt-BR" altLang="pt-BR" sz="2800" smtClean="0">
                <a:solidFill>
                  <a:srgbClr val="000000"/>
                </a:solidFill>
              </a:rPr>
              <a:t>Possivelmente, a volatilidade da ação foi subestimada, uma volatilidade mais elevada produziria um valor teórico mais alto.</a:t>
            </a:r>
          </a:p>
          <a:p>
            <a:pPr eaLnBrk="1" hangingPunct="1">
              <a:lnSpc>
                <a:spcPct val="140000"/>
              </a:lnSpc>
            </a:pPr>
            <a:r>
              <a:rPr lang="pt-BR" altLang="pt-BR" sz="2800" smtClean="0">
                <a:solidFill>
                  <a:srgbClr val="000000"/>
                </a:solidFill>
              </a:rPr>
              <a:t>A R$ 1,35, o mercado está implicitamente estimando que a volatilidade futura da opção será superior a 36% ao ano.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3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236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547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ço Reservado para Número de Slide 5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1B00D8D-9DB9-4721-8F4F-73D235A14B24}" type="slidenum">
              <a:rPr lang="pt-BR" altLang="pt-BR" sz="1400" smtClean="0">
                <a:solidFill>
                  <a:srgbClr val="969696"/>
                </a:solidFill>
              </a:rPr>
              <a:pPr>
                <a:spcBef>
                  <a:spcPct val="0"/>
                </a:spcBef>
                <a:buFontTx/>
                <a:buNone/>
              </a:pPr>
              <a:t>26</a:t>
            </a:fld>
            <a:endParaRPr lang="pt-BR" altLang="pt-BR" sz="1400" smtClean="0">
              <a:solidFill>
                <a:srgbClr val="969696"/>
              </a:solidFill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Black-Scholes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9150" y="1504950"/>
            <a:ext cx="7467600" cy="4895850"/>
          </a:xfrm>
        </p:spPr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pt-BR" altLang="pt-BR" smtClean="0">
                <a:solidFill>
                  <a:srgbClr val="000000"/>
                </a:solidFill>
              </a:rPr>
              <a:t>Cálculo da volatilidade implícita:</a:t>
            </a:r>
          </a:p>
          <a:p>
            <a:pPr lvl="1" eaLnBrk="1" hangingPunct="1">
              <a:lnSpc>
                <a:spcPct val="140000"/>
              </a:lnSpc>
            </a:pPr>
            <a:r>
              <a:rPr lang="pt-BR" altLang="pt-BR" smtClean="0">
                <a:solidFill>
                  <a:srgbClr val="000000"/>
                </a:solidFill>
              </a:rPr>
              <a:t>Ou seja, a c = R$ 1,35, qual é o valor apropriado de s, dados os valores utilizados de S, r, T e X?</a:t>
            </a:r>
          </a:p>
          <a:p>
            <a:pPr eaLnBrk="1" hangingPunct="1">
              <a:lnSpc>
                <a:spcPct val="140000"/>
              </a:lnSpc>
            </a:pPr>
            <a:r>
              <a:rPr lang="pt-BR" altLang="pt-BR" smtClean="0">
                <a:solidFill>
                  <a:srgbClr val="000000"/>
                </a:solidFill>
              </a:rPr>
              <a:t>40,76%    (obtido por tentativa e erro)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37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237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237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Número de Slide 5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785B1AC-EB14-4EEC-B31B-A7D55C06BF07}" type="slidenum">
              <a:rPr lang="pt-BR" altLang="pt-BR" sz="1400" smtClean="0">
                <a:solidFill>
                  <a:srgbClr val="969696"/>
                </a:solidFill>
              </a:rPr>
              <a:pPr>
                <a:spcBef>
                  <a:spcPct val="0"/>
                </a:spcBef>
                <a:buFontTx/>
                <a:buNone/>
              </a:pPr>
              <a:t>27</a:t>
            </a:fld>
            <a:endParaRPr lang="pt-BR" altLang="pt-BR" sz="1400" smtClean="0">
              <a:solidFill>
                <a:srgbClr val="969696"/>
              </a:solidFill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Black-Scholes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9150" y="1162050"/>
            <a:ext cx="7467600" cy="85725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pt-BR" sz="2800" smtClean="0">
                <a:solidFill>
                  <a:srgbClr val="000000"/>
                </a:solidFill>
              </a:rPr>
              <a:t>Preço justo da opção européia de venda (p):</a:t>
            </a:r>
          </a:p>
        </p:txBody>
      </p:sp>
      <p:graphicFrame>
        <p:nvGraphicFramePr>
          <p:cNvPr id="238596" name="Object 4"/>
          <p:cNvGraphicFramePr>
            <a:graphicFrameLocks noChangeAspect="1"/>
          </p:cNvGraphicFramePr>
          <p:nvPr/>
        </p:nvGraphicFramePr>
        <p:xfrm>
          <a:off x="3192463" y="1957388"/>
          <a:ext cx="2701925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0" name="Equation" r:id="rId3" imgW="990490" imgH="180855" progId="Equation.3">
                  <p:embed/>
                </p:oleObj>
              </mc:Choice>
              <mc:Fallback>
                <p:oleObj name="Equation" r:id="rId3" imgW="990490" imgH="180855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2463" y="1957388"/>
                        <a:ext cx="2701925" cy="592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8597" name="Rectangle 5"/>
          <p:cNvSpPr>
            <a:spLocks noChangeArrowheads="1"/>
          </p:cNvSpPr>
          <p:nvPr/>
        </p:nvSpPr>
        <p:spPr bwMode="auto">
          <a:xfrm>
            <a:off x="311150" y="2806700"/>
            <a:ext cx="84582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None/>
            </a:pPr>
            <a:r>
              <a:rPr lang="pt-BR" altLang="pt-BR" sz="2400">
                <a:solidFill>
                  <a:srgbClr val="000000"/>
                </a:solidFill>
              </a:rPr>
              <a:t>S =R$ 47,00		      X = R$ 50,00                 r = 0,062035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pt-BR" altLang="pt-BR" sz="2400">
                <a:solidFill>
                  <a:srgbClr val="000000"/>
                </a:solidFill>
              </a:rPr>
              <a:t>   			T = 0,09863		       </a:t>
            </a:r>
            <a:r>
              <a:rPr lang="pt-BR" altLang="pt-BR" sz="2400">
                <a:solidFill>
                  <a:srgbClr val="000000"/>
                </a:solidFill>
                <a:latin typeface="Symbol" panose="05050102010706020507" pitchFamily="18" charset="2"/>
              </a:rPr>
              <a:t>s</a:t>
            </a:r>
            <a:r>
              <a:rPr lang="pt-BR" altLang="pt-BR" sz="2400">
                <a:solidFill>
                  <a:srgbClr val="000000"/>
                </a:solidFill>
              </a:rPr>
              <a:t> = 0,36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pt-BR" altLang="pt-BR" sz="2400">
                <a:solidFill>
                  <a:srgbClr val="000000"/>
                </a:solidFill>
              </a:rPr>
              <a:t>		          d</a:t>
            </a:r>
            <a:r>
              <a:rPr lang="pt-BR" altLang="pt-BR" sz="2400" baseline="-25000">
                <a:solidFill>
                  <a:srgbClr val="000000"/>
                </a:solidFill>
              </a:rPr>
              <a:t>1</a:t>
            </a:r>
            <a:r>
              <a:rPr lang="pt-BR" altLang="pt-BR" sz="2400">
                <a:solidFill>
                  <a:srgbClr val="000000"/>
                </a:solidFill>
              </a:rPr>
              <a:t> = -0,43663 	    d</a:t>
            </a:r>
            <a:r>
              <a:rPr lang="pt-BR" altLang="pt-BR" sz="2400" baseline="-25000">
                <a:solidFill>
                  <a:srgbClr val="000000"/>
                </a:solidFill>
              </a:rPr>
              <a:t>2</a:t>
            </a:r>
            <a:r>
              <a:rPr lang="pt-BR" altLang="pt-BR" sz="2400">
                <a:solidFill>
                  <a:srgbClr val="000000"/>
                </a:solidFill>
              </a:rPr>
              <a:t> = -0,54969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pt-BR" altLang="pt-BR" sz="2400">
                <a:solidFill>
                  <a:srgbClr val="000000"/>
                </a:solidFill>
              </a:rPr>
              <a:t>		         N(d</a:t>
            </a:r>
            <a:r>
              <a:rPr lang="pt-BR" altLang="pt-BR" sz="2400" baseline="-25000">
                <a:solidFill>
                  <a:srgbClr val="000000"/>
                </a:solidFill>
              </a:rPr>
              <a:t>1</a:t>
            </a:r>
            <a:r>
              <a:rPr lang="pt-BR" altLang="pt-BR" sz="2400">
                <a:solidFill>
                  <a:srgbClr val="000000"/>
                </a:solidFill>
              </a:rPr>
              <a:t>) = 0,331189 	    N(d</a:t>
            </a:r>
            <a:r>
              <a:rPr lang="pt-BR" altLang="pt-BR" sz="2400" baseline="-25000">
                <a:solidFill>
                  <a:srgbClr val="000000"/>
                </a:solidFill>
              </a:rPr>
              <a:t>2</a:t>
            </a:r>
            <a:r>
              <a:rPr lang="pt-BR" altLang="pt-BR" sz="2400">
                <a:solidFill>
                  <a:srgbClr val="000000"/>
                </a:solidFill>
              </a:rPr>
              <a:t>) = 0,291265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endParaRPr lang="pt-BR" altLang="pt-BR" sz="2400">
              <a:solidFill>
                <a:srgbClr val="000000"/>
              </a:solidFill>
            </a:endParaRPr>
          </a:p>
        </p:txBody>
      </p:sp>
      <p:graphicFrame>
        <p:nvGraphicFramePr>
          <p:cNvPr id="238603" name="Object 11"/>
          <p:cNvGraphicFramePr>
            <a:graphicFrameLocks noChangeAspect="1"/>
          </p:cNvGraphicFramePr>
          <p:nvPr/>
        </p:nvGraphicFramePr>
        <p:xfrm>
          <a:off x="163513" y="5905500"/>
          <a:ext cx="8720137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1" name="Equação" r:id="rId5" imgW="2781000" imgH="228600" progId="Equation.3">
                  <p:embed/>
                </p:oleObj>
              </mc:Choice>
              <mc:Fallback>
                <p:oleObj name="Equação" r:id="rId5" imgW="2781000" imgH="2286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513" y="5905500"/>
                        <a:ext cx="8720137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9"/>
          <p:cNvGraphicFramePr>
            <a:graphicFrameLocks noChangeAspect="1"/>
          </p:cNvGraphicFramePr>
          <p:nvPr/>
        </p:nvGraphicFramePr>
        <p:xfrm>
          <a:off x="49213" y="5133975"/>
          <a:ext cx="9042400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2" name="Equação" r:id="rId7" imgW="3644640" imgH="228600" progId="Equation.3">
                  <p:embed/>
                </p:oleObj>
              </mc:Choice>
              <mc:Fallback>
                <p:oleObj name="Equação" r:id="rId7" imgW="3644640" imgH="2286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13" y="5133975"/>
                        <a:ext cx="9042400" cy="592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38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38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2385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2385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2385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500"/>
                                        <p:tgtEl>
                                          <p:spTgt spid="238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5" grpId="0" build="p"/>
      <p:bldP spid="238597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Número de Slide 5"/>
          <p:cNvSpPr>
            <a:spLocks noGrp="1"/>
          </p:cNvSpPr>
          <p:nvPr>
            <p:ph type="sldNum" sz="quarter" idx="4294967295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FFFF0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C759501-9EE4-417D-8A4E-7A6F41027B65}" type="slidenum">
              <a:rPr lang="pt-BR" altLang="pt-BR" sz="1400" smtClean="0">
                <a:solidFill>
                  <a:srgbClr val="969696"/>
                </a:solidFill>
              </a:rPr>
              <a:pPr>
                <a:spcBef>
                  <a:spcPct val="0"/>
                </a:spcBef>
                <a:buFontTx/>
                <a:buNone/>
              </a:pPr>
              <a:t>28</a:t>
            </a:fld>
            <a:endParaRPr lang="pt-BR" altLang="pt-BR" sz="1400" smtClean="0">
              <a:solidFill>
                <a:srgbClr val="969696"/>
              </a:solidFill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>
                <a:solidFill>
                  <a:srgbClr val="000000"/>
                </a:solidFill>
              </a:rPr>
              <a:t>Modelo Black-Scholes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250" y="1162050"/>
            <a:ext cx="8915400" cy="54102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pt-BR" altLang="pt-BR" sz="2400" smtClean="0">
                <a:solidFill>
                  <a:srgbClr val="000000"/>
                </a:solidFill>
              </a:rPr>
              <a:t>O modelo Black-Scholes é muito mais importante e útil do que pode parecer:</a:t>
            </a:r>
          </a:p>
          <a:p>
            <a:pPr lvl="1" eaLnBrk="1" hangingPunct="1">
              <a:lnSpc>
                <a:spcPct val="120000"/>
              </a:lnSpc>
            </a:pPr>
            <a:r>
              <a:rPr lang="pt-BR" altLang="pt-BR" sz="2400" smtClean="0">
                <a:solidFill>
                  <a:srgbClr val="000000"/>
                </a:solidFill>
              </a:rPr>
              <a:t>Mensuração de risco de crédito</a:t>
            </a:r>
          </a:p>
          <a:p>
            <a:pPr lvl="2" eaLnBrk="1" hangingPunct="1">
              <a:lnSpc>
                <a:spcPct val="120000"/>
              </a:lnSpc>
            </a:pPr>
            <a:r>
              <a:rPr lang="pt-BR" altLang="pt-BR" sz="2000" smtClean="0">
                <a:solidFill>
                  <a:srgbClr val="000000"/>
                </a:solidFill>
              </a:rPr>
              <a:t>Sauders, A. Administração de instituições financeiras. São Paulo: Atlas, 2000.</a:t>
            </a:r>
          </a:p>
          <a:p>
            <a:pPr lvl="2" eaLnBrk="1" hangingPunct="1">
              <a:lnSpc>
                <a:spcPct val="120000"/>
              </a:lnSpc>
            </a:pPr>
            <a:r>
              <a:rPr lang="pt-BR" altLang="pt-BR" sz="2000" smtClean="0">
                <a:solidFill>
                  <a:srgbClr val="000000"/>
                </a:solidFill>
              </a:rPr>
              <a:t>Ross, S.; Westerfield, R.; Jaffe, J.  Administração Financeira. São Paulo: Atlas, 2002. Cap. 21.</a:t>
            </a:r>
          </a:p>
          <a:p>
            <a:pPr lvl="1" eaLnBrk="1" hangingPunct="1">
              <a:lnSpc>
                <a:spcPct val="120000"/>
              </a:lnSpc>
            </a:pPr>
            <a:r>
              <a:rPr lang="pt-BR" altLang="pt-BR" sz="2400" smtClean="0">
                <a:solidFill>
                  <a:srgbClr val="000000"/>
                </a:solidFill>
              </a:rPr>
              <a:t>Avaliação de projetos de investimento em ativos reais (chamada análise de opções reais”) – opção de adiamento</a:t>
            </a:r>
          </a:p>
          <a:p>
            <a:pPr lvl="2" eaLnBrk="1" hangingPunct="1">
              <a:lnSpc>
                <a:spcPct val="120000"/>
              </a:lnSpc>
            </a:pPr>
            <a:r>
              <a:rPr lang="pt-BR" altLang="pt-BR" sz="2000" smtClean="0">
                <a:solidFill>
                  <a:srgbClr val="000000"/>
                </a:solidFill>
              </a:rPr>
              <a:t>Ross, S.; Westerfield, R.; Jaffe, J.  Administração Financeira. São Paulo: Atlas, 2002. Cap. 22.</a:t>
            </a:r>
          </a:p>
          <a:p>
            <a:pPr lvl="1" eaLnBrk="1" hangingPunct="1">
              <a:lnSpc>
                <a:spcPct val="120000"/>
              </a:lnSpc>
            </a:pPr>
            <a:r>
              <a:rPr lang="pt-BR" altLang="pt-BR" sz="2400" smtClean="0">
                <a:solidFill>
                  <a:srgbClr val="000000"/>
                </a:solidFill>
              </a:rPr>
              <a:t>Cálculo de prêmios de seguros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39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39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239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239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239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239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500"/>
                                        <p:tgtEl>
                                          <p:spTgt spid="239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19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000000"/>
                </a:solidFill>
              </a:rPr>
              <a:t>Exemplos </a:t>
            </a:r>
            <a:r>
              <a:rPr lang="pt-BR" dirty="0">
                <a:solidFill>
                  <a:srgbClr val="000000"/>
                </a:solidFill>
              </a:rPr>
              <a:t>de figuras – Análise Técnica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41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200000"/>
              </a:lnSpc>
            </a:pPr>
            <a:r>
              <a:rPr lang="pt-BR" altLang="pt-BR" i="1" dirty="0" smtClean="0">
                <a:solidFill>
                  <a:srgbClr val="000000"/>
                </a:solidFill>
              </a:rPr>
              <a:t>Definição</a:t>
            </a:r>
          </a:p>
          <a:p>
            <a:pPr eaLnBrk="1" hangingPunct="1">
              <a:lnSpc>
                <a:spcPct val="200000"/>
              </a:lnSpc>
            </a:pPr>
            <a:r>
              <a:rPr lang="pt-BR" altLang="pt-BR" i="1" dirty="0" smtClean="0">
                <a:solidFill>
                  <a:srgbClr val="000000"/>
                </a:solidFill>
                <a:sym typeface="Symbol" panose="05050102010706020507" pitchFamily="18" charset="2"/>
              </a:rPr>
              <a:t>O que é Prêmio?</a:t>
            </a:r>
          </a:p>
          <a:p>
            <a:pPr eaLnBrk="1" hangingPunct="1">
              <a:lnSpc>
                <a:spcPct val="200000"/>
              </a:lnSpc>
            </a:pPr>
            <a:r>
              <a:rPr lang="pt-BR" altLang="pt-BR" i="1" dirty="0">
                <a:solidFill>
                  <a:srgbClr val="000000"/>
                </a:solidFill>
                <a:sym typeface="Symbol" panose="05050102010706020507" pitchFamily="18" charset="2"/>
              </a:rPr>
              <a:t>O que é </a:t>
            </a:r>
            <a:r>
              <a:rPr lang="pt-BR" altLang="pt-BR" i="1" dirty="0" smtClean="0">
                <a:solidFill>
                  <a:srgbClr val="000000"/>
                </a:solidFill>
                <a:sym typeface="Symbol" panose="05050102010706020507" pitchFamily="18" charset="2"/>
              </a:rPr>
              <a:t>Prêmio Justo?</a:t>
            </a:r>
            <a:endParaRPr lang="pt-BR" altLang="pt-BR" dirty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93188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i="1" dirty="0" smtClean="0">
                <a:solidFill>
                  <a:srgbClr val="000000"/>
                </a:solidFill>
              </a:rPr>
              <a:t>Opção</a:t>
            </a:r>
          </a:p>
        </p:txBody>
      </p:sp>
    </p:spTree>
    <p:extLst>
      <p:ext uri="{BB962C8B-B14F-4D97-AF65-F5344CB8AC3E}">
        <p14:creationId xmlns:p14="http://schemas.microsoft.com/office/powerpoint/2010/main" val="1922938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42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42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42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8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000000"/>
                </a:solidFill>
              </a:rPr>
              <a:t>Bússola do Investidor</a:t>
            </a:r>
            <a:endParaRPr lang="pt-BR" dirty="0">
              <a:solidFill>
                <a:srgbClr val="00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3602038"/>
            <a:ext cx="9144000" cy="1655762"/>
          </a:xfrm>
        </p:spPr>
        <p:txBody>
          <a:bodyPr/>
          <a:lstStyle/>
          <a:p>
            <a:r>
              <a:rPr lang="pt-BR" dirty="0">
                <a:solidFill>
                  <a:srgbClr val="000000"/>
                </a:solidFill>
              </a:rPr>
              <a:t>https://www.bussoladoinvestidor.com.br/analise-tecnica/#chapter12</a:t>
            </a:r>
          </a:p>
        </p:txBody>
      </p:sp>
    </p:spTree>
    <p:extLst>
      <p:ext uri="{BB962C8B-B14F-4D97-AF65-F5344CB8AC3E}">
        <p14:creationId xmlns:p14="http://schemas.microsoft.com/office/powerpoint/2010/main" val="86527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TendÃªnci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794" y="471343"/>
            <a:ext cx="9122246" cy="5929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29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andle Martel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40" y="493966"/>
            <a:ext cx="9042547" cy="5877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994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Martelo Invertid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5" y="463564"/>
            <a:ext cx="9134216" cy="5937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450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2 topos seguid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61677"/>
            <a:ext cx="9144000" cy="4546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2743200" y="0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 smtClean="0"/>
              <a:t>Topo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40561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743200" y="0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 smtClean="0"/>
              <a:t>Fundo</a:t>
            </a:r>
            <a:endParaRPr lang="pt-BR" sz="3600" dirty="0"/>
          </a:p>
        </p:txBody>
      </p:sp>
      <p:pic>
        <p:nvPicPr>
          <p:cNvPr id="5122" name="Picture 2" descr="Fund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955674"/>
            <a:ext cx="9069368" cy="4911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288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Suport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7600"/>
            <a:ext cx="9144000" cy="466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2743200" y="0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 smtClean="0"/>
              <a:t>Suporte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238713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743200" y="0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 smtClean="0"/>
              <a:t>Resistência</a:t>
            </a:r>
            <a:endParaRPr lang="pt-BR" sz="3600" dirty="0"/>
          </a:p>
        </p:txBody>
      </p:sp>
      <p:pic>
        <p:nvPicPr>
          <p:cNvPr id="7170" name="Picture 2" descr="ResistÃªnci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1193800"/>
            <a:ext cx="9039365" cy="4395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562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g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0599"/>
            <a:ext cx="9144000" cy="4895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2743200" y="0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 smtClean="0"/>
              <a:t>Gap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136807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743200" y="0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 smtClean="0"/>
              <a:t>Ilha de Reversão</a:t>
            </a:r>
            <a:endParaRPr lang="pt-BR" sz="3600" dirty="0"/>
          </a:p>
        </p:txBody>
      </p:sp>
      <p:pic>
        <p:nvPicPr>
          <p:cNvPr id="9218" name="Picture 2" descr="Ilha de reversÃ£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65200"/>
            <a:ext cx="9156940" cy="490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524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i="1" dirty="0" smtClean="0">
                <a:solidFill>
                  <a:srgbClr val="000000"/>
                </a:solidFill>
              </a:rPr>
              <a:t>Suponha que a banca de um		 jogo paga R$ 6,60 para cada		 acerto e que há 10% de juros		  até a data do recebimento do ganho pelo jogador.</a:t>
            </a:r>
          </a:p>
          <a:p>
            <a:pPr eaLnBrk="1" hangingPunct="1"/>
            <a:r>
              <a:rPr lang="pt-BR" altLang="pt-BR" i="1" dirty="0" smtClean="0">
                <a:solidFill>
                  <a:srgbClr val="000000"/>
                </a:solidFill>
              </a:rPr>
              <a:t>Quanto deverá custar a aposta, o direito de concorrer ao prêmio pelo acerto? </a:t>
            </a:r>
            <a:endParaRPr lang="pt-BR" altLang="pt-BR" dirty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93188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i="1" dirty="0" smtClean="0">
                <a:solidFill>
                  <a:srgbClr val="000000"/>
                </a:solidFill>
              </a:rPr>
              <a:t>Opção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3675" y="528637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238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42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42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8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RetÃ¢ngul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20762"/>
            <a:ext cx="9144000" cy="488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1473200" y="0"/>
            <a:ext cx="622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 smtClean="0"/>
              <a:t>Retângulo indica continuidade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376210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Bandeira flÃ¢mu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963612"/>
            <a:ext cx="9131339" cy="4878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1473200" y="0"/>
            <a:ext cx="622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 smtClean="0"/>
              <a:t>Bandeira indica continuidade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379805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OC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93762"/>
            <a:ext cx="9210468" cy="4922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762000" y="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 smtClean="0"/>
              <a:t>Ombro Cabeça Ombro indica reversão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220939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fÃ³rmula Ã­ndice de forÃ§a relativ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375" y="5629274"/>
            <a:ext cx="2886075" cy="1228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6" name="Picture 4" descr="IFR na VALE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074738"/>
            <a:ext cx="9094705" cy="4691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762000" y="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 smtClean="0"/>
              <a:t>Índice de força relativa - IRF</a:t>
            </a:r>
            <a:endParaRPr lang="pt-BR" sz="3600" dirty="0"/>
          </a:p>
        </p:txBody>
      </p:sp>
      <p:sp>
        <p:nvSpPr>
          <p:cNvPr id="2" name="Retângulo 1"/>
          <p:cNvSpPr/>
          <p:nvPr/>
        </p:nvSpPr>
        <p:spPr>
          <a:xfrm>
            <a:off x="4610100" y="592047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pt-BR" b="0" i="0" dirty="0" smtClean="0">
                <a:solidFill>
                  <a:srgbClr val="000000"/>
                </a:solidFill>
                <a:effectLst/>
                <a:latin typeface="Flexo"/>
              </a:rPr>
              <a:t>Região de </a:t>
            </a:r>
            <a:r>
              <a:rPr lang="pt-BR" b="0" i="0" dirty="0" err="1" smtClean="0">
                <a:solidFill>
                  <a:srgbClr val="000000"/>
                </a:solidFill>
                <a:effectLst/>
                <a:latin typeface="Flexo"/>
              </a:rPr>
              <a:t>Sobre-compra</a:t>
            </a:r>
            <a:r>
              <a:rPr lang="pt-BR" b="0" i="0" dirty="0" smtClean="0">
                <a:solidFill>
                  <a:srgbClr val="000000"/>
                </a:solidFill>
                <a:effectLst/>
                <a:latin typeface="Flexo"/>
              </a:rPr>
              <a:t>: &gt;70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b="0" i="0" dirty="0" smtClean="0">
                <a:solidFill>
                  <a:srgbClr val="000000"/>
                </a:solidFill>
                <a:effectLst/>
                <a:latin typeface="Flexo"/>
              </a:rPr>
              <a:t>Região de </a:t>
            </a:r>
            <a:r>
              <a:rPr lang="pt-BR" b="0" i="0" dirty="0" err="1" smtClean="0">
                <a:solidFill>
                  <a:srgbClr val="000000"/>
                </a:solidFill>
                <a:effectLst/>
                <a:latin typeface="Flexo"/>
              </a:rPr>
              <a:t>Sobre-venda</a:t>
            </a:r>
            <a:r>
              <a:rPr lang="pt-BR" b="0" i="0" dirty="0" smtClean="0">
                <a:solidFill>
                  <a:srgbClr val="000000"/>
                </a:solidFill>
                <a:effectLst/>
                <a:latin typeface="Flexo"/>
              </a:rPr>
              <a:t>: &lt;30</a:t>
            </a:r>
            <a:endParaRPr lang="pt-BR" b="0" i="0" dirty="0">
              <a:solidFill>
                <a:srgbClr val="000000"/>
              </a:solidFill>
              <a:effectLst/>
              <a:latin typeface="Flexo"/>
            </a:endParaRPr>
          </a:p>
        </p:txBody>
      </p:sp>
    </p:spTree>
    <p:extLst>
      <p:ext uri="{BB962C8B-B14F-4D97-AF65-F5344CB8AC3E}">
        <p14:creationId xmlns:p14="http://schemas.microsoft.com/office/powerpoint/2010/main" val="59263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701603" y="22161"/>
            <a:ext cx="37625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b="0" i="0" dirty="0" smtClean="0">
                <a:solidFill>
                  <a:srgbClr val="000000"/>
                </a:solidFill>
                <a:effectLst/>
                <a:latin typeface="Flexo"/>
              </a:rPr>
              <a:t>MACD Convergência / Divergência</a:t>
            </a:r>
            <a:endParaRPr lang="pt-BR" b="0" i="0" dirty="0">
              <a:solidFill>
                <a:srgbClr val="000000"/>
              </a:solidFill>
              <a:effectLst/>
              <a:latin typeface="Flexo"/>
            </a:endParaRPr>
          </a:p>
        </p:txBody>
      </p:sp>
      <p:pic>
        <p:nvPicPr>
          <p:cNvPr id="14338" name="Picture 2" descr="https://blog.bussoladoinvestidor.com.br/wp-content/uploads/2013/07/MACD-grafic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99160"/>
            <a:ext cx="9144000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tângulo 2"/>
          <p:cNvSpPr/>
          <p:nvPr/>
        </p:nvSpPr>
        <p:spPr>
          <a:xfrm>
            <a:off x="2502397" y="406733"/>
            <a:ext cx="42306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0" i="0" dirty="0" smtClean="0">
                <a:solidFill>
                  <a:srgbClr val="000000"/>
                </a:solidFill>
                <a:effectLst/>
                <a:latin typeface="Flexo"/>
              </a:rPr>
              <a:t>MACD = (MME 12 dias – MME 26 dias)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7108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3675" y="528637"/>
            <a:ext cx="2143125" cy="2143125"/>
          </a:xfrm>
          <a:prstGeom prst="rect">
            <a:avLst/>
          </a:prstGeom>
        </p:spPr>
      </p:pic>
      <p:sp>
        <p:nvSpPr>
          <p:cNvPr id="142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65836"/>
            <a:ext cx="6254685" cy="1815070"/>
          </a:xfrm>
        </p:spPr>
        <p:txBody>
          <a:bodyPr/>
          <a:lstStyle/>
          <a:p>
            <a:pPr eaLnBrk="1" hangingPunct="1"/>
            <a:r>
              <a:rPr lang="pt-BR" altLang="pt-BR" sz="2000" i="1" dirty="0" smtClean="0">
                <a:solidFill>
                  <a:srgbClr val="000000"/>
                </a:solidFill>
              </a:rPr>
              <a:t>Suponha que a banca de um	jogo paga R$ 6,60 para cada acerto e que há 10% de juros até a data do recebimento do ganho pelo jogador.</a:t>
            </a:r>
          </a:p>
          <a:p>
            <a:pPr eaLnBrk="1" hangingPunct="1"/>
            <a:r>
              <a:rPr lang="pt-BR" altLang="pt-BR" sz="2000" i="1" dirty="0" smtClean="0">
                <a:solidFill>
                  <a:srgbClr val="000000"/>
                </a:solidFill>
              </a:rPr>
              <a:t>Quanto deverá custar a aposta, o direito de concorrer ao prêmio pelo acerto? </a:t>
            </a:r>
            <a:endParaRPr lang="pt-BR" altLang="pt-BR" sz="2000" dirty="0">
              <a:solidFill>
                <a:srgbClr val="000000"/>
              </a:solidFill>
              <a:sym typeface="Symbol" panose="05050102010706020507" pitchFamily="18" charset="2"/>
            </a:endParaRPr>
          </a:p>
        </p:txBody>
      </p:sp>
      <p:sp>
        <p:nvSpPr>
          <p:cNvPr id="93188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i="1" dirty="0" smtClean="0">
                <a:solidFill>
                  <a:srgbClr val="000000"/>
                </a:solidFill>
              </a:rPr>
              <a:t>Opção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57200" y="2709797"/>
            <a:ext cx="8229600" cy="3502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pt-BR" altLang="pt-BR" sz="2400" i="1" kern="0" dirty="0" smtClean="0">
                <a:solidFill>
                  <a:srgbClr val="000000"/>
                </a:solidFill>
              </a:rPr>
              <a:t>Três possibilidades:</a:t>
            </a:r>
          </a:p>
          <a:p>
            <a:pPr marL="971550" lvl="1" indent="-514350" eaLnBrk="1" hangingPunct="1">
              <a:buFont typeface="+mj-lt"/>
              <a:buAutoNum type="alphaLcParenR"/>
            </a:pPr>
            <a:r>
              <a:rPr lang="pt-BR" altLang="pt-BR" sz="2400" i="1" kern="0" dirty="0" smtClean="0">
                <a:solidFill>
                  <a:srgbClr val="000000"/>
                </a:solidFill>
              </a:rPr>
              <a:t>Custo da aposta = R$ 1,00</a:t>
            </a:r>
          </a:p>
          <a:p>
            <a:pPr marL="857250" lvl="2" indent="0" eaLnBrk="1" hangingPunct="1">
              <a:buNone/>
            </a:pPr>
            <a:r>
              <a:rPr lang="pt-BR" altLang="pt-BR" i="1" kern="0" dirty="0" smtClean="0">
                <a:solidFill>
                  <a:srgbClr val="000000"/>
                </a:solidFill>
              </a:rPr>
              <a:t>-R$ 1,00 + 1/6 </a:t>
            </a:r>
            <a:r>
              <a:rPr lang="pt-BR" altLang="pt-BR" i="1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 R$ 6,60 / (1 + 0,10) = 0 </a:t>
            </a:r>
            <a:endParaRPr lang="pt-BR" altLang="pt-BR" i="1" kern="0" dirty="0" smtClean="0">
              <a:solidFill>
                <a:srgbClr val="000000"/>
              </a:solidFill>
            </a:endParaRPr>
          </a:p>
          <a:p>
            <a:pPr marL="971550" lvl="1" indent="-514350" eaLnBrk="1" hangingPunct="1">
              <a:buFont typeface="+mj-lt"/>
              <a:buAutoNum type="alphaLcParenR"/>
            </a:pPr>
            <a:endParaRPr lang="pt-BR" altLang="pt-BR" sz="2400" i="1" kern="0" dirty="0" smtClean="0">
              <a:solidFill>
                <a:srgbClr val="000000"/>
              </a:solidFill>
            </a:endParaRPr>
          </a:p>
          <a:p>
            <a:pPr marL="971550" lvl="1" indent="-514350" eaLnBrk="1" hangingPunct="1">
              <a:buFont typeface="+mj-lt"/>
              <a:buAutoNum type="alphaLcParenR"/>
            </a:pPr>
            <a:r>
              <a:rPr lang="pt-BR" altLang="pt-BR" sz="2400" i="1" kern="0" dirty="0">
                <a:solidFill>
                  <a:srgbClr val="000000"/>
                </a:solidFill>
              </a:rPr>
              <a:t>Custo da aposta </a:t>
            </a:r>
            <a:r>
              <a:rPr lang="pt-BR" altLang="pt-BR" sz="2400" i="1" kern="0" dirty="0" smtClean="0">
                <a:solidFill>
                  <a:srgbClr val="000000"/>
                </a:solidFill>
              </a:rPr>
              <a:t>&gt; </a:t>
            </a:r>
            <a:r>
              <a:rPr lang="pt-BR" altLang="pt-BR" sz="2400" i="1" kern="0" dirty="0">
                <a:solidFill>
                  <a:srgbClr val="000000"/>
                </a:solidFill>
              </a:rPr>
              <a:t>R$ </a:t>
            </a:r>
            <a:r>
              <a:rPr lang="pt-BR" altLang="pt-BR" sz="2400" i="1" kern="0" dirty="0" smtClean="0">
                <a:solidFill>
                  <a:srgbClr val="000000"/>
                </a:solidFill>
              </a:rPr>
              <a:t>1,00</a:t>
            </a:r>
          </a:p>
          <a:p>
            <a:pPr marL="457200" lvl="1" indent="0" eaLnBrk="1" hangingPunct="1">
              <a:buNone/>
            </a:pPr>
            <a:r>
              <a:rPr lang="pt-BR" altLang="pt-BR" sz="2400" i="1" kern="0" dirty="0" smtClean="0">
                <a:solidFill>
                  <a:srgbClr val="000000"/>
                </a:solidFill>
              </a:rPr>
              <a:t>	-</a:t>
            </a:r>
            <a:r>
              <a:rPr lang="pt-BR" altLang="pt-BR" sz="2400" i="1" kern="0" dirty="0">
                <a:solidFill>
                  <a:srgbClr val="000000"/>
                </a:solidFill>
              </a:rPr>
              <a:t>R$ </a:t>
            </a:r>
            <a:r>
              <a:rPr lang="pt-BR" altLang="pt-BR" sz="2400" i="1" kern="0" dirty="0" smtClean="0">
                <a:solidFill>
                  <a:srgbClr val="000000"/>
                </a:solidFill>
              </a:rPr>
              <a:t>1,20 </a:t>
            </a:r>
            <a:r>
              <a:rPr lang="pt-BR" altLang="pt-BR" sz="2400" i="1" kern="0" dirty="0">
                <a:solidFill>
                  <a:srgbClr val="000000"/>
                </a:solidFill>
              </a:rPr>
              <a:t>+ 1/6 </a:t>
            </a:r>
            <a:r>
              <a:rPr lang="pt-BR" altLang="pt-BR" sz="2400" i="1" kern="0" dirty="0">
                <a:solidFill>
                  <a:srgbClr val="000000"/>
                </a:solidFill>
                <a:sym typeface="Symbol" panose="05050102010706020507" pitchFamily="18" charset="2"/>
              </a:rPr>
              <a:t> R$ 6,60 / (1 + 0,10) = </a:t>
            </a:r>
            <a:r>
              <a:rPr lang="pt-BR" altLang="pt-BR" sz="2400" i="1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-R$ 0,20 </a:t>
            </a:r>
            <a:endParaRPr lang="pt-BR" altLang="pt-BR" sz="2400" i="1" kern="0" dirty="0">
              <a:solidFill>
                <a:srgbClr val="000000"/>
              </a:solidFill>
            </a:endParaRPr>
          </a:p>
          <a:p>
            <a:pPr marL="971550" lvl="1" indent="-514350" eaLnBrk="1" hangingPunct="1">
              <a:buFont typeface="+mj-lt"/>
              <a:buAutoNum type="alphaLcParenR"/>
            </a:pPr>
            <a:endParaRPr lang="pt-BR" altLang="pt-BR" sz="2400" i="1" kern="0" dirty="0">
              <a:solidFill>
                <a:srgbClr val="000000"/>
              </a:solidFill>
            </a:endParaRPr>
          </a:p>
          <a:p>
            <a:pPr marL="971550" lvl="1" indent="-514350" eaLnBrk="1" hangingPunct="1">
              <a:buFont typeface="+mj-lt"/>
              <a:buAutoNum type="alphaLcParenR" startAt="3"/>
            </a:pPr>
            <a:r>
              <a:rPr lang="pt-BR" altLang="pt-BR" sz="2400" i="1" kern="0" dirty="0">
                <a:solidFill>
                  <a:srgbClr val="000000"/>
                </a:solidFill>
              </a:rPr>
              <a:t>Custo da aposta </a:t>
            </a:r>
            <a:r>
              <a:rPr lang="pt-BR" altLang="pt-BR" sz="2400" i="1" kern="0" dirty="0" smtClean="0">
                <a:solidFill>
                  <a:srgbClr val="000000"/>
                </a:solidFill>
              </a:rPr>
              <a:t>&lt; </a:t>
            </a:r>
            <a:r>
              <a:rPr lang="pt-BR" altLang="pt-BR" sz="2400" i="1" kern="0" dirty="0">
                <a:solidFill>
                  <a:srgbClr val="000000"/>
                </a:solidFill>
              </a:rPr>
              <a:t>R$ </a:t>
            </a:r>
            <a:r>
              <a:rPr lang="pt-BR" altLang="pt-BR" sz="2400" i="1" kern="0" dirty="0" smtClean="0">
                <a:solidFill>
                  <a:srgbClr val="000000"/>
                </a:solidFill>
              </a:rPr>
              <a:t>1,00</a:t>
            </a:r>
          </a:p>
          <a:p>
            <a:pPr marL="457200" lvl="1" indent="0" eaLnBrk="1" hangingPunct="1">
              <a:buNone/>
            </a:pPr>
            <a:r>
              <a:rPr lang="pt-BR" altLang="pt-BR" sz="2400" i="1" kern="0" dirty="0" smtClean="0">
                <a:solidFill>
                  <a:srgbClr val="000000"/>
                </a:solidFill>
              </a:rPr>
              <a:t>	-</a:t>
            </a:r>
            <a:r>
              <a:rPr lang="pt-BR" altLang="pt-BR" sz="2400" i="1" kern="0" dirty="0">
                <a:solidFill>
                  <a:srgbClr val="000000"/>
                </a:solidFill>
              </a:rPr>
              <a:t>R$ </a:t>
            </a:r>
            <a:r>
              <a:rPr lang="pt-BR" altLang="pt-BR" sz="2400" i="1" kern="0" dirty="0" smtClean="0">
                <a:solidFill>
                  <a:srgbClr val="000000"/>
                </a:solidFill>
              </a:rPr>
              <a:t>0,80 </a:t>
            </a:r>
            <a:r>
              <a:rPr lang="pt-BR" altLang="pt-BR" sz="2400" i="1" kern="0" dirty="0">
                <a:solidFill>
                  <a:srgbClr val="000000"/>
                </a:solidFill>
              </a:rPr>
              <a:t>+ 1/6 </a:t>
            </a:r>
            <a:r>
              <a:rPr lang="pt-BR" altLang="pt-BR" sz="2400" i="1" kern="0" dirty="0">
                <a:solidFill>
                  <a:srgbClr val="000000"/>
                </a:solidFill>
                <a:sym typeface="Symbol" panose="05050102010706020507" pitchFamily="18" charset="2"/>
              </a:rPr>
              <a:t> R$ 6,60 / (1 + 0,10) = </a:t>
            </a:r>
            <a:r>
              <a:rPr lang="pt-BR" altLang="pt-BR" sz="2400" i="1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R</a:t>
            </a:r>
            <a:r>
              <a:rPr lang="pt-BR" altLang="pt-BR" sz="2400" i="1" kern="0" dirty="0">
                <a:solidFill>
                  <a:srgbClr val="000000"/>
                </a:solidFill>
                <a:sym typeface="Symbol" panose="05050102010706020507" pitchFamily="18" charset="2"/>
              </a:rPr>
              <a:t>$ 0,20</a:t>
            </a:r>
            <a:endParaRPr lang="pt-BR" altLang="pt-BR" sz="2400" i="1" kern="0" dirty="0" smtClean="0">
              <a:solidFill>
                <a:srgbClr val="000000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5618600" y="4295565"/>
            <a:ext cx="33265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altLang="pt-BR" sz="1800" i="1" kern="0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Jogo de azar para o apostador</a:t>
            </a:r>
          </a:p>
          <a:p>
            <a:r>
              <a:rPr lang="pt-BR" altLang="pt-BR" sz="1800" i="1" kern="0" dirty="0">
                <a:solidFill>
                  <a:schemeClr val="bg1">
                    <a:lumMod val="60000"/>
                    <a:lumOff val="40000"/>
                  </a:schemeClr>
                </a:solidFill>
              </a:rPr>
              <a:t>Jogo de </a:t>
            </a:r>
            <a:r>
              <a:rPr lang="pt-BR" altLang="pt-BR" sz="1800" i="1" kern="0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sorte </a:t>
            </a:r>
            <a:r>
              <a:rPr lang="pt-BR" altLang="pt-BR" sz="1800" i="1" kern="0" dirty="0">
                <a:solidFill>
                  <a:schemeClr val="bg1">
                    <a:lumMod val="60000"/>
                    <a:lumOff val="40000"/>
                  </a:schemeClr>
                </a:solidFill>
              </a:rPr>
              <a:t>para </a:t>
            </a:r>
            <a:r>
              <a:rPr lang="pt-BR" altLang="pt-BR" sz="1800" i="1" kern="0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a banca</a:t>
            </a:r>
            <a:endParaRPr lang="pt-BR" sz="18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618600" y="5603965"/>
            <a:ext cx="33906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altLang="pt-BR" sz="1800" i="1" kern="0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Jogo de sorte para o apostador</a:t>
            </a:r>
          </a:p>
          <a:p>
            <a:r>
              <a:rPr lang="pt-BR" altLang="pt-BR" sz="1800" i="1" kern="0" dirty="0">
                <a:solidFill>
                  <a:schemeClr val="bg1">
                    <a:lumMod val="60000"/>
                    <a:lumOff val="40000"/>
                  </a:schemeClr>
                </a:solidFill>
              </a:rPr>
              <a:t>Jogo de </a:t>
            </a:r>
            <a:r>
              <a:rPr lang="pt-BR" altLang="pt-BR" sz="1800" i="1" kern="0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azar </a:t>
            </a:r>
            <a:r>
              <a:rPr lang="pt-BR" altLang="pt-BR" sz="1800" i="1" kern="0" dirty="0">
                <a:solidFill>
                  <a:schemeClr val="bg1">
                    <a:lumMod val="60000"/>
                    <a:lumOff val="40000"/>
                  </a:schemeClr>
                </a:solidFill>
              </a:rPr>
              <a:t>para </a:t>
            </a:r>
            <a:r>
              <a:rPr lang="pt-BR" altLang="pt-BR" sz="1800" i="1" kern="0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a banca</a:t>
            </a:r>
            <a:endParaRPr lang="pt-BR" sz="1800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200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42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42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8" grpId="0" build="p"/>
      <p:bldP spid="5" grpId="0" build="p"/>
      <p:bldP spid="2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pt-BR" altLang="pt-BR" i="1" dirty="0" smtClean="0">
                <a:solidFill>
                  <a:srgbClr val="000000"/>
                </a:solidFill>
              </a:rPr>
              <a:t>Opção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57200" y="1352336"/>
            <a:ext cx="8229600" cy="3502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150000"/>
              </a:lnSpc>
              <a:buNone/>
            </a:pPr>
            <a:r>
              <a:rPr lang="pt-BR" altLang="pt-BR" sz="2800" i="1" kern="0" dirty="0" smtClean="0">
                <a:solidFill>
                  <a:srgbClr val="000000"/>
                </a:solidFill>
              </a:rPr>
              <a:t>Ao analisar o potencial de ganho dos titulares ( e o potencial de perdas dos lançadores), os modelos de precificação de opção calculam o prêmio que torna nula a esperança de ganho dos titulares e de lançadores.</a:t>
            </a: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pt-BR" altLang="pt-BR" sz="2800" i="1" kern="0" dirty="0" smtClean="0">
                <a:solidFill>
                  <a:srgbClr val="000000"/>
                </a:solidFill>
              </a:rPr>
              <a:t>Ou seja, um “jogo justo” tanto para titulares quanto para lançadores.</a:t>
            </a:r>
          </a:p>
        </p:txBody>
      </p:sp>
    </p:spTree>
    <p:extLst>
      <p:ext uri="{BB962C8B-B14F-4D97-AF65-F5344CB8AC3E}">
        <p14:creationId xmlns:p14="http://schemas.microsoft.com/office/powerpoint/2010/main" val="1694359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08649"/>
            <a:ext cx="9144000" cy="706437"/>
          </a:xfrm>
          <a:noFill/>
        </p:spPr>
        <p:txBody>
          <a:bodyPr/>
          <a:lstStyle/>
          <a:p>
            <a:pPr eaLnBrk="1" hangingPunct="1"/>
            <a:r>
              <a:rPr lang="pt-BR" altLang="pt-BR" sz="3200" i="1" dirty="0" smtClean="0">
                <a:solidFill>
                  <a:srgbClr val="000000"/>
                </a:solidFill>
              </a:rPr>
              <a:t>Determinação (</a:t>
            </a:r>
            <a:r>
              <a:rPr lang="pt-BR" altLang="pt-BR" sz="3200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simplificada</a:t>
            </a:r>
            <a:r>
              <a:rPr lang="pt-BR" altLang="pt-BR" sz="3200" i="1" dirty="0" smtClean="0">
                <a:solidFill>
                  <a:srgbClr val="000000"/>
                </a:solidFill>
              </a:rPr>
              <a:t>) do Prêmio da Opção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57200" y="1210931"/>
            <a:ext cx="8229600" cy="3502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</a:pPr>
            <a:r>
              <a:rPr lang="pt-BR" altLang="pt-BR" sz="2800" kern="0" dirty="0" smtClean="0">
                <a:solidFill>
                  <a:srgbClr val="000000"/>
                </a:solidFill>
              </a:rPr>
              <a:t>Supondo que o preço futuro do ativo objeto seja conhecido:</a:t>
            </a:r>
          </a:p>
          <a:p>
            <a:pPr marL="0" indent="0" eaLnBrk="1" hangingPunct="1">
              <a:buNone/>
            </a:pPr>
            <a:endParaRPr lang="pt-BR" altLang="pt-BR" sz="2800" kern="0" dirty="0" smtClean="0">
              <a:solidFill>
                <a:srgbClr val="000000"/>
              </a:solidFill>
            </a:endParaRPr>
          </a:p>
          <a:p>
            <a:pPr marL="0" indent="0" algn="ctr" eaLnBrk="1" hangingPunct="1">
              <a:buNone/>
            </a:pPr>
            <a:r>
              <a:rPr lang="pt-BR" altLang="pt-BR" sz="2800" kern="0" dirty="0" smtClean="0">
                <a:solidFill>
                  <a:srgbClr val="000000"/>
                </a:solidFill>
              </a:rPr>
              <a:t>Prêmio da </a:t>
            </a:r>
            <a:r>
              <a:rPr lang="pt-BR" altLang="pt-BR" sz="2800" kern="0" dirty="0" err="1" smtClean="0">
                <a:solidFill>
                  <a:srgbClr val="000000"/>
                </a:solidFill>
              </a:rPr>
              <a:t>Call</a:t>
            </a:r>
            <a:r>
              <a:rPr lang="pt-BR" altLang="pt-BR" sz="2800" kern="0" dirty="0" smtClean="0">
                <a:solidFill>
                  <a:srgbClr val="000000"/>
                </a:solidFill>
              </a:rPr>
              <a:t>                        Prêmio da </a:t>
            </a:r>
            <a:r>
              <a:rPr lang="pt-BR" altLang="pt-BR" sz="2800" kern="0" dirty="0" err="1" smtClean="0">
                <a:solidFill>
                  <a:srgbClr val="000000"/>
                </a:solidFill>
              </a:rPr>
              <a:t>Put</a:t>
            </a:r>
            <a:endParaRPr lang="pt-BR" altLang="pt-BR" sz="2800" kern="0" dirty="0" smtClean="0">
              <a:solidFill>
                <a:srgbClr val="000000"/>
              </a:solidFill>
            </a:endParaRPr>
          </a:p>
          <a:p>
            <a:pPr marL="0" indent="0" algn="ctr" eaLnBrk="1" hangingPunct="1">
              <a:buNone/>
            </a:pPr>
            <a:r>
              <a:rPr lang="pt-BR" altLang="pt-BR" sz="2800" b="1" kern="0" dirty="0" err="1" smtClean="0">
                <a:solidFill>
                  <a:srgbClr val="000000"/>
                </a:solidFill>
              </a:rPr>
              <a:t>P</a:t>
            </a:r>
            <a:r>
              <a:rPr lang="pt-BR" altLang="pt-BR" sz="2800" b="1" kern="0" baseline="-25000" dirty="0" err="1" smtClean="0">
                <a:solidFill>
                  <a:srgbClr val="000000"/>
                </a:solidFill>
              </a:rPr>
              <a:t>c</a:t>
            </a:r>
            <a:r>
              <a:rPr lang="pt-BR" altLang="pt-BR" sz="2800" b="1" kern="0" dirty="0" smtClean="0">
                <a:solidFill>
                  <a:srgbClr val="000000"/>
                </a:solidFill>
              </a:rPr>
              <a:t>=(P - E)</a:t>
            </a:r>
            <a:r>
              <a:rPr lang="pt-BR" altLang="pt-BR" sz="2800" b="1" kern="0" dirty="0">
                <a:solidFill>
                  <a:srgbClr val="000000"/>
                </a:solidFill>
                <a:sym typeface="Symbol" panose="05050102010706020507" pitchFamily="18" charset="2"/>
              </a:rPr>
              <a:t>/</a:t>
            </a:r>
            <a:r>
              <a:rPr lang="pt-BR" altLang="pt-BR" sz="2800" b="1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(1 + i)</a:t>
            </a:r>
            <a:r>
              <a:rPr lang="pt-BR" altLang="pt-BR" sz="2800" b="1" kern="0" baseline="30000" dirty="0" smtClean="0">
                <a:solidFill>
                  <a:srgbClr val="000000"/>
                </a:solidFill>
                <a:sym typeface="Symbol" panose="05050102010706020507" pitchFamily="18" charset="2"/>
              </a:rPr>
              <a:t>(n/m)</a:t>
            </a:r>
            <a:r>
              <a:rPr lang="pt-BR" altLang="pt-BR" sz="2800" b="1" kern="0" dirty="0">
                <a:solidFill>
                  <a:srgbClr val="000000"/>
                </a:solidFill>
              </a:rPr>
              <a:t> </a:t>
            </a:r>
            <a:r>
              <a:rPr lang="pt-BR" altLang="pt-BR" sz="2800" b="1" kern="0" dirty="0" smtClean="0">
                <a:solidFill>
                  <a:srgbClr val="000000"/>
                </a:solidFill>
              </a:rPr>
              <a:t>             </a:t>
            </a:r>
            <a:r>
              <a:rPr lang="pt-BR" altLang="pt-BR" sz="2800" b="1" kern="0" dirty="0" err="1" smtClean="0">
                <a:solidFill>
                  <a:srgbClr val="000000"/>
                </a:solidFill>
              </a:rPr>
              <a:t>P</a:t>
            </a:r>
            <a:r>
              <a:rPr lang="pt-BR" altLang="pt-BR" sz="2800" b="1" kern="0" baseline="-25000" dirty="0" err="1" smtClean="0">
                <a:solidFill>
                  <a:srgbClr val="000000"/>
                </a:solidFill>
              </a:rPr>
              <a:t>c</a:t>
            </a:r>
            <a:r>
              <a:rPr lang="pt-BR" altLang="pt-BR" sz="2800" b="1" kern="0" dirty="0" smtClean="0">
                <a:solidFill>
                  <a:srgbClr val="000000"/>
                </a:solidFill>
              </a:rPr>
              <a:t>=(E </a:t>
            </a:r>
            <a:r>
              <a:rPr lang="pt-BR" altLang="pt-BR" sz="2800" b="1" kern="0" dirty="0">
                <a:solidFill>
                  <a:srgbClr val="000000"/>
                </a:solidFill>
              </a:rPr>
              <a:t>- </a:t>
            </a:r>
            <a:r>
              <a:rPr lang="pt-BR" altLang="pt-BR" sz="2800" b="1" kern="0" dirty="0" smtClean="0">
                <a:solidFill>
                  <a:srgbClr val="000000"/>
                </a:solidFill>
              </a:rPr>
              <a:t>P)</a:t>
            </a:r>
            <a:r>
              <a:rPr lang="pt-BR" altLang="pt-BR" sz="2800" b="1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/(</a:t>
            </a:r>
            <a:r>
              <a:rPr lang="pt-BR" altLang="pt-BR" sz="2800" b="1" kern="0" dirty="0">
                <a:solidFill>
                  <a:srgbClr val="000000"/>
                </a:solidFill>
                <a:sym typeface="Symbol" panose="05050102010706020507" pitchFamily="18" charset="2"/>
              </a:rPr>
              <a:t>1 + i)</a:t>
            </a:r>
            <a:r>
              <a:rPr lang="pt-BR" altLang="pt-BR" sz="2800" b="1" kern="0" baseline="30000" dirty="0">
                <a:solidFill>
                  <a:srgbClr val="000000"/>
                </a:solidFill>
                <a:sym typeface="Symbol" panose="05050102010706020507" pitchFamily="18" charset="2"/>
              </a:rPr>
              <a:t>(n/m</a:t>
            </a:r>
            <a:r>
              <a:rPr lang="pt-BR" altLang="pt-BR" sz="2800" b="1" kern="0" baseline="30000" dirty="0" smtClean="0">
                <a:solidFill>
                  <a:srgbClr val="000000"/>
                </a:solidFill>
                <a:sym typeface="Symbol" panose="05050102010706020507" pitchFamily="18" charset="2"/>
              </a:rPr>
              <a:t>)</a:t>
            </a:r>
            <a:endParaRPr lang="pt-BR" altLang="pt-BR" sz="2800" b="1" kern="0" baseline="30000" dirty="0" smtClean="0">
              <a:solidFill>
                <a:srgbClr val="000000"/>
              </a:solidFill>
            </a:endParaRPr>
          </a:p>
          <a:p>
            <a:pPr marL="0" indent="0" eaLnBrk="1" hangingPunct="1">
              <a:buNone/>
            </a:pPr>
            <a:endParaRPr lang="pt-BR" altLang="pt-BR" sz="2400" kern="0" dirty="0" smtClean="0">
              <a:solidFill>
                <a:srgbClr val="000000"/>
              </a:solidFill>
            </a:endParaRPr>
          </a:p>
          <a:p>
            <a:pPr marL="0" indent="0" eaLnBrk="1" hangingPunct="1">
              <a:buNone/>
            </a:pPr>
            <a:r>
              <a:rPr lang="pt-BR" altLang="pt-BR" sz="2400" kern="0" dirty="0" smtClean="0">
                <a:solidFill>
                  <a:srgbClr val="000000"/>
                </a:solidFill>
              </a:rPr>
              <a:t>Em que:</a:t>
            </a:r>
          </a:p>
          <a:p>
            <a:pPr marL="0" indent="0" eaLnBrk="1" hangingPunct="1">
              <a:buNone/>
            </a:pPr>
            <a:r>
              <a:rPr lang="pt-BR" altLang="pt-BR" sz="2400" kern="0" dirty="0">
                <a:solidFill>
                  <a:srgbClr val="000000"/>
                </a:solidFill>
              </a:rPr>
              <a:t>	</a:t>
            </a:r>
            <a:r>
              <a:rPr lang="pt-BR" altLang="pt-BR" sz="2400" kern="0" dirty="0" smtClean="0">
                <a:solidFill>
                  <a:srgbClr val="000000"/>
                </a:solidFill>
              </a:rPr>
              <a:t>P = </a:t>
            </a:r>
            <a:r>
              <a:rPr lang="pt-BR" altLang="pt-BR" sz="2400" kern="0" dirty="0">
                <a:solidFill>
                  <a:srgbClr val="000000"/>
                </a:solidFill>
              </a:rPr>
              <a:t>preço futuro do ativo objeto </a:t>
            </a:r>
            <a:endParaRPr lang="pt-BR" altLang="pt-BR" sz="2400" kern="0" dirty="0" smtClean="0">
              <a:solidFill>
                <a:srgbClr val="000000"/>
              </a:solidFill>
            </a:endParaRPr>
          </a:p>
          <a:p>
            <a:pPr marL="0" indent="0" eaLnBrk="1" hangingPunct="1">
              <a:buNone/>
            </a:pPr>
            <a:r>
              <a:rPr lang="pt-BR" altLang="pt-BR" sz="2400" kern="0" dirty="0">
                <a:solidFill>
                  <a:srgbClr val="000000"/>
                </a:solidFill>
              </a:rPr>
              <a:t>	</a:t>
            </a:r>
            <a:r>
              <a:rPr lang="pt-BR" altLang="pt-BR" sz="2400" kern="0" dirty="0" smtClean="0">
                <a:solidFill>
                  <a:srgbClr val="000000"/>
                </a:solidFill>
              </a:rPr>
              <a:t>E = preço de exercício</a:t>
            </a:r>
          </a:p>
          <a:p>
            <a:pPr marL="0" indent="0" eaLnBrk="1" hangingPunct="1">
              <a:buNone/>
            </a:pPr>
            <a:r>
              <a:rPr lang="pt-BR" altLang="pt-BR" sz="2400" kern="0" dirty="0">
                <a:solidFill>
                  <a:srgbClr val="000000"/>
                </a:solidFill>
              </a:rPr>
              <a:t>	</a:t>
            </a:r>
            <a:r>
              <a:rPr lang="pt-BR" altLang="pt-BR" sz="2400" kern="0" dirty="0" smtClean="0">
                <a:solidFill>
                  <a:srgbClr val="000000"/>
                </a:solidFill>
              </a:rPr>
              <a:t>i = taxa de juros</a:t>
            </a:r>
          </a:p>
          <a:p>
            <a:pPr marL="0" indent="0" eaLnBrk="1" hangingPunct="1">
              <a:buNone/>
            </a:pPr>
            <a:r>
              <a:rPr lang="pt-BR" altLang="pt-BR" sz="2400" kern="0" dirty="0">
                <a:solidFill>
                  <a:srgbClr val="000000"/>
                </a:solidFill>
              </a:rPr>
              <a:t>	</a:t>
            </a:r>
            <a:r>
              <a:rPr lang="pt-BR" altLang="pt-BR" sz="2400" kern="0" dirty="0" smtClean="0">
                <a:solidFill>
                  <a:srgbClr val="000000"/>
                </a:solidFill>
              </a:rPr>
              <a:t>n = prazo até o vencimento da operação</a:t>
            </a:r>
          </a:p>
          <a:p>
            <a:pPr marL="0" indent="0" eaLnBrk="1" hangingPunct="1">
              <a:buNone/>
            </a:pPr>
            <a:r>
              <a:rPr lang="pt-BR" altLang="pt-BR" sz="2400" kern="0" dirty="0">
                <a:solidFill>
                  <a:srgbClr val="000000"/>
                </a:solidFill>
              </a:rPr>
              <a:t>	</a:t>
            </a:r>
            <a:r>
              <a:rPr lang="pt-BR" altLang="pt-BR" sz="2400" kern="0" dirty="0" smtClean="0">
                <a:solidFill>
                  <a:srgbClr val="000000"/>
                </a:solidFill>
              </a:rPr>
              <a:t>m = período da taxa de juros</a:t>
            </a:r>
          </a:p>
        </p:txBody>
      </p:sp>
    </p:spTree>
    <p:extLst>
      <p:ext uri="{BB962C8B-B14F-4D97-AF65-F5344CB8AC3E}">
        <p14:creationId xmlns:p14="http://schemas.microsoft.com/office/powerpoint/2010/main" val="3567110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08649"/>
            <a:ext cx="9144000" cy="706437"/>
          </a:xfrm>
          <a:noFill/>
        </p:spPr>
        <p:txBody>
          <a:bodyPr/>
          <a:lstStyle/>
          <a:p>
            <a:pPr eaLnBrk="1" hangingPunct="1"/>
            <a:r>
              <a:rPr lang="pt-BR" altLang="pt-BR" sz="3200" i="1" dirty="0" smtClean="0">
                <a:solidFill>
                  <a:srgbClr val="000000"/>
                </a:solidFill>
              </a:rPr>
              <a:t>Determinação (</a:t>
            </a:r>
            <a:r>
              <a:rPr lang="pt-BR" altLang="pt-BR" sz="3200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simplificada</a:t>
            </a:r>
            <a:r>
              <a:rPr lang="pt-BR" altLang="pt-BR" sz="3200" i="1" dirty="0" smtClean="0">
                <a:solidFill>
                  <a:srgbClr val="000000"/>
                </a:solidFill>
              </a:rPr>
              <a:t>) do Prêmio da Opção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57200" y="1210931"/>
            <a:ext cx="8229600" cy="2254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</a:pPr>
            <a:r>
              <a:rPr lang="pt-BR" altLang="pt-BR" sz="2800" kern="0" dirty="0" smtClean="0">
                <a:solidFill>
                  <a:srgbClr val="000000"/>
                </a:solidFill>
              </a:rPr>
              <a:t>Que fatores afetam o Prêmio da Opção?</a:t>
            </a:r>
          </a:p>
          <a:p>
            <a:pPr marL="0" indent="0" eaLnBrk="1" hangingPunct="1">
              <a:buNone/>
            </a:pPr>
            <a:endParaRPr lang="pt-BR" altLang="pt-BR" sz="2800" kern="0" dirty="0" smtClean="0">
              <a:solidFill>
                <a:srgbClr val="000000"/>
              </a:solidFill>
            </a:endParaRPr>
          </a:p>
          <a:p>
            <a:pPr marL="0" indent="0" algn="ctr" eaLnBrk="1" hangingPunct="1">
              <a:buNone/>
            </a:pPr>
            <a:r>
              <a:rPr lang="pt-BR" altLang="pt-BR" sz="2800" kern="0" dirty="0" smtClean="0">
                <a:solidFill>
                  <a:srgbClr val="000000"/>
                </a:solidFill>
              </a:rPr>
              <a:t>Prêmio da </a:t>
            </a:r>
            <a:r>
              <a:rPr lang="pt-BR" altLang="pt-BR" sz="2800" kern="0" dirty="0" err="1" smtClean="0">
                <a:solidFill>
                  <a:srgbClr val="000000"/>
                </a:solidFill>
              </a:rPr>
              <a:t>Call</a:t>
            </a:r>
            <a:r>
              <a:rPr lang="pt-BR" altLang="pt-BR" sz="2800" kern="0" dirty="0" smtClean="0">
                <a:solidFill>
                  <a:srgbClr val="000000"/>
                </a:solidFill>
              </a:rPr>
              <a:t>                        Prêmio da </a:t>
            </a:r>
            <a:r>
              <a:rPr lang="pt-BR" altLang="pt-BR" sz="2800" kern="0" dirty="0" err="1" smtClean="0">
                <a:solidFill>
                  <a:srgbClr val="000000"/>
                </a:solidFill>
              </a:rPr>
              <a:t>Put</a:t>
            </a:r>
            <a:endParaRPr lang="pt-BR" altLang="pt-BR" sz="2800" kern="0" dirty="0" smtClean="0">
              <a:solidFill>
                <a:srgbClr val="000000"/>
              </a:solidFill>
            </a:endParaRPr>
          </a:p>
          <a:p>
            <a:pPr marL="0" indent="0" algn="ctr" eaLnBrk="1" hangingPunct="1">
              <a:buNone/>
            </a:pPr>
            <a:r>
              <a:rPr lang="pt-BR" altLang="pt-BR" sz="2800" b="1" kern="0" dirty="0" err="1" smtClean="0">
                <a:solidFill>
                  <a:srgbClr val="000000"/>
                </a:solidFill>
              </a:rPr>
              <a:t>P</a:t>
            </a:r>
            <a:r>
              <a:rPr lang="pt-BR" altLang="pt-BR" sz="2800" b="1" kern="0" baseline="-25000" dirty="0" err="1" smtClean="0">
                <a:solidFill>
                  <a:srgbClr val="000000"/>
                </a:solidFill>
              </a:rPr>
              <a:t>c</a:t>
            </a:r>
            <a:r>
              <a:rPr lang="pt-BR" altLang="pt-BR" sz="2800" b="1" kern="0" dirty="0" smtClean="0">
                <a:solidFill>
                  <a:srgbClr val="000000"/>
                </a:solidFill>
              </a:rPr>
              <a:t>=(P - E)</a:t>
            </a:r>
            <a:r>
              <a:rPr lang="pt-BR" altLang="pt-BR" sz="2800" b="1" kern="0" dirty="0">
                <a:solidFill>
                  <a:srgbClr val="000000"/>
                </a:solidFill>
                <a:sym typeface="Symbol" panose="05050102010706020507" pitchFamily="18" charset="2"/>
              </a:rPr>
              <a:t>/</a:t>
            </a:r>
            <a:r>
              <a:rPr lang="pt-BR" altLang="pt-BR" sz="2800" b="1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(1 + i)</a:t>
            </a:r>
            <a:r>
              <a:rPr lang="pt-BR" altLang="pt-BR" sz="2800" b="1" kern="0" baseline="30000" dirty="0" smtClean="0">
                <a:solidFill>
                  <a:srgbClr val="000000"/>
                </a:solidFill>
                <a:sym typeface="Symbol" panose="05050102010706020507" pitchFamily="18" charset="2"/>
              </a:rPr>
              <a:t>(n/m)</a:t>
            </a:r>
            <a:r>
              <a:rPr lang="pt-BR" altLang="pt-BR" sz="2800" b="1" kern="0" dirty="0">
                <a:solidFill>
                  <a:srgbClr val="000000"/>
                </a:solidFill>
              </a:rPr>
              <a:t> </a:t>
            </a:r>
            <a:r>
              <a:rPr lang="pt-BR" altLang="pt-BR" sz="2800" b="1" kern="0" dirty="0" smtClean="0">
                <a:solidFill>
                  <a:srgbClr val="000000"/>
                </a:solidFill>
              </a:rPr>
              <a:t>             P</a:t>
            </a:r>
            <a:r>
              <a:rPr lang="pt-BR" altLang="pt-BR" sz="2800" b="1" kern="0" baseline="-25000" dirty="0">
                <a:solidFill>
                  <a:srgbClr val="000000"/>
                </a:solidFill>
              </a:rPr>
              <a:t>p</a:t>
            </a:r>
            <a:r>
              <a:rPr lang="pt-BR" altLang="pt-BR" sz="2800" b="1" kern="0" dirty="0" smtClean="0">
                <a:solidFill>
                  <a:srgbClr val="000000"/>
                </a:solidFill>
              </a:rPr>
              <a:t>=(E </a:t>
            </a:r>
            <a:r>
              <a:rPr lang="pt-BR" altLang="pt-BR" sz="2800" b="1" kern="0" dirty="0">
                <a:solidFill>
                  <a:srgbClr val="000000"/>
                </a:solidFill>
              </a:rPr>
              <a:t>- </a:t>
            </a:r>
            <a:r>
              <a:rPr lang="pt-BR" altLang="pt-BR" sz="2800" b="1" kern="0" dirty="0" smtClean="0">
                <a:solidFill>
                  <a:srgbClr val="000000"/>
                </a:solidFill>
              </a:rPr>
              <a:t>P)</a:t>
            </a:r>
            <a:r>
              <a:rPr lang="pt-BR" altLang="pt-BR" sz="2800" b="1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/(</a:t>
            </a:r>
            <a:r>
              <a:rPr lang="pt-BR" altLang="pt-BR" sz="2800" b="1" kern="0" dirty="0">
                <a:solidFill>
                  <a:srgbClr val="000000"/>
                </a:solidFill>
                <a:sym typeface="Symbol" panose="05050102010706020507" pitchFamily="18" charset="2"/>
              </a:rPr>
              <a:t>1 + i)</a:t>
            </a:r>
            <a:r>
              <a:rPr lang="pt-BR" altLang="pt-BR" sz="2800" b="1" kern="0" baseline="30000" dirty="0">
                <a:solidFill>
                  <a:srgbClr val="000000"/>
                </a:solidFill>
                <a:sym typeface="Symbol" panose="05050102010706020507" pitchFamily="18" charset="2"/>
              </a:rPr>
              <a:t>(n/m</a:t>
            </a:r>
            <a:r>
              <a:rPr lang="pt-BR" altLang="pt-BR" sz="2800" b="1" kern="0" baseline="30000" dirty="0" smtClean="0">
                <a:solidFill>
                  <a:srgbClr val="000000"/>
                </a:solidFill>
                <a:sym typeface="Symbol" panose="05050102010706020507" pitchFamily="18" charset="2"/>
              </a:rPr>
              <a:t>)</a:t>
            </a:r>
            <a:endParaRPr lang="pt-BR" altLang="pt-BR" sz="2800" b="1" kern="0" baseline="30000" dirty="0" smtClean="0">
              <a:solidFill>
                <a:srgbClr val="000000"/>
              </a:solidFill>
            </a:endParaRPr>
          </a:p>
          <a:p>
            <a:pPr marL="0" indent="0" eaLnBrk="1" hangingPunct="1">
              <a:buNone/>
            </a:pPr>
            <a:endParaRPr lang="pt-BR" altLang="pt-BR" sz="2400" kern="0" dirty="0" smtClean="0">
              <a:solidFill>
                <a:srgbClr val="000000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57200" y="4247932"/>
            <a:ext cx="3106132" cy="56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pt-BR" altLang="pt-BR" sz="2800" kern="0" dirty="0" smtClean="0">
                <a:solidFill>
                  <a:srgbClr val="000000"/>
                </a:solidFill>
              </a:rPr>
              <a:t>Quanto maior P </a:t>
            </a:r>
            <a:endParaRPr lang="pt-BR" altLang="pt-BR" sz="2800" b="1" kern="0" dirty="0" smtClean="0">
              <a:solidFill>
                <a:srgbClr val="000000"/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739298" y="3957272"/>
            <a:ext cx="2190160" cy="1161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pt-BR" altLang="pt-BR" sz="2800" kern="0" dirty="0" smtClean="0">
                <a:solidFill>
                  <a:srgbClr val="000000"/>
                </a:solidFill>
              </a:rPr>
              <a:t>maior </a:t>
            </a:r>
            <a:r>
              <a:rPr lang="pt-BR" altLang="pt-BR" sz="2800" b="1" kern="0" dirty="0" err="1" smtClean="0">
                <a:solidFill>
                  <a:srgbClr val="000000"/>
                </a:solidFill>
              </a:rPr>
              <a:t>P</a:t>
            </a:r>
            <a:r>
              <a:rPr lang="pt-BR" altLang="pt-BR" sz="2800" b="1" kern="0" baseline="-25000" dirty="0" err="1" smtClean="0">
                <a:solidFill>
                  <a:srgbClr val="000000"/>
                </a:solidFill>
              </a:rPr>
              <a:t>c</a:t>
            </a:r>
            <a:endParaRPr lang="pt-BR" altLang="pt-BR" sz="2800" b="1" kern="0" baseline="-25000" dirty="0" smtClean="0">
              <a:solidFill>
                <a:srgbClr val="000000"/>
              </a:solidFill>
            </a:endParaRPr>
          </a:p>
          <a:p>
            <a:pPr eaLnBrk="1" hangingPunct="1"/>
            <a:r>
              <a:rPr lang="pt-BR" altLang="pt-BR" sz="2800" kern="0" dirty="0" smtClean="0">
                <a:solidFill>
                  <a:srgbClr val="000000"/>
                </a:solidFill>
              </a:rPr>
              <a:t>menor </a:t>
            </a:r>
            <a:r>
              <a:rPr lang="pt-BR" altLang="pt-BR" sz="2800" b="1" kern="0" dirty="0" smtClean="0">
                <a:solidFill>
                  <a:srgbClr val="000000"/>
                </a:solidFill>
              </a:rPr>
              <a:t>P</a:t>
            </a:r>
            <a:r>
              <a:rPr lang="pt-BR" altLang="pt-BR" sz="2800" b="1" kern="0" baseline="-25000" dirty="0" smtClean="0">
                <a:solidFill>
                  <a:srgbClr val="000000"/>
                </a:solidFill>
              </a:rPr>
              <a:t>p</a:t>
            </a:r>
            <a:endParaRPr lang="pt-BR" altLang="pt-BR" sz="2400" kern="0" dirty="0" smtClean="0">
              <a:solidFill>
                <a:srgbClr val="000000"/>
              </a:solidFill>
            </a:endParaRPr>
          </a:p>
        </p:txBody>
      </p:sp>
      <p:sp>
        <p:nvSpPr>
          <p:cNvPr id="2" name="Chave esquerda 1"/>
          <p:cNvSpPr/>
          <p:nvPr/>
        </p:nvSpPr>
        <p:spPr>
          <a:xfrm>
            <a:off x="3638746" y="4006392"/>
            <a:ext cx="188536" cy="1008668"/>
          </a:xfrm>
          <a:prstGeom prst="leftBrac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58774" y="5757793"/>
            <a:ext cx="3106132" cy="56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pt-BR" altLang="pt-BR" sz="2800" kern="0" dirty="0" smtClean="0">
                <a:solidFill>
                  <a:srgbClr val="000000"/>
                </a:solidFill>
              </a:rPr>
              <a:t>Quanto maior E </a:t>
            </a:r>
            <a:endParaRPr lang="pt-BR" altLang="pt-BR" sz="2800" b="1" kern="0" dirty="0" smtClean="0">
              <a:solidFill>
                <a:srgbClr val="000000"/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740872" y="5467133"/>
            <a:ext cx="2190160" cy="1161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pt-BR" altLang="pt-BR" sz="2800" kern="0" dirty="0" smtClean="0">
                <a:solidFill>
                  <a:srgbClr val="000000"/>
                </a:solidFill>
              </a:rPr>
              <a:t>menor </a:t>
            </a:r>
            <a:r>
              <a:rPr lang="pt-BR" altLang="pt-BR" sz="2800" b="1" kern="0" dirty="0" err="1" smtClean="0">
                <a:solidFill>
                  <a:srgbClr val="000000"/>
                </a:solidFill>
              </a:rPr>
              <a:t>P</a:t>
            </a:r>
            <a:r>
              <a:rPr lang="pt-BR" altLang="pt-BR" sz="2800" b="1" kern="0" baseline="-25000" dirty="0" err="1" smtClean="0">
                <a:solidFill>
                  <a:srgbClr val="000000"/>
                </a:solidFill>
              </a:rPr>
              <a:t>c</a:t>
            </a:r>
            <a:endParaRPr lang="pt-BR" altLang="pt-BR" sz="2800" b="1" kern="0" baseline="-25000" dirty="0" smtClean="0">
              <a:solidFill>
                <a:srgbClr val="000000"/>
              </a:solidFill>
            </a:endParaRPr>
          </a:p>
          <a:p>
            <a:pPr eaLnBrk="1" hangingPunct="1"/>
            <a:r>
              <a:rPr lang="pt-BR" altLang="pt-BR" sz="2800" kern="0" dirty="0" smtClean="0">
                <a:solidFill>
                  <a:srgbClr val="000000"/>
                </a:solidFill>
              </a:rPr>
              <a:t>maior </a:t>
            </a:r>
            <a:r>
              <a:rPr lang="pt-BR" altLang="pt-BR" sz="2800" b="1" kern="0" dirty="0" smtClean="0">
                <a:solidFill>
                  <a:srgbClr val="000000"/>
                </a:solidFill>
              </a:rPr>
              <a:t>P</a:t>
            </a:r>
            <a:r>
              <a:rPr lang="pt-BR" altLang="pt-BR" sz="2800" b="1" kern="0" baseline="-25000" dirty="0" smtClean="0">
                <a:solidFill>
                  <a:srgbClr val="000000"/>
                </a:solidFill>
              </a:rPr>
              <a:t>p</a:t>
            </a:r>
            <a:endParaRPr lang="pt-BR" altLang="pt-BR" sz="2400" kern="0" dirty="0" smtClean="0">
              <a:solidFill>
                <a:srgbClr val="000000"/>
              </a:solidFill>
            </a:endParaRPr>
          </a:p>
        </p:txBody>
      </p:sp>
      <p:sp>
        <p:nvSpPr>
          <p:cNvPr id="9" name="Chave esquerda 8"/>
          <p:cNvSpPr/>
          <p:nvPr/>
        </p:nvSpPr>
        <p:spPr>
          <a:xfrm>
            <a:off x="3640320" y="5516253"/>
            <a:ext cx="188536" cy="1008668"/>
          </a:xfrm>
          <a:prstGeom prst="leftBrac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3228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4" grpId="0" build="p"/>
      <p:bldP spid="6" grpId="0" build="p"/>
      <p:bldP spid="2" grpId="0" animBg="1"/>
      <p:bldP spid="7" grpId="0" build="p"/>
      <p:bldP spid="8" grpId="0" build="p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08649"/>
            <a:ext cx="9144000" cy="706437"/>
          </a:xfrm>
          <a:noFill/>
        </p:spPr>
        <p:txBody>
          <a:bodyPr/>
          <a:lstStyle/>
          <a:p>
            <a:pPr eaLnBrk="1" hangingPunct="1"/>
            <a:r>
              <a:rPr lang="pt-BR" altLang="pt-BR" sz="3200" i="1" dirty="0" smtClean="0">
                <a:solidFill>
                  <a:srgbClr val="000000"/>
                </a:solidFill>
              </a:rPr>
              <a:t>Determinação (</a:t>
            </a:r>
            <a:r>
              <a:rPr lang="pt-BR" altLang="pt-BR" sz="3200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simplificada</a:t>
            </a:r>
            <a:r>
              <a:rPr lang="pt-BR" altLang="pt-BR" sz="3200" i="1" dirty="0" smtClean="0">
                <a:solidFill>
                  <a:srgbClr val="000000"/>
                </a:solidFill>
              </a:rPr>
              <a:t>) do Prêmio da Opção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57200" y="1210931"/>
            <a:ext cx="8229600" cy="2254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</a:pPr>
            <a:r>
              <a:rPr lang="pt-BR" altLang="pt-BR" sz="2800" kern="0" dirty="0" smtClean="0">
                <a:solidFill>
                  <a:srgbClr val="000000"/>
                </a:solidFill>
              </a:rPr>
              <a:t>Que fatores afetam o Prêmio da Opção?</a:t>
            </a:r>
          </a:p>
          <a:p>
            <a:pPr marL="0" indent="0" eaLnBrk="1" hangingPunct="1">
              <a:buNone/>
            </a:pPr>
            <a:endParaRPr lang="pt-BR" altLang="pt-BR" sz="2800" kern="0" dirty="0" smtClean="0">
              <a:solidFill>
                <a:srgbClr val="000000"/>
              </a:solidFill>
            </a:endParaRPr>
          </a:p>
          <a:p>
            <a:pPr marL="0" indent="0" algn="ctr" eaLnBrk="1" hangingPunct="1">
              <a:buNone/>
            </a:pPr>
            <a:r>
              <a:rPr lang="pt-BR" altLang="pt-BR" sz="2800" kern="0" dirty="0" smtClean="0">
                <a:solidFill>
                  <a:srgbClr val="000000"/>
                </a:solidFill>
              </a:rPr>
              <a:t>Prêmio da </a:t>
            </a:r>
            <a:r>
              <a:rPr lang="pt-BR" altLang="pt-BR" sz="2800" kern="0" dirty="0" err="1" smtClean="0">
                <a:solidFill>
                  <a:srgbClr val="000000"/>
                </a:solidFill>
              </a:rPr>
              <a:t>Call</a:t>
            </a:r>
            <a:r>
              <a:rPr lang="pt-BR" altLang="pt-BR" sz="2800" kern="0" dirty="0" smtClean="0">
                <a:solidFill>
                  <a:srgbClr val="000000"/>
                </a:solidFill>
              </a:rPr>
              <a:t>                        Prêmio da </a:t>
            </a:r>
            <a:r>
              <a:rPr lang="pt-BR" altLang="pt-BR" sz="2800" kern="0" dirty="0" err="1" smtClean="0">
                <a:solidFill>
                  <a:srgbClr val="000000"/>
                </a:solidFill>
              </a:rPr>
              <a:t>Put</a:t>
            </a:r>
            <a:endParaRPr lang="pt-BR" altLang="pt-BR" sz="2800" kern="0" dirty="0" smtClean="0">
              <a:solidFill>
                <a:srgbClr val="000000"/>
              </a:solidFill>
            </a:endParaRPr>
          </a:p>
          <a:p>
            <a:pPr marL="0" indent="0" algn="ctr" eaLnBrk="1" hangingPunct="1">
              <a:buNone/>
            </a:pPr>
            <a:r>
              <a:rPr lang="pt-BR" altLang="pt-BR" sz="2800" b="1" kern="0" dirty="0" err="1" smtClean="0">
                <a:solidFill>
                  <a:srgbClr val="000000"/>
                </a:solidFill>
              </a:rPr>
              <a:t>P</a:t>
            </a:r>
            <a:r>
              <a:rPr lang="pt-BR" altLang="pt-BR" sz="2800" b="1" kern="0" baseline="-25000" dirty="0" err="1" smtClean="0">
                <a:solidFill>
                  <a:srgbClr val="000000"/>
                </a:solidFill>
              </a:rPr>
              <a:t>c</a:t>
            </a:r>
            <a:r>
              <a:rPr lang="pt-BR" altLang="pt-BR" sz="2800" b="1" kern="0" dirty="0" smtClean="0">
                <a:solidFill>
                  <a:srgbClr val="000000"/>
                </a:solidFill>
              </a:rPr>
              <a:t>=(P - E)</a:t>
            </a:r>
            <a:r>
              <a:rPr lang="pt-BR" altLang="pt-BR" sz="2800" b="1" kern="0" dirty="0">
                <a:solidFill>
                  <a:srgbClr val="000000"/>
                </a:solidFill>
                <a:sym typeface="Symbol" panose="05050102010706020507" pitchFamily="18" charset="2"/>
              </a:rPr>
              <a:t>/</a:t>
            </a:r>
            <a:r>
              <a:rPr lang="pt-BR" altLang="pt-BR" sz="2800" b="1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(1 + i)</a:t>
            </a:r>
            <a:r>
              <a:rPr lang="pt-BR" altLang="pt-BR" sz="2800" b="1" kern="0" baseline="30000" dirty="0" smtClean="0">
                <a:solidFill>
                  <a:srgbClr val="000000"/>
                </a:solidFill>
                <a:sym typeface="Symbol" panose="05050102010706020507" pitchFamily="18" charset="2"/>
              </a:rPr>
              <a:t>(n/m)</a:t>
            </a:r>
            <a:r>
              <a:rPr lang="pt-BR" altLang="pt-BR" sz="2800" b="1" kern="0" dirty="0">
                <a:solidFill>
                  <a:srgbClr val="000000"/>
                </a:solidFill>
              </a:rPr>
              <a:t> </a:t>
            </a:r>
            <a:r>
              <a:rPr lang="pt-BR" altLang="pt-BR" sz="2800" b="1" kern="0" dirty="0" smtClean="0">
                <a:solidFill>
                  <a:srgbClr val="000000"/>
                </a:solidFill>
              </a:rPr>
              <a:t>             P</a:t>
            </a:r>
            <a:r>
              <a:rPr lang="pt-BR" altLang="pt-BR" sz="2800" b="1" kern="0" baseline="-25000" dirty="0">
                <a:solidFill>
                  <a:srgbClr val="000000"/>
                </a:solidFill>
              </a:rPr>
              <a:t>p</a:t>
            </a:r>
            <a:r>
              <a:rPr lang="pt-BR" altLang="pt-BR" sz="2800" b="1" kern="0" dirty="0" smtClean="0">
                <a:solidFill>
                  <a:srgbClr val="000000"/>
                </a:solidFill>
              </a:rPr>
              <a:t>=(E </a:t>
            </a:r>
            <a:r>
              <a:rPr lang="pt-BR" altLang="pt-BR" sz="2800" b="1" kern="0" dirty="0">
                <a:solidFill>
                  <a:srgbClr val="000000"/>
                </a:solidFill>
              </a:rPr>
              <a:t>- </a:t>
            </a:r>
            <a:r>
              <a:rPr lang="pt-BR" altLang="pt-BR" sz="2800" b="1" kern="0" dirty="0" smtClean="0">
                <a:solidFill>
                  <a:srgbClr val="000000"/>
                </a:solidFill>
              </a:rPr>
              <a:t>P)</a:t>
            </a:r>
            <a:r>
              <a:rPr lang="pt-BR" altLang="pt-BR" sz="2800" b="1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/(</a:t>
            </a:r>
            <a:r>
              <a:rPr lang="pt-BR" altLang="pt-BR" sz="2800" b="1" kern="0" dirty="0">
                <a:solidFill>
                  <a:srgbClr val="000000"/>
                </a:solidFill>
                <a:sym typeface="Symbol" panose="05050102010706020507" pitchFamily="18" charset="2"/>
              </a:rPr>
              <a:t>1 + i)</a:t>
            </a:r>
            <a:r>
              <a:rPr lang="pt-BR" altLang="pt-BR" sz="2800" b="1" kern="0" baseline="30000" dirty="0">
                <a:solidFill>
                  <a:srgbClr val="000000"/>
                </a:solidFill>
                <a:sym typeface="Symbol" panose="05050102010706020507" pitchFamily="18" charset="2"/>
              </a:rPr>
              <a:t>(n/m</a:t>
            </a:r>
            <a:r>
              <a:rPr lang="pt-BR" altLang="pt-BR" sz="2800" b="1" kern="0" baseline="30000" dirty="0" smtClean="0">
                <a:solidFill>
                  <a:srgbClr val="000000"/>
                </a:solidFill>
                <a:sym typeface="Symbol" panose="05050102010706020507" pitchFamily="18" charset="2"/>
              </a:rPr>
              <a:t>)</a:t>
            </a:r>
            <a:endParaRPr lang="pt-BR" altLang="pt-BR" sz="2800" b="1" kern="0" baseline="30000" dirty="0" smtClean="0">
              <a:solidFill>
                <a:srgbClr val="000000"/>
              </a:solidFill>
            </a:endParaRPr>
          </a:p>
          <a:p>
            <a:pPr marL="0" indent="0" eaLnBrk="1" hangingPunct="1">
              <a:buNone/>
            </a:pPr>
            <a:endParaRPr lang="pt-BR" altLang="pt-BR" sz="2400" kern="0" dirty="0" smtClean="0">
              <a:solidFill>
                <a:srgbClr val="000000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57199" y="4247932"/>
            <a:ext cx="3568045" cy="56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pt-BR" altLang="pt-BR" sz="2800" kern="0" dirty="0" smtClean="0">
                <a:solidFill>
                  <a:srgbClr val="000000"/>
                </a:solidFill>
              </a:rPr>
              <a:t>Quanto maior i </a:t>
            </a:r>
            <a:r>
              <a:rPr lang="pt-BR" altLang="pt-BR" sz="280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</a:t>
            </a:r>
            <a:endParaRPr lang="pt-BR" altLang="pt-BR" sz="2800" b="1" kern="0" dirty="0" smtClean="0">
              <a:solidFill>
                <a:srgbClr val="000000"/>
              </a:solidFill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3852419" y="5522121"/>
            <a:ext cx="1784809" cy="1161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</a:pPr>
            <a:r>
              <a:rPr lang="pt-BR" altLang="pt-BR" sz="2800" kern="0" dirty="0" smtClean="0">
                <a:solidFill>
                  <a:srgbClr val="000000"/>
                </a:solidFill>
              </a:rPr>
              <a:t>menor </a:t>
            </a:r>
            <a:r>
              <a:rPr lang="pt-BR" altLang="pt-BR" sz="2800" b="1" kern="0" dirty="0" err="1" smtClean="0">
                <a:solidFill>
                  <a:srgbClr val="000000"/>
                </a:solidFill>
              </a:rPr>
              <a:t>P</a:t>
            </a:r>
            <a:r>
              <a:rPr lang="pt-BR" altLang="pt-BR" sz="2800" b="1" kern="0" baseline="-25000" dirty="0" err="1" smtClean="0">
                <a:solidFill>
                  <a:srgbClr val="000000"/>
                </a:solidFill>
              </a:rPr>
              <a:t>c</a:t>
            </a:r>
            <a:endParaRPr lang="pt-BR" altLang="pt-BR" sz="2800" b="1" kern="0" baseline="-25000" dirty="0" smtClean="0">
              <a:solidFill>
                <a:srgbClr val="000000"/>
              </a:solidFill>
            </a:endParaRPr>
          </a:p>
          <a:p>
            <a:pPr marL="0" indent="0" eaLnBrk="1" hangingPunct="1">
              <a:buNone/>
            </a:pPr>
            <a:r>
              <a:rPr lang="pt-BR" altLang="pt-BR" sz="2800" kern="0" dirty="0" smtClean="0">
                <a:solidFill>
                  <a:srgbClr val="000000"/>
                </a:solidFill>
              </a:rPr>
              <a:t>maior </a:t>
            </a:r>
            <a:r>
              <a:rPr lang="pt-BR" altLang="pt-BR" sz="2800" b="1" kern="0" dirty="0" smtClean="0">
                <a:solidFill>
                  <a:srgbClr val="000000"/>
                </a:solidFill>
              </a:rPr>
              <a:t>P</a:t>
            </a:r>
            <a:r>
              <a:rPr lang="pt-BR" altLang="pt-BR" sz="2800" b="1" kern="0" baseline="-25000" dirty="0" smtClean="0">
                <a:solidFill>
                  <a:srgbClr val="000000"/>
                </a:solidFill>
              </a:rPr>
              <a:t>p</a:t>
            </a:r>
            <a:endParaRPr lang="pt-BR" altLang="pt-BR" sz="2400" kern="0" dirty="0" smtClean="0">
              <a:solidFill>
                <a:srgbClr val="000000"/>
              </a:solidFill>
            </a:endParaRPr>
          </a:p>
        </p:txBody>
      </p:sp>
      <p:sp>
        <p:nvSpPr>
          <p:cNvPr id="11" name="Chave esquerda 10"/>
          <p:cNvSpPr/>
          <p:nvPr/>
        </p:nvSpPr>
        <p:spPr>
          <a:xfrm>
            <a:off x="3751868" y="5571241"/>
            <a:ext cx="188536" cy="1008668"/>
          </a:xfrm>
          <a:prstGeom prst="leftBrac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3816287" y="3977696"/>
            <a:ext cx="4385033" cy="1161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None/>
            </a:pPr>
            <a:r>
              <a:rPr lang="pt-BR" altLang="pt-BR" sz="2800" kern="0" dirty="0" smtClean="0">
                <a:solidFill>
                  <a:srgbClr val="000000"/>
                </a:solidFill>
              </a:rPr>
              <a:t>Reduz o valor presente</a:t>
            </a:r>
            <a:endParaRPr lang="pt-BR" altLang="pt-BR" sz="2800" b="1" kern="0" baseline="-25000" dirty="0" smtClean="0">
              <a:solidFill>
                <a:srgbClr val="000000"/>
              </a:solidFill>
            </a:endParaRPr>
          </a:p>
          <a:p>
            <a:pPr marL="0" indent="0" eaLnBrk="1" hangingPunct="1">
              <a:buNone/>
            </a:pPr>
            <a:r>
              <a:rPr lang="pt-BR" altLang="pt-BR" sz="2800" u="sng" kern="0" dirty="0" smtClean="0">
                <a:solidFill>
                  <a:srgbClr val="000000"/>
                </a:solidFill>
              </a:rPr>
              <a:t>Tende a reduzir </a:t>
            </a:r>
            <a:r>
              <a:rPr lang="pt-BR" altLang="pt-BR" sz="2800" b="1" u="sng" kern="0" dirty="0" smtClean="0">
                <a:solidFill>
                  <a:srgbClr val="000000"/>
                </a:solidFill>
              </a:rPr>
              <a:t>P</a:t>
            </a:r>
            <a:endParaRPr lang="pt-BR" altLang="pt-BR" sz="2400" u="sng" kern="0" dirty="0" smtClean="0">
              <a:solidFill>
                <a:srgbClr val="000000"/>
              </a:solidFill>
            </a:endParaRPr>
          </a:p>
        </p:txBody>
      </p:sp>
      <p:sp>
        <p:nvSpPr>
          <p:cNvPr id="13" name="Chave esquerda 12"/>
          <p:cNvSpPr/>
          <p:nvPr/>
        </p:nvSpPr>
        <p:spPr>
          <a:xfrm>
            <a:off x="3715736" y="4045670"/>
            <a:ext cx="188536" cy="1008668"/>
          </a:xfrm>
          <a:prstGeom prst="leftBrac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458770" y="5776643"/>
            <a:ext cx="3568045" cy="569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pt-BR" altLang="pt-BR" sz="2800" kern="0" dirty="0" smtClean="0">
                <a:solidFill>
                  <a:srgbClr val="000000"/>
                </a:solidFill>
              </a:rPr>
              <a:t>Quanto maior i </a:t>
            </a:r>
            <a:r>
              <a:rPr lang="pt-BR" altLang="pt-BR" sz="2800" kern="0" dirty="0" smtClean="0">
                <a:solidFill>
                  <a:srgbClr val="000000"/>
                </a:solidFill>
                <a:sym typeface="Symbol" panose="05050102010706020507" pitchFamily="18" charset="2"/>
              </a:rPr>
              <a:t></a:t>
            </a:r>
            <a:endParaRPr lang="pt-BR" altLang="pt-BR" sz="2800" b="1" kern="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167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0" grpId="0" build="p"/>
      <p:bldP spid="11" grpId="0" animBg="1"/>
      <p:bldP spid="12" grpId="0" build="p"/>
      <p:bldP spid="13" grpId="0" animBg="1"/>
      <p:bldP spid="14" grpId="0" build="p"/>
    </p:bldLst>
  </p:timing>
</p:sld>
</file>

<file path=ppt/theme/theme1.xml><?xml version="1.0" encoding="utf-8"?>
<a:theme xmlns:a="http://schemas.openxmlformats.org/drawingml/2006/main" name="Design padrão">
  <a:themeElements>
    <a:clrScheme name="Design padrão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6581</TotalTime>
  <Words>1481</Words>
  <Application>Microsoft Office PowerPoint</Application>
  <PresentationFormat>Apresentação na tela (4:3)</PresentationFormat>
  <Paragraphs>235</Paragraphs>
  <Slides>44</Slides>
  <Notes>2</Notes>
  <HiddenSlides>0</HiddenSlides>
  <MMClips>0</MMClips>
  <ScaleCrop>false</ScaleCrop>
  <HeadingPairs>
    <vt:vector size="8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2</vt:i4>
      </vt:variant>
      <vt:variant>
        <vt:lpstr>Títulos de slides</vt:lpstr>
      </vt:variant>
      <vt:variant>
        <vt:i4>44</vt:i4>
      </vt:variant>
    </vt:vector>
  </HeadingPairs>
  <TitlesOfParts>
    <vt:vector size="53" baseType="lpstr">
      <vt:lpstr>Arial</vt:lpstr>
      <vt:lpstr>Flexo</vt:lpstr>
      <vt:lpstr>Lucida Sans Unicode</vt:lpstr>
      <vt:lpstr>Symbol</vt:lpstr>
      <vt:lpstr>Tahoma</vt:lpstr>
      <vt:lpstr>Times New Roman</vt:lpstr>
      <vt:lpstr>Design padrão</vt:lpstr>
      <vt:lpstr>Equation</vt:lpstr>
      <vt:lpstr>Equação</vt:lpstr>
      <vt:lpstr>Apresentação do PowerPoint</vt:lpstr>
      <vt:lpstr>Apresentação do PowerPoint</vt:lpstr>
      <vt:lpstr>Opção</vt:lpstr>
      <vt:lpstr>Opção</vt:lpstr>
      <vt:lpstr>Opção</vt:lpstr>
      <vt:lpstr>Opção</vt:lpstr>
      <vt:lpstr>Determinação (simplificada) do Prêmio da Opção</vt:lpstr>
      <vt:lpstr>Determinação (simplificada) do Prêmio da Opção</vt:lpstr>
      <vt:lpstr>Determinação (simplificada) do Prêmio da Opção</vt:lpstr>
      <vt:lpstr>Determinação (simplificada) do Prêmio da Opção</vt:lpstr>
      <vt:lpstr>Determinação do Prêmio da Opção</vt:lpstr>
      <vt:lpstr>Determinação do Prêmio da Opção</vt:lpstr>
      <vt:lpstr>Modelo Black-Scholes</vt:lpstr>
      <vt:lpstr>Modelo Black-Scholes</vt:lpstr>
      <vt:lpstr>Modelo Black-Scholes</vt:lpstr>
      <vt:lpstr>Modelo Black-Scholes</vt:lpstr>
      <vt:lpstr>Relembrando</vt:lpstr>
      <vt:lpstr>Modelo Black-Scholes</vt:lpstr>
      <vt:lpstr>Modelo Black-Scholes</vt:lpstr>
      <vt:lpstr>Modelo Black-Scholes</vt:lpstr>
      <vt:lpstr>Modelo Black-Scholes</vt:lpstr>
      <vt:lpstr>Modelo Black-Scholes</vt:lpstr>
      <vt:lpstr>Modelo Black-Scholes</vt:lpstr>
      <vt:lpstr>Modelo Black-Scholes</vt:lpstr>
      <vt:lpstr>Modelo Black-Scholes</vt:lpstr>
      <vt:lpstr>Modelo Black-Scholes</vt:lpstr>
      <vt:lpstr>Modelo Black-Scholes</vt:lpstr>
      <vt:lpstr>Modelo Black-Scholes</vt:lpstr>
      <vt:lpstr>Exemplos de figuras – Análise Técnica</vt:lpstr>
      <vt:lpstr>Bússola do Investidor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Derivativos Financeiros</dc:title>
  <dc:creator>Cliente</dc:creator>
  <cp:lastModifiedBy>USP</cp:lastModifiedBy>
  <cp:revision>115</cp:revision>
  <cp:lastPrinted>2018-05-21T19:17:49Z</cp:lastPrinted>
  <dcterms:created xsi:type="dcterms:W3CDTF">2005-10-15T00:30:50Z</dcterms:created>
  <dcterms:modified xsi:type="dcterms:W3CDTF">2019-05-16T03:11:38Z</dcterms:modified>
</cp:coreProperties>
</file>